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0" r:id="rId3"/>
    <p:sldId id="331" r:id="rId4"/>
    <p:sldId id="369" r:id="rId5"/>
    <p:sldId id="370" r:id="rId6"/>
    <p:sldId id="371" r:id="rId7"/>
    <p:sldId id="372" r:id="rId8"/>
    <p:sldId id="373" r:id="rId9"/>
    <p:sldId id="348" r:id="rId10"/>
    <p:sldId id="349" r:id="rId11"/>
    <p:sldId id="350" r:id="rId12"/>
    <p:sldId id="351" r:id="rId13"/>
    <p:sldId id="352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4" r:id="rId22"/>
    <p:sldId id="365" r:id="rId23"/>
    <p:sldId id="361" r:id="rId24"/>
    <p:sldId id="332" r:id="rId25"/>
    <p:sldId id="333" r:id="rId26"/>
    <p:sldId id="337" r:id="rId27"/>
    <p:sldId id="338" r:id="rId28"/>
    <p:sldId id="339" r:id="rId29"/>
    <p:sldId id="340" r:id="rId30"/>
    <p:sldId id="366" r:id="rId31"/>
    <p:sldId id="362" r:id="rId32"/>
    <p:sldId id="368" r:id="rId33"/>
    <p:sldId id="363" r:id="rId34"/>
    <p:sldId id="34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33CC33"/>
    <a:srgbClr val="996B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909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909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7445CC-FFC0-46A7-A009-69B7D0F265BD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FAD5D3-3524-41F4-809C-6C245ABF9410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397C6-DFB2-4292-8F74-C84E55746373}" type="slidenum">
              <a:rPr lang="es-ES"/>
              <a:pPr/>
              <a:t>2</a:t>
            </a:fld>
            <a:endParaRPr lang="es-E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8ED2B-8412-42E7-9567-74528C1747B8}" type="slidenum">
              <a:rPr lang="es-ES"/>
              <a:pPr/>
              <a:t>29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8C217-6298-4852-9288-94B99817F938}" type="slidenum">
              <a:rPr lang="en-US"/>
              <a:pPr/>
              <a:t>33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800" dirty="0"/>
              <a:t>#</a:t>
            </a:r>
            <a:r>
              <a:rPr lang="es-ES" sz="800" dirty="0" err="1"/>
              <a:t>include</a:t>
            </a:r>
            <a:r>
              <a:rPr lang="es-ES" sz="800" dirty="0"/>
              <a:t> &lt;</a:t>
            </a:r>
            <a:r>
              <a:rPr lang="es-ES" sz="800" dirty="0" err="1"/>
              <a:t>stdio.h</a:t>
            </a:r>
            <a:r>
              <a:rPr lang="es-ES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#</a:t>
            </a:r>
            <a:r>
              <a:rPr lang="es-ES" sz="800" dirty="0" err="1"/>
              <a:t>include</a:t>
            </a:r>
            <a:r>
              <a:rPr lang="es-ES" sz="800" dirty="0"/>
              <a:t> &lt;</a:t>
            </a:r>
            <a:r>
              <a:rPr lang="es-ES" sz="800" dirty="0" err="1"/>
              <a:t>unistd.h</a:t>
            </a:r>
            <a:r>
              <a:rPr lang="es-ES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#</a:t>
            </a:r>
            <a:r>
              <a:rPr lang="es-ES" sz="800" dirty="0" err="1"/>
              <a:t>include</a:t>
            </a:r>
            <a:r>
              <a:rPr lang="es-ES" sz="800" dirty="0"/>
              <a:t> &lt;</a:t>
            </a:r>
            <a:r>
              <a:rPr lang="es-ES" sz="800" dirty="0" err="1"/>
              <a:t>stdlib.h</a:t>
            </a:r>
            <a:r>
              <a:rPr lang="es-ES" sz="800" dirty="0"/>
              <a:t>&gt;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#</a:t>
            </a:r>
            <a:r>
              <a:rPr lang="es-ES" sz="800" dirty="0" err="1"/>
              <a:t>include</a:t>
            </a:r>
            <a:r>
              <a:rPr lang="es-ES" sz="800" dirty="0"/>
              <a:t> &lt;</a:t>
            </a:r>
            <a:r>
              <a:rPr lang="es-ES" sz="800" dirty="0" err="1"/>
              <a:t>pthread.h</a:t>
            </a:r>
            <a:r>
              <a:rPr lang="es-ES" sz="800" dirty="0"/>
              <a:t>&gt;  // Definen funciones para manejo de hilos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 err="1"/>
              <a:t>void</a:t>
            </a:r>
            <a:r>
              <a:rPr lang="es-ES" sz="800" dirty="0"/>
              <a:t> *</a:t>
            </a:r>
            <a:r>
              <a:rPr lang="es-ES" sz="800" dirty="0" err="1"/>
              <a:t>thread_function</a:t>
            </a:r>
            <a:r>
              <a:rPr lang="es-ES" sz="800" dirty="0"/>
              <a:t>(</a:t>
            </a:r>
            <a:r>
              <a:rPr lang="es-ES" sz="800" dirty="0" err="1"/>
              <a:t>void</a:t>
            </a:r>
            <a:r>
              <a:rPr lang="es-ES" sz="800" dirty="0"/>
              <a:t> *</a:t>
            </a:r>
            <a:r>
              <a:rPr lang="es-ES" sz="800" dirty="0" err="1"/>
              <a:t>arg</a:t>
            </a:r>
            <a:r>
              <a:rPr lang="es-ES" sz="800" dirty="0"/>
              <a:t>);  // Función donde inicia el hilo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 err="1"/>
              <a:t>int</a:t>
            </a:r>
            <a:r>
              <a:rPr lang="es-ES" sz="800" dirty="0"/>
              <a:t> </a:t>
            </a:r>
            <a:r>
              <a:rPr lang="es-ES" sz="800" dirty="0" err="1"/>
              <a:t>cont</a:t>
            </a:r>
            <a:r>
              <a:rPr lang="es-ES" sz="800" dirty="0"/>
              <a:t>=0;   // Es la misma para ambos hilos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     // Global está en el segmento de datos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 err="1"/>
              <a:t>int</a:t>
            </a:r>
            <a:r>
              <a:rPr lang="es-ES" sz="800" dirty="0"/>
              <a:t> </a:t>
            </a:r>
            <a:r>
              <a:rPr lang="es-ES" sz="800" dirty="0" err="1"/>
              <a:t>main</a:t>
            </a:r>
            <a:r>
              <a:rPr lang="es-ES" sz="800" dirty="0"/>
              <a:t>() 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// Definición de variables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int</a:t>
            </a:r>
            <a:r>
              <a:rPr lang="es-ES" sz="800" dirty="0"/>
              <a:t> res;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pthread_t</a:t>
            </a:r>
            <a:r>
              <a:rPr lang="es-ES" sz="800" dirty="0"/>
              <a:t> </a:t>
            </a:r>
            <a:r>
              <a:rPr lang="es-ES" sz="800" dirty="0" err="1"/>
              <a:t>a_thread</a:t>
            </a:r>
            <a:r>
              <a:rPr lang="es-ES" sz="800" dirty="0"/>
              <a:t>;     // Identificador del hilo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void</a:t>
            </a:r>
            <a:r>
              <a:rPr lang="es-ES" sz="800" dirty="0"/>
              <a:t> *</a:t>
            </a:r>
            <a:r>
              <a:rPr lang="es-ES" sz="800" dirty="0" err="1"/>
              <a:t>thread_result</a:t>
            </a:r>
            <a:r>
              <a:rPr lang="es-ES" sz="800" dirty="0"/>
              <a:t>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int</a:t>
            </a:r>
            <a:r>
              <a:rPr lang="es-ES" sz="800" dirty="0"/>
              <a:t> i;                  // Es local, por lo tanto está en el segmento de </a:t>
            </a:r>
            <a:r>
              <a:rPr lang="es-ES" sz="800" dirty="0" err="1"/>
              <a:t>stack</a:t>
            </a:r>
            <a:r>
              <a:rPr lang="es-ES" sz="800" dirty="0"/>
              <a:t> de cada hilo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    /* Aquí se crea el hilo */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res = </a:t>
            </a:r>
            <a:r>
              <a:rPr lang="es-ES" sz="800" dirty="0" err="1"/>
              <a:t>pthread_create</a:t>
            </a:r>
            <a:r>
              <a:rPr lang="es-ES" sz="800" dirty="0"/>
              <a:t>(&amp;</a:t>
            </a:r>
            <a:r>
              <a:rPr lang="es-ES" sz="800" dirty="0" err="1"/>
              <a:t>a_thread</a:t>
            </a:r>
            <a:r>
              <a:rPr lang="es-ES" sz="800" dirty="0"/>
              <a:t>, NULL, </a:t>
            </a:r>
            <a:r>
              <a:rPr lang="es-ES" sz="800" dirty="0" err="1"/>
              <a:t>thread_function,NULL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if</a:t>
            </a:r>
            <a:r>
              <a:rPr lang="es-ES" sz="800" dirty="0"/>
              <a:t> (res != 0) 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</a:t>
            </a:r>
            <a:r>
              <a:rPr lang="es-ES" sz="800" dirty="0" err="1"/>
              <a:t>perror</a:t>
            </a:r>
            <a:r>
              <a:rPr lang="es-ES" sz="800" dirty="0"/>
              <a:t>("</a:t>
            </a:r>
            <a:r>
              <a:rPr lang="es-ES" sz="800" dirty="0" err="1"/>
              <a:t>Thread</a:t>
            </a:r>
            <a:r>
              <a:rPr lang="es-ES" sz="800" dirty="0"/>
              <a:t> </a:t>
            </a:r>
            <a:r>
              <a:rPr lang="es-ES" sz="800" dirty="0" err="1"/>
              <a:t>creation</a:t>
            </a:r>
            <a:r>
              <a:rPr lang="es-ES" sz="800" dirty="0"/>
              <a:t> </a:t>
            </a:r>
            <a:r>
              <a:rPr lang="es-ES" sz="800" dirty="0" err="1"/>
              <a:t>failed</a:t>
            </a:r>
            <a:r>
              <a:rPr lang="es-ES" sz="800" dirty="0"/>
              <a:t>");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</a:t>
            </a:r>
            <a:r>
              <a:rPr lang="es-ES" sz="800" dirty="0" err="1"/>
              <a:t>exit</a:t>
            </a:r>
            <a:r>
              <a:rPr lang="es-ES" sz="800" dirty="0"/>
              <a:t>(EXIT_FAILURE);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}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    // Hilo principal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for</a:t>
            </a:r>
            <a:r>
              <a:rPr lang="es-ES" sz="800" dirty="0"/>
              <a:t>(i=1;i&lt;=10;i++)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printf</a:t>
            </a:r>
            <a:r>
              <a:rPr lang="es-ES" sz="800" dirty="0"/>
              <a:t>("%d\</a:t>
            </a:r>
            <a:r>
              <a:rPr lang="es-ES" sz="800" dirty="0" err="1"/>
              <a:t>n",i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cont</a:t>
            </a:r>
            <a:r>
              <a:rPr lang="es-ES" sz="800" dirty="0"/>
              <a:t>++;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printf</a:t>
            </a:r>
            <a:r>
              <a:rPr lang="es-ES" sz="800" dirty="0"/>
              <a:t>("Hilo principal dice </a:t>
            </a:r>
            <a:r>
              <a:rPr lang="es-ES" sz="800" dirty="0" err="1"/>
              <a:t>cont</a:t>
            </a:r>
            <a:r>
              <a:rPr lang="es-ES" sz="800" dirty="0"/>
              <a:t>=%d\</a:t>
            </a:r>
            <a:r>
              <a:rPr lang="es-ES" sz="800" dirty="0" err="1"/>
              <a:t>n",cont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sleep</a:t>
            </a:r>
            <a:r>
              <a:rPr lang="es-ES" sz="800" dirty="0"/>
              <a:t>(1);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}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printf</a:t>
            </a:r>
            <a:r>
              <a:rPr lang="es-ES" sz="800" dirty="0"/>
              <a:t>("Esperando que el hilo termine...\n");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// Esperar a que termine el hilo cuyo identificador es </a:t>
            </a:r>
            <a:r>
              <a:rPr lang="es-ES" sz="800" dirty="0" err="1"/>
              <a:t>a_thread</a:t>
            </a: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    res = </a:t>
            </a:r>
            <a:r>
              <a:rPr lang="es-ES" sz="800" dirty="0" err="1"/>
              <a:t>pthread_join</a:t>
            </a:r>
            <a:r>
              <a:rPr lang="es-ES" sz="800" dirty="0"/>
              <a:t>(</a:t>
            </a:r>
            <a:r>
              <a:rPr lang="es-ES" sz="800" dirty="0" err="1"/>
              <a:t>a_thread</a:t>
            </a:r>
            <a:r>
              <a:rPr lang="es-ES" sz="800" dirty="0"/>
              <a:t>, &amp;</a:t>
            </a:r>
            <a:r>
              <a:rPr lang="es-ES" sz="800" dirty="0" err="1"/>
              <a:t>thread_result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if</a:t>
            </a:r>
            <a:r>
              <a:rPr lang="es-ES" sz="800" dirty="0"/>
              <a:t> (res != 0) 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</a:t>
            </a:r>
            <a:r>
              <a:rPr lang="es-ES" sz="800" dirty="0" err="1"/>
              <a:t>perror</a:t>
            </a:r>
            <a:r>
              <a:rPr lang="es-ES" sz="800" dirty="0"/>
              <a:t>("La unión del hilo ha fallado");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</a:t>
            </a:r>
            <a:r>
              <a:rPr lang="es-ES" sz="800" dirty="0" err="1"/>
              <a:t>exit</a:t>
            </a:r>
            <a:r>
              <a:rPr lang="es-ES" sz="800" dirty="0"/>
              <a:t>(EXIT_FAILURE);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}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printf</a:t>
            </a:r>
            <a:r>
              <a:rPr lang="es-ES" sz="800" dirty="0"/>
              <a:t>("Hilo unido, regresó %s\n", (</a:t>
            </a:r>
            <a:r>
              <a:rPr lang="es-ES" sz="800" dirty="0" err="1"/>
              <a:t>char</a:t>
            </a:r>
            <a:r>
              <a:rPr lang="es-ES" sz="800" dirty="0"/>
              <a:t> *)</a:t>
            </a:r>
            <a:r>
              <a:rPr lang="es-ES" sz="800" dirty="0" err="1"/>
              <a:t>thread_result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exit</a:t>
            </a:r>
            <a:r>
              <a:rPr lang="es-ES" sz="800" dirty="0"/>
              <a:t>(EXIT_SUCCESS);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}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// Función donde inicia la ejecución el hilo secundario</a:t>
            </a:r>
          </a:p>
          <a:p>
            <a:pPr>
              <a:lnSpc>
                <a:spcPct val="80000"/>
              </a:lnSpc>
            </a:pPr>
            <a:r>
              <a:rPr lang="es-ES" sz="800" dirty="0" err="1"/>
              <a:t>void</a:t>
            </a:r>
            <a:r>
              <a:rPr lang="es-ES" sz="800" dirty="0"/>
              <a:t> *</a:t>
            </a:r>
            <a:r>
              <a:rPr lang="es-ES" sz="800" dirty="0" err="1"/>
              <a:t>thread_function</a:t>
            </a:r>
            <a:r>
              <a:rPr lang="es-ES" sz="800" dirty="0"/>
              <a:t>(</a:t>
            </a:r>
            <a:r>
              <a:rPr lang="es-ES" sz="800" dirty="0" err="1"/>
              <a:t>void</a:t>
            </a:r>
            <a:r>
              <a:rPr lang="es-ES" sz="800" dirty="0"/>
              <a:t> *</a:t>
            </a:r>
            <a:r>
              <a:rPr lang="es-ES" sz="800" dirty="0" err="1"/>
              <a:t>arg</a:t>
            </a:r>
            <a:r>
              <a:rPr lang="es-ES" sz="800" dirty="0"/>
              <a:t>) 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int</a:t>
            </a:r>
            <a:r>
              <a:rPr lang="es-ES" sz="800" dirty="0"/>
              <a:t> i;   // Es local, por lo tanto está en el segmento de </a:t>
            </a:r>
            <a:r>
              <a:rPr lang="es-ES" sz="800" dirty="0" err="1"/>
              <a:t>stack</a:t>
            </a:r>
            <a:r>
              <a:rPr lang="es-ES" sz="800" dirty="0"/>
              <a:t> de cada hilo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for</a:t>
            </a:r>
            <a:r>
              <a:rPr lang="es-ES" sz="800" dirty="0"/>
              <a:t>(i=10;i&gt;0;i--)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{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printf</a:t>
            </a:r>
            <a:r>
              <a:rPr lang="es-ES" sz="800" dirty="0"/>
              <a:t>("%d\</a:t>
            </a:r>
            <a:r>
              <a:rPr lang="es-ES" sz="800" dirty="0" err="1"/>
              <a:t>n",i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printf</a:t>
            </a:r>
            <a:r>
              <a:rPr lang="es-ES" sz="800" dirty="0"/>
              <a:t>("Hilo secundario dice </a:t>
            </a:r>
            <a:r>
              <a:rPr lang="es-ES" sz="800" dirty="0" err="1"/>
              <a:t>cont</a:t>
            </a:r>
            <a:r>
              <a:rPr lang="es-ES" sz="800" dirty="0"/>
              <a:t>=%d\</a:t>
            </a:r>
            <a:r>
              <a:rPr lang="es-ES" sz="800" dirty="0" err="1"/>
              <a:t>n",cont</a:t>
            </a:r>
            <a:r>
              <a:rPr lang="es-ES" sz="800" dirty="0"/>
              <a:t>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     </a:t>
            </a:r>
            <a:r>
              <a:rPr lang="es-ES" sz="800" dirty="0" err="1"/>
              <a:t>sleep</a:t>
            </a:r>
            <a:r>
              <a:rPr lang="es-ES" sz="800" dirty="0"/>
              <a:t>(1);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    }</a:t>
            </a:r>
          </a:p>
          <a:p>
            <a:pPr>
              <a:lnSpc>
                <a:spcPct val="80000"/>
              </a:lnSpc>
            </a:pPr>
            <a:endParaRPr lang="es-ES" sz="800" dirty="0"/>
          </a:p>
          <a:p>
            <a:pPr>
              <a:lnSpc>
                <a:spcPct val="80000"/>
              </a:lnSpc>
            </a:pPr>
            <a:r>
              <a:rPr lang="es-ES" sz="800" dirty="0"/>
              <a:t>    </a:t>
            </a:r>
            <a:r>
              <a:rPr lang="es-ES" sz="800" dirty="0" err="1"/>
              <a:t>pthread_exit</a:t>
            </a:r>
            <a:r>
              <a:rPr lang="es-ES" sz="800" dirty="0"/>
              <a:t>("Gracias por el tiempo del CPU");</a:t>
            </a:r>
          </a:p>
          <a:p>
            <a:pPr>
              <a:lnSpc>
                <a:spcPct val="80000"/>
              </a:lnSpc>
            </a:pPr>
            <a:r>
              <a:rPr lang="es-ES" sz="800" dirty="0"/>
              <a:t>} </a:t>
            </a:r>
          </a:p>
          <a:p>
            <a:pPr>
              <a:lnSpc>
                <a:spcPct val="80000"/>
              </a:lnSpc>
            </a:pPr>
            <a:endParaRPr lang="es-ES" sz="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9FFA3-AB15-4AFA-9C10-9261BF398E77}" type="slidenum">
              <a:rPr lang="es-ES"/>
              <a:pPr/>
              <a:t>34</a:t>
            </a:fld>
            <a:endParaRPr lang="es-E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57AA7-259B-4966-89E6-932CD05C1AE0}" type="slidenum">
              <a:rPr lang="es-ES"/>
              <a:pPr/>
              <a:t>3</a:t>
            </a:fld>
            <a:endParaRPr lang="es-E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D3FE9-FC2C-432A-8D35-BB478C227D9B}" type="slidenum">
              <a:rPr lang="es-ES"/>
              <a:pPr/>
              <a:t>4</a:t>
            </a:fld>
            <a:endParaRPr lang="es-E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0F261-819C-4A88-A328-38524431B9DC}" type="slidenum">
              <a:rPr lang="es-ES"/>
              <a:pPr/>
              <a:t>5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1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4C855-BB63-4843-A410-46A9943147EE}" type="slidenum">
              <a:rPr lang="es-ES"/>
              <a:pPr/>
              <a:t>6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8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86270A-B2FB-47B8-AA97-CB29666F59C0}" type="slidenum">
              <a:rPr lang="es-ES"/>
              <a:pPr/>
              <a:t>7</a:t>
            </a:fld>
            <a:endParaRPr lang="es-E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9BE72-07FD-4C98-8283-5DD14AD293B0}" type="slidenum">
              <a:rPr lang="es-ES"/>
              <a:pPr/>
              <a:t>8</a:t>
            </a:fld>
            <a:endParaRPr lang="es-E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9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ACC3A-1FB5-4775-9563-2D4577A399BA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BBE09-DF1E-4674-B621-5D14366C69D4}" type="slidenum">
              <a:rPr lang="es-ES"/>
              <a:pPr/>
              <a:t>26</a:t>
            </a:fld>
            <a:endParaRPr lang="es-E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02425" y="333375"/>
            <a:ext cx="2112963" cy="5832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58775" y="333375"/>
            <a:ext cx="6191250" cy="58324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58775" y="333375"/>
            <a:ext cx="8456613" cy="58324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8775" y="333375"/>
            <a:ext cx="8456613" cy="641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58775" y="1125538"/>
            <a:ext cx="4151313" cy="50403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52900" cy="50403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8775" y="333375"/>
            <a:ext cx="8456613" cy="641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58775" y="1125538"/>
            <a:ext cx="4151313" cy="50403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62488" y="1125538"/>
            <a:ext cx="4152900" cy="2443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62488" y="3721100"/>
            <a:ext cx="4152900" cy="2444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58775" y="1125538"/>
            <a:ext cx="415131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2488" y="1125538"/>
            <a:ext cx="41529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125538"/>
            <a:ext cx="845661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/>
              <a:t>Haga clic para modificar el estilo de texto del patrón</a:t>
            </a:r>
          </a:p>
          <a:p>
            <a:pPr lvl="1"/>
            <a:r>
              <a:rPr lang="es-PE"/>
              <a:t>Segundo nivel</a:t>
            </a:r>
          </a:p>
          <a:p>
            <a:pPr lvl="2"/>
            <a:r>
              <a:rPr lang="es-PE"/>
              <a:t>Tercer nivel</a:t>
            </a:r>
          </a:p>
          <a:p>
            <a:pPr lvl="3"/>
            <a:r>
              <a:rPr lang="es-PE"/>
              <a:t>Cuarto nivel</a:t>
            </a:r>
          </a:p>
          <a:p>
            <a:pPr lvl="4"/>
            <a:r>
              <a:rPr lang="es-PE"/>
              <a:t>Quinto nivel</a:t>
            </a:r>
          </a:p>
        </p:txBody>
      </p:sp>
      <p:sp>
        <p:nvSpPr>
          <p:cNvPr id="14234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3375"/>
            <a:ext cx="8456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E"/>
              <a:t>Haga clic para cambiar el estilo</a:t>
            </a:r>
          </a:p>
        </p:txBody>
      </p:sp>
      <p:sp>
        <p:nvSpPr>
          <p:cNvPr id="142350" name="Rectangle 14"/>
          <p:cNvSpPr>
            <a:spLocks noChangeArrowheads="1"/>
          </p:cNvSpPr>
          <p:nvPr userDrawn="1"/>
        </p:nvSpPr>
        <p:spPr bwMode="auto">
          <a:xfrm>
            <a:off x="7964488" y="6437313"/>
            <a:ext cx="49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pPr algn="r"/>
            <a:fld id="{AD8BF5A5-9BDF-4C2C-8D77-2727C21AC392}" type="slidenum">
              <a:rPr lang="es-PE" sz="1400">
                <a:solidFill>
                  <a:srgbClr val="8CF4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pPr algn="r"/>
              <a:t>‹Nº›</a:t>
            </a:fld>
            <a:endParaRPr lang="es-PE" sz="1400">
              <a:solidFill>
                <a:srgbClr val="8CF4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2351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6948488" y="6453188"/>
            <a:ext cx="228600" cy="228600"/>
          </a:xfrm>
          <a:prstGeom prst="actionButtonBackPrevious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52" name="AutoShape 16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6588125" y="6453188"/>
            <a:ext cx="228600" cy="228600"/>
          </a:xfrm>
          <a:prstGeom prst="actionButtonBeginning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53" name="AutoShape 17">
            <a:hlinkClick r:id="" action="ppaction://hlinkshowjump?jump=lastslide" highlightClick="1"/>
          </p:cNvPr>
          <p:cNvSpPr>
            <a:spLocks noChangeArrowheads="1"/>
          </p:cNvSpPr>
          <p:nvPr userDrawn="1"/>
        </p:nvSpPr>
        <p:spPr bwMode="auto">
          <a:xfrm>
            <a:off x="7669213" y="6453188"/>
            <a:ext cx="228600" cy="228600"/>
          </a:xfrm>
          <a:prstGeom prst="actionButtonEnd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54" name="AutoShape 1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7308850" y="6453188"/>
            <a:ext cx="228600" cy="228600"/>
          </a:xfrm>
          <a:prstGeom prst="actionButtonForwardNext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2355" name="Text Box 19"/>
          <p:cNvSpPr txBox="1">
            <a:spLocks noChangeArrowheads="1"/>
          </p:cNvSpPr>
          <p:nvPr userDrawn="1"/>
        </p:nvSpPr>
        <p:spPr bwMode="auto">
          <a:xfrm>
            <a:off x="8343900" y="6437313"/>
            <a:ext cx="476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>
            <a:spAutoFit/>
          </a:bodyPr>
          <a:lstStyle/>
          <a:p>
            <a:r>
              <a:rPr lang="es-ES" sz="1400">
                <a:solidFill>
                  <a:srgbClr val="8CF4E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/58</a:t>
            </a:r>
            <a:endParaRPr lang="es-PE" sz="1400">
              <a:solidFill>
                <a:srgbClr val="8CF4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2356" name="AutoShape 20">
            <a:hlinkClick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6227763" y="6453188"/>
            <a:ext cx="230187" cy="230187"/>
          </a:xfrm>
          <a:prstGeom prst="actionButtonBlank">
            <a:avLst/>
          </a:prstGeom>
          <a:solidFill>
            <a:schemeClr val="hlink"/>
          </a:solidFill>
          <a:ln w="31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7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2141538"/>
            <a:ext cx="7772400" cy="628650"/>
          </a:xfrm>
          <a:noFill/>
          <a:ln/>
        </p:spPr>
        <p:txBody>
          <a:bodyPr lIns="36000" tIns="39600" rIns="36000" bIns="39600">
            <a:spAutoFit/>
          </a:bodyPr>
          <a:lstStyle/>
          <a:p>
            <a:pPr eaLnBrk="1" hangingPunct="1"/>
            <a:r>
              <a:rPr lang="es-ES" dirty="0">
                <a:solidFill>
                  <a:schemeClr val="accent2"/>
                </a:solidFill>
              </a:rPr>
              <a:t>Hilos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804873" name="Rectangle 9"/>
          <p:cNvSpPr>
            <a:spLocks noChangeArrowheads="1"/>
          </p:cNvSpPr>
          <p:nvPr/>
        </p:nvSpPr>
        <p:spPr bwMode="auto">
          <a:xfrm>
            <a:off x="468313" y="750888"/>
            <a:ext cx="82089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9600" rIns="36000" bIns="39600" anchor="ctr">
            <a:spAutoFit/>
          </a:bodyPr>
          <a:lstStyle/>
          <a:p>
            <a:pPr algn="ctr"/>
            <a:r>
              <a:rPr lang="es-ES" sz="3600" dirty="0">
                <a:latin typeface="Arial" pitchFamily="34" charset="0"/>
                <a:cs typeface="Arial" pitchFamily="34" charset="0"/>
              </a:rPr>
              <a:t>SISTEMAS OPERATIVOS</a:t>
            </a:r>
            <a:endParaRPr lang="es-PE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4874" name="Line 10"/>
          <p:cNvSpPr>
            <a:spLocks noChangeShapeType="1"/>
          </p:cNvSpPr>
          <p:nvPr/>
        </p:nvSpPr>
        <p:spPr bwMode="auto">
          <a:xfrm flipV="1">
            <a:off x="539750" y="1698625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 flipV="1">
            <a:off x="539750" y="3284538"/>
            <a:ext cx="80645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357563"/>
            <a:ext cx="27717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33600" y="1763713"/>
            <a:ext cx="1060450" cy="1506537"/>
            <a:chOff x="1344" y="1111"/>
            <a:chExt cx="668" cy="949"/>
          </a:xfrm>
        </p:grpSpPr>
        <p:sp>
          <p:nvSpPr>
            <p:cNvPr id="147459" name="Rectangle 3"/>
            <p:cNvSpPr>
              <a:spLocks noChangeArrowheads="1"/>
            </p:cNvSpPr>
            <p:nvPr/>
          </p:nvSpPr>
          <p:spPr bwMode="auto">
            <a:xfrm>
              <a:off x="13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8" name="Freeform 12"/>
            <p:cNvSpPr>
              <a:spLocks/>
            </p:cNvSpPr>
            <p:nvPr/>
          </p:nvSpPr>
          <p:spPr bwMode="auto">
            <a:xfrm>
              <a:off x="163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5" name="Rectangle 19"/>
            <p:cNvSpPr>
              <a:spLocks noChangeArrowheads="1"/>
            </p:cNvSpPr>
            <p:nvPr/>
          </p:nvSpPr>
          <p:spPr bwMode="auto">
            <a:xfrm>
              <a:off x="1344" y="1734"/>
              <a:ext cx="6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s-MX" sz="1400">
                  <a:effectLst/>
                  <a:latin typeface="Arial" pitchFamily="34" charset="0"/>
                </a:rPr>
                <a:t>un proceso</a:t>
              </a:r>
            </a:p>
            <a:p>
              <a:r>
                <a:rPr lang="es-MX" sz="1400">
                  <a:effectLst/>
                  <a:latin typeface="Arial" pitchFamily="34" charset="0"/>
                </a:rPr>
                <a:t>un hilo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106488" y="4344988"/>
            <a:ext cx="2568575" cy="1492250"/>
            <a:chOff x="697" y="2737"/>
            <a:chExt cx="1618" cy="940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69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169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6" name="Freeform 10"/>
            <p:cNvSpPr>
              <a:spLocks/>
            </p:cNvSpPr>
            <p:nvPr/>
          </p:nvSpPr>
          <p:spPr bwMode="auto">
            <a:xfrm>
              <a:off x="1938" y="2831"/>
              <a:ext cx="101" cy="4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1" y="6"/>
                </a:cxn>
                <a:cxn ang="0">
                  <a:pos x="89" y="16"/>
                </a:cxn>
                <a:cxn ang="0">
                  <a:pos x="96" y="27"/>
                </a:cxn>
                <a:cxn ang="0">
                  <a:pos x="100" y="37"/>
                </a:cxn>
                <a:cxn ang="0">
                  <a:pos x="96" y="47"/>
                </a:cxn>
                <a:cxn ang="0">
                  <a:pos x="89" y="63"/>
                </a:cxn>
                <a:cxn ang="0">
                  <a:pos x="79" y="79"/>
                </a:cxn>
                <a:cxn ang="0">
                  <a:pos x="46" y="121"/>
                </a:cxn>
                <a:cxn ang="0">
                  <a:pos x="32" y="141"/>
                </a:cxn>
                <a:cxn ang="0">
                  <a:pos x="18" y="162"/>
                </a:cxn>
                <a:cxn ang="0">
                  <a:pos x="7" y="178"/>
                </a:cxn>
                <a:cxn ang="0">
                  <a:pos x="4" y="194"/>
                </a:cxn>
                <a:cxn ang="0">
                  <a:pos x="7" y="204"/>
                </a:cxn>
                <a:cxn ang="0">
                  <a:pos x="18" y="209"/>
                </a:cxn>
                <a:cxn ang="0">
                  <a:pos x="32" y="215"/>
                </a:cxn>
                <a:cxn ang="0">
                  <a:pos x="50" y="220"/>
                </a:cxn>
                <a:cxn ang="0">
                  <a:pos x="68" y="220"/>
                </a:cxn>
                <a:cxn ang="0">
                  <a:pos x="82" y="225"/>
                </a:cxn>
                <a:cxn ang="0">
                  <a:pos x="93" y="230"/>
                </a:cxn>
                <a:cxn ang="0">
                  <a:pos x="96" y="241"/>
                </a:cxn>
                <a:cxn ang="0">
                  <a:pos x="93" y="256"/>
                </a:cxn>
                <a:cxn ang="0">
                  <a:pos x="82" y="272"/>
                </a:cxn>
                <a:cxn ang="0">
                  <a:pos x="68" y="293"/>
                </a:cxn>
                <a:cxn ang="0">
                  <a:pos x="54" y="314"/>
                </a:cxn>
                <a:cxn ang="0">
                  <a:pos x="22" y="356"/>
                </a:cxn>
                <a:cxn ang="0">
                  <a:pos x="11" y="371"/>
                </a:cxn>
                <a:cxn ang="0">
                  <a:pos x="4" y="387"/>
                </a:cxn>
                <a:cxn ang="0">
                  <a:pos x="0" y="397"/>
                </a:cxn>
                <a:cxn ang="0">
                  <a:pos x="4" y="408"/>
                </a:cxn>
                <a:cxn ang="0">
                  <a:pos x="11" y="418"/>
                </a:cxn>
                <a:cxn ang="0">
                  <a:pos x="29" y="429"/>
                </a:cxn>
                <a:cxn ang="0">
                  <a:pos x="50" y="434"/>
                </a:cxn>
              </a:cxnLst>
              <a:rect l="0" t="0" r="r" b="b"/>
              <a:pathLst>
                <a:path w="101" h="435">
                  <a:moveTo>
                    <a:pt x="50" y="0"/>
                  </a:moveTo>
                  <a:lnTo>
                    <a:pt x="71" y="6"/>
                  </a:lnTo>
                  <a:lnTo>
                    <a:pt x="89" y="16"/>
                  </a:lnTo>
                  <a:lnTo>
                    <a:pt x="96" y="27"/>
                  </a:lnTo>
                  <a:lnTo>
                    <a:pt x="100" y="37"/>
                  </a:lnTo>
                  <a:lnTo>
                    <a:pt x="96" y="47"/>
                  </a:lnTo>
                  <a:lnTo>
                    <a:pt x="89" y="63"/>
                  </a:lnTo>
                  <a:lnTo>
                    <a:pt x="79" y="79"/>
                  </a:lnTo>
                  <a:lnTo>
                    <a:pt x="46" y="121"/>
                  </a:lnTo>
                  <a:lnTo>
                    <a:pt x="32" y="141"/>
                  </a:lnTo>
                  <a:lnTo>
                    <a:pt x="18" y="162"/>
                  </a:lnTo>
                  <a:lnTo>
                    <a:pt x="7" y="178"/>
                  </a:lnTo>
                  <a:lnTo>
                    <a:pt x="4" y="194"/>
                  </a:lnTo>
                  <a:lnTo>
                    <a:pt x="7" y="204"/>
                  </a:lnTo>
                  <a:lnTo>
                    <a:pt x="18" y="209"/>
                  </a:lnTo>
                  <a:lnTo>
                    <a:pt x="32" y="215"/>
                  </a:lnTo>
                  <a:lnTo>
                    <a:pt x="50" y="220"/>
                  </a:lnTo>
                  <a:lnTo>
                    <a:pt x="68" y="220"/>
                  </a:lnTo>
                  <a:lnTo>
                    <a:pt x="82" y="225"/>
                  </a:lnTo>
                  <a:lnTo>
                    <a:pt x="93" y="230"/>
                  </a:lnTo>
                  <a:lnTo>
                    <a:pt x="96" y="241"/>
                  </a:lnTo>
                  <a:lnTo>
                    <a:pt x="93" y="256"/>
                  </a:lnTo>
                  <a:lnTo>
                    <a:pt x="82" y="272"/>
                  </a:lnTo>
                  <a:lnTo>
                    <a:pt x="68" y="293"/>
                  </a:lnTo>
                  <a:lnTo>
                    <a:pt x="54" y="314"/>
                  </a:lnTo>
                  <a:lnTo>
                    <a:pt x="22" y="356"/>
                  </a:lnTo>
                  <a:lnTo>
                    <a:pt x="11" y="371"/>
                  </a:lnTo>
                  <a:lnTo>
                    <a:pt x="4" y="387"/>
                  </a:lnTo>
                  <a:lnTo>
                    <a:pt x="0" y="397"/>
                  </a:lnTo>
                  <a:lnTo>
                    <a:pt x="4" y="408"/>
                  </a:lnTo>
                  <a:lnTo>
                    <a:pt x="11" y="418"/>
                  </a:lnTo>
                  <a:lnTo>
                    <a:pt x="29" y="429"/>
                  </a:lnTo>
                  <a:lnTo>
                    <a:pt x="50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67" name="Freeform 11"/>
            <p:cNvSpPr>
              <a:spLocks/>
            </p:cNvSpPr>
            <p:nvPr/>
          </p:nvSpPr>
          <p:spPr bwMode="auto">
            <a:xfrm>
              <a:off x="942" y="2831"/>
              <a:ext cx="101" cy="43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0" y="6"/>
                </a:cxn>
                <a:cxn ang="0">
                  <a:pos x="86" y="16"/>
                </a:cxn>
                <a:cxn ang="0">
                  <a:pos x="94" y="21"/>
                </a:cxn>
                <a:cxn ang="0">
                  <a:pos x="98" y="27"/>
                </a:cxn>
                <a:cxn ang="0">
                  <a:pos x="100" y="37"/>
                </a:cxn>
                <a:cxn ang="0">
                  <a:pos x="98" y="47"/>
                </a:cxn>
                <a:cxn ang="0">
                  <a:pos x="96" y="53"/>
                </a:cxn>
                <a:cxn ang="0">
                  <a:pos x="92" y="63"/>
                </a:cxn>
                <a:cxn ang="0">
                  <a:pos x="79" y="79"/>
                </a:cxn>
                <a:cxn ang="0">
                  <a:pos x="64" y="100"/>
                </a:cxn>
                <a:cxn ang="0">
                  <a:pos x="47" y="121"/>
                </a:cxn>
                <a:cxn ang="0">
                  <a:pos x="30" y="141"/>
                </a:cxn>
                <a:cxn ang="0">
                  <a:pos x="15" y="162"/>
                </a:cxn>
                <a:cxn ang="0">
                  <a:pos x="6" y="178"/>
                </a:cxn>
                <a:cxn ang="0">
                  <a:pos x="4" y="188"/>
                </a:cxn>
                <a:cxn ang="0">
                  <a:pos x="2" y="194"/>
                </a:cxn>
                <a:cxn ang="0">
                  <a:pos x="4" y="199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32" y="215"/>
                </a:cxn>
                <a:cxn ang="0">
                  <a:pos x="51" y="220"/>
                </a:cxn>
                <a:cxn ang="0">
                  <a:pos x="68" y="220"/>
                </a:cxn>
                <a:cxn ang="0">
                  <a:pos x="83" y="225"/>
                </a:cxn>
                <a:cxn ang="0">
                  <a:pos x="94" y="230"/>
                </a:cxn>
                <a:cxn ang="0">
                  <a:pos x="96" y="235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4" y="256"/>
                </a:cxn>
                <a:cxn ang="0">
                  <a:pos x="85" y="272"/>
                </a:cxn>
                <a:cxn ang="0">
                  <a:pos x="70" y="293"/>
                </a:cxn>
                <a:cxn ang="0">
                  <a:pos x="53" y="314"/>
                </a:cxn>
                <a:cxn ang="0">
                  <a:pos x="36" y="335"/>
                </a:cxn>
                <a:cxn ang="0">
                  <a:pos x="21" y="356"/>
                </a:cxn>
                <a:cxn ang="0">
                  <a:pos x="8" y="371"/>
                </a:cxn>
                <a:cxn ang="0">
                  <a:pos x="4" y="382"/>
                </a:cxn>
                <a:cxn ang="0">
                  <a:pos x="2" y="387"/>
                </a:cxn>
                <a:cxn ang="0">
                  <a:pos x="0" y="397"/>
                </a:cxn>
                <a:cxn ang="0">
                  <a:pos x="2" y="408"/>
                </a:cxn>
                <a:cxn ang="0">
                  <a:pos x="8" y="413"/>
                </a:cxn>
                <a:cxn ang="0">
                  <a:pos x="13" y="418"/>
                </a:cxn>
                <a:cxn ang="0">
                  <a:pos x="30" y="429"/>
                </a:cxn>
                <a:cxn ang="0">
                  <a:pos x="51" y="434"/>
                </a:cxn>
              </a:cxnLst>
              <a:rect l="0" t="0" r="r" b="b"/>
              <a:pathLst>
                <a:path w="101" h="435">
                  <a:moveTo>
                    <a:pt x="51" y="0"/>
                  </a:moveTo>
                  <a:lnTo>
                    <a:pt x="70" y="6"/>
                  </a:lnTo>
                  <a:lnTo>
                    <a:pt x="86" y="16"/>
                  </a:lnTo>
                  <a:lnTo>
                    <a:pt x="94" y="21"/>
                  </a:lnTo>
                  <a:lnTo>
                    <a:pt x="98" y="27"/>
                  </a:lnTo>
                  <a:lnTo>
                    <a:pt x="100" y="37"/>
                  </a:lnTo>
                  <a:lnTo>
                    <a:pt x="98" y="47"/>
                  </a:lnTo>
                  <a:lnTo>
                    <a:pt x="96" y="53"/>
                  </a:lnTo>
                  <a:lnTo>
                    <a:pt x="92" y="63"/>
                  </a:lnTo>
                  <a:lnTo>
                    <a:pt x="79" y="79"/>
                  </a:lnTo>
                  <a:lnTo>
                    <a:pt x="64" y="100"/>
                  </a:lnTo>
                  <a:lnTo>
                    <a:pt x="47" y="121"/>
                  </a:lnTo>
                  <a:lnTo>
                    <a:pt x="30" y="141"/>
                  </a:lnTo>
                  <a:lnTo>
                    <a:pt x="15" y="162"/>
                  </a:lnTo>
                  <a:lnTo>
                    <a:pt x="6" y="178"/>
                  </a:lnTo>
                  <a:lnTo>
                    <a:pt x="4" y="188"/>
                  </a:lnTo>
                  <a:lnTo>
                    <a:pt x="2" y="194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32" y="215"/>
                  </a:lnTo>
                  <a:lnTo>
                    <a:pt x="51" y="220"/>
                  </a:lnTo>
                  <a:lnTo>
                    <a:pt x="68" y="220"/>
                  </a:lnTo>
                  <a:lnTo>
                    <a:pt x="83" y="225"/>
                  </a:lnTo>
                  <a:lnTo>
                    <a:pt x="94" y="230"/>
                  </a:lnTo>
                  <a:lnTo>
                    <a:pt x="96" y="235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4" y="256"/>
                  </a:lnTo>
                  <a:lnTo>
                    <a:pt x="85" y="272"/>
                  </a:lnTo>
                  <a:lnTo>
                    <a:pt x="70" y="293"/>
                  </a:lnTo>
                  <a:lnTo>
                    <a:pt x="53" y="314"/>
                  </a:lnTo>
                  <a:lnTo>
                    <a:pt x="36" y="335"/>
                  </a:lnTo>
                  <a:lnTo>
                    <a:pt x="21" y="356"/>
                  </a:lnTo>
                  <a:lnTo>
                    <a:pt x="8" y="371"/>
                  </a:lnTo>
                  <a:lnTo>
                    <a:pt x="4" y="382"/>
                  </a:lnTo>
                  <a:lnTo>
                    <a:pt x="2" y="387"/>
                  </a:lnTo>
                  <a:lnTo>
                    <a:pt x="0" y="397"/>
                  </a:lnTo>
                  <a:lnTo>
                    <a:pt x="2" y="408"/>
                  </a:lnTo>
                  <a:lnTo>
                    <a:pt x="8" y="413"/>
                  </a:lnTo>
                  <a:lnTo>
                    <a:pt x="13" y="418"/>
                  </a:lnTo>
                  <a:lnTo>
                    <a:pt x="30" y="429"/>
                  </a:lnTo>
                  <a:lnTo>
                    <a:pt x="51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6" name="Rectangle 20"/>
            <p:cNvSpPr>
              <a:spLocks noChangeArrowheads="1"/>
            </p:cNvSpPr>
            <p:nvPr/>
          </p:nvSpPr>
          <p:spPr bwMode="auto">
            <a:xfrm>
              <a:off x="1020" y="3351"/>
              <a:ext cx="106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procesos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un hilo por proceso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13363" y="4344988"/>
            <a:ext cx="2536825" cy="1506537"/>
            <a:chOff x="3347" y="2737"/>
            <a:chExt cx="1598" cy="949"/>
          </a:xfrm>
        </p:grpSpPr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334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4" name="Rectangle 8"/>
            <p:cNvSpPr>
              <a:spLocks noChangeArrowheads="1"/>
            </p:cNvSpPr>
            <p:nvPr/>
          </p:nvSpPr>
          <p:spPr bwMode="auto">
            <a:xfrm>
              <a:off x="432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5" name="Freeform 9"/>
            <p:cNvSpPr>
              <a:spLocks/>
            </p:cNvSpPr>
            <p:nvPr/>
          </p:nvSpPr>
          <p:spPr bwMode="auto">
            <a:xfrm>
              <a:off x="4377" y="2831"/>
              <a:ext cx="100" cy="43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16"/>
                </a:cxn>
                <a:cxn ang="0">
                  <a:pos x="99" y="27"/>
                </a:cxn>
                <a:cxn ang="0">
                  <a:pos x="99" y="47"/>
                </a:cxn>
                <a:cxn ang="0">
                  <a:pos x="92" y="63"/>
                </a:cxn>
                <a:cxn ang="0">
                  <a:pos x="78" y="79"/>
                </a:cxn>
                <a:cxn ang="0">
                  <a:pos x="49" y="121"/>
                </a:cxn>
                <a:cxn ang="0">
                  <a:pos x="14" y="162"/>
                </a:cxn>
                <a:cxn ang="0">
                  <a:pos x="7" y="178"/>
                </a:cxn>
                <a:cxn ang="0">
                  <a:pos x="0" y="194"/>
                </a:cxn>
                <a:cxn ang="0">
                  <a:pos x="7" y="204"/>
                </a:cxn>
                <a:cxn ang="0">
                  <a:pos x="14" y="209"/>
                </a:cxn>
                <a:cxn ang="0">
                  <a:pos x="49" y="220"/>
                </a:cxn>
                <a:cxn ang="0">
                  <a:pos x="85" y="225"/>
                </a:cxn>
                <a:cxn ang="0">
                  <a:pos x="92" y="230"/>
                </a:cxn>
                <a:cxn ang="0">
                  <a:pos x="99" y="241"/>
                </a:cxn>
                <a:cxn ang="0">
                  <a:pos x="92" y="256"/>
                </a:cxn>
                <a:cxn ang="0">
                  <a:pos x="85" y="272"/>
                </a:cxn>
                <a:cxn ang="0">
                  <a:pos x="49" y="314"/>
                </a:cxn>
                <a:cxn ang="0">
                  <a:pos x="21" y="356"/>
                </a:cxn>
                <a:cxn ang="0">
                  <a:pos x="7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4" y="418"/>
                </a:cxn>
                <a:cxn ang="0">
                  <a:pos x="49" y="434"/>
                </a:cxn>
              </a:cxnLst>
              <a:rect l="0" t="0" r="r" b="b"/>
              <a:pathLst>
                <a:path w="100" h="435">
                  <a:moveTo>
                    <a:pt x="49" y="0"/>
                  </a:moveTo>
                  <a:lnTo>
                    <a:pt x="85" y="16"/>
                  </a:lnTo>
                  <a:lnTo>
                    <a:pt x="99" y="27"/>
                  </a:lnTo>
                  <a:lnTo>
                    <a:pt x="99" y="47"/>
                  </a:lnTo>
                  <a:lnTo>
                    <a:pt x="92" y="63"/>
                  </a:lnTo>
                  <a:lnTo>
                    <a:pt x="78" y="79"/>
                  </a:lnTo>
                  <a:lnTo>
                    <a:pt x="49" y="121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7" y="204"/>
                  </a:lnTo>
                  <a:lnTo>
                    <a:pt x="14" y="209"/>
                  </a:lnTo>
                  <a:lnTo>
                    <a:pt x="49" y="220"/>
                  </a:lnTo>
                  <a:lnTo>
                    <a:pt x="85" y="225"/>
                  </a:lnTo>
                  <a:lnTo>
                    <a:pt x="92" y="230"/>
                  </a:lnTo>
                  <a:lnTo>
                    <a:pt x="99" y="241"/>
                  </a:lnTo>
                  <a:lnTo>
                    <a:pt x="92" y="256"/>
                  </a:lnTo>
                  <a:lnTo>
                    <a:pt x="85" y="272"/>
                  </a:lnTo>
                  <a:lnTo>
                    <a:pt x="49" y="314"/>
                  </a:lnTo>
                  <a:lnTo>
                    <a:pt x="21" y="356"/>
                  </a:lnTo>
                  <a:lnTo>
                    <a:pt x="7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4" y="418"/>
                  </a:lnTo>
                  <a:lnTo>
                    <a:pt x="49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0" name="Freeform 14"/>
            <p:cNvSpPr>
              <a:spLocks/>
            </p:cNvSpPr>
            <p:nvPr/>
          </p:nvSpPr>
          <p:spPr bwMode="auto">
            <a:xfrm>
              <a:off x="3404" y="2831"/>
              <a:ext cx="93" cy="4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65" y="6"/>
                </a:cxn>
                <a:cxn ang="0">
                  <a:pos x="87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7" y="63"/>
                </a:cxn>
                <a:cxn ang="0">
                  <a:pos x="76" y="79"/>
                </a:cxn>
                <a:cxn ang="0">
                  <a:pos x="44" y="121"/>
                </a:cxn>
                <a:cxn ang="0">
                  <a:pos x="17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9" y="220"/>
                </a:cxn>
                <a:cxn ang="0">
                  <a:pos x="76" y="225"/>
                </a:cxn>
                <a:cxn ang="0">
                  <a:pos x="87" y="230"/>
                </a:cxn>
                <a:cxn ang="0">
                  <a:pos x="92" y="241"/>
                </a:cxn>
                <a:cxn ang="0">
                  <a:pos x="87" y="256"/>
                </a:cxn>
                <a:cxn ang="0">
                  <a:pos x="81" y="272"/>
                </a:cxn>
                <a:cxn ang="0">
                  <a:pos x="49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2" y="429"/>
                </a:cxn>
                <a:cxn ang="0">
                  <a:pos x="44" y="434"/>
                </a:cxn>
              </a:cxnLst>
              <a:rect l="0" t="0" r="r" b="b"/>
              <a:pathLst>
                <a:path w="93" h="435">
                  <a:moveTo>
                    <a:pt x="44" y="0"/>
                  </a:moveTo>
                  <a:lnTo>
                    <a:pt x="65" y="6"/>
                  </a:lnTo>
                  <a:lnTo>
                    <a:pt x="87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7" y="63"/>
                  </a:lnTo>
                  <a:lnTo>
                    <a:pt x="76" y="79"/>
                  </a:lnTo>
                  <a:lnTo>
                    <a:pt x="44" y="121"/>
                  </a:lnTo>
                  <a:lnTo>
                    <a:pt x="17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9" y="220"/>
                  </a:lnTo>
                  <a:lnTo>
                    <a:pt x="76" y="225"/>
                  </a:lnTo>
                  <a:lnTo>
                    <a:pt x="87" y="230"/>
                  </a:lnTo>
                  <a:lnTo>
                    <a:pt x="92" y="241"/>
                  </a:lnTo>
                  <a:lnTo>
                    <a:pt x="87" y="256"/>
                  </a:lnTo>
                  <a:lnTo>
                    <a:pt x="81" y="272"/>
                  </a:lnTo>
                  <a:lnTo>
                    <a:pt x="49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2" y="429"/>
                  </a:lnTo>
                  <a:lnTo>
                    <a:pt x="4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1" name="Freeform 15"/>
            <p:cNvSpPr>
              <a:spLocks/>
            </p:cNvSpPr>
            <p:nvPr/>
          </p:nvSpPr>
          <p:spPr bwMode="auto">
            <a:xfrm>
              <a:off x="3596" y="2831"/>
              <a:ext cx="93" cy="43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9" y="6"/>
                </a:cxn>
                <a:cxn ang="0">
                  <a:pos x="86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6" y="63"/>
                </a:cxn>
                <a:cxn ang="0">
                  <a:pos x="74" y="79"/>
                </a:cxn>
                <a:cxn ang="0">
                  <a:pos x="46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6" y="220"/>
                </a:cxn>
                <a:cxn ang="0">
                  <a:pos x="80" y="225"/>
                </a:cxn>
                <a:cxn ang="0">
                  <a:pos x="86" y="230"/>
                </a:cxn>
                <a:cxn ang="0">
                  <a:pos x="92" y="241"/>
                </a:cxn>
                <a:cxn ang="0">
                  <a:pos x="86" y="256"/>
                </a:cxn>
                <a:cxn ang="0">
                  <a:pos x="80" y="272"/>
                </a:cxn>
                <a:cxn ang="0">
                  <a:pos x="46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3" y="429"/>
                </a:cxn>
                <a:cxn ang="0">
                  <a:pos x="46" y="434"/>
                </a:cxn>
              </a:cxnLst>
              <a:rect l="0" t="0" r="r" b="b"/>
              <a:pathLst>
                <a:path w="93" h="435">
                  <a:moveTo>
                    <a:pt x="46" y="0"/>
                  </a:moveTo>
                  <a:lnTo>
                    <a:pt x="69" y="6"/>
                  </a:lnTo>
                  <a:lnTo>
                    <a:pt x="86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6" y="63"/>
                  </a:lnTo>
                  <a:lnTo>
                    <a:pt x="74" y="79"/>
                  </a:lnTo>
                  <a:lnTo>
                    <a:pt x="46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6" y="220"/>
                  </a:lnTo>
                  <a:lnTo>
                    <a:pt x="80" y="225"/>
                  </a:lnTo>
                  <a:lnTo>
                    <a:pt x="86" y="230"/>
                  </a:lnTo>
                  <a:lnTo>
                    <a:pt x="92" y="241"/>
                  </a:lnTo>
                  <a:lnTo>
                    <a:pt x="86" y="256"/>
                  </a:lnTo>
                  <a:lnTo>
                    <a:pt x="80" y="272"/>
                  </a:lnTo>
                  <a:lnTo>
                    <a:pt x="46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3" y="429"/>
                  </a:lnTo>
                  <a:lnTo>
                    <a:pt x="46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2" name="Freeform 16"/>
            <p:cNvSpPr>
              <a:spLocks/>
            </p:cNvSpPr>
            <p:nvPr/>
          </p:nvSpPr>
          <p:spPr bwMode="auto">
            <a:xfrm>
              <a:off x="3789" y="2831"/>
              <a:ext cx="97" cy="4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4" y="16"/>
                </a:cxn>
                <a:cxn ang="0">
                  <a:pos x="96" y="27"/>
                </a:cxn>
                <a:cxn ang="0">
                  <a:pos x="96" y="47"/>
                </a:cxn>
                <a:cxn ang="0">
                  <a:pos x="90" y="63"/>
                </a:cxn>
                <a:cxn ang="0">
                  <a:pos x="78" y="79"/>
                </a:cxn>
                <a:cxn ang="0">
                  <a:pos x="42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8" y="209"/>
                </a:cxn>
                <a:cxn ang="0">
                  <a:pos x="48" y="220"/>
                </a:cxn>
                <a:cxn ang="0">
                  <a:pos x="84" y="225"/>
                </a:cxn>
                <a:cxn ang="0">
                  <a:pos x="90" y="230"/>
                </a:cxn>
                <a:cxn ang="0">
                  <a:pos x="96" y="241"/>
                </a:cxn>
                <a:cxn ang="0">
                  <a:pos x="90" y="256"/>
                </a:cxn>
                <a:cxn ang="0">
                  <a:pos x="84" y="272"/>
                </a:cxn>
                <a:cxn ang="0">
                  <a:pos x="48" y="314"/>
                </a:cxn>
                <a:cxn ang="0">
                  <a:pos x="18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4" y="429"/>
                </a:cxn>
                <a:cxn ang="0">
                  <a:pos x="48" y="434"/>
                </a:cxn>
              </a:cxnLst>
              <a:rect l="0" t="0" r="r" b="b"/>
              <a:pathLst>
                <a:path w="97" h="435">
                  <a:moveTo>
                    <a:pt x="48" y="0"/>
                  </a:moveTo>
                  <a:lnTo>
                    <a:pt x="84" y="16"/>
                  </a:lnTo>
                  <a:lnTo>
                    <a:pt x="96" y="27"/>
                  </a:lnTo>
                  <a:lnTo>
                    <a:pt x="96" y="47"/>
                  </a:lnTo>
                  <a:lnTo>
                    <a:pt x="90" y="63"/>
                  </a:lnTo>
                  <a:lnTo>
                    <a:pt x="78" y="79"/>
                  </a:lnTo>
                  <a:lnTo>
                    <a:pt x="42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8" y="209"/>
                  </a:lnTo>
                  <a:lnTo>
                    <a:pt x="48" y="220"/>
                  </a:lnTo>
                  <a:lnTo>
                    <a:pt x="84" y="225"/>
                  </a:lnTo>
                  <a:lnTo>
                    <a:pt x="90" y="230"/>
                  </a:lnTo>
                  <a:lnTo>
                    <a:pt x="96" y="241"/>
                  </a:lnTo>
                  <a:lnTo>
                    <a:pt x="90" y="256"/>
                  </a:lnTo>
                  <a:lnTo>
                    <a:pt x="84" y="272"/>
                  </a:lnTo>
                  <a:lnTo>
                    <a:pt x="48" y="314"/>
                  </a:lnTo>
                  <a:lnTo>
                    <a:pt x="18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4" y="429"/>
                  </a:lnTo>
                  <a:lnTo>
                    <a:pt x="48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3" name="Freeform 17"/>
            <p:cNvSpPr>
              <a:spLocks/>
            </p:cNvSpPr>
            <p:nvPr/>
          </p:nvSpPr>
          <p:spPr bwMode="auto">
            <a:xfrm>
              <a:off x="4759" y="2831"/>
              <a:ext cx="101" cy="4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93" y="16"/>
                </a:cxn>
                <a:cxn ang="0">
                  <a:pos x="100" y="27"/>
                </a:cxn>
                <a:cxn ang="0">
                  <a:pos x="100" y="47"/>
                </a:cxn>
                <a:cxn ang="0">
                  <a:pos x="93" y="63"/>
                </a:cxn>
                <a:cxn ang="0">
                  <a:pos x="85" y="79"/>
                </a:cxn>
                <a:cxn ang="0">
                  <a:pos x="46" y="121"/>
                </a:cxn>
                <a:cxn ang="0">
                  <a:pos x="16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6" y="209"/>
                </a:cxn>
                <a:cxn ang="0">
                  <a:pos x="54" y="220"/>
                </a:cxn>
                <a:cxn ang="0">
                  <a:pos x="85" y="225"/>
                </a:cxn>
                <a:cxn ang="0">
                  <a:pos x="93" y="230"/>
                </a:cxn>
                <a:cxn ang="0">
                  <a:pos x="100" y="241"/>
                </a:cxn>
                <a:cxn ang="0">
                  <a:pos x="100" y="256"/>
                </a:cxn>
                <a:cxn ang="0">
                  <a:pos x="85" y="272"/>
                </a:cxn>
                <a:cxn ang="0">
                  <a:pos x="54" y="314"/>
                </a:cxn>
                <a:cxn ang="0">
                  <a:pos x="16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6" y="418"/>
                </a:cxn>
                <a:cxn ang="0">
                  <a:pos x="54" y="434"/>
                </a:cxn>
              </a:cxnLst>
              <a:rect l="0" t="0" r="r" b="b"/>
              <a:pathLst>
                <a:path w="101" h="435">
                  <a:moveTo>
                    <a:pt x="54" y="0"/>
                  </a:moveTo>
                  <a:lnTo>
                    <a:pt x="93" y="16"/>
                  </a:lnTo>
                  <a:lnTo>
                    <a:pt x="100" y="27"/>
                  </a:lnTo>
                  <a:lnTo>
                    <a:pt x="100" y="47"/>
                  </a:lnTo>
                  <a:lnTo>
                    <a:pt x="93" y="63"/>
                  </a:lnTo>
                  <a:lnTo>
                    <a:pt x="85" y="79"/>
                  </a:lnTo>
                  <a:lnTo>
                    <a:pt x="46" y="121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6" y="209"/>
                  </a:lnTo>
                  <a:lnTo>
                    <a:pt x="54" y="220"/>
                  </a:lnTo>
                  <a:lnTo>
                    <a:pt x="85" y="225"/>
                  </a:lnTo>
                  <a:lnTo>
                    <a:pt x="93" y="230"/>
                  </a:lnTo>
                  <a:lnTo>
                    <a:pt x="100" y="241"/>
                  </a:lnTo>
                  <a:lnTo>
                    <a:pt x="100" y="256"/>
                  </a:lnTo>
                  <a:lnTo>
                    <a:pt x="85" y="272"/>
                  </a:lnTo>
                  <a:lnTo>
                    <a:pt x="54" y="314"/>
                  </a:lnTo>
                  <a:lnTo>
                    <a:pt x="16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6" y="418"/>
                  </a:lnTo>
                  <a:lnTo>
                    <a:pt x="5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4" name="Freeform 18"/>
            <p:cNvSpPr>
              <a:spLocks/>
            </p:cNvSpPr>
            <p:nvPr/>
          </p:nvSpPr>
          <p:spPr bwMode="auto">
            <a:xfrm>
              <a:off x="4571" y="2831"/>
              <a:ext cx="98" cy="43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2" y="16"/>
                </a:cxn>
                <a:cxn ang="0">
                  <a:pos x="97" y="27"/>
                </a:cxn>
                <a:cxn ang="0">
                  <a:pos x="97" y="47"/>
                </a:cxn>
                <a:cxn ang="0">
                  <a:pos x="89" y="63"/>
                </a:cxn>
                <a:cxn ang="0">
                  <a:pos x="82" y="79"/>
                </a:cxn>
                <a:cxn ang="0">
                  <a:pos x="45" y="121"/>
                </a:cxn>
                <a:cxn ang="0">
                  <a:pos x="15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5" y="209"/>
                </a:cxn>
                <a:cxn ang="0">
                  <a:pos x="52" y="220"/>
                </a:cxn>
                <a:cxn ang="0">
                  <a:pos x="82" y="225"/>
                </a:cxn>
                <a:cxn ang="0">
                  <a:pos x="89" y="230"/>
                </a:cxn>
                <a:cxn ang="0">
                  <a:pos x="97" y="241"/>
                </a:cxn>
                <a:cxn ang="0">
                  <a:pos x="97" y="256"/>
                </a:cxn>
                <a:cxn ang="0">
                  <a:pos x="82" y="272"/>
                </a:cxn>
                <a:cxn ang="0">
                  <a:pos x="52" y="314"/>
                </a:cxn>
                <a:cxn ang="0">
                  <a:pos x="15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5" y="418"/>
                </a:cxn>
                <a:cxn ang="0">
                  <a:pos x="45" y="434"/>
                </a:cxn>
              </a:cxnLst>
              <a:rect l="0" t="0" r="r" b="b"/>
              <a:pathLst>
                <a:path w="98" h="435">
                  <a:moveTo>
                    <a:pt x="45" y="0"/>
                  </a:moveTo>
                  <a:lnTo>
                    <a:pt x="82" y="16"/>
                  </a:lnTo>
                  <a:lnTo>
                    <a:pt x="97" y="27"/>
                  </a:lnTo>
                  <a:lnTo>
                    <a:pt x="97" y="47"/>
                  </a:lnTo>
                  <a:lnTo>
                    <a:pt x="89" y="63"/>
                  </a:lnTo>
                  <a:lnTo>
                    <a:pt x="82" y="79"/>
                  </a:lnTo>
                  <a:lnTo>
                    <a:pt x="45" y="121"/>
                  </a:lnTo>
                  <a:lnTo>
                    <a:pt x="15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5" y="209"/>
                  </a:lnTo>
                  <a:lnTo>
                    <a:pt x="52" y="220"/>
                  </a:lnTo>
                  <a:lnTo>
                    <a:pt x="82" y="225"/>
                  </a:lnTo>
                  <a:lnTo>
                    <a:pt x="89" y="230"/>
                  </a:lnTo>
                  <a:lnTo>
                    <a:pt x="97" y="241"/>
                  </a:lnTo>
                  <a:lnTo>
                    <a:pt x="97" y="256"/>
                  </a:lnTo>
                  <a:lnTo>
                    <a:pt x="82" y="272"/>
                  </a:lnTo>
                  <a:lnTo>
                    <a:pt x="52" y="314"/>
                  </a:lnTo>
                  <a:lnTo>
                    <a:pt x="15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5" y="418"/>
                  </a:lnTo>
                  <a:lnTo>
                    <a:pt x="45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8" name="Rectangle 22"/>
            <p:cNvSpPr>
              <a:spLocks noChangeArrowheads="1"/>
            </p:cNvSpPr>
            <p:nvPr/>
          </p:nvSpPr>
          <p:spPr bwMode="auto">
            <a:xfrm>
              <a:off x="3532" y="3360"/>
              <a:ext cx="129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procesos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hilos por proceso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895975" y="1763713"/>
            <a:ext cx="1071563" cy="1506537"/>
            <a:chOff x="3714" y="1111"/>
            <a:chExt cx="675" cy="949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37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7469" name="Freeform 13"/>
            <p:cNvSpPr>
              <a:spLocks/>
            </p:cNvSpPr>
            <p:nvPr/>
          </p:nvSpPr>
          <p:spPr bwMode="auto">
            <a:xfrm>
              <a:off x="3992" y="1207"/>
              <a:ext cx="99" cy="43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2" y="7"/>
                </a:cxn>
                <a:cxn ang="0">
                  <a:pos x="85" y="16"/>
                </a:cxn>
                <a:cxn ang="0">
                  <a:pos x="98" y="29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9" y="79"/>
                </a:cxn>
                <a:cxn ang="0">
                  <a:pos x="46" y="120"/>
                </a:cxn>
                <a:cxn ang="0">
                  <a:pos x="13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3" y="208"/>
                </a:cxn>
                <a:cxn ang="0">
                  <a:pos x="53" y="218"/>
                </a:cxn>
                <a:cxn ang="0">
                  <a:pos x="85" y="224"/>
                </a:cxn>
                <a:cxn ang="0">
                  <a:pos x="92" y="230"/>
                </a:cxn>
                <a:cxn ang="0">
                  <a:pos x="98" y="240"/>
                </a:cxn>
                <a:cxn ang="0">
                  <a:pos x="92" y="252"/>
                </a:cxn>
                <a:cxn ang="0">
                  <a:pos x="85" y="271"/>
                </a:cxn>
                <a:cxn ang="0">
                  <a:pos x="53" y="312"/>
                </a:cxn>
                <a:cxn ang="0">
                  <a:pos x="20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3" y="416"/>
                </a:cxn>
                <a:cxn ang="0">
                  <a:pos x="26" y="426"/>
                </a:cxn>
                <a:cxn ang="0">
                  <a:pos x="46" y="432"/>
                </a:cxn>
              </a:cxnLst>
              <a:rect l="0" t="0" r="r" b="b"/>
              <a:pathLst>
                <a:path w="99" h="433">
                  <a:moveTo>
                    <a:pt x="46" y="0"/>
                  </a:moveTo>
                  <a:lnTo>
                    <a:pt x="72" y="7"/>
                  </a:lnTo>
                  <a:lnTo>
                    <a:pt x="85" y="16"/>
                  </a:lnTo>
                  <a:lnTo>
                    <a:pt x="98" y="29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9" y="79"/>
                  </a:lnTo>
                  <a:lnTo>
                    <a:pt x="46" y="120"/>
                  </a:lnTo>
                  <a:lnTo>
                    <a:pt x="13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3" y="208"/>
                  </a:lnTo>
                  <a:lnTo>
                    <a:pt x="53" y="218"/>
                  </a:lnTo>
                  <a:lnTo>
                    <a:pt x="85" y="224"/>
                  </a:lnTo>
                  <a:lnTo>
                    <a:pt x="92" y="230"/>
                  </a:lnTo>
                  <a:lnTo>
                    <a:pt x="98" y="240"/>
                  </a:lnTo>
                  <a:lnTo>
                    <a:pt x="92" y="252"/>
                  </a:lnTo>
                  <a:lnTo>
                    <a:pt x="85" y="271"/>
                  </a:lnTo>
                  <a:lnTo>
                    <a:pt x="53" y="312"/>
                  </a:lnTo>
                  <a:lnTo>
                    <a:pt x="20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3" y="416"/>
                  </a:lnTo>
                  <a:lnTo>
                    <a:pt x="26" y="426"/>
                  </a:lnTo>
                  <a:lnTo>
                    <a:pt x="46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77" name="Rectangle 21"/>
            <p:cNvSpPr>
              <a:spLocks noChangeArrowheads="1"/>
            </p:cNvSpPr>
            <p:nvPr/>
          </p:nvSpPr>
          <p:spPr bwMode="auto">
            <a:xfrm>
              <a:off x="3714" y="1734"/>
              <a:ext cx="67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un proceso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hilos</a:t>
              </a:r>
            </a:p>
          </p:txBody>
        </p:sp>
        <p:sp>
          <p:nvSpPr>
            <p:cNvPr id="147481" name="Freeform 25"/>
            <p:cNvSpPr>
              <a:spLocks/>
            </p:cNvSpPr>
            <p:nvPr/>
          </p:nvSpPr>
          <p:spPr bwMode="auto">
            <a:xfrm>
              <a:off x="379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9" y="7"/>
                </a:cxn>
                <a:cxn ang="0">
                  <a:pos x="87" y="16"/>
                </a:cxn>
                <a:cxn ang="0">
                  <a:pos x="100" y="29"/>
                </a:cxn>
                <a:cxn ang="0">
                  <a:pos x="100" y="48"/>
                </a:cxn>
                <a:cxn ang="0">
                  <a:pos x="94" y="60"/>
                </a:cxn>
                <a:cxn ang="0">
                  <a:pos x="81" y="79"/>
                </a:cxn>
                <a:cxn ang="0">
                  <a:pos x="44" y="120"/>
                </a:cxn>
                <a:cxn ang="0">
                  <a:pos x="12" y="161"/>
                </a:cxn>
                <a:cxn ang="0">
                  <a:pos x="6" y="177"/>
                </a:cxn>
                <a:cxn ang="0">
                  <a:pos x="0" y="193"/>
                </a:cxn>
                <a:cxn ang="0">
                  <a:pos x="6" y="202"/>
                </a:cxn>
                <a:cxn ang="0">
                  <a:pos x="19" y="208"/>
                </a:cxn>
                <a:cxn ang="0">
                  <a:pos x="50" y="218"/>
                </a:cxn>
                <a:cxn ang="0">
                  <a:pos x="87" y="224"/>
                </a:cxn>
                <a:cxn ang="0">
                  <a:pos x="94" y="230"/>
                </a:cxn>
                <a:cxn ang="0">
                  <a:pos x="100" y="240"/>
                </a:cxn>
                <a:cxn ang="0">
                  <a:pos x="94" y="252"/>
                </a:cxn>
                <a:cxn ang="0">
                  <a:pos x="87" y="271"/>
                </a:cxn>
                <a:cxn ang="0">
                  <a:pos x="50" y="312"/>
                </a:cxn>
                <a:cxn ang="0">
                  <a:pos x="19" y="350"/>
                </a:cxn>
                <a:cxn ang="0">
                  <a:pos x="6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2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69" y="7"/>
                  </a:lnTo>
                  <a:lnTo>
                    <a:pt x="87" y="16"/>
                  </a:lnTo>
                  <a:lnTo>
                    <a:pt x="100" y="29"/>
                  </a:lnTo>
                  <a:lnTo>
                    <a:pt x="100" y="48"/>
                  </a:lnTo>
                  <a:lnTo>
                    <a:pt x="94" y="60"/>
                  </a:lnTo>
                  <a:lnTo>
                    <a:pt x="81" y="79"/>
                  </a:lnTo>
                  <a:lnTo>
                    <a:pt x="44" y="120"/>
                  </a:lnTo>
                  <a:lnTo>
                    <a:pt x="12" y="161"/>
                  </a:lnTo>
                  <a:lnTo>
                    <a:pt x="6" y="177"/>
                  </a:lnTo>
                  <a:lnTo>
                    <a:pt x="0" y="193"/>
                  </a:lnTo>
                  <a:lnTo>
                    <a:pt x="6" y="202"/>
                  </a:lnTo>
                  <a:lnTo>
                    <a:pt x="19" y="208"/>
                  </a:lnTo>
                  <a:lnTo>
                    <a:pt x="50" y="218"/>
                  </a:lnTo>
                  <a:lnTo>
                    <a:pt x="87" y="224"/>
                  </a:lnTo>
                  <a:lnTo>
                    <a:pt x="94" y="230"/>
                  </a:lnTo>
                  <a:lnTo>
                    <a:pt x="100" y="240"/>
                  </a:lnTo>
                  <a:lnTo>
                    <a:pt x="94" y="252"/>
                  </a:lnTo>
                  <a:lnTo>
                    <a:pt x="87" y="271"/>
                  </a:lnTo>
                  <a:lnTo>
                    <a:pt x="50" y="312"/>
                  </a:lnTo>
                  <a:lnTo>
                    <a:pt x="19" y="350"/>
                  </a:lnTo>
                  <a:lnTo>
                    <a:pt x="6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2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47482" name="Freeform 26"/>
            <p:cNvSpPr>
              <a:spLocks/>
            </p:cNvSpPr>
            <p:nvPr/>
          </p:nvSpPr>
          <p:spPr bwMode="auto">
            <a:xfrm>
              <a:off x="4186" y="1207"/>
              <a:ext cx="97" cy="43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9" y="7"/>
                </a:cxn>
                <a:cxn ang="0">
                  <a:pos x="82" y="16"/>
                </a:cxn>
                <a:cxn ang="0">
                  <a:pos x="96" y="29"/>
                </a:cxn>
                <a:cxn ang="0">
                  <a:pos x="96" y="48"/>
                </a:cxn>
                <a:cxn ang="0">
                  <a:pos x="89" y="60"/>
                </a:cxn>
                <a:cxn ang="0">
                  <a:pos x="76" y="79"/>
                </a:cxn>
                <a:cxn ang="0">
                  <a:pos x="48" y="120"/>
                </a:cxn>
                <a:cxn ang="0">
                  <a:pos x="14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4" y="208"/>
                </a:cxn>
                <a:cxn ang="0">
                  <a:pos x="48" y="218"/>
                </a:cxn>
                <a:cxn ang="0">
                  <a:pos x="82" y="224"/>
                </a:cxn>
                <a:cxn ang="0">
                  <a:pos x="89" y="230"/>
                </a:cxn>
                <a:cxn ang="0">
                  <a:pos x="96" y="240"/>
                </a:cxn>
                <a:cxn ang="0">
                  <a:pos x="89" y="252"/>
                </a:cxn>
                <a:cxn ang="0">
                  <a:pos x="82" y="271"/>
                </a:cxn>
                <a:cxn ang="0">
                  <a:pos x="48" y="312"/>
                </a:cxn>
                <a:cxn ang="0">
                  <a:pos x="21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4" y="416"/>
                </a:cxn>
                <a:cxn ang="0">
                  <a:pos x="28" y="426"/>
                </a:cxn>
                <a:cxn ang="0">
                  <a:pos x="48" y="432"/>
                </a:cxn>
              </a:cxnLst>
              <a:rect l="0" t="0" r="r" b="b"/>
              <a:pathLst>
                <a:path w="97" h="433">
                  <a:moveTo>
                    <a:pt x="48" y="0"/>
                  </a:moveTo>
                  <a:lnTo>
                    <a:pt x="69" y="7"/>
                  </a:lnTo>
                  <a:lnTo>
                    <a:pt x="82" y="16"/>
                  </a:lnTo>
                  <a:lnTo>
                    <a:pt x="96" y="29"/>
                  </a:lnTo>
                  <a:lnTo>
                    <a:pt x="96" y="48"/>
                  </a:lnTo>
                  <a:lnTo>
                    <a:pt x="89" y="60"/>
                  </a:lnTo>
                  <a:lnTo>
                    <a:pt x="76" y="79"/>
                  </a:lnTo>
                  <a:lnTo>
                    <a:pt x="48" y="120"/>
                  </a:lnTo>
                  <a:lnTo>
                    <a:pt x="14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4" y="208"/>
                  </a:lnTo>
                  <a:lnTo>
                    <a:pt x="48" y="218"/>
                  </a:lnTo>
                  <a:lnTo>
                    <a:pt x="82" y="224"/>
                  </a:lnTo>
                  <a:lnTo>
                    <a:pt x="89" y="230"/>
                  </a:lnTo>
                  <a:lnTo>
                    <a:pt x="96" y="240"/>
                  </a:lnTo>
                  <a:lnTo>
                    <a:pt x="89" y="252"/>
                  </a:lnTo>
                  <a:lnTo>
                    <a:pt x="82" y="271"/>
                  </a:lnTo>
                  <a:lnTo>
                    <a:pt x="48" y="312"/>
                  </a:lnTo>
                  <a:lnTo>
                    <a:pt x="21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4" y="416"/>
                  </a:lnTo>
                  <a:lnTo>
                    <a:pt x="28" y="426"/>
                  </a:lnTo>
                  <a:lnTo>
                    <a:pt x="48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1474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Hilos y procesos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193800" y="2387600"/>
            <a:ext cx="2989263" cy="2314575"/>
            <a:chOff x="752" y="1504"/>
            <a:chExt cx="1883" cy="1458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53" y="1517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52" y="1504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36" y="1601"/>
              <a:ext cx="497" cy="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600">
                  <a:effectLst/>
                  <a:latin typeface="Arial" pitchFamily="34" charset="0"/>
                </a:rPr>
                <a:t>Código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1416" y="1613"/>
              <a:ext cx="46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800">
                  <a:effectLst/>
                  <a:latin typeface="Arial" pitchFamily="34" charset="0"/>
                </a:rPr>
                <a:t>Datos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949" y="1613"/>
              <a:ext cx="533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400">
                  <a:effectLst/>
                  <a:latin typeface="Arial" pitchFamily="34" charset="0"/>
                </a:rPr>
                <a:t>Archivos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108575" y="2392363"/>
            <a:ext cx="2989263" cy="2314575"/>
            <a:chOff x="3218" y="1507"/>
            <a:chExt cx="1883" cy="1458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219" y="1520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218" y="1507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301" y="1603"/>
              <a:ext cx="497" cy="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600">
                  <a:effectLst/>
                  <a:latin typeface="Arial" pitchFamily="34" charset="0"/>
                </a:rPr>
                <a:t>Código</a:t>
              </a:r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882" y="1616"/>
              <a:ext cx="46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800">
                  <a:effectLst/>
                  <a:latin typeface="Arial" pitchFamily="34" charset="0"/>
                </a:rPr>
                <a:t>Datos</a:t>
              </a: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4415" y="1616"/>
              <a:ext cx="532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400">
                  <a:effectLst/>
                  <a:latin typeface="Arial" pitchFamily="34" charset="0"/>
                </a:rPr>
                <a:t>Archivos</a:t>
              </a:r>
            </a:p>
          </p:txBody>
        </p:sp>
      </p:grpSp>
      <p:sp>
        <p:nvSpPr>
          <p:cNvPr id="40975" name="Freeform 15"/>
          <p:cNvSpPr>
            <a:spLocks/>
          </p:cNvSpPr>
          <p:nvPr/>
        </p:nvSpPr>
        <p:spPr bwMode="auto">
          <a:xfrm>
            <a:off x="2424113" y="3381375"/>
            <a:ext cx="228600" cy="803275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6" name="Freeform 16"/>
          <p:cNvSpPr>
            <a:spLocks/>
          </p:cNvSpPr>
          <p:nvPr/>
        </p:nvSpPr>
        <p:spPr bwMode="auto">
          <a:xfrm>
            <a:off x="5829300" y="3429000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6507163" y="3386138"/>
            <a:ext cx="227012" cy="80168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>
            <a:off x="7200900" y="3406775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8300" y="35067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21663" y="3492500"/>
            <a:ext cx="68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Hilos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909638" y="3652838"/>
            <a:ext cx="150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7461250" y="3698875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952625" y="4892675"/>
            <a:ext cx="118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Mono-hilo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156325" y="4868863"/>
            <a:ext cx="109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Multi-hilo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</p:spPr>
        <p:txBody>
          <a:bodyPr/>
          <a:lstStyle/>
          <a:p>
            <a:r>
              <a:rPr lang="es-ES"/>
              <a:t>Procesos con un solo hilo y con múltiples hilos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40976" grpId="0" animBg="1"/>
      <p:bldP spid="40977" grpId="0" animBg="1"/>
      <p:bldP spid="40978" grpId="0" animBg="1"/>
      <p:bldP spid="40980" grpId="0"/>
      <p:bldP spid="40981" grpId="0"/>
      <p:bldP spid="40982" grpId="0" animBg="1"/>
      <p:bldP spid="40983" grpId="0" animBg="1"/>
      <p:bldP spid="40984" grpId="0"/>
      <p:bldP spid="409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90600" y="2225675"/>
            <a:ext cx="2097088" cy="3082925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141788" y="2135188"/>
            <a:ext cx="3935412" cy="3808412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5192713" y="3678238"/>
            <a:ext cx="608012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5192713" y="3043238"/>
            <a:ext cx="608012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29100" y="4857750"/>
            <a:ext cx="784225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29100" y="3859213"/>
            <a:ext cx="784225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216150" y="2862263"/>
            <a:ext cx="609600" cy="190182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1252538" y="3043238"/>
            <a:ext cx="784225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1252538" y="4041775"/>
            <a:ext cx="784225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2" name="Line 12"/>
          <p:cNvSpPr>
            <a:spLocks noChangeShapeType="1"/>
          </p:cNvSpPr>
          <p:nvPr/>
        </p:nvSpPr>
        <p:spPr bwMode="auto">
          <a:xfrm>
            <a:off x="2216150" y="3767138"/>
            <a:ext cx="6111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>
            <a:off x="5192713" y="4584700"/>
            <a:ext cx="6111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5105400" y="2951163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5891213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>
            <a:off x="5102225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>
            <a:off x="5105400" y="5583238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5149850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5191125" y="3948113"/>
            <a:ext cx="55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2301875" y="3132138"/>
            <a:ext cx="5572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5262563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278063" y="4040188"/>
            <a:ext cx="5143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4210050" y="4856163"/>
            <a:ext cx="7604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Espacio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direcciones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usuario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1235075" y="4040188"/>
            <a:ext cx="7620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Espacio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direcciones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usuario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4219575" y="3948113"/>
            <a:ext cx="7112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 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proceso</a:t>
            </a:r>
          </a:p>
        </p:txBody>
      </p:sp>
      <p:sp>
        <p:nvSpPr>
          <p:cNvPr id="148506" name="Rectangle 26"/>
          <p:cNvSpPr>
            <a:spLocks noChangeArrowheads="1"/>
          </p:cNvSpPr>
          <p:nvPr/>
        </p:nvSpPr>
        <p:spPr bwMode="auto">
          <a:xfrm>
            <a:off x="1298575" y="3132138"/>
            <a:ext cx="7747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 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proceso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5102225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1039813" y="2224088"/>
            <a:ext cx="1911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1600">
                <a:effectLst/>
                <a:latin typeface="Arial" pitchFamily="34" charset="0"/>
              </a:rPr>
              <a:t>Modelo de proceso</a:t>
            </a:r>
          </a:p>
          <a:p>
            <a:pPr algn="ctr"/>
            <a:r>
              <a:rPr lang="es-MX" sz="1600">
                <a:effectLst/>
                <a:latin typeface="Arial" pitchFamily="34" charset="0"/>
              </a:rPr>
              <a:t>de un solo hilo</a:t>
            </a:r>
          </a:p>
        </p:txBody>
      </p: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4976813" y="2133600"/>
            <a:ext cx="1911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1600">
                <a:effectLst/>
                <a:latin typeface="Arial" pitchFamily="34" charset="0"/>
              </a:rPr>
              <a:t>Modelo de proceso</a:t>
            </a:r>
          </a:p>
          <a:p>
            <a:pPr algn="ctr"/>
            <a:r>
              <a:rPr lang="es-MX" sz="1600">
                <a:effectLst/>
                <a:latin typeface="Arial" pitchFamily="34" charset="0"/>
              </a:rPr>
              <a:t>multihilos</a:t>
            </a:r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6154738" y="3678238"/>
            <a:ext cx="609600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6154738" y="3043238"/>
            <a:ext cx="609600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>
            <a:off x="6154738" y="4584700"/>
            <a:ext cx="61118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6067425" y="2951163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6853238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>
            <a:off x="6065838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>
            <a:off x="6067425" y="5583238"/>
            <a:ext cx="785813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6113463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148518" name="Rectangle 38"/>
          <p:cNvSpPr>
            <a:spLocks noChangeArrowheads="1"/>
          </p:cNvSpPr>
          <p:nvPr/>
        </p:nvSpPr>
        <p:spPr bwMode="auto">
          <a:xfrm>
            <a:off x="6151563" y="3948113"/>
            <a:ext cx="5572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148519" name="Rectangle 39"/>
          <p:cNvSpPr>
            <a:spLocks noChangeArrowheads="1"/>
          </p:cNvSpPr>
          <p:nvPr/>
        </p:nvSpPr>
        <p:spPr bwMode="auto">
          <a:xfrm>
            <a:off x="6224588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6065838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7118350" y="3678238"/>
            <a:ext cx="608013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2" name="Rectangle 42"/>
          <p:cNvSpPr>
            <a:spLocks noChangeArrowheads="1"/>
          </p:cNvSpPr>
          <p:nvPr/>
        </p:nvSpPr>
        <p:spPr bwMode="auto">
          <a:xfrm>
            <a:off x="7118350" y="3043238"/>
            <a:ext cx="608013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3" name="Line 43"/>
          <p:cNvSpPr>
            <a:spLocks noChangeShapeType="1"/>
          </p:cNvSpPr>
          <p:nvPr/>
        </p:nvSpPr>
        <p:spPr bwMode="auto">
          <a:xfrm>
            <a:off x="7118350" y="4584700"/>
            <a:ext cx="611188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4" name="Line 44"/>
          <p:cNvSpPr>
            <a:spLocks noChangeShapeType="1"/>
          </p:cNvSpPr>
          <p:nvPr/>
        </p:nvSpPr>
        <p:spPr bwMode="auto">
          <a:xfrm>
            <a:off x="7031038" y="2951163"/>
            <a:ext cx="785812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>
            <a:off x="7816850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>
            <a:off x="7027863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>
            <a:off x="7031038" y="5583238"/>
            <a:ext cx="785812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8528" name="Rectangle 48"/>
          <p:cNvSpPr>
            <a:spLocks noChangeArrowheads="1"/>
          </p:cNvSpPr>
          <p:nvPr/>
        </p:nvSpPr>
        <p:spPr bwMode="auto">
          <a:xfrm>
            <a:off x="7077075" y="2978150"/>
            <a:ext cx="698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148529" name="Rectangle 49"/>
          <p:cNvSpPr>
            <a:spLocks noChangeArrowheads="1"/>
          </p:cNvSpPr>
          <p:nvPr/>
        </p:nvSpPr>
        <p:spPr bwMode="auto">
          <a:xfrm>
            <a:off x="7116763" y="3948113"/>
            <a:ext cx="5588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7189788" y="4856163"/>
            <a:ext cx="4953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148531" name="Rectangle 51"/>
          <p:cNvSpPr>
            <a:spLocks noChangeArrowheads="1"/>
          </p:cNvSpPr>
          <p:nvPr/>
        </p:nvSpPr>
        <p:spPr bwMode="auto">
          <a:xfrm>
            <a:off x="7027863" y="2678113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148532" name="Rectangle 5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</p:spPr>
        <p:txBody>
          <a:bodyPr/>
          <a:lstStyle/>
          <a:p>
            <a:r>
              <a:rPr lang="en-US"/>
              <a:t>Modelos de procesos de un solo hilo y de muchos hilos</a:t>
            </a:r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Multihilo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88740"/>
            <a:ext cx="8456613" cy="2808312"/>
          </a:xfrm>
        </p:spPr>
        <p:txBody>
          <a:bodyPr/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hilos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 </a:t>
            </a:r>
          </a:p>
          <a:p>
            <a:r>
              <a:rPr lang="en-US" dirty="0"/>
              <a:t>MS-DOS </a:t>
            </a:r>
            <a:r>
              <a:rPr lang="en-US" dirty="0" err="1"/>
              <a:t>soporta</a:t>
            </a:r>
            <a:r>
              <a:rPr lang="en-US" dirty="0"/>
              <a:t> un solo </a:t>
            </a:r>
            <a:r>
              <a:rPr lang="en-US" dirty="0" err="1"/>
              <a:t>hilo</a:t>
            </a:r>
            <a:r>
              <a:rPr lang="en-US" dirty="0"/>
              <a:t>. </a:t>
            </a:r>
          </a:p>
          <a:p>
            <a:r>
              <a:rPr lang="en-US" dirty="0"/>
              <a:t>UNIX </a:t>
            </a:r>
            <a:r>
              <a:rPr lang="en-US" dirty="0" err="1"/>
              <a:t>soporta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. </a:t>
            </a:r>
          </a:p>
          <a:p>
            <a:r>
              <a:rPr lang="en-US" dirty="0"/>
              <a:t>Windows 2000, Solaris, Linux, Mac OS, OS/2 </a:t>
            </a:r>
            <a:r>
              <a:rPr lang="en-US" dirty="0" err="1"/>
              <a:t>soportan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hilos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539552" y="4365104"/>
            <a:ext cx="8100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En una tarea donde hay múltiples hilos, mientras un hilo servidor está bloqueado y esperando, otro hilo en la misma tarea puede ejecutarse.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Beneficios</a:t>
            </a:r>
          </a:p>
        </p:txBody>
      </p:sp>
      <p:sp>
        <p:nvSpPr>
          <p:cNvPr id="594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Compartición de recursos</a:t>
            </a:r>
          </a:p>
          <a:p>
            <a:r>
              <a:rPr lang="es-ES" dirty="0"/>
              <a:t>Economía</a:t>
            </a:r>
          </a:p>
          <a:p>
            <a:r>
              <a:rPr lang="es-ES" dirty="0"/>
              <a:t>Utilización de arquitecturas de múltiples procesadores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2672916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manejo de los hilos lo hace una librería de hilos a nivel usuario</a:t>
            </a:r>
          </a:p>
          <a:p>
            <a:endParaRPr lang="es-ES" dirty="0"/>
          </a:p>
          <a:p>
            <a:r>
              <a:rPr lang="es-ES" dirty="0"/>
              <a:t>Ejemplos</a:t>
            </a:r>
          </a:p>
          <a:p>
            <a:r>
              <a:rPr lang="es-ES" dirty="0"/>
              <a:t>	- Hilos POSIX</a:t>
            </a:r>
            <a:endParaRPr lang="es-ES" i="1" dirty="0"/>
          </a:p>
          <a:p>
            <a:r>
              <a:rPr lang="es-ES" dirty="0"/>
              <a:t>	- Mach </a:t>
            </a:r>
            <a:r>
              <a:rPr lang="es-ES" i="1" dirty="0"/>
              <a:t>C-</a:t>
            </a:r>
            <a:r>
              <a:rPr lang="es-ES" i="1" dirty="0" err="1"/>
              <a:t>threads</a:t>
            </a:r>
            <a:endParaRPr lang="es-ES" i="1" dirty="0"/>
          </a:p>
          <a:p>
            <a:r>
              <a:rPr lang="es-ES" dirty="0"/>
              <a:t>	- Hilos de </a:t>
            </a:r>
            <a:r>
              <a:rPr lang="es-ES" dirty="0" err="1"/>
              <a:t>Solaris</a:t>
            </a:r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4085593" y="3387056"/>
            <a:ext cx="995362" cy="817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3637918" y="5166643"/>
            <a:ext cx="346392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923702"/>
          </a:xfrm>
        </p:spPr>
        <p:txBody>
          <a:bodyPr/>
          <a:lstStyle/>
          <a:p>
            <a:r>
              <a:rPr lang="es-ES" dirty="0"/>
              <a:t>Hilos a nivel usuario (un CPU con dos núcleos)</a:t>
            </a: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470980" y="3307681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34393" y="3263231"/>
            <a:ext cx="1809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823280" y="2772693"/>
            <a:ext cx="1681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656843" y="2586956"/>
            <a:ext cx="4027487" cy="704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Proceso de usuario gestiona y planifica los múltiples hilos</a:t>
            </a:r>
          </a:p>
        </p:txBody>
      </p:sp>
      <p:sp>
        <p:nvSpPr>
          <p:cNvPr id="171018" name="Freeform 10"/>
          <p:cNvSpPr>
            <a:spLocks/>
          </p:cNvSpPr>
          <p:nvPr/>
        </p:nvSpPr>
        <p:spPr bwMode="auto">
          <a:xfrm>
            <a:off x="4447543" y="3517231"/>
            <a:ext cx="327025" cy="54610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582480" y="3274343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 flipV="1">
            <a:off x="3636330" y="2039268"/>
            <a:ext cx="849313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3" name="Freeform 15"/>
          <p:cNvSpPr>
            <a:spLocks/>
          </p:cNvSpPr>
          <p:nvPr/>
        </p:nvSpPr>
        <p:spPr bwMode="auto">
          <a:xfrm>
            <a:off x="3347405" y="1388393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V="1">
            <a:off x="4503105" y="2007518"/>
            <a:ext cx="15875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4" name="Freeform 16"/>
          <p:cNvSpPr>
            <a:spLocks/>
          </p:cNvSpPr>
          <p:nvPr/>
        </p:nvSpPr>
        <p:spPr bwMode="auto">
          <a:xfrm>
            <a:off x="4391980" y="1340768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4503105" y="2039268"/>
            <a:ext cx="704850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5" name="Freeform 17"/>
          <p:cNvSpPr>
            <a:spLocks/>
          </p:cNvSpPr>
          <p:nvPr/>
        </p:nvSpPr>
        <p:spPr bwMode="auto">
          <a:xfrm>
            <a:off x="5225418" y="1339181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4037968" y="5374606"/>
            <a:ext cx="1185862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4598355" y="4893593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458780" y="5382543"/>
            <a:ext cx="1185863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647318" y="5573043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1424943" y="4903118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796293" y="5060281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3587118" y="4396706"/>
            <a:ext cx="2392362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V="1">
            <a:off x="4588830" y="4195093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Ventajas de los hilos a nivel usuario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92796"/>
            <a:ext cx="8456613" cy="5040312"/>
          </a:xfrm>
        </p:spPr>
        <p:txBody>
          <a:bodyPr/>
          <a:lstStyle/>
          <a:p>
            <a:pPr>
              <a:buClr>
                <a:srgbClr val="008000"/>
              </a:buClr>
              <a:buFont typeface="Wingdings" pitchFamily="2" charset="2"/>
              <a:buNone/>
            </a:pPr>
            <a:r>
              <a:rPr lang="es-ES" dirty="0"/>
              <a:t>Los hilos podían implementarse en las aplicaciones que se ejecutaban en sistemas operativos que no son capaces de planificar hilos</a:t>
            </a:r>
          </a:p>
          <a:p>
            <a:pPr lvl="1"/>
            <a:r>
              <a:rPr lang="es-ES" dirty="0"/>
              <a:t>Ejemplo: Primeras implementaciones de UNIX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Desventajas de los hilos a nivel usuario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s-ES"/>
              <a:t>El planificador del sistema operativo solo ve un hilo por proceso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û"/>
            </a:pPr>
            <a:r>
              <a:rPr lang="es-ES"/>
              <a:t>No ve los hilos a nivel usuario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û"/>
            </a:pPr>
            <a:r>
              <a:rPr lang="es-ES"/>
              <a:t>Usa un solo núcleo del procesador en un procesador que tiene más de un núcleo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û"/>
            </a:pPr>
            <a:r>
              <a:rPr lang="es-ES"/>
              <a:t>No puede distribuir los hilos a nivel el usuario en los dos núcleos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a nivel kérnel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Soportados por el </a:t>
            </a:r>
            <a:r>
              <a:rPr lang="es-ES" dirty="0" err="1"/>
              <a:t>kérnel</a:t>
            </a:r>
            <a:br>
              <a:rPr lang="es-ES" dirty="0"/>
            </a:br>
            <a:endParaRPr lang="es-ES" dirty="0"/>
          </a:p>
          <a:p>
            <a:r>
              <a:rPr lang="es-ES" dirty="0"/>
              <a:t>Ejemplos</a:t>
            </a:r>
          </a:p>
          <a:p>
            <a:pPr lvl="1"/>
            <a:r>
              <a:rPr lang="es-ES" dirty="0"/>
              <a:t>Windows 200X</a:t>
            </a:r>
          </a:p>
          <a:p>
            <a:pPr lvl="1"/>
            <a:r>
              <a:rPr lang="es-ES" dirty="0" err="1"/>
              <a:t>Solaris</a:t>
            </a:r>
            <a:endParaRPr lang="es-ES" dirty="0"/>
          </a:p>
          <a:p>
            <a:pPr lvl="1"/>
            <a:r>
              <a:rPr lang="es-ES" dirty="0"/>
              <a:t>Linux</a:t>
            </a:r>
          </a:p>
          <a:p>
            <a:pPr lvl="1"/>
            <a:r>
              <a:rPr lang="es-ES" dirty="0"/>
              <a:t>Mac OS</a:t>
            </a:r>
          </a:p>
          <a:p>
            <a:pPr lvl="1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4" name="Oval 24"/>
          <p:cNvSpPr>
            <a:spLocks noChangeArrowheads="1"/>
          </p:cNvSpPr>
          <p:nvPr/>
        </p:nvSpPr>
        <p:spPr bwMode="auto">
          <a:xfrm>
            <a:off x="5381625" y="3022600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3" name="Oval 23"/>
          <p:cNvSpPr>
            <a:spLocks noChangeArrowheads="1"/>
          </p:cNvSpPr>
          <p:nvPr/>
        </p:nvSpPr>
        <p:spPr bwMode="auto">
          <a:xfrm>
            <a:off x="3978275" y="303212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4268788" y="4926013"/>
            <a:ext cx="1827212" cy="1011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</p:spPr>
        <p:txBody>
          <a:bodyPr/>
          <a:lstStyle/>
          <a:p>
            <a:r>
              <a:rPr lang="es-ES"/>
              <a:t>Hilos a nivel kernel (con un CPU con un solo núcleo)</a:t>
            </a: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1316038" y="2663825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679450" y="2749550"/>
            <a:ext cx="180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25463" y="225901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4087" name="Freeform 7"/>
          <p:cNvSpPr>
            <a:spLocks/>
          </p:cNvSpPr>
          <p:nvPr/>
        </p:nvSpPr>
        <p:spPr bwMode="auto">
          <a:xfrm>
            <a:off x="4373563" y="3160713"/>
            <a:ext cx="246062" cy="627062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5840413" y="2311400"/>
            <a:ext cx="14287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9" name="Freeform 9"/>
          <p:cNvSpPr>
            <a:spLocks/>
          </p:cNvSpPr>
          <p:nvPr/>
        </p:nvSpPr>
        <p:spPr bwMode="auto">
          <a:xfrm>
            <a:off x="4283075" y="1500188"/>
            <a:ext cx="263525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0" name="Freeform 10"/>
          <p:cNvSpPr>
            <a:spLocks/>
          </p:cNvSpPr>
          <p:nvPr/>
        </p:nvSpPr>
        <p:spPr bwMode="auto">
          <a:xfrm>
            <a:off x="5680075" y="1435100"/>
            <a:ext cx="247650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4668838" y="5133975"/>
            <a:ext cx="1185862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 flipH="1" flipV="1">
            <a:off x="4603750" y="3905250"/>
            <a:ext cx="62547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278188" y="5332413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4095" name="Freeform 15"/>
          <p:cNvSpPr>
            <a:spLocks/>
          </p:cNvSpPr>
          <p:nvPr/>
        </p:nvSpPr>
        <p:spPr bwMode="auto">
          <a:xfrm>
            <a:off x="5767388" y="3111500"/>
            <a:ext cx="263525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 flipV="1">
            <a:off x="4419600" y="2365375"/>
            <a:ext cx="14288" cy="76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>
            <a:off x="1308100" y="4692650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663575" y="4849813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V="1">
            <a:off x="5219700" y="3881438"/>
            <a:ext cx="593725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5213350" y="4684713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4025900" y="4186238"/>
            <a:ext cx="2392363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Threads y Procesos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Flujo de ejecución:</a:t>
            </a:r>
          </a:p>
          <a:p>
            <a:pPr lvl="1" eaLnBrk="1" hangingPunct="1"/>
            <a:r>
              <a:rPr lang="es-ES" dirty="0"/>
              <a:t>Secuencia de valores que adopta el registro Contador de Programa (PC) durante la ejecución de un programa.</a:t>
            </a:r>
          </a:p>
          <a:p>
            <a:pPr lvl="2" eaLnBrk="1" hangingPunct="1"/>
            <a:r>
              <a:rPr lang="es-ES" sz="1800" dirty="0"/>
              <a:t>Requiere una pila (normalmente en memoria) para representar las llamadas/retorno a subrutinas).</a:t>
            </a:r>
          </a:p>
          <a:p>
            <a:pPr eaLnBrk="1" hangingPunct="1"/>
            <a:r>
              <a:rPr lang="es-ES" dirty="0"/>
              <a:t>Contexto de ejecución:</a:t>
            </a:r>
          </a:p>
          <a:p>
            <a:pPr lvl="1" eaLnBrk="1" hangingPunct="1"/>
            <a:r>
              <a:rPr lang="es-ES" dirty="0"/>
              <a:t>Estado del sistema asociado a la ejecución del programa. Incluye o puede incluir:</a:t>
            </a:r>
          </a:p>
          <a:p>
            <a:pPr lvl="2" eaLnBrk="1" hangingPunct="1"/>
            <a:r>
              <a:rPr lang="es-ES" sz="1800" dirty="0"/>
              <a:t>PC, SP (puntero a pila), pila</a:t>
            </a:r>
          </a:p>
          <a:p>
            <a:pPr lvl="2" eaLnBrk="1" hangingPunct="1"/>
            <a:r>
              <a:rPr lang="es-ES" sz="1800" dirty="0"/>
              <a:t>Estado del procesador</a:t>
            </a:r>
          </a:p>
          <a:p>
            <a:pPr lvl="2" eaLnBrk="1" hangingPunct="1"/>
            <a:r>
              <a:rPr lang="es-ES" sz="1800" dirty="0"/>
              <a:t>Estado de la memoria</a:t>
            </a:r>
          </a:p>
          <a:p>
            <a:pPr lvl="2" eaLnBrk="1" hangingPunct="1"/>
            <a:r>
              <a:rPr lang="es-ES" sz="1800" dirty="0"/>
              <a:t>Estado de la E/S</a:t>
            </a:r>
          </a:p>
        </p:txBody>
      </p:sp>
      <p:sp>
        <p:nvSpPr>
          <p:cNvPr id="34818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</p:spPr>
        <p:txBody>
          <a:bodyPr/>
          <a:lstStyle/>
          <a:p>
            <a:fld id="{55628857-81BA-443D-93A1-064799E1BD6C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4" name="Oval 28"/>
          <p:cNvSpPr>
            <a:spLocks noChangeArrowheads="1"/>
          </p:cNvSpPr>
          <p:nvPr/>
        </p:nvSpPr>
        <p:spPr bwMode="auto">
          <a:xfrm>
            <a:off x="3978275" y="303212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5" name="Oval 29"/>
          <p:cNvSpPr>
            <a:spLocks noChangeArrowheads="1"/>
          </p:cNvSpPr>
          <p:nvPr/>
        </p:nvSpPr>
        <p:spPr bwMode="auto">
          <a:xfrm>
            <a:off x="5429250" y="297497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498850" y="4845050"/>
            <a:ext cx="346392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</p:spPr>
        <p:txBody>
          <a:bodyPr/>
          <a:lstStyle/>
          <a:p>
            <a:r>
              <a:rPr lang="es-ES"/>
              <a:t>Hilos a nivel kernel (con un CPU con doble núcleo)</a:t>
            </a: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1316038" y="2574925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679450" y="2546350"/>
            <a:ext cx="180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25463" y="205581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4340225" y="3105150"/>
            <a:ext cx="279400" cy="627063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V="1">
            <a:off x="5921375" y="2190750"/>
            <a:ext cx="12700" cy="833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9" name="Freeform 13"/>
          <p:cNvSpPr>
            <a:spLocks/>
          </p:cNvSpPr>
          <p:nvPr/>
        </p:nvSpPr>
        <p:spPr bwMode="auto">
          <a:xfrm>
            <a:off x="4298950" y="1500188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5792788" y="1435100"/>
            <a:ext cx="246062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3898900" y="5053013"/>
            <a:ext cx="1185863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3073" name="Line 17"/>
          <p:cNvSpPr>
            <a:spLocks noChangeShapeType="1"/>
          </p:cNvSpPr>
          <p:nvPr/>
        </p:nvSpPr>
        <p:spPr bwMode="auto">
          <a:xfrm flipV="1">
            <a:off x="4459288" y="4572000"/>
            <a:ext cx="0" cy="481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319713" y="5060950"/>
            <a:ext cx="1185862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2508250" y="5251450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3076" name="Freeform 20"/>
          <p:cNvSpPr>
            <a:spLocks/>
          </p:cNvSpPr>
          <p:nvPr/>
        </p:nvSpPr>
        <p:spPr bwMode="auto">
          <a:xfrm>
            <a:off x="5751513" y="3055938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H="1" flipV="1">
            <a:off x="5975350" y="4578350"/>
            <a:ext cx="15875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4419600" y="2276475"/>
            <a:ext cx="30163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1308100" y="4692650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663575" y="4849813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3082" name="Line 26"/>
          <p:cNvSpPr>
            <a:spLocks noChangeShapeType="1"/>
          </p:cNvSpPr>
          <p:nvPr/>
        </p:nvSpPr>
        <p:spPr bwMode="auto">
          <a:xfrm flipV="1">
            <a:off x="4481513" y="38258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 flipV="1">
            <a:off x="5918200" y="3800475"/>
            <a:ext cx="15875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4025900" y="4186238"/>
            <a:ext cx="2392363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Múltiples hilos en un único procesador</a:t>
            </a: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26631"/>
          <a:stretch>
            <a:fillRect/>
          </a:stretch>
        </p:blipFill>
        <p:spPr>
          <a:xfrm>
            <a:off x="323850" y="1196975"/>
            <a:ext cx="8424863" cy="4732338"/>
          </a:xfrm>
          <a:noFill/>
          <a:ln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2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3167063"/>
            <a:ext cx="4968875" cy="3292475"/>
          </a:xfrm>
          <a:prstGeom prst="rect">
            <a:avLst/>
          </a:prstGeom>
          <a:noFill/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/>
              <a:t>Servidor Web con múltiples hilos</a:t>
            </a:r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 cstate="print"/>
          <a:srcRect b="9801"/>
          <a:stretch>
            <a:fillRect/>
          </a:stretch>
        </p:blipFill>
        <p:spPr bwMode="auto">
          <a:xfrm>
            <a:off x="165100" y="1123950"/>
            <a:ext cx="871378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68313" y="2492375"/>
            <a:ext cx="2592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>
                <a:latin typeface="Verdana" pitchFamily="34" charset="0"/>
              </a:rPr>
              <a:t>(a) Hilo despachador (</a:t>
            </a:r>
            <a:r>
              <a:rPr lang="es-ES" sz="1800" i="1">
                <a:latin typeface="Verdana" pitchFamily="34" charset="0"/>
              </a:rPr>
              <a:t>Dispatcher thread</a:t>
            </a:r>
            <a:r>
              <a:rPr lang="es-ES" sz="1800">
                <a:latin typeface="Verdana" pitchFamily="34" charset="0"/>
              </a:rPr>
              <a:t>)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775325" y="2924175"/>
            <a:ext cx="2468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>
                <a:latin typeface="Verdana" pitchFamily="34" charset="0"/>
              </a:rPr>
              <a:t>(b) Hilo trabajador (</a:t>
            </a:r>
            <a:r>
              <a:rPr lang="es-ES" sz="1800" i="1">
                <a:latin typeface="Verdana" pitchFamily="34" charset="0"/>
              </a:rPr>
              <a:t>Worker thread</a:t>
            </a:r>
            <a:r>
              <a:rPr lang="es-ES" sz="1800">
                <a:latin typeface="Verdana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Ventajas de los hilos a nivel kérnel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8000"/>
              </a:buClr>
              <a:buFont typeface="Wingdings" pitchFamily="2" charset="2"/>
              <a:buNone/>
            </a:pPr>
            <a:r>
              <a:rPr lang="es-ES" dirty="0"/>
              <a:t>El proceso de usuario no se tiene que encargar de la planificación de los hilos</a:t>
            </a:r>
          </a:p>
          <a:p>
            <a:pPr>
              <a:buClr>
                <a:srgbClr val="008000"/>
              </a:buClr>
              <a:buFont typeface="Wingdings" pitchFamily="2" charset="2"/>
              <a:buNone/>
            </a:pPr>
            <a:endParaRPr lang="es-ES" dirty="0"/>
          </a:p>
          <a:p>
            <a:pPr>
              <a:buClr>
                <a:srgbClr val="008000"/>
              </a:buClr>
              <a:buFont typeface="Wingdings" pitchFamily="2" charset="2"/>
              <a:buNone/>
            </a:pPr>
            <a:r>
              <a:rPr lang="es-ES" dirty="0"/>
              <a:t>Si tenemos un procesador con más de un núcleo, el Sistema operativo puede planificar los hilos en diferentes núcleos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Ejemplo:</a:t>
            </a:r>
            <a:br>
              <a:rPr lang="es-ES_tradnl"/>
            </a:br>
            <a:r>
              <a:rPr lang="es-ES_tradnl"/>
              <a:t>creación de un proceso LINUX</a:t>
            </a:r>
          </a:p>
        </p:txBody>
      </p:sp>
      <p:sp>
        <p:nvSpPr>
          <p:cNvPr id="38914" name="Marcador de contenido 2"/>
          <p:cNvSpPr>
            <a:spLocks noGrp="1"/>
          </p:cNvSpPr>
          <p:nvPr>
            <p:ph idx="1"/>
          </p:nvPr>
        </p:nvSpPr>
        <p:spPr>
          <a:xfrm>
            <a:off x="395536" y="1628800"/>
            <a:ext cx="8456613" cy="5040312"/>
          </a:xfrm>
        </p:spPr>
        <p:txBody>
          <a:bodyPr/>
          <a:lstStyle/>
          <a:p>
            <a:pPr>
              <a:buFontTx/>
              <a:buNone/>
            </a:pP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4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400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400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endParaRPr lang="es-ES_tradnl" sz="1400" dirty="0">
              <a:solidFill>
                <a:srgbClr val="C41A16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main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[]) {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>
              <a:buFontTx/>
              <a:buNone/>
            </a:pPr>
            <a:endParaRPr lang="es-ES_tradnl" sz="1400" dirty="0">
              <a:solidFill>
                <a:srgbClr val="000000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"%d: Soy el padre!\n"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s-ES_tradnl" sz="1400" b="1" dirty="0" err="1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s-ES_tradnl" sz="14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"%d: Soy el hijo!\n"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AA0D91"/>
                </a:solidFill>
                <a:latin typeface="Menlo-Regular" charset="0"/>
              </a:rPr>
              <a:t>else</a:t>
            </a:r>
            <a:endParaRPr lang="es-ES_tradnl" sz="1400" dirty="0">
              <a:solidFill>
                <a:srgbClr val="AA0D91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>
                <a:solidFill>
                  <a:srgbClr val="AA0D91"/>
                </a:solidFill>
                <a:latin typeface="Menlo-Regular" charset="0"/>
              </a:rPr>
              <a:t>   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"%d: Soy el padre de %d\n"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(), </a:t>
            </a:r>
            <a:r>
              <a:rPr lang="es-ES_tradnl" sz="14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400" dirty="0">
                <a:solidFill>
                  <a:srgbClr val="C41A16"/>
                </a:solidFill>
                <a:latin typeface="Menlo-Regular" charset="0"/>
              </a:rPr>
              <a:t>"%d: Agur!\n"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2E0D6E"/>
                </a:solidFill>
                <a:latin typeface="Menlo-Regular" charset="0"/>
              </a:rPr>
              <a:t>exit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4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s-ES_tradnl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>
          <a:xfrm>
            <a:off x="1592263" y="320675"/>
            <a:ext cx="7372350" cy="746125"/>
          </a:xfrm>
        </p:spPr>
        <p:txBody>
          <a:bodyPr/>
          <a:lstStyle/>
          <a:p>
            <a:r>
              <a:rPr lang="es-ES_tradnl"/>
              <a:t>Ejemplo</a:t>
            </a:r>
          </a:p>
        </p:txBody>
      </p:sp>
      <p:sp>
        <p:nvSpPr>
          <p:cNvPr id="39938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stdio.h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unistd.h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stdlib.h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endParaRPr lang="es-ES_tradnl" sz="1400" dirty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main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(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argc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const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char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*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argv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[]) {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;</a:t>
            </a:r>
          </a:p>
          <a:p>
            <a:pPr>
              <a:buFontTx/>
              <a:buNone/>
            </a:pPr>
            <a:endParaRPr lang="es-ES_tradnl" sz="1400" dirty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("%d: Soy el padre!\n",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= </a:t>
            </a:r>
            <a:r>
              <a:rPr lang="es-ES_tradnl" sz="1400" b="1" dirty="0" err="1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400" dirty="0">
                <a:solidFill>
                  <a:srgbClr val="000000"/>
                </a:solidFill>
                <a:latin typeface="Menlo-Regular" charset="0"/>
              </a:rPr>
              <a:t>()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if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(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== 0) 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("%d: Soy el hijo!\n",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else</a:t>
            </a:r>
            <a:endParaRPr lang="es-ES_tradnl" sz="1400" dirty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("%d: Soy el padre de %d\n",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(),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("%d: Agur!\n",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>
                <a:solidFill>
                  <a:srgbClr val="B3B3B3"/>
                </a:solidFill>
                <a:latin typeface="Menlo-Regular" charset="0"/>
              </a:rPr>
              <a:t>exit</a:t>
            </a: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(0);</a:t>
            </a:r>
          </a:p>
          <a:p>
            <a:pPr>
              <a:buFontTx/>
              <a:buNone/>
            </a:pPr>
            <a:r>
              <a:rPr lang="es-ES_tradnl" sz="1400" dirty="0">
                <a:solidFill>
                  <a:srgbClr val="B3B3B3"/>
                </a:solidFill>
                <a:latin typeface="Menlo-Regular" charset="0"/>
              </a:rPr>
              <a:t>}</a:t>
            </a:r>
            <a:endParaRPr lang="es-ES_tradnl" sz="1400" dirty="0">
              <a:solidFill>
                <a:srgbClr val="B3B3B3"/>
              </a:solidFill>
            </a:endParaRPr>
          </a:p>
        </p:txBody>
      </p:sp>
      <p:cxnSp>
        <p:nvCxnSpPr>
          <p:cNvPr id="7" name="Conector recto de flecha 6"/>
          <p:cNvCxnSpPr>
            <a:cxnSpLocks noChangeShapeType="1"/>
          </p:cNvCxnSpPr>
          <p:nvPr/>
        </p:nvCxnSpPr>
        <p:spPr bwMode="auto">
          <a:xfrm flipV="1">
            <a:off x="1691680" y="3276600"/>
            <a:ext cx="2804120" cy="838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Conector recto de flecha 7"/>
          <p:cNvCxnSpPr>
            <a:cxnSpLocks noChangeShapeType="1"/>
          </p:cNvCxnSpPr>
          <p:nvPr/>
        </p:nvCxnSpPr>
        <p:spPr bwMode="auto">
          <a:xfrm>
            <a:off x="1727684" y="3392996"/>
            <a:ext cx="2808312" cy="50405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9943" name="Marcador de contenido 2"/>
          <p:cNvSpPr txBox="1">
            <a:spLocks/>
          </p:cNvSpPr>
          <p:nvPr/>
        </p:nvSpPr>
        <p:spPr bwMode="auto">
          <a:xfrm>
            <a:off x="4487863" y="1066800"/>
            <a:ext cx="4427537" cy="2590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&lt;stdio.h&gt;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&lt;unistd.h&gt;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&lt;stdlib.h&gt;</a:t>
            </a:r>
          </a:p>
          <a:p>
            <a:pPr marL="342900" indent="-342900" eaLnBrk="0" hangingPunct="0"/>
            <a:endParaRPr lang="es-ES_tradnl" sz="1000">
              <a:solidFill>
                <a:srgbClr val="C41A16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main (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argc,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* argv[]) {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pid;</a:t>
            </a:r>
          </a:p>
          <a:p>
            <a:pPr marL="342900" indent="-342900" eaLnBrk="0" hangingPunct="0"/>
            <a:endParaRPr lang="es-ES_tradnl" sz="1000">
              <a:solidFill>
                <a:srgbClr val="000000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pid=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(pid == 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hijo!\n"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else</a:t>
            </a: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 de %d\n"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(), pid);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Agur!\n"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exit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}</a:t>
            </a:r>
            <a:endParaRPr lang="es-ES_tradnl" sz="1000">
              <a:latin typeface="Verdana" pitchFamily="34" charset="0"/>
            </a:endParaRPr>
          </a:p>
        </p:txBody>
      </p:sp>
      <p:sp>
        <p:nvSpPr>
          <p:cNvPr id="39944" name="Marcador de contenido 2"/>
          <p:cNvSpPr txBox="1">
            <a:spLocks/>
          </p:cNvSpPr>
          <p:nvPr/>
        </p:nvSpPr>
        <p:spPr bwMode="auto">
          <a:xfrm>
            <a:off x="4495800" y="3886200"/>
            <a:ext cx="4427538" cy="2590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&lt;stdio.h&gt;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&lt;unistd.h&gt;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&lt;stdlib.h&gt;</a:t>
            </a:r>
          </a:p>
          <a:p>
            <a:pPr marL="342900" indent="-342900" eaLnBrk="0" hangingPunct="0"/>
            <a:endParaRPr lang="es-ES_tradnl" sz="1000">
              <a:solidFill>
                <a:srgbClr val="C41A16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main (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argc,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* argv[]) {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pid;</a:t>
            </a:r>
          </a:p>
          <a:p>
            <a:pPr marL="342900" indent="-342900" eaLnBrk="0" hangingPunct="0"/>
            <a:endParaRPr lang="es-ES_tradnl" sz="1000">
              <a:solidFill>
                <a:srgbClr val="000000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pid=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(pid == 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hijo!\n"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else</a:t>
            </a: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 de %d\n"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(), pid);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Agur!\n"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exit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}</a:t>
            </a:r>
            <a:endParaRPr lang="es-ES_tradnl" sz="1000">
              <a:latin typeface="Verdana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48400" y="2362200"/>
            <a:ext cx="27336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_tradnl" sz="1400" b="1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Código del padre (pid≠0)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248400" y="5178425"/>
            <a:ext cx="2540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_tradnl" sz="1400" b="1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Código del hijo (pid=0)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Threads y Procesos (cont)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56613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000" dirty="0"/>
              <a:t>Las entidades de ejecución son los procesos/</a:t>
            </a:r>
            <a:r>
              <a:rPr lang="es-ES" sz="2000" dirty="0" err="1"/>
              <a:t>threads</a:t>
            </a:r>
            <a:r>
              <a:rPr lang="es-E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En terminología de TR, </a:t>
            </a:r>
            <a:r>
              <a:rPr lang="es-ES" sz="2000" i="1" dirty="0"/>
              <a:t>tareas </a:t>
            </a:r>
            <a:r>
              <a:rPr lang="es-ES" sz="2000" dirty="0"/>
              <a:t>(indistintamente).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Un </a:t>
            </a:r>
            <a:r>
              <a:rPr lang="es-ES" sz="2000" dirty="0" err="1"/>
              <a:t>thread</a:t>
            </a:r>
            <a:r>
              <a:rPr lang="es-ES" sz="2000" dirty="0"/>
              <a:t> (hilo) es un flujo de ejecución con un contexto reducido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/>
              <a:t>PC, SP (puntero a pila), pila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/>
              <a:t>Estado del procesador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Un proceso es un flujo de ejecución con un contexto ampliado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/>
              <a:t>Estado de la memoria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600" dirty="0"/>
              <a:t>Estado de la E/S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Puede haber entidades de ejecución intermedias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Sistemas combinados: un proceso incluye un conjunto de </a:t>
            </a:r>
            <a:r>
              <a:rPr lang="es-ES" sz="2000" dirty="0" err="1"/>
              <a:t>threads</a:t>
            </a:r>
            <a:endParaRPr lang="es-ES" sz="2000" dirty="0"/>
          </a:p>
          <a:p>
            <a:pPr lvl="1" eaLnBrk="1" hangingPunct="1">
              <a:lnSpc>
                <a:spcPct val="90000"/>
              </a:lnSpc>
            </a:pPr>
            <a:r>
              <a:rPr lang="es-ES" sz="1800" dirty="0"/>
              <a:t>En este caso las entidades de ejecución/planificación son los </a:t>
            </a:r>
            <a:r>
              <a:rPr lang="es-ES" sz="1800" dirty="0" err="1"/>
              <a:t>threads</a:t>
            </a:r>
            <a:endParaRPr lang="es-E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Threads y procesos</a:t>
            </a:r>
          </a:p>
        </p:txBody>
      </p:sp>
      <p:sp>
        <p:nvSpPr>
          <p:cNvPr id="6" name="Elipse 5"/>
          <p:cNvSpPr/>
          <p:nvPr/>
        </p:nvSpPr>
        <p:spPr>
          <a:xfrm>
            <a:off x="2015716" y="3104964"/>
            <a:ext cx="2133600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240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CuadroTexto 18"/>
          <p:cNvSpPr txBox="1">
            <a:spLocks noChangeArrowheads="1"/>
          </p:cNvSpPr>
          <p:nvPr/>
        </p:nvSpPr>
        <p:spPr bwMode="auto">
          <a:xfrm>
            <a:off x="5749516" y="1504764"/>
            <a:ext cx="1514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>
                <a:latin typeface="Verdana" pitchFamily="34" charset="0"/>
              </a:rPr>
              <a:t>Memoria</a:t>
            </a:r>
          </a:p>
        </p:txBody>
      </p:sp>
      <p:sp>
        <p:nvSpPr>
          <p:cNvPr id="46086" name="CuadroTexto 19"/>
          <p:cNvSpPr txBox="1">
            <a:spLocks noChangeArrowheads="1"/>
          </p:cNvSpPr>
          <p:nvPr/>
        </p:nvSpPr>
        <p:spPr bwMode="auto">
          <a:xfrm>
            <a:off x="3201579" y="3344677"/>
            <a:ext cx="3381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b="1">
                <a:latin typeface="Verdana" pitchFamily="34" charset="0"/>
              </a:rPr>
              <a:t>a</a:t>
            </a:r>
          </a:p>
        </p:txBody>
      </p:sp>
      <p:sp>
        <p:nvSpPr>
          <p:cNvPr id="10" name="CuadroTexto 9"/>
          <p:cNvSpPr txBox="1">
            <a:spLocks noChangeArrowheads="1"/>
          </p:cNvSpPr>
          <p:nvPr/>
        </p:nvSpPr>
        <p:spPr bwMode="auto">
          <a:xfrm>
            <a:off x="2701516" y="4628964"/>
            <a:ext cx="701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200" b="1">
                <a:latin typeface="Verdana" pitchFamily="34" charset="0"/>
              </a:rPr>
              <a:t>fork()</a:t>
            </a:r>
          </a:p>
        </p:txBody>
      </p:sp>
      <p:sp>
        <p:nvSpPr>
          <p:cNvPr id="25" name="Forma libre 24"/>
          <p:cNvSpPr>
            <a:spLocks/>
          </p:cNvSpPr>
          <p:nvPr/>
        </p:nvSpPr>
        <p:spPr bwMode="auto">
          <a:xfrm>
            <a:off x="2549116" y="4400364"/>
            <a:ext cx="238125" cy="711200"/>
          </a:xfrm>
          <a:custGeom>
            <a:avLst/>
            <a:gdLst>
              <a:gd name="T0" fmla="*/ 0 w 181999"/>
              <a:gd name="T1" fmla="*/ 0 h 749801"/>
              <a:gd name="T2" fmla="*/ 232949 w 181999"/>
              <a:gd name="T3" fmla="*/ 157628 h 749801"/>
              <a:gd name="T4" fmla="*/ 31060 w 181999"/>
              <a:gd name="T5" fmla="*/ 281478 h 749801"/>
              <a:gd name="T6" fmla="*/ 217420 w 181999"/>
              <a:gd name="T7" fmla="*/ 416586 h 749801"/>
              <a:gd name="T8" fmla="*/ 93179 w 181999"/>
              <a:gd name="T9" fmla="*/ 596732 h 749801"/>
              <a:gd name="T10" fmla="*/ 170829 w 181999"/>
              <a:gd name="T11" fmla="*/ 698064 h 749801"/>
              <a:gd name="T12" fmla="*/ 108710 w 181999"/>
              <a:gd name="T13" fmla="*/ 675545 h 7498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999" h="749801">
                <a:moveTo>
                  <a:pt x="0" y="0"/>
                </a:moveTo>
                <a:cubicBezTo>
                  <a:pt x="87043" y="58362"/>
                  <a:pt x="174087" y="116724"/>
                  <a:pt x="178043" y="166183"/>
                </a:cubicBezTo>
                <a:cubicBezTo>
                  <a:pt x="181999" y="215642"/>
                  <a:pt x="25717" y="251253"/>
                  <a:pt x="23739" y="296755"/>
                </a:cubicBezTo>
                <a:cubicBezTo>
                  <a:pt x="21761" y="342257"/>
                  <a:pt x="158261" y="383803"/>
                  <a:pt x="166174" y="439197"/>
                </a:cubicBezTo>
                <a:cubicBezTo>
                  <a:pt x="174087" y="494591"/>
                  <a:pt x="77152" y="579661"/>
                  <a:pt x="71217" y="629120"/>
                </a:cubicBezTo>
                <a:cubicBezTo>
                  <a:pt x="65282" y="678579"/>
                  <a:pt x="128587" y="722104"/>
                  <a:pt x="130565" y="735952"/>
                </a:cubicBezTo>
                <a:cubicBezTo>
                  <a:pt x="132543" y="749801"/>
                  <a:pt x="107815" y="731006"/>
                  <a:pt x="83087" y="712211"/>
                </a:cubicBezTo>
              </a:path>
            </a:pathLst>
          </a:custGeom>
          <a:noFill/>
          <a:ln w="50800" cap="flat" cmpd="sng">
            <a:solidFill>
              <a:srgbClr val="FF6600"/>
            </a:solidFill>
            <a:prstDash val="solid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s-AR"/>
          </a:p>
        </p:txBody>
      </p:sp>
      <p:sp>
        <p:nvSpPr>
          <p:cNvPr id="46089" name="CuadroTexto 30"/>
          <p:cNvSpPr txBox="1">
            <a:spLocks noChangeArrowheads="1"/>
          </p:cNvSpPr>
          <p:nvPr/>
        </p:nvSpPr>
        <p:spPr bwMode="auto">
          <a:xfrm>
            <a:off x="2320516" y="4000314"/>
            <a:ext cx="842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Verdana" pitchFamily="34" charset="0"/>
              </a:rPr>
              <a:t>Padre</a:t>
            </a:r>
          </a:p>
        </p:txBody>
      </p:sp>
      <p:grpSp>
        <p:nvGrpSpPr>
          <p:cNvPr id="2" name="Agrupar 36"/>
          <p:cNvGrpSpPr>
            <a:grpSpLocks/>
          </p:cNvGrpSpPr>
          <p:nvPr/>
        </p:nvGrpSpPr>
        <p:grpSpPr bwMode="auto">
          <a:xfrm>
            <a:off x="3387316" y="3104964"/>
            <a:ext cx="3870325" cy="2590800"/>
            <a:chOff x="3962400" y="3124200"/>
            <a:chExt cx="3870960" cy="2590800"/>
          </a:xfrm>
        </p:grpSpPr>
        <p:cxnSp>
          <p:nvCxnSpPr>
            <p:cNvPr id="11" name="Conector recto de flecha 10"/>
            <p:cNvCxnSpPr>
              <a:cxnSpLocks noChangeShapeType="1"/>
              <a:endCxn id="18" idx="2"/>
            </p:cNvCxnSpPr>
            <p:nvPr/>
          </p:nvCxnSpPr>
          <p:spPr bwMode="auto">
            <a:xfrm flipV="1">
              <a:off x="3962400" y="4419600"/>
              <a:ext cx="1752888" cy="381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8" name="Elipse 17"/>
            <p:cNvSpPr/>
            <p:nvPr/>
          </p:nvSpPr>
          <p:spPr>
            <a:xfrm>
              <a:off x="5715288" y="3124200"/>
              <a:ext cx="2118072" cy="259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_tradnl" sz="2400">
                <a:solidFill>
                  <a:schemeClr val="tx1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CuadroTexto 20"/>
            <p:cNvSpPr txBox="1">
              <a:spLocks noChangeArrowheads="1"/>
            </p:cNvSpPr>
            <p:nvPr/>
          </p:nvSpPr>
          <p:spPr bwMode="auto">
            <a:xfrm>
              <a:off x="6917223" y="3375025"/>
              <a:ext cx="322315" cy="339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1600" b="1">
                  <a:latin typeface="Verdana" pitchFamily="34" charset="0"/>
                </a:rPr>
                <a:t>a</a:t>
              </a:r>
            </a:p>
          </p:txBody>
        </p:sp>
        <p:sp>
          <p:nvSpPr>
            <p:cNvPr id="26" name="Forma libre 25"/>
            <p:cNvSpPr>
              <a:spLocks/>
            </p:cNvSpPr>
            <p:nvPr/>
          </p:nvSpPr>
          <p:spPr bwMode="auto">
            <a:xfrm>
              <a:off x="6324988" y="4394200"/>
              <a:ext cx="236577" cy="711200"/>
            </a:xfrm>
            <a:custGeom>
              <a:avLst/>
              <a:gdLst>
                <a:gd name="T0" fmla="*/ 0 w 181999"/>
                <a:gd name="T1" fmla="*/ 0 h 749801"/>
                <a:gd name="T2" fmla="*/ 231435 w 181999"/>
                <a:gd name="T3" fmla="*/ 157628 h 749801"/>
                <a:gd name="T4" fmla="*/ 30858 w 181999"/>
                <a:gd name="T5" fmla="*/ 281478 h 749801"/>
                <a:gd name="T6" fmla="*/ 216006 w 181999"/>
                <a:gd name="T7" fmla="*/ 416586 h 749801"/>
                <a:gd name="T8" fmla="*/ 92574 w 181999"/>
                <a:gd name="T9" fmla="*/ 596732 h 749801"/>
                <a:gd name="T10" fmla="*/ 169719 w 181999"/>
                <a:gd name="T11" fmla="*/ 698064 h 749801"/>
                <a:gd name="T12" fmla="*/ 108003 w 181999"/>
                <a:gd name="T13" fmla="*/ 675545 h 7498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999" h="749801">
                  <a:moveTo>
                    <a:pt x="0" y="0"/>
                  </a:moveTo>
                  <a:cubicBezTo>
                    <a:pt x="87043" y="58362"/>
                    <a:pt x="174087" y="116724"/>
                    <a:pt x="178043" y="166183"/>
                  </a:cubicBezTo>
                  <a:cubicBezTo>
                    <a:pt x="181999" y="215642"/>
                    <a:pt x="25717" y="251253"/>
                    <a:pt x="23739" y="296755"/>
                  </a:cubicBezTo>
                  <a:cubicBezTo>
                    <a:pt x="21761" y="342257"/>
                    <a:pt x="158261" y="383803"/>
                    <a:pt x="166174" y="439197"/>
                  </a:cubicBezTo>
                  <a:cubicBezTo>
                    <a:pt x="174087" y="494591"/>
                    <a:pt x="77152" y="579661"/>
                    <a:pt x="71217" y="629120"/>
                  </a:cubicBezTo>
                  <a:cubicBezTo>
                    <a:pt x="65282" y="678579"/>
                    <a:pt x="128587" y="722104"/>
                    <a:pt x="130565" y="735952"/>
                  </a:cubicBezTo>
                  <a:cubicBezTo>
                    <a:pt x="132543" y="749801"/>
                    <a:pt x="107815" y="731006"/>
                    <a:pt x="83087" y="712211"/>
                  </a:cubicBezTo>
                </a:path>
              </a:pathLst>
            </a:custGeom>
            <a:noFill/>
            <a:ln w="5080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46096" name="CuadroTexto 33"/>
            <p:cNvSpPr txBox="1">
              <a:spLocks noChangeArrowheads="1"/>
            </p:cNvSpPr>
            <p:nvPr/>
          </p:nvSpPr>
          <p:spPr bwMode="auto">
            <a:xfrm>
              <a:off x="6096350" y="3973513"/>
              <a:ext cx="64145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1800">
                  <a:latin typeface="Verdana" pitchFamily="34" charset="0"/>
                </a:rPr>
                <a:t>Hijo</a:t>
              </a: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787116" y="1961964"/>
            <a:ext cx="57150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Threads y procesos</a:t>
            </a:r>
          </a:p>
        </p:txBody>
      </p:sp>
      <p:sp>
        <p:nvSpPr>
          <p:cNvPr id="6" name="Elipse 5"/>
          <p:cNvSpPr/>
          <p:nvPr/>
        </p:nvSpPr>
        <p:spPr>
          <a:xfrm>
            <a:off x="2064296" y="3095836"/>
            <a:ext cx="2133600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240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7109" name="CuadroTexto 18"/>
          <p:cNvSpPr txBox="1">
            <a:spLocks noChangeArrowheads="1"/>
          </p:cNvSpPr>
          <p:nvPr/>
        </p:nvSpPr>
        <p:spPr bwMode="auto">
          <a:xfrm>
            <a:off x="5798096" y="1495636"/>
            <a:ext cx="1514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400">
                <a:latin typeface="Verdana" pitchFamily="34" charset="0"/>
              </a:rPr>
              <a:t>Memoria</a:t>
            </a:r>
          </a:p>
        </p:txBody>
      </p:sp>
      <p:sp>
        <p:nvSpPr>
          <p:cNvPr id="47110" name="CuadroTexto 19"/>
          <p:cNvSpPr txBox="1">
            <a:spLocks noChangeArrowheads="1"/>
          </p:cNvSpPr>
          <p:nvPr/>
        </p:nvSpPr>
        <p:spPr bwMode="auto">
          <a:xfrm>
            <a:off x="3250159" y="3335549"/>
            <a:ext cx="3381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 b="1">
                <a:latin typeface="Verdana" pitchFamily="34" charset="0"/>
              </a:rPr>
              <a:t>a</a:t>
            </a:r>
          </a:p>
        </p:txBody>
      </p:sp>
      <p:sp>
        <p:nvSpPr>
          <p:cNvPr id="10" name="CuadroTexto 9"/>
          <p:cNvSpPr txBox="1">
            <a:spLocks noChangeArrowheads="1"/>
          </p:cNvSpPr>
          <p:nvPr/>
        </p:nvSpPr>
        <p:spPr bwMode="auto">
          <a:xfrm>
            <a:off x="2750096" y="4619836"/>
            <a:ext cx="81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200" b="1">
                <a:latin typeface="Verdana" pitchFamily="34" charset="0"/>
              </a:rPr>
              <a:t>clone()</a:t>
            </a:r>
          </a:p>
        </p:txBody>
      </p:sp>
      <p:sp>
        <p:nvSpPr>
          <p:cNvPr id="25" name="Forma libre 24"/>
          <p:cNvSpPr>
            <a:spLocks/>
          </p:cNvSpPr>
          <p:nvPr/>
        </p:nvSpPr>
        <p:spPr bwMode="auto">
          <a:xfrm>
            <a:off x="2597696" y="4391236"/>
            <a:ext cx="238125" cy="711200"/>
          </a:xfrm>
          <a:custGeom>
            <a:avLst/>
            <a:gdLst>
              <a:gd name="T0" fmla="*/ 0 w 181999"/>
              <a:gd name="T1" fmla="*/ 0 h 749801"/>
              <a:gd name="T2" fmla="*/ 232949 w 181999"/>
              <a:gd name="T3" fmla="*/ 157628 h 749801"/>
              <a:gd name="T4" fmla="*/ 31060 w 181999"/>
              <a:gd name="T5" fmla="*/ 281478 h 749801"/>
              <a:gd name="T6" fmla="*/ 217420 w 181999"/>
              <a:gd name="T7" fmla="*/ 416586 h 749801"/>
              <a:gd name="T8" fmla="*/ 93179 w 181999"/>
              <a:gd name="T9" fmla="*/ 596732 h 749801"/>
              <a:gd name="T10" fmla="*/ 170829 w 181999"/>
              <a:gd name="T11" fmla="*/ 698064 h 749801"/>
              <a:gd name="T12" fmla="*/ 108710 w 181999"/>
              <a:gd name="T13" fmla="*/ 675545 h 7498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999" h="749801">
                <a:moveTo>
                  <a:pt x="0" y="0"/>
                </a:moveTo>
                <a:cubicBezTo>
                  <a:pt x="87043" y="58362"/>
                  <a:pt x="174087" y="116724"/>
                  <a:pt x="178043" y="166183"/>
                </a:cubicBezTo>
                <a:cubicBezTo>
                  <a:pt x="181999" y="215642"/>
                  <a:pt x="25717" y="251253"/>
                  <a:pt x="23739" y="296755"/>
                </a:cubicBezTo>
                <a:cubicBezTo>
                  <a:pt x="21761" y="342257"/>
                  <a:pt x="158261" y="383803"/>
                  <a:pt x="166174" y="439197"/>
                </a:cubicBezTo>
                <a:cubicBezTo>
                  <a:pt x="174087" y="494591"/>
                  <a:pt x="77152" y="579661"/>
                  <a:pt x="71217" y="629120"/>
                </a:cubicBezTo>
                <a:cubicBezTo>
                  <a:pt x="65282" y="678579"/>
                  <a:pt x="128587" y="722104"/>
                  <a:pt x="130565" y="735952"/>
                </a:cubicBezTo>
                <a:cubicBezTo>
                  <a:pt x="132543" y="749801"/>
                  <a:pt x="107815" y="731006"/>
                  <a:pt x="83087" y="712211"/>
                </a:cubicBezTo>
              </a:path>
            </a:pathLst>
          </a:custGeom>
          <a:noFill/>
          <a:ln w="50800" cap="flat" cmpd="sng">
            <a:solidFill>
              <a:srgbClr val="FF6600"/>
            </a:solidFill>
            <a:prstDash val="solid"/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s-AR"/>
          </a:p>
        </p:txBody>
      </p:sp>
      <p:sp>
        <p:nvSpPr>
          <p:cNvPr id="47113" name="CuadroTexto 30"/>
          <p:cNvSpPr txBox="1">
            <a:spLocks noChangeArrowheads="1"/>
          </p:cNvSpPr>
          <p:nvPr/>
        </p:nvSpPr>
        <p:spPr bwMode="auto">
          <a:xfrm>
            <a:off x="2369096" y="3991186"/>
            <a:ext cx="842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800">
                <a:latin typeface="Verdana" pitchFamily="34" charset="0"/>
              </a:rPr>
              <a:t>Padre</a:t>
            </a:r>
          </a:p>
        </p:txBody>
      </p:sp>
      <p:grpSp>
        <p:nvGrpSpPr>
          <p:cNvPr id="2" name="Agrupar 23"/>
          <p:cNvGrpSpPr>
            <a:grpSpLocks/>
          </p:cNvGrpSpPr>
          <p:nvPr/>
        </p:nvGrpSpPr>
        <p:grpSpPr bwMode="auto">
          <a:xfrm>
            <a:off x="3512096" y="3857836"/>
            <a:ext cx="641350" cy="1092200"/>
            <a:chOff x="4038600" y="3886200"/>
            <a:chExt cx="641033" cy="1092519"/>
          </a:xfrm>
        </p:grpSpPr>
        <p:cxnSp>
          <p:nvCxnSpPr>
            <p:cNvPr id="11" name="Conector recto de flecha 10"/>
            <p:cNvCxnSpPr>
              <a:cxnSpLocks noChangeShapeType="1"/>
            </p:cNvCxnSpPr>
            <p:nvPr/>
          </p:nvCxnSpPr>
          <p:spPr bwMode="auto">
            <a:xfrm flipV="1">
              <a:off x="4038600" y="4648423"/>
              <a:ext cx="228487" cy="15244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6" name="Forma libre 25"/>
            <p:cNvSpPr>
              <a:spLocks/>
            </p:cNvSpPr>
            <p:nvPr/>
          </p:nvSpPr>
          <p:spPr bwMode="auto">
            <a:xfrm>
              <a:off x="4267087" y="4267311"/>
              <a:ext cx="238007" cy="711408"/>
            </a:xfrm>
            <a:custGeom>
              <a:avLst/>
              <a:gdLst>
                <a:gd name="T0" fmla="*/ 0 w 181999"/>
                <a:gd name="T1" fmla="*/ 0 h 749801"/>
                <a:gd name="T2" fmla="*/ 232834 w 181999"/>
                <a:gd name="T3" fmla="*/ 157674 h 749801"/>
                <a:gd name="T4" fmla="*/ 31044 w 181999"/>
                <a:gd name="T5" fmla="*/ 281560 h 749801"/>
                <a:gd name="T6" fmla="*/ 217312 w 181999"/>
                <a:gd name="T7" fmla="*/ 416708 h 749801"/>
                <a:gd name="T8" fmla="*/ 93133 w 181999"/>
                <a:gd name="T9" fmla="*/ 596906 h 749801"/>
                <a:gd name="T10" fmla="*/ 170745 w 181999"/>
                <a:gd name="T11" fmla="*/ 698268 h 749801"/>
                <a:gd name="T12" fmla="*/ 108656 w 181999"/>
                <a:gd name="T13" fmla="*/ 675743 h 7498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999" h="749801">
                  <a:moveTo>
                    <a:pt x="0" y="0"/>
                  </a:moveTo>
                  <a:cubicBezTo>
                    <a:pt x="87043" y="58362"/>
                    <a:pt x="174087" y="116724"/>
                    <a:pt x="178043" y="166183"/>
                  </a:cubicBezTo>
                  <a:cubicBezTo>
                    <a:pt x="181999" y="215642"/>
                    <a:pt x="25717" y="251253"/>
                    <a:pt x="23739" y="296755"/>
                  </a:cubicBezTo>
                  <a:cubicBezTo>
                    <a:pt x="21761" y="342257"/>
                    <a:pt x="158261" y="383803"/>
                    <a:pt x="166174" y="439197"/>
                  </a:cubicBezTo>
                  <a:cubicBezTo>
                    <a:pt x="174087" y="494591"/>
                    <a:pt x="77152" y="579661"/>
                    <a:pt x="71217" y="629120"/>
                  </a:cubicBezTo>
                  <a:cubicBezTo>
                    <a:pt x="65282" y="678579"/>
                    <a:pt x="128587" y="722104"/>
                    <a:pt x="130565" y="735952"/>
                  </a:cubicBezTo>
                  <a:cubicBezTo>
                    <a:pt x="132543" y="749801"/>
                    <a:pt x="107815" y="731006"/>
                    <a:pt x="83087" y="712211"/>
                  </a:cubicBezTo>
                </a:path>
              </a:pathLst>
            </a:custGeom>
            <a:noFill/>
            <a:ln w="5080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47118" name="CuadroTexto 33"/>
            <p:cNvSpPr txBox="1">
              <a:spLocks noChangeArrowheads="1"/>
            </p:cNvSpPr>
            <p:nvPr/>
          </p:nvSpPr>
          <p:spPr bwMode="auto">
            <a:xfrm>
              <a:off x="4038600" y="3886200"/>
              <a:ext cx="641033" cy="369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ES_tradnl" sz="1800">
                  <a:latin typeface="Verdana" pitchFamily="34" charset="0"/>
                </a:rPr>
                <a:t>Hijo</a:t>
              </a:r>
            </a:p>
          </p:txBody>
        </p:sp>
      </p:grpSp>
      <p:sp>
        <p:nvSpPr>
          <p:cNvPr id="8" name="Rectángulo 7"/>
          <p:cNvSpPr/>
          <p:nvPr/>
        </p:nvSpPr>
        <p:spPr>
          <a:xfrm>
            <a:off x="1835696" y="1952836"/>
            <a:ext cx="57150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/>
              <a:t>Threads y Procesos</a:t>
            </a:r>
            <a:br>
              <a:rPr lang="es-ES" sz="3200"/>
            </a:br>
            <a:r>
              <a:rPr lang="es-ES" sz="3200"/>
              <a:t>Estados y grafo de transición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5301208"/>
            <a:ext cx="7377112" cy="871537"/>
          </a:xfrm>
        </p:spPr>
        <p:txBody>
          <a:bodyPr/>
          <a:lstStyle/>
          <a:p>
            <a:pPr eaLnBrk="1" hangingPunct="1"/>
            <a:r>
              <a:rPr lang="es-ES" sz="1800"/>
              <a:t>Nota: se toma aquí el proceso como entidad de ejecución, sin pérdida de generalidad.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31975"/>
            <a:ext cx="6335713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09" name="Line 5"/>
          <p:cNvSpPr>
            <a:spLocks noChangeShapeType="1"/>
          </p:cNvSpPr>
          <p:nvPr/>
        </p:nvSpPr>
        <p:spPr bwMode="auto">
          <a:xfrm flipH="1">
            <a:off x="2735796" y="2996952"/>
            <a:ext cx="64770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33374"/>
            <a:ext cx="8456613" cy="1007393"/>
          </a:xfrm>
        </p:spPr>
        <p:txBody>
          <a:bodyPr/>
          <a:lstStyle/>
          <a:p>
            <a:pPr eaLnBrk="1" hangingPunct="1"/>
            <a:r>
              <a:rPr lang="es-ES" sz="3200" dirty="0" err="1"/>
              <a:t>Threads</a:t>
            </a:r>
            <a:r>
              <a:rPr lang="es-ES" sz="3200" dirty="0"/>
              <a:t> y Procesos</a:t>
            </a:r>
            <a:br>
              <a:rPr lang="es-ES" sz="3200" dirty="0"/>
            </a:br>
            <a:r>
              <a:rPr lang="es-ES" sz="2800" dirty="0"/>
              <a:t>Ejemplo: un proceso con tres </a:t>
            </a:r>
            <a:r>
              <a:rPr lang="es-ES" sz="2800" dirty="0" err="1"/>
              <a:t>threads</a:t>
            </a:r>
            <a:endParaRPr lang="es-ES" sz="2800" dirty="0"/>
          </a:p>
        </p:txBody>
      </p:sp>
      <p:sp>
        <p:nvSpPr>
          <p:cNvPr id="36866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</p:spPr>
        <p:txBody>
          <a:bodyPr/>
          <a:lstStyle/>
          <a:p>
            <a:fld id="{AA724B54-6241-49AA-A0B4-DC477E60FC88}" type="slidenum">
              <a:rPr lang="es-ES"/>
              <a:pPr/>
              <a:t>3</a:t>
            </a:fld>
            <a:endParaRPr lang="es-E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213"/>
            <a:ext cx="75866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Estados de los hilos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/>
              <a:t>La suspensión de los procesos engloba suspender todos los hilos de dicho proceso, dado que todos estos hilos comparten el mismo espacio de direcciones.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Al terminar el proceso, terminan todos los hilos incluidos en él.</a:t>
            </a:r>
          </a:p>
          <a:p>
            <a:pPr>
              <a:lnSpc>
                <a:spcPct val="90000"/>
              </a:lnSpc>
            </a:pPr>
            <a:r>
              <a:rPr lang="es-ES" sz="2400" dirty="0"/>
              <a:t>Los estados asociados con un cambio en el estado del hilo son: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Carga y ejecución (</a:t>
            </a:r>
            <a:r>
              <a:rPr lang="es-ES" sz="2000" i="1" dirty="0" err="1"/>
              <a:t>Spawn</a:t>
            </a:r>
            <a:r>
              <a:rPr lang="es-E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s-ES" sz="1800" dirty="0"/>
              <a:t>Se carga y ejecuta otro hilo.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Bloqueado (</a:t>
            </a:r>
            <a:r>
              <a:rPr lang="es-ES" sz="2000" i="1" dirty="0"/>
              <a:t>Block</a:t>
            </a:r>
            <a:r>
              <a:rPr lang="es-E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Desbloqueado (</a:t>
            </a:r>
            <a:r>
              <a:rPr lang="es-ES" sz="2000" i="1" dirty="0" err="1"/>
              <a:t>Unblock</a:t>
            </a:r>
            <a:r>
              <a:rPr lang="es-E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sz="2000" dirty="0"/>
              <a:t>Finalizado (</a:t>
            </a:r>
            <a:r>
              <a:rPr lang="es-ES" sz="2000" i="1" dirty="0" err="1"/>
              <a:t>Finish</a:t>
            </a:r>
            <a:r>
              <a:rPr lang="es-E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s-ES" sz="1800" dirty="0"/>
              <a:t>Se devuelve el contexto de registros y pilas.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7169150" y="2751138"/>
            <a:ext cx="841375" cy="379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6096000" y="27320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200150" y="2574925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</p:spPr>
        <p:txBody>
          <a:bodyPr/>
          <a:lstStyle/>
          <a:p>
            <a:r>
              <a:rPr lang="es-MX"/>
              <a:t>Relaciones entre estados de ULTs y estados de procesos</a:t>
            </a:r>
            <a:endParaRPr lang="es-ES"/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838200" y="2351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 flipV="1">
            <a:off x="4427538" y="38703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H="1" flipV="1">
            <a:off x="3200400" y="3417888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4419600" y="34178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2286000" y="25796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1752600" y="31130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1981200" y="2732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1981200" y="2808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 flipH="1">
            <a:off x="2362200" y="296068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 flipV="1">
            <a:off x="1600200" y="2960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5715000" y="25034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6662738" y="329723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6858000" y="288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H="1">
            <a:off x="6858000" y="2960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H="1">
            <a:off x="7239000" y="311308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 flipH="1" flipV="1">
            <a:off x="6477000" y="31130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3124200" y="4637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505200" y="48656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4651375" y="4865688"/>
            <a:ext cx="746125" cy="396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3995738" y="5399088"/>
            <a:ext cx="73025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9" name="Line 35"/>
          <p:cNvSpPr>
            <a:spLocks noChangeShapeType="1"/>
          </p:cNvSpPr>
          <p:nvPr/>
        </p:nvSpPr>
        <p:spPr bwMode="auto">
          <a:xfrm>
            <a:off x="4267200" y="5018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0" name="Line 36"/>
          <p:cNvSpPr>
            <a:spLocks noChangeShapeType="1"/>
          </p:cNvSpPr>
          <p:nvPr/>
        </p:nvSpPr>
        <p:spPr bwMode="auto">
          <a:xfrm flipH="1">
            <a:off x="4267200" y="509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1" name="Line 37"/>
          <p:cNvSpPr>
            <a:spLocks noChangeShapeType="1"/>
          </p:cNvSpPr>
          <p:nvPr/>
        </p:nvSpPr>
        <p:spPr bwMode="auto">
          <a:xfrm flipH="1">
            <a:off x="4643438" y="5246688"/>
            <a:ext cx="309562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 flipH="1" flipV="1">
            <a:off x="3886200" y="5246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1628775" y="18843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>
                <a:effectLst/>
                <a:latin typeface="Arial" pitchFamily="34" charset="0"/>
              </a:rPr>
              <a:t>Hilo 1</a:t>
            </a:r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6553200" y="20447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>
                <a:effectLst/>
                <a:latin typeface="Arial" pitchFamily="34" charset="0"/>
              </a:rPr>
              <a:t>Hilo 2</a:t>
            </a:r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3657600" y="5930900"/>
            <a:ext cx="1587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dirty="0">
                <a:effectLst/>
                <a:latin typeface="Arial" pitchFamily="34" charset="0"/>
              </a:rPr>
              <a:t>Proceso A</a:t>
            </a:r>
            <a:endParaRPr lang="es-ES" sz="2400" dirty="0">
              <a:effectLst/>
              <a:latin typeface="Arial" pitchFamily="34" charset="0"/>
            </a:endParaRPr>
          </a:p>
        </p:txBody>
      </p:sp>
      <p:sp>
        <p:nvSpPr>
          <p:cNvPr id="170026" name="Line 42"/>
          <p:cNvSpPr>
            <a:spLocks noChangeShapeType="1"/>
          </p:cNvSpPr>
          <p:nvPr/>
        </p:nvSpPr>
        <p:spPr bwMode="auto">
          <a:xfrm flipV="1">
            <a:off x="1122363" y="4283075"/>
            <a:ext cx="7075487" cy="15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6486525" y="4641850"/>
            <a:ext cx="841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MX" sz="1800">
                <a:effectLst/>
                <a:latin typeface="Arial" pitchFamily="34" charset="0"/>
              </a:rPr>
              <a:t>Kernel</a:t>
            </a:r>
            <a:endParaRPr lang="en-US" sz="1800">
              <a:effectLst/>
              <a:latin typeface="Arial" pitchFamily="34" charset="0"/>
            </a:endParaRP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5002213" y="3830638"/>
            <a:ext cx="968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MX" sz="1800">
                <a:effectLst/>
                <a:latin typeface="Arial" pitchFamily="34" charset="0"/>
              </a:rPr>
              <a:t>Usuario</a:t>
            </a:r>
            <a:endParaRPr lang="en-US" sz="1800"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autoRev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000"/>
              <a:t>Llamada a procedimientos remotos (</a:t>
            </a:r>
            <a:r>
              <a:rPr lang="es-ES" sz="3000" i="1"/>
              <a:t>Remote Procedure Call</a:t>
            </a:r>
            <a:r>
              <a:rPr lang="es-ES" sz="3000"/>
              <a:t> – RPC)</a:t>
            </a:r>
          </a:p>
        </p:txBody>
      </p:sp>
      <p:pic>
        <p:nvPicPr>
          <p:cNvPr id="768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15974"/>
          <a:stretch>
            <a:fillRect/>
          </a:stretch>
        </p:blipFill>
        <p:spPr>
          <a:xfrm>
            <a:off x="230188" y="1125538"/>
            <a:ext cx="5062537" cy="2087562"/>
          </a:xfrm>
          <a:noFill/>
          <a:ln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 cstate="print"/>
          <a:srcRect r="15016" b="16637"/>
          <a:stretch>
            <a:fillRect/>
          </a:stretch>
        </p:blipFill>
        <p:spPr bwMode="auto">
          <a:xfrm>
            <a:off x="4491038" y="3284538"/>
            <a:ext cx="4402137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806450" y="3263900"/>
            <a:ext cx="3694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>
                <a:latin typeface="Verdana" pitchFamily="34" charset="0"/>
              </a:rPr>
              <a:t>Ejemplo de RPC con un hilo</a:t>
            </a:r>
            <a:endParaRPr lang="es-ES" sz="2000">
              <a:latin typeface="Verdana" pitchFamily="34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371975" y="6092825"/>
            <a:ext cx="466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>
                <a:latin typeface="Verdana" pitchFamily="34" charset="0"/>
              </a:rPr>
              <a:t>Ejemplo de RPC con múltiples hilos</a:t>
            </a:r>
            <a:endParaRPr lang="es-ES" sz="2000">
              <a:latin typeface="Verdana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 en memoria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599892" y="1628800"/>
            <a:ext cx="2117725" cy="3930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599892" y="2268562"/>
            <a:ext cx="2117725" cy="7858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Código</a:t>
            </a:r>
          </a:p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(compartido)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3607830" y="3046437"/>
            <a:ext cx="2117725" cy="78581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Datos</a:t>
            </a:r>
          </a:p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(compartidos)</a:t>
            </a:r>
            <a:endParaRPr lang="es-ES" sz="1400" b="1"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algn="ctr" eaLnBrk="1" hangingPunct="1"/>
            <a:r>
              <a:rPr lang="es-ES" sz="1400" b="1">
                <a:solidFill>
                  <a:srgbClr val="000000"/>
                </a:solidFill>
                <a:effectLst/>
                <a:latin typeface="Arial" pitchFamily="34" charset="0"/>
              </a:rPr>
              <a:t>Int cont=0 (var. Global)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614180" y="3840187"/>
            <a:ext cx="2117725" cy="785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Stack (de cada hilo)</a:t>
            </a:r>
          </a:p>
          <a:p>
            <a:pPr algn="ctr" eaLnBrk="1" hangingPunct="1"/>
            <a:r>
              <a:rPr lang="es-ES" sz="1800" b="1">
                <a:solidFill>
                  <a:srgbClr val="000000"/>
                </a:solidFill>
                <a:effectLst/>
                <a:latin typeface="Arial" pitchFamily="34" charset="0"/>
              </a:rPr>
              <a:t>Int i</a:t>
            </a:r>
          </a:p>
          <a:p>
            <a:pPr algn="ctr" eaLnBrk="1" hangingPunct="1"/>
            <a:r>
              <a:rPr lang="es-ES" sz="1800" b="1">
                <a:solidFill>
                  <a:srgbClr val="000000"/>
                </a:solidFill>
                <a:effectLst/>
                <a:latin typeface="Arial" pitchFamily="34" charset="0"/>
              </a:rPr>
              <a:t>(var local)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607830" y="4627587"/>
            <a:ext cx="2117725" cy="7858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Stack (de cada hilo)</a:t>
            </a:r>
          </a:p>
          <a:p>
            <a:pPr algn="ctr" eaLnBrk="1" hangingPunct="1"/>
            <a:r>
              <a:rPr lang="es-ES" sz="1800" b="1">
                <a:solidFill>
                  <a:srgbClr val="000000"/>
                </a:solidFill>
                <a:effectLst/>
                <a:latin typeface="Arial" pitchFamily="34" charset="0"/>
              </a:rPr>
              <a:t>Int i</a:t>
            </a:r>
          </a:p>
          <a:p>
            <a:pPr algn="ctr" eaLnBrk="1" hangingPunct="1"/>
            <a:r>
              <a:rPr lang="es-ES" sz="1800" b="1">
                <a:solidFill>
                  <a:srgbClr val="000000"/>
                </a:solidFill>
                <a:effectLst/>
                <a:latin typeface="Arial" pitchFamily="34" charset="0"/>
              </a:rPr>
              <a:t>(var local)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8418513" y="6477000"/>
            <a:ext cx="573087" cy="304800"/>
          </a:xfrm>
          <a:prstGeom prst="rect">
            <a:avLst/>
          </a:prstGeom>
          <a:noFill/>
        </p:spPr>
        <p:txBody>
          <a:bodyPr/>
          <a:lstStyle/>
          <a:p>
            <a:fld id="{090C3022-46EE-4A8B-8798-DD02AA565892}" type="slidenum">
              <a:rPr lang="es-ES" sz="1100"/>
              <a:pPr/>
              <a:t>34</a:t>
            </a:fld>
            <a:endParaRPr lang="es-ES" sz="11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762000"/>
            <a:ext cx="8610600" cy="5305425"/>
            <a:chOff x="192" y="672"/>
            <a:chExt cx="5424" cy="3342"/>
          </a:xfrm>
        </p:grpSpPr>
        <p:sp>
          <p:nvSpPr>
            <p:cNvPr id="62512" name="Rectangle 3"/>
            <p:cNvSpPr>
              <a:spLocks noChangeArrowheads="1"/>
            </p:cNvSpPr>
            <p:nvPr/>
          </p:nvSpPr>
          <p:spPr bwMode="auto">
            <a:xfrm>
              <a:off x="1632" y="2832"/>
              <a:ext cx="864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449263"/>
              <a:r>
                <a:rPr lang="es-ES" sz="1100" b="1">
                  <a:latin typeface="Verdana" pitchFamily="34" charset="0"/>
                </a:rPr>
                <a:t>Contexto </a:t>
              </a:r>
            </a:p>
            <a:p>
              <a:pPr algn="ctr" defTabSz="449263"/>
              <a:r>
                <a:rPr lang="es-ES" sz="1100" b="1">
                  <a:latin typeface="Verdana" pitchFamily="34" charset="0"/>
                </a:rPr>
                <a:t>de P</a:t>
              </a:r>
              <a:r>
                <a:rPr lang="es-ES" sz="1100" b="1" baseline="-25000">
                  <a:latin typeface="Verdana" pitchFamily="34" charset="0"/>
                </a:rPr>
                <a:t>B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672"/>
              <a:ext cx="5424" cy="3342"/>
              <a:chOff x="192" y="672"/>
              <a:chExt cx="5424" cy="3342"/>
            </a:xfrm>
          </p:grpSpPr>
          <p:sp>
            <p:nvSpPr>
              <p:cNvPr id="62514" name="Text Box 5"/>
              <p:cNvSpPr txBox="1">
                <a:spLocks noChangeArrowheads="1"/>
              </p:cNvSpPr>
              <p:nvPr/>
            </p:nvSpPr>
            <p:spPr bwMode="auto">
              <a:xfrm>
                <a:off x="3648" y="912"/>
                <a:ext cx="196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5" rIns="91430" bIns="45715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  <a:buFontTx/>
                  <a:buAutoNum type="arabicPeriod"/>
                </a:pPr>
                <a:r>
                  <a:rPr lang="es-ES" sz="1200">
                    <a:latin typeface="Verdana" pitchFamily="34" charset="0"/>
                  </a:rPr>
                  <a:t>Se está ejecutando P</a:t>
                </a:r>
                <a:r>
                  <a:rPr lang="es-ES" sz="1200" baseline="-25000">
                    <a:latin typeface="Verdana" pitchFamily="34" charset="0"/>
                  </a:rPr>
                  <a:t>A</a:t>
                </a:r>
                <a:r>
                  <a:rPr lang="es-ES" sz="1200">
                    <a:latin typeface="Verdana" pitchFamily="34" charset="0"/>
                  </a:rPr>
                  <a:t>.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632" y="672"/>
                <a:ext cx="864" cy="1566"/>
                <a:chOff x="1632" y="672"/>
                <a:chExt cx="864" cy="156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632" y="672"/>
                  <a:ext cx="864" cy="1392"/>
                  <a:chOff x="2448" y="864"/>
                  <a:chExt cx="864" cy="1392"/>
                </a:xfrm>
              </p:grpSpPr>
              <p:sp>
                <p:nvSpPr>
                  <p:cNvPr id="6253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584"/>
                    <a:ext cx="86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_tradnl" sz="2400"/>
                  </a:p>
                </p:txBody>
              </p:sp>
              <p:sp>
                <p:nvSpPr>
                  <p:cNvPr id="625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920"/>
                    <a:ext cx="86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_tradnl" sz="2400"/>
                  </a:p>
                </p:txBody>
              </p:sp>
              <p:sp>
                <p:nvSpPr>
                  <p:cNvPr id="62539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86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62540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86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625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32" y="2064"/>
                  <a:ext cx="86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5" rIns="91430" bIns="45715">
                  <a:spAutoFit/>
                </a:bodyPr>
                <a:lstStyle/>
                <a:p>
                  <a:pPr algn="ctr" defTabSz="449263">
                    <a:spcBef>
                      <a:spcPct val="50000"/>
                    </a:spcBef>
                  </a:pPr>
                  <a:r>
                    <a:rPr lang="es-ES" sz="1200">
                      <a:latin typeface="Verdana" pitchFamily="34" charset="0"/>
                    </a:rPr>
                    <a:t>Pila de P</a:t>
                  </a:r>
                  <a:r>
                    <a:rPr lang="es-ES" sz="1200" baseline="-25000">
                      <a:latin typeface="Verdana" pitchFamily="34" charset="0"/>
                    </a:rPr>
                    <a:t>A</a:t>
                  </a:r>
                  <a:endParaRPr lang="es-ES" sz="12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632" y="2448"/>
                <a:ext cx="864" cy="1566"/>
                <a:chOff x="1632" y="2448"/>
                <a:chExt cx="864" cy="1566"/>
              </a:xfrm>
            </p:grpSpPr>
            <p:grpSp>
              <p:nvGrpSpPr>
                <p:cNvPr id="7" name="Group 14"/>
                <p:cNvGrpSpPr>
                  <a:grpSpLocks/>
                </p:cNvGrpSpPr>
                <p:nvPr/>
              </p:nvGrpSpPr>
              <p:grpSpPr bwMode="auto">
                <a:xfrm>
                  <a:off x="1632" y="2448"/>
                  <a:ext cx="864" cy="1392"/>
                  <a:chOff x="2448" y="864"/>
                  <a:chExt cx="864" cy="1392"/>
                </a:xfrm>
              </p:grpSpPr>
              <p:sp>
                <p:nvSpPr>
                  <p:cNvPr id="6253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584"/>
                    <a:ext cx="86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_tradnl" sz="2400"/>
                  </a:p>
                </p:txBody>
              </p:sp>
              <p:sp>
                <p:nvSpPr>
                  <p:cNvPr id="6253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920"/>
                    <a:ext cx="864" cy="33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S_tradnl" sz="2400"/>
                  </a:p>
                </p:txBody>
              </p:sp>
              <p:sp>
                <p:nvSpPr>
                  <p:cNvPr id="625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86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6253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864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625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3840"/>
                  <a:ext cx="86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5" rIns="91430" bIns="45715">
                  <a:spAutoFit/>
                </a:bodyPr>
                <a:lstStyle/>
                <a:p>
                  <a:pPr algn="ctr" defTabSz="449263">
                    <a:spcBef>
                      <a:spcPct val="50000"/>
                    </a:spcBef>
                  </a:pPr>
                  <a:r>
                    <a:rPr lang="es-ES" sz="1200">
                      <a:latin typeface="Verdana" pitchFamily="34" charset="0"/>
                    </a:rPr>
                    <a:t>Pila de P</a:t>
                  </a:r>
                  <a:r>
                    <a:rPr lang="es-ES" sz="1200" baseline="-25000">
                      <a:latin typeface="Verdana" pitchFamily="34" charset="0"/>
                    </a:rPr>
                    <a:t>B</a:t>
                  </a:r>
                  <a:endParaRPr lang="es-ES" sz="12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8" name="Group 20"/>
              <p:cNvGrpSpPr>
                <a:grpSpLocks/>
              </p:cNvGrpSpPr>
              <p:nvPr/>
            </p:nvGrpSpPr>
            <p:grpSpPr bwMode="auto">
              <a:xfrm>
                <a:off x="240" y="864"/>
                <a:ext cx="1152" cy="510"/>
                <a:chOff x="240" y="864"/>
                <a:chExt cx="1152" cy="510"/>
              </a:xfrm>
            </p:grpSpPr>
            <p:sp>
              <p:nvSpPr>
                <p:cNvPr id="625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0" y="1200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5" rIns="91430" bIns="45715">
                  <a:spAutoFit/>
                </a:bodyPr>
                <a:lstStyle/>
                <a:p>
                  <a:pPr algn="ctr" defTabSz="449263">
                    <a:spcBef>
                      <a:spcPct val="50000"/>
                    </a:spcBef>
                  </a:pPr>
                  <a:r>
                    <a:rPr lang="es-ES" sz="1200">
                      <a:latin typeface="Verdana" pitchFamily="34" charset="0"/>
                    </a:rPr>
                    <a:t>Cola de ejecución</a:t>
                  </a:r>
                </a:p>
              </p:txBody>
            </p:sp>
            <p:sp>
              <p:nvSpPr>
                <p:cNvPr id="62528" name="AutoShape 22"/>
                <p:cNvSpPr>
                  <a:spLocks noChangeArrowheads="1"/>
                </p:cNvSpPr>
                <p:nvPr/>
              </p:nvSpPr>
              <p:spPr bwMode="auto">
                <a:xfrm>
                  <a:off x="1008" y="864"/>
                  <a:ext cx="240" cy="240"/>
                </a:xfrm>
                <a:prstGeom prst="roundRect">
                  <a:avLst>
                    <a:gd name="adj" fmla="val 3291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r>
                    <a:rPr lang="es-ES" sz="1100">
                      <a:latin typeface="Verdana" pitchFamily="34" charset="0"/>
                    </a:rPr>
                    <a:t>P</a:t>
                  </a:r>
                  <a:r>
                    <a:rPr lang="es-ES" sz="1100" baseline="-25000">
                      <a:latin typeface="Verdana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192" y="1824"/>
                <a:ext cx="1296" cy="510"/>
                <a:chOff x="192" y="1824"/>
                <a:chExt cx="1296" cy="510"/>
              </a:xfrm>
            </p:grpSpPr>
            <p:sp>
              <p:nvSpPr>
                <p:cNvPr id="625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2160"/>
                  <a:ext cx="1296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5" rIns="91430" bIns="45715">
                  <a:spAutoFit/>
                </a:bodyPr>
                <a:lstStyle/>
                <a:p>
                  <a:pPr algn="ctr" defTabSz="449263">
                    <a:spcBef>
                      <a:spcPct val="50000"/>
                    </a:spcBef>
                  </a:pPr>
                  <a:r>
                    <a:rPr lang="es-ES" sz="1200">
                      <a:latin typeface="Verdana" pitchFamily="34" charset="0"/>
                    </a:rPr>
                    <a:t>Cola de preparados</a:t>
                  </a:r>
                </a:p>
              </p:txBody>
            </p:sp>
            <p:sp>
              <p:nvSpPr>
                <p:cNvPr id="62524" name="Line 25"/>
                <p:cNvSpPr>
                  <a:spLocks noChangeShapeType="1"/>
                </p:cNvSpPr>
                <p:nvPr/>
              </p:nvSpPr>
              <p:spPr bwMode="auto">
                <a:xfrm>
                  <a:off x="576" y="19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62525" name="AutoShape 26"/>
                <p:cNvSpPr>
                  <a:spLocks noChangeArrowheads="1"/>
                </p:cNvSpPr>
                <p:nvPr/>
              </p:nvSpPr>
              <p:spPr bwMode="auto">
                <a:xfrm>
                  <a:off x="816" y="1824"/>
                  <a:ext cx="240" cy="240"/>
                </a:xfrm>
                <a:prstGeom prst="roundRect">
                  <a:avLst>
                    <a:gd name="adj" fmla="val 3291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endParaRPr lang="es-ES_tradnl" sz="1100" baseline="-25000">
                    <a:latin typeface="Verdana" pitchFamily="34" charset="0"/>
                  </a:endParaRPr>
                </a:p>
              </p:txBody>
            </p:sp>
            <p:sp>
              <p:nvSpPr>
                <p:cNvPr id="62526" name="AutoShape 27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240" cy="240"/>
                </a:xfrm>
                <a:prstGeom prst="roundRect">
                  <a:avLst>
                    <a:gd name="adj" fmla="val 3291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r>
                    <a:rPr lang="es-ES" sz="1100">
                      <a:latin typeface="Verdana" pitchFamily="34" charset="0"/>
                    </a:rPr>
                    <a:t>P</a:t>
                  </a:r>
                  <a:r>
                    <a:rPr lang="es-ES" sz="1100" baseline="-25000">
                      <a:latin typeface="Verdana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2736" y="1872"/>
                <a:ext cx="672" cy="654"/>
                <a:chOff x="2736" y="1872"/>
                <a:chExt cx="672" cy="654"/>
              </a:xfrm>
            </p:grpSpPr>
            <p:sp>
              <p:nvSpPr>
                <p:cNvPr id="62520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528" cy="528"/>
                </a:xfrm>
                <a:prstGeom prst="ellipse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endParaRPr lang="es-ES_tradnl" sz="1200">
                    <a:latin typeface="Verdana" pitchFamily="34" charset="0"/>
                  </a:endParaRPr>
                </a:p>
              </p:txBody>
            </p:sp>
            <p:sp>
              <p:nvSpPr>
                <p:cNvPr id="6252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76" y="2352"/>
                  <a:ext cx="43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5" rIns="91430" bIns="45715">
                  <a:spAutoFit/>
                </a:bodyPr>
                <a:lstStyle/>
                <a:p>
                  <a:pPr algn="ctr" defTabSz="449263"/>
                  <a:r>
                    <a:rPr lang="es-ES" sz="1200" b="1">
                      <a:latin typeface="Verdana" pitchFamily="34" charset="0"/>
                    </a:rPr>
                    <a:t>CPU</a:t>
                  </a:r>
                  <a:endParaRPr lang="es-ES" sz="2000" b="1"/>
                </a:p>
              </p:txBody>
            </p:sp>
            <p:sp>
              <p:nvSpPr>
                <p:cNvPr id="62522" name="Rectangle 31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336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r>
                    <a:rPr lang="es-ES" sz="1100">
                      <a:latin typeface="Verdana" pitchFamily="34" charset="0"/>
                    </a:rPr>
                    <a:t>SP</a:t>
                  </a:r>
                </a:p>
              </p:txBody>
            </p:sp>
          </p:grpSp>
        </p:grpSp>
      </p:grpSp>
      <p:cxnSp>
        <p:nvCxnSpPr>
          <p:cNvPr id="216096" name="AutoShape 32"/>
          <p:cNvCxnSpPr>
            <a:cxnSpLocks noChangeShapeType="1"/>
          </p:cNvCxnSpPr>
          <p:nvPr/>
        </p:nvCxnSpPr>
        <p:spPr bwMode="auto">
          <a:xfrm>
            <a:off x="4156075" y="4572000"/>
            <a:ext cx="1588" cy="3810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6097" name="Rectangle 33"/>
          <p:cNvSpPr>
            <a:spLocks noChangeArrowheads="1"/>
          </p:cNvSpPr>
          <p:nvPr/>
        </p:nvSpPr>
        <p:spPr bwMode="auto">
          <a:xfrm>
            <a:off x="2784475" y="1371600"/>
            <a:ext cx="13716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449263"/>
            <a:r>
              <a:rPr lang="es-ES" sz="1100">
                <a:latin typeface="Verdana" pitchFamily="34" charset="0"/>
              </a:rPr>
              <a:t>BA de la Rut.</a:t>
            </a:r>
          </a:p>
          <a:p>
            <a:pPr algn="ctr" defTabSz="449263"/>
            <a:r>
              <a:rPr lang="es-ES" sz="1100">
                <a:latin typeface="Verdana" pitchFamily="34" charset="0"/>
              </a:rPr>
              <a:t>de  Atención</a:t>
            </a:r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5984875" y="1479550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s-ES" sz="1200">
                <a:latin typeface="Verdana" pitchFamily="34" charset="0"/>
              </a:rPr>
              <a:t>Se produce una interrupción (externa o trap).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2784475" y="838200"/>
            <a:ext cx="1371600" cy="1066800"/>
            <a:chOff x="1632" y="720"/>
            <a:chExt cx="864" cy="672"/>
          </a:xfrm>
        </p:grpSpPr>
        <p:sp>
          <p:nvSpPr>
            <p:cNvPr id="62510" name="Rectangle 36"/>
            <p:cNvSpPr>
              <a:spLocks noChangeArrowheads="1"/>
            </p:cNvSpPr>
            <p:nvPr/>
          </p:nvSpPr>
          <p:spPr bwMode="auto">
            <a:xfrm>
              <a:off x="1632" y="720"/>
              <a:ext cx="864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449263"/>
              <a:r>
                <a:rPr lang="es-ES" sz="1100">
                  <a:latin typeface="Verdana" pitchFamily="34" charset="0"/>
                </a:rPr>
                <a:t>BA de la Rut.</a:t>
              </a:r>
            </a:p>
            <a:p>
              <a:pPr algn="ctr" defTabSz="449263"/>
              <a:r>
                <a:rPr lang="es-ES" sz="1100">
                  <a:latin typeface="Verdana" pitchFamily="34" charset="0"/>
                </a:rPr>
                <a:t>de  Atención</a:t>
              </a:r>
            </a:p>
          </p:txBody>
        </p:sp>
        <p:sp>
          <p:nvSpPr>
            <p:cNvPr id="62511" name="Rectangle 37"/>
            <p:cNvSpPr>
              <a:spLocks noChangeArrowheads="1"/>
            </p:cNvSpPr>
            <p:nvPr/>
          </p:nvSpPr>
          <p:spPr bwMode="auto">
            <a:xfrm>
              <a:off x="1632" y="1056"/>
              <a:ext cx="864" cy="3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449263"/>
              <a:r>
                <a:rPr lang="es-ES" sz="1100" b="1">
                  <a:latin typeface="Verdana" pitchFamily="34" charset="0"/>
                </a:rPr>
                <a:t>Contexto </a:t>
              </a:r>
            </a:p>
            <a:p>
              <a:pPr algn="ctr" defTabSz="449263"/>
              <a:r>
                <a:rPr lang="es-ES" sz="1100" b="1">
                  <a:latin typeface="Verdana" pitchFamily="34" charset="0"/>
                </a:rPr>
                <a:t>de P</a:t>
              </a:r>
              <a:r>
                <a:rPr lang="es-ES" sz="1100" b="1" baseline="-25000">
                  <a:latin typeface="Verdana" pitchFamily="34" charset="0"/>
                </a:rPr>
                <a:t>A</a:t>
              </a:r>
            </a:p>
          </p:txBody>
        </p:sp>
      </p:grpSp>
      <p:sp>
        <p:nvSpPr>
          <p:cNvPr id="216102" name="Text Box 38"/>
          <p:cNvSpPr txBox="1">
            <a:spLocks noChangeArrowheads="1"/>
          </p:cNvSpPr>
          <p:nvPr/>
        </p:nvSpPr>
        <p:spPr bwMode="auto">
          <a:xfrm>
            <a:off x="5984875" y="220980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3"/>
            </a:pPr>
            <a:r>
              <a:rPr lang="es-ES" sz="1200">
                <a:latin typeface="Verdana" pitchFamily="34" charset="0"/>
              </a:rPr>
              <a:t>Se salva el contexto de P</a:t>
            </a:r>
            <a:r>
              <a:rPr lang="es-ES" sz="1200" baseline="-25000">
                <a:latin typeface="Verdana" pitchFamily="34" charset="0"/>
              </a:rPr>
              <a:t>A</a:t>
            </a:r>
            <a:r>
              <a:rPr lang="es-ES" sz="1200">
                <a:latin typeface="Verdana" pitchFamily="34" charset="0"/>
              </a:rPr>
              <a:t>.</a:t>
            </a:r>
          </a:p>
        </p:txBody>
      </p:sp>
      <p:sp>
        <p:nvSpPr>
          <p:cNvPr id="216103" name="Text Box 39"/>
          <p:cNvSpPr txBox="1">
            <a:spLocks noChangeArrowheads="1"/>
          </p:cNvSpPr>
          <p:nvPr/>
        </p:nvSpPr>
        <p:spPr bwMode="auto">
          <a:xfrm>
            <a:off x="5984875" y="510540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9"/>
            </a:pPr>
            <a:r>
              <a:rPr lang="es-ES" sz="1200">
                <a:latin typeface="Verdana" pitchFamily="34" charset="0"/>
              </a:rPr>
              <a:t>Retorno de la interrupción.</a:t>
            </a:r>
          </a:p>
        </p:txBody>
      </p:sp>
      <p:sp>
        <p:nvSpPr>
          <p:cNvPr id="216104" name="Text Box 40"/>
          <p:cNvSpPr txBox="1">
            <a:spLocks noChangeArrowheads="1"/>
          </p:cNvSpPr>
          <p:nvPr/>
        </p:nvSpPr>
        <p:spPr bwMode="auto">
          <a:xfrm>
            <a:off x="5984875" y="297180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s-ES" sz="1200">
                <a:latin typeface="Verdana" pitchFamily="34" charset="0"/>
              </a:rPr>
              <a:t>Scheduler: elige a P</a:t>
            </a:r>
            <a:r>
              <a:rPr lang="es-ES" sz="1200" baseline="-25000">
                <a:latin typeface="Verdana" pitchFamily="34" charset="0"/>
              </a:rPr>
              <a:t>B</a:t>
            </a:r>
            <a:r>
              <a:rPr lang="es-ES" sz="1200">
                <a:latin typeface="Verdana" pitchFamily="34" charset="0"/>
              </a:rPr>
              <a:t>.</a:t>
            </a:r>
          </a:p>
        </p:txBody>
      </p:sp>
      <p:sp>
        <p:nvSpPr>
          <p:cNvPr id="216105" name="Text Box 41"/>
          <p:cNvSpPr txBox="1">
            <a:spLocks noChangeArrowheads="1"/>
          </p:cNvSpPr>
          <p:nvPr/>
        </p:nvSpPr>
        <p:spPr bwMode="auto">
          <a:xfrm>
            <a:off x="5984875" y="335280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6"/>
            </a:pPr>
            <a:r>
              <a:rPr lang="es-ES" sz="1200">
                <a:latin typeface="Verdana" pitchFamily="34" charset="0"/>
              </a:rPr>
              <a:t>Cambio de estado de P</a:t>
            </a:r>
            <a:r>
              <a:rPr lang="es-ES" sz="1200" baseline="-25000">
                <a:latin typeface="Verdana" pitchFamily="34" charset="0"/>
              </a:rPr>
              <a:t>B</a:t>
            </a:r>
            <a:r>
              <a:rPr lang="es-ES" sz="1200">
                <a:latin typeface="Verdana" pitchFamily="34" charset="0"/>
              </a:rPr>
              <a:t>.</a:t>
            </a:r>
          </a:p>
        </p:txBody>
      </p:sp>
      <p:sp>
        <p:nvSpPr>
          <p:cNvPr id="216106" name="Text Box 42"/>
          <p:cNvSpPr txBox="1">
            <a:spLocks noChangeArrowheads="1"/>
          </p:cNvSpPr>
          <p:nvPr/>
        </p:nvSpPr>
        <p:spPr bwMode="auto">
          <a:xfrm>
            <a:off x="5984875" y="3733800"/>
            <a:ext cx="312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7"/>
            </a:pPr>
            <a:r>
              <a:rPr lang="es-ES" sz="1200">
                <a:latin typeface="Verdana" pitchFamily="34" charset="0"/>
              </a:rPr>
              <a:t>Manipulación del Stack Pointer para retornar al bloque de activación de P</a:t>
            </a:r>
            <a:r>
              <a:rPr lang="es-ES" sz="1200" baseline="-25000">
                <a:latin typeface="Verdana" pitchFamily="34" charset="0"/>
              </a:rPr>
              <a:t>B</a:t>
            </a:r>
            <a:r>
              <a:rPr lang="es-ES" sz="1200">
                <a:latin typeface="Verdana" pitchFamily="34" charset="0"/>
              </a:rPr>
              <a:t>.</a:t>
            </a:r>
          </a:p>
        </p:txBody>
      </p:sp>
      <p:sp>
        <p:nvSpPr>
          <p:cNvPr id="216107" name="Text Box 43"/>
          <p:cNvSpPr txBox="1">
            <a:spLocks noChangeArrowheads="1"/>
          </p:cNvSpPr>
          <p:nvPr/>
        </p:nvSpPr>
        <p:spPr bwMode="auto">
          <a:xfrm>
            <a:off x="5984875" y="4511675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s-ES" sz="1200">
                <a:latin typeface="Verdana" pitchFamily="34" charset="0"/>
              </a:rPr>
              <a:t>Se carga el contexto de P</a:t>
            </a:r>
            <a:r>
              <a:rPr lang="es-ES" sz="1200" baseline="-25000">
                <a:latin typeface="Verdana" pitchFamily="34" charset="0"/>
              </a:rPr>
              <a:t>B</a:t>
            </a:r>
            <a:r>
              <a:rPr lang="es-ES" sz="1200">
                <a:latin typeface="Verdana" pitchFamily="34" charset="0"/>
              </a:rPr>
              <a:t> en la CPU.</a:t>
            </a:r>
          </a:p>
        </p:txBody>
      </p:sp>
      <p:sp>
        <p:nvSpPr>
          <p:cNvPr id="216108" name="Text Box 44"/>
          <p:cNvSpPr txBox="1">
            <a:spLocks noChangeArrowheads="1"/>
          </p:cNvSpPr>
          <p:nvPr/>
        </p:nvSpPr>
        <p:spPr bwMode="auto">
          <a:xfrm>
            <a:off x="5984875" y="5486400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 startAt="10"/>
            </a:pPr>
            <a:r>
              <a:rPr lang="es-ES" sz="1200">
                <a:latin typeface="Verdana" pitchFamily="34" charset="0"/>
              </a:rPr>
              <a:t>Se ejecuta P</a:t>
            </a:r>
            <a:r>
              <a:rPr lang="es-ES" sz="1200" baseline="-25000">
                <a:latin typeface="Verdana" pitchFamily="34" charset="0"/>
              </a:rPr>
              <a:t>B</a:t>
            </a:r>
            <a:r>
              <a:rPr lang="es-ES" sz="1200">
                <a:latin typeface="Verdana" pitchFamily="34" charset="0"/>
              </a:rPr>
              <a:t>.</a:t>
            </a:r>
          </a:p>
        </p:txBody>
      </p:sp>
      <p:sp>
        <p:nvSpPr>
          <p:cNvPr id="216109" name="AutoShape 45"/>
          <p:cNvSpPr>
            <a:spLocks noChangeArrowheads="1"/>
          </p:cNvSpPr>
          <p:nvPr/>
        </p:nvSpPr>
        <p:spPr bwMode="auto">
          <a:xfrm>
            <a:off x="727075" y="4114800"/>
            <a:ext cx="381000" cy="381000"/>
          </a:xfrm>
          <a:prstGeom prst="roundRect">
            <a:avLst>
              <a:gd name="adj" fmla="val 3291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449263"/>
            <a:r>
              <a:rPr lang="es-ES" sz="1100">
                <a:latin typeface="Verdana" pitchFamily="34" charset="0"/>
              </a:rPr>
              <a:t>P</a:t>
            </a:r>
            <a:r>
              <a:rPr lang="es-ES" sz="1100" baseline="-25000">
                <a:latin typeface="Verdana" pitchFamily="34" charset="0"/>
              </a:rPr>
              <a:t>A</a:t>
            </a:r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498475" y="2590800"/>
            <a:ext cx="8610600" cy="2703513"/>
            <a:chOff x="192" y="1824"/>
            <a:chExt cx="5424" cy="1703"/>
          </a:xfrm>
        </p:grpSpPr>
        <p:sp>
          <p:nvSpPr>
            <p:cNvPr id="62503" name="Text Box 47"/>
            <p:cNvSpPr txBox="1">
              <a:spLocks noChangeArrowheads="1"/>
            </p:cNvSpPr>
            <p:nvPr/>
          </p:nvSpPr>
          <p:spPr bwMode="auto">
            <a:xfrm>
              <a:off x="3648" y="1824"/>
              <a:ext cx="19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marL="457200" indent="-457200">
                <a:spcBef>
                  <a:spcPct val="50000"/>
                </a:spcBef>
                <a:buFontTx/>
                <a:buAutoNum type="arabicPeriod" startAt="4"/>
              </a:pPr>
              <a:r>
                <a:rPr lang="es-ES" sz="1200">
                  <a:latin typeface="Verdana" pitchFamily="34" charset="0"/>
                </a:rPr>
                <a:t>Cambio de estado de P</a:t>
              </a:r>
              <a:r>
                <a:rPr lang="es-ES" sz="1200" baseline="-25000">
                  <a:latin typeface="Verdana" pitchFamily="34" charset="0"/>
                </a:rPr>
                <a:t>A</a:t>
              </a:r>
              <a:r>
                <a:rPr lang="es-ES" sz="1200">
                  <a:latin typeface="Verdana" pitchFamily="34" charset="0"/>
                </a:rPr>
                <a:t>.</a:t>
              </a:r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192" y="2784"/>
              <a:ext cx="1248" cy="743"/>
              <a:chOff x="192" y="2784"/>
              <a:chExt cx="1248" cy="743"/>
            </a:xfrm>
          </p:grpSpPr>
          <p:sp>
            <p:nvSpPr>
              <p:cNvPr id="62505" name="Text Box 49"/>
              <p:cNvSpPr txBox="1">
                <a:spLocks noChangeArrowheads="1"/>
              </p:cNvSpPr>
              <p:nvPr/>
            </p:nvSpPr>
            <p:spPr bwMode="auto">
              <a:xfrm>
                <a:off x="192" y="3120"/>
                <a:ext cx="1248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5" rIns="91430" bIns="45715">
                <a:spAutoFit/>
              </a:bodyPr>
              <a:lstStyle/>
              <a:p>
                <a:pPr algn="ctr" defTabSz="449263">
                  <a:spcBef>
                    <a:spcPct val="50000"/>
                  </a:spcBef>
                </a:pPr>
                <a:r>
                  <a:rPr lang="es-ES" sz="1200">
                    <a:latin typeface="Verdana" pitchFamily="34" charset="0"/>
                  </a:rPr>
                  <a:t>Una cola de bloqueados (por ejemplo)</a:t>
                </a:r>
              </a:p>
            </p:txBody>
          </p:sp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624" y="2784"/>
                <a:ext cx="576" cy="240"/>
                <a:chOff x="624" y="2784"/>
                <a:chExt cx="576" cy="240"/>
              </a:xfrm>
            </p:grpSpPr>
            <p:sp>
              <p:nvSpPr>
                <p:cNvPr id="62507" name="AutoShape 51"/>
                <p:cNvSpPr>
                  <a:spLocks noChangeArrowheads="1"/>
                </p:cNvSpPr>
                <p:nvPr/>
              </p:nvSpPr>
              <p:spPr bwMode="auto">
                <a:xfrm>
                  <a:off x="768" y="2784"/>
                  <a:ext cx="240" cy="240"/>
                </a:xfrm>
                <a:prstGeom prst="roundRect">
                  <a:avLst>
                    <a:gd name="adj" fmla="val 3291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endParaRPr lang="es-ES_tradnl" sz="1100" baseline="-25000">
                    <a:latin typeface="Verdana" pitchFamily="34" charset="0"/>
                  </a:endParaRPr>
                </a:p>
              </p:txBody>
            </p:sp>
            <p:sp>
              <p:nvSpPr>
                <p:cNvPr id="62508" name="AutoShape 52"/>
                <p:cNvSpPr>
                  <a:spLocks noChangeArrowheads="1"/>
                </p:cNvSpPr>
                <p:nvPr/>
              </p:nvSpPr>
              <p:spPr bwMode="auto">
                <a:xfrm>
                  <a:off x="960" y="2784"/>
                  <a:ext cx="240" cy="240"/>
                </a:xfrm>
                <a:prstGeom prst="roundRect">
                  <a:avLst>
                    <a:gd name="adj" fmla="val 3291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1430" tIns="45715" rIns="91430" bIns="45715" anchor="ctr"/>
                <a:lstStyle/>
                <a:p>
                  <a:pPr algn="ctr" defTabSz="449263"/>
                  <a:endParaRPr lang="es-ES_tradnl" sz="1100" baseline="-25000">
                    <a:latin typeface="Verdana" pitchFamily="34" charset="0"/>
                  </a:endParaRPr>
                </a:p>
              </p:txBody>
            </p:sp>
            <p:sp>
              <p:nvSpPr>
                <p:cNvPr id="62509" name="Line 53"/>
                <p:cNvSpPr>
                  <a:spLocks noChangeShapeType="1"/>
                </p:cNvSpPr>
                <p:nvPr/>
              </p:nvSpPr>
              <p:spPr bwMode="auto">
                <a:xfrm>
                  <a:off x="624" y="292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</p:grpSp>
      <p:cxnSp>
        <p:nvCxnSpPr>
          <p:cNvPr id="216118" name="AutoShape 54"/>
          <p:cNvCxnSpPr>
            <a:cxnSpLocks noChangeShapeType="1"/>
            <a:stCxn id="62522" idx="0"/>
          </p:cNvCxnSpPr>
          <p:nvPr/>
        </p:nvCxnSpPr>
        <p:spPr bwMode="auto">
          <a:xfrm rot="5400000" flipH="1">
            <a:off x="4179888" y="2119312"/>
            <a:ext cx="762000" cy="790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16119" name="AutoShape 55"/>
          <p:cNvCxnSpPr>
            <a:cxnSpLocks noChangeShapeType="1"/>
            <a:stCxn id="62522" idx="2"/>
            <a:endCxn id="62512" idx="3"/>
          </p:cNvCxnSpPr>
          <p:nvPr/>
        </p:nvCxnSpPr>
        <p:spPr bwMode="auto">
          <a:xfrm rot="5400000">
            <a:off x="3889375" y="3390900"/>
            <a:ext cx="1333500" cy="800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6120" name="Rectangle 56"/>
          <p:cNvSpPr>
            <a:spLocks noChangeArrowheads="1"/>
          </p:cNvSpPr>
          <p:nvPr/>
        </p:nvSpPr>
        <p:spPr bwMode="auto">
          <a:xfrm>
            <a:off x="1565275" y="9906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2400"/>
          </a:p>
        </p:txBody>
      </p:sp>
      <p:sp>
        <p:nvSpPr>
          <p:cNvPr id="216121" name="Line 57"/>
          <p:cNvSpPr>
            <a:spLocks noChangeShapeType="1"/>
          </p:cNvSpPr>
          <p:nvPr/>
        </p:nvSpPr>
        <p:spPr bwMode="auto">
          <a:xfrm flipH="1">
            <a:off x="2098675" y="22860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16122" name="AutoShape 58"/>
          <p:cNvSpPr>
            <a:spLocks noChangeArrowheads="1"/>
          </p:cNvSpPr>
          <p:nvPr/>
        </p:nvSpPr>
        <p:spPr bwMode="auto">
          <a:xfrm>
            <a:off x="1793875" y="1066800"/>
            <a:ext cx="381000" cy="381000"/>
          </a:xfrm>
          <a:prstGeom prst="roundRect">
            <a:avLst>
              <a:gd name="adj" fmla="val 3291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pPr algn="ctr" defTabSz="449263"/>
            <a:r>
              <a:rPr lang="es-ES" sz="1100">
                <a:latin typeface="Verdana" pitchFamily="34" charset="0"/>
              </a:rPr>
              <a:t>P</a:t>
            </a:r>
            <a:r>
              <a:rPr lang="es-ES" sz="1100" baseline="-25000">
                <a:latin typeface="Verdana" pitchFamily="34" charset="0"/>
              </a:rPr>
              <a:t>B</a:t>
            </a:r>
          </a:p>
        </p:txBody>
      </p:sp>
      <p:cxnSp>
        <p:nvCxnSpPr>
          <p:cNvPr id="216123" name="AutoShape 59"/>
          <p:cNvCxnSpPr>
            <a:cxnSpLocks noChangeShapeType="1"/>
            <a:stCxn id="62522" idx="0"/>
            <a:endCxn id="62510" idx="3"/>
          </p:cNvCxnSpPr>
          <p:nvPr/>
        </p:nvCxnSpPr>
        <p:spPr bwMode="auto">
          <a:xfrm rot="5400000" flipH="1">
            <a:off x="3660775" y="1600200"/>
            <a:ext cx="1790700" cy="800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15" name="Group 60"/>
          <p:cNvGrpSpPr>
            <a:grpSpLocks/>
          </p:cNvGrpSpPr>
          <p:nvPr/>
        </p:nvGrpSpPr>
        <p:grpSpPr bwMode="auto">
          <a:xfrm>
            <a:off x="2784475" y="3581400"/>
            <a:ext cx="1371600" cy="2209800"/>
            <a:chOff x="1632" y="2448"/>
            <a:chExt cx="864" cy="1392"/>
          </a:xfrm>
        </p:grpSpPr>
        <p:sp>
          <p:nvSpPr>
            <p:cNvPr id="62500" name="Rectangle 61"/>
            <p:cNvSpPr>
              <a:spLocks noChangeArrowheads="1"/>
            </p:cNvSpPr>
            <p:nvPr/>
          </p:nvSpPr>
          <p:spPr bwMode="auto">
            <a:xfrm>
              <a:off x="1632" y="283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2501" name="Line 62"/>
            <p:cNvSpPr>
              <a:spLocks noChangeShapeType="1"/>
            </p:cNvSpPr>
            <p:nvPr/>
          </p:nvSpPr>
          <p:spPr bwMode="auto">
            <a:xfrm>
              <a:off x="1632" y="244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502" name="Line 63"/>
            <p:cNvSpPr>
              <a:spLocks noChangeShapeType="1"/>
            </p:cNvSpPr>
            <p:nvPr/>
          </p:nvSpPr>
          <p:spPr bwMode="auto">
            <a:xfrm>
              <a:off x="2496" y="244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16128" name="AutoShape 64"/>
          <p:cNvSpPr>
            <a:spLocks noChangeArrowheads="1"/>
          </p:cNvSpPr>
          <p:nvPr/>
        </p:nvSpPr>
        <p:spPr bwMode="auto">
          <a:xfrm rot="-8550132" flipH="1" flipV="1">
            <a:off x="4308475" y="3200400"/>
            <a:ext cx="152400" cy="1295400"/>
          </a:xfrm>
          <a:prstGeom prst="upArrow">
            <a:avLst>
              <a:gd name="adj1" fmla="val 50000"/>
              <a:gd name="adj2" fmla="val 2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2400"/>
          </a:p>
        </p:txBody>
      </p: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2784475" y="762000"/>
            <a:ext cx="1373188" cy="2209800"/>
            <a:chOff x="1632" y="672"/>
            <a:chExt cx="865" cy="1392"/>
          </a:xfrm>
        </p:grpSpPr>
        <p:sp>
          <p:nvSpPr>
            <p:cNvPr id="62496" name="Rectangle 66"/>
            <p:cNvSpPr>
              <a:spLocks noChangeArrowheads="1"/>
            </p:cNvSpPr>
            <p:nvPr/>
          </p:nvSpPr>
          <p:spPr bwMode="auto">
            <a:xfrm>
              <a:off x="1632" y="720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2497" name="Line 67"/>
            <p:cNvSpPr>
              <a:spLocks noChangeShapeType="1"/>
            </p:cNvSpPr>
            <p:nvPr/>
          </p:nvSpPr>
          <p:spPr bwMode="auto">
            <a:xfrm>
              <a:off x="1632" y="672"/>
              <a:ext cx="1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498" name="Line 68"/>
            <p:cNvSpPr>
              <a:spLocks noChangeShapeType="1"/>
            </p:cNvSpPr>
            <p:nvPr/>
          </p:nvSpPr>
          <p:spPr bwMode="auto">
            <a:xfrm>
              <a:off x="2496" y="672"/>
              <a:ext cx="1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499" name="Line 69"/>
            <p:cNvSpPr>
              <a:spLocks noChangeShapeType="1"/>
            </p:cNvSpPr>
            <p:nvPr/>
          </p:nvSpPr>
          <p:spPr bwMode="auto">
            <a:xfrm>
              <a:off x="1632" y="1056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1489075" y="2514600"/>
            <a:ext cx="609600" cy="533400"/>
            <a:chOff x="816" y="1584"/>
            <a:chExt cx="384" cy="336"/>
          </a:xfrm>
        </p:grpSpPr>
        <p:sp>
          <p:nvSpPr>
            <p:cNvPr id="62494" name="Rectangle 71"/>
            <p:cNvSpPr>
              <a:spLocks noChangeArrowheads="1"/>
            </p:cNvSpPr>
            <p:nvPr/>
          </p:nvSpPr>
          <p:spPr bwMode="auto">
            <a:xfrm>
              <a:off x="816" y="1584"/>
              <a:ext cx="240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 sz="2400"/>
            </a:p>
          </p:txBody>
        </p:sp>
        <p:sp>
          <p:nvSpPr>
            <p:cNvPr id="62495" name="AutoShape 72"/>
            <p:cNvSpPr>
              <a:spLocks noChangeArrowheads="1"/>
            </p:cNvSpPr>
            <p:nvPr/>
          </p:nvSpPr>
          <p:spPr bwMode="auto">
            <a:xfrm>
              <a:off x="960" y="1632"/>
              <a:ext cx="240" cy="240"/>
            </a:xfrm>
            <a:prstGeom prst="roundRect">
              <a:avLst>
                <a:gd name="adj" fmla="val 3291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449263"/>
              <a:endParaRPr lang="es-ES_tradnl" sz="1100" baseline="-25000">
                <a:latin typeface="Verdana" pitchFamily="34" charset="0"/>
              </a:endParaRPr>
            </a:p>
          </p:txBody>
        </p:sp>
      </p:grpSp>
      <p:sp>
        <p:nvSpPr>
          <p:cNvPr id="216137" name="AutoShape 73"/>
          <p:cNvSpPr>
            <a:spLocks noChangeArrowheads="1"/>
          </p:cNvSpPr>
          <p:nvPr/>
        </p:nvSpPr>
        <p:spPr bwMode="auto">
          <a:xfrm rot="-2183187">
            <a:off x="4308475" y="1700213"/>
            <a:ext cx="152400" cy="1295400"/>
          </a:xfrm>
          <a:prstGeom prst="upArrow">
            <a:avLst>
              <a:gd name="adj1" fmla="val 50000"/>
              <a:gd name="adj2" fmla="val 21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 sz="2400"/>
          </a:p>
        </p:txBody>
      </p:sp>
      <p:cxnSp>
        <p:nvCxnSpPr>
          <p:cNvPr id="216138" name="AutoShape 74"/>
          <p:cNvCxnSpPr>
            <a:cxnSpLocks noChangeShapeType="1"/>
            <a:stCxn id="62522" idx="2"/>
            <a:endCxn id="62531" idx="3"/>
          </p:cNvCxnSpPr>
          <p:nvPr/>
        </p:nvCxnSpPr>
        <p:spPr bwMode="auto">
          <a:xfrm rot="5400000">
            <a:off x="3622675" y="3657600"/>
            <a:ext cx="1866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nimBg="1" autoUpdateAnimBg="0"/>
      <p:bldP spid="216098" grpId="0" autoUpdateAnimBg="0"/>
      <p:bldP spid="216102" grpId="0" autoUpdateAnimBg="0"/>
      <p:bldP spid="216103" grpId="0" autoUpdateAnimBg="0"/>
      <p:bldP spid="216104" grpId="0" autoUpdateAnimBg="0"/>
      <p:bldP spid="216105" grpId="0" autoUpdateAnimBg="0"/>
      <p:bldP spid="216106" grpId="0" autoUpdateAnimBg="0"/>
      <p:bldP spid="216107" grpId="0" autoUpdateAnimBg="0"/>
      <p:bldP spid="216108" grpId="0" autoUpdateAnimBg="0"/>
      <p:bldP spid="216109" grpId="0" animBg="1" autoUpdateAnimBg="0"/>
      <p:bldP spid="216120" grpId="0" animBg="1"/>
      <p:bldP spid="216121" grpId="0" animBg="1"/>
      <p:bldP spid="216122" grpId="0" animBg="1" autoUpdateAnimBg="0"/>
      <p:bldP spid="216128" grpId="0" animBg="1"/>
      <p:bldP spid="216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/>
              <a:t>Control de procesos</a:t>
            </a:r>
            <a:br>
              <a:rPr lang="es-ES" sz="3200"/>
            </a:br>
            <a:r>
              <a:rPr lang="es-ES" sz="3200"/>
              <a:t>Representación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63588" y="1556792"/>
            <a:ext cx="7345363" cy="4608512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</a:pPr>
            <a:r>
              <a:rPr lang="es-ES" dirty="0"/>
              <a:t>Bloque de Control de Procesos (PCB)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Identificador.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Estado del proceso.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Información para la planificación (prioridad, quantum).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Contadores de consumo de recursos (tiempo de CPU).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Puntero a la pila del proceso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800" dirty="0"/>
              <a:t>En sistemas combinados: puntero a los </a:t>
            </a:r>
            <a:r>
              <a:rPr lang="es-ES" sz="1800" dirty="0" err="1"/>
              <a:t>threads</a:t>
            </a:r>
            <a:r>
              <a:rPr lang="es-ES" sz="1800" dirty="0"/>
              <a:t> del proceso (representados por </a:t>
            </a:r>
            <a:r>
              <a:rPr lang="es-ES" sz="1800" dirty="0" err="1"/>
              <a:t>TCBs</a:t>
            </a:r>
            <a:r>
              <a:rPr lang="es-ES" sz="1800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Puntero a los recursos de memoria (tablas de páginas).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Puntero a los recursos de E/S (tabla de descriptores).</a:t>
            </a:r>
          </a:p>
        </p:txBody>
      </p:sp>
    </p:spTree>
    <p:extLst>
      <p:ext uri="{BB962C8B-B14F-4D97-AF65-F5344CB8AC3E}">
        <p14:creationId xmlns:p14="http://schemas.microsoft.com/office/powerpoint/2010/main" val="313480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/>
              <a:t>Control de procesos </a:t>
            </a:r>
            <a:br>
              <a:rPr lang="es-ES" sz="3200"/>
            </a:br>
            <a:r>
              <a:rPr lang="es-ES" sz="3200"/>
              <a:t>Representación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4249738"/>
            <a:ext cx="7237413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35596" y="1484784"/>
            <a:ext cx="7345363" cy="2520950"/>
          </a:xfrm>
        </p:spPr>
        <p:txBody>
          <a:bodyPr lIns="0" tIns="0" rIns="0" bIns="0"/>
          <a:lstStyle/>
          <a:p>
            <a:pPr eaLnBrk="1" hangingPunct="1"/>
            <a:r>
              <a:rPr lang="es-ES" dirty="0"/>
              <a:t>Los </a:t>
            </a:r>
            <a:r>
              <a:rPr lang="es-ES" dirty="0" err="1"/>
              <a:t>PCBs</a:t>
            </a:r>
            <a:r>
              <a:rPr lang="es-ES" dirty="0"/>
              <a:t> se enlazan en colas</a:t>
            </a:r>
          </a:p>
          <a:p>
            <a:pPr eaLnBrk="1" hangingPunct="1"/>
            <a:r>
              <a:rPr lang="es-ES" dirty="0"/>
              <a:t>Una cola por estado</a:t>
            </a:r>
          </a:p>
          <a:p>
            <a:pPr lvl="1" eaLnBrk="1" hangingPunct="1"/>
            <a:r>
              <a:rPr lang="es-ES" dirty="0"/>
              <a:t>Incluso para el estado </a:t>
            </a:r>
            <a:r>
              <a:rPr lang="es-ES" i="1" dirty="0"/>
              <a:t>ejecutándose</a:t>
            </a:r>
            <a:r>
              <a:rPr lang="es-ES" dirty="0"/>
              <a:t>.</a:t>
            </a:r>
          </a:p>
          <a:p>
            <a:pPr lvl="1" eaLnBrk="1" hangingPunct="1"/>
            <a:r>
              <a:rPr lang="es-ES" dirty="0"/>
              <a:t>Proceso </a:t>
            </a:r>
            <a:r>
              <a:rPr lang="es-ES" i="1" dirty="0"/>
              <a:t>nulo</a:t>
            </a:r>
            <a:r>
              <a:rPr lang="es-ES" dirty="0"/>
              <a:t>: al menos un proceso preparado para ejecución.</a:t>
            </a:r>
          </a:p>
          <a:p>
            <a:pPr lvl="1" eaLnBrk="1" hangingPunct="1"/>
            <a:r>
              <a:rPr lang="es-ES" dirty="0"/>
              <a:t>Estado bloqueado: una cola por cada condición de bloqueo.</a:t>
            </a:r>
          </a:p>
        </p:txBody>
      </p:sp>
    </p:spTree>
    <p:extLst>
      <p:ext uri="{BB962C8B-B14F-4D97-AF65-F5344CB8AC3E}">
        <p14:creationId xmlns:p14="http://schemas.microsoft.com/office/powerpoint/2010/main" val="32092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>
          <a:xfrm>
            <a:off x="358775" y="333374"/>
            <a:ext cx="8456613" cy="971389"/>
          </a:xfrm>
        </p:spPr>
        <p:txBody>
          <a:bodyPr/>
          <a:lstStyle/>
          <a:p>
            <a:pPr eaLnBrk="1" hangingPunct="1"/>
            <a:r>
              <a:rPr lang="es-ES" sz="3200" dirty="0"/>
              <a:t>Control de procesos </a:t>
            </a:r>
            <a:br>
              <a:rPr lang="es-ES" sz="3200" dirty="0"/>
            </a:br>
            <a:r>
              <a:rPr lang="es-ES" sz="2000" dirty="0"/>
              <a:t>El sistema operativo como un sistema de colas</a:t>
            </a:r>
          </a:p>
        </p:txBody>
      </p:sp>
      <p:graphicFrame>
        <p:nvGraphicFramePr>
          <p:cNvPr id="5427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151620" y="1628800"/>
          <a:ext cx="6697663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018" name="Imagen" r:id="rId4" imgW="4522634" imgH="2782118" progId="Word.Picture.8">
                  <p:embed/>
                </p:oleObj>
              </mc:Choice>
              <mc:Fallback>
                <p:oleObj name="Imagen" r:id="rId4" imgW="4522634" imgH="2782118" progId="Word.Picture.8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628800"/>
                        <a:ext cx="6697663" cy="4121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02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/>
              <a:t>Control de procesos </a:t>
            </a:r>
            <a:br>
              <a:rPr lang="es-ES" sz="3200"/>
            </a:br>
            <a:r>
              <a:rPr lang="es-ES" sz="3200"/>
              <a:t>Planificación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000" dirty="0"/>
              <a:t>La planificación de procesos (o </a:t>
            </a:r>
            <a:r>
              <a:rPr lang="es-ES" sz="2000" dirty="0" err="1"/>
              <a:t>threads</a:t>
            </a:r>
            <a:r>
              <a:rPr lang="es-ES" sz="2000" dirty="0"/>
              <a:t>) es la función del sistema operativo que decide qué proceso va entrar a </a:t>
            </a:r>
            <a:r>
              <a:rPr lang="es-ES" sz="2000" i="1" dirty="0" err="1"/>
              <a:t>ejecutárse</a:t>
            </a:r>
            <a:r>
              <a:rPr lang="es-ES" sz="2000" dirty="0"/>
              <a:t> y cuándo.</a:t>
            </a:r>
          </a:p>
          <a:p>
            <a:pPr eaLnBrk="1" hangingPunct="1"/>
            <a:r>
              <a:rPr lang="es-ES" sz="2000" dirty="0"/>
              <a:t>La realiza el </a:t>
            </a:r>
            <a:r>
              <a:rPr lang="es-ES" sz="2000" i="1" dirty="0" err="1"/>
              <a:t>scheduler</a:t>
            </a:r>
            <a:r>
              <a:rPr lang="es-ES" sz="2000" dirty="0"/>
              <a:t>.</a:t>
            </a:r>
          </a:p>
          <a:p>
            <a:pPr eaLnBrk="1" hangingPunct="1"/>
            <a:r>
              <a:rPr lang="es-ES" sz="2000" dirty="0"/>
              <a:t>Se elige un proceso de entre la cola de preparados de acuerdo a un criterio:</a:t>
            </a:r>
          </a:p>
          <a:p>
            <a:pPr lvl="1" eaLnBrk="1" hangingPunct="1"/>
            <a:r>
              <a:rPr lang="es-ES" sz="1800" dirty="0"/>
              <a:t>FCFS</a:t>
            </a:r>
          </a:p>
          <a:p>
            <a:pPr lvl="1" eaLnBrk="1" hangingPunct="1"/>
            <a:r>
              <a:rPr lang="es-ES" sz="1800" dirty="0"/>
              <a:t>Prioridades</a:t>
            </a:r>
          </a:p>
          <a:p>
            <a:pPr lvl="2" eaLnBrk="1" hangingPunct="1"/>
            <a:r>
              <a:rPr lang="es-ES" sz="1600" dirty="0"/>
              <a:t>Estáticas. Se asigna una prioridad al proceso cuando se crea y no cambia durante su ejecución.</a:t>
            </a:r>
          </a:p>
          <a:p>
            <a:pPr lvl="2" eaLnBrk="1" hangingPunct="1"/>
            <a:r>
              <a:rPr lang="es-ES" sz="1600" dirty="0"/>
              <a:t>Dinámicas. A partir de una prioridad inicial, se ajusta durante la ejecución de acuerdo a determinados criterios (p. ej. consumo de CPU del proceso).</a:t>
            </a:r>
          </a:p>
        </p:txBody>
      </p:sp>
    </p:spTree>
    <p:extLst>
      <p:ext uri="{BB962C8B-B14F-4D97-AF65-F5344CB8AC3E}">
        <p14:creationId xmlns:p14="http://schemas.microsoft.com/office/powerpoint/2010/main" val="193626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/>
              <a:t>Control de procesos </a:t>
            </a:r>
            <a:br>
              <a:rPr lang="es-ES" sz="3200"/>
            </a:br>
            <a:r>
              <a:rPr lang="es-ES" sz="3200"/>
              <a:t>Planificación (cont)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304764"/>
            <a:ext cx="8456613" cy="5040312"/>
          </a:xfrm>
        </p:spPr>
        <p:txBody>
          <a:bodyPr/>
          <a:lstStyle/>
          <a:p>
            <a:pPr eaLnBrk="1" hangingPunct="1"/>
            <a:r>
              <a:rPr lang="es-ES" dirty="0"/>
              <a:t>Cuándo planificar:</a:t>
            </a:r>
          </a:p>
          <a:p>
            <a:pPr lvl="1" eaLnBrk="1" hangingPunct="1"/>
            <a:r>
              <a:rPr lang="es-ES" dirty="0"/>
              <a:t>Sólo cuando la CPU queda libre</a:t>
            </a:r>
          </a:p>
          <a:p>
            <a:pPr lvl="2" eaLnBrk="1" hangingPunct="1"/>
            <a:r>
              <a:rPr lang="es-ES" sz="1800" dirty="0"/>
              <a:t>porque el proceso ejecutándose termina o se bloquea: sistemas </a:t>
            </a:r>
            <a:r>
              <a:rPr lang="es-ES" sz="1800" i="1" dirty="0"/>
              <a:t>no expulsores</a:t>
            </a:r>
          </a:p>
          <a:p>
            <a:pPr lvl="1" eaLnBrk="1" hangingPunct="1"/>
            <a:r>
              <a:rPr lang="es-ES" dirty="0"/>
              <a:t>Además, los sistemas operativos </a:t>
            </a:r>
            <a:r>
              <a:rPr lang="es-ES" i="1" dirty="0"/>
              <a:t>expulsores</a:t>
            </a:r>
            <a:r>
              <a:rPr lang="es-ES" dirty="0"/>
              <a:t>, sacan al proceso que está ejecutándose</a:t>
            </a:r>
          </a:p>
          <a:p>
            <a:pPr lvl="2" eaLnBrk="1" hangingPunct="1"/>
            <a:r>
              <a:rPr lang="es-ES" sz="1800" dirty="0"/>
              <a:t>cuando ha consumido un </a:t>
            </a:r>
            <a:r>
              <a:rPr lang="es-ES" sz="1800" i="1" dirty="0"/>
              <a:t>quantum</a:t>
            </a:r>
            <a:r>
              <a:rPr lang="es-ES" sz="1800" dirty="0"/>
              <a:t> de tiempo:</a:t>
            </a:r>
          </a:p>
          <a:p>
            <a:pPr lvl="3" eaLnBrk="1" hangingPunct="1"/>
            <a:r>
              <a:rPr lang="es-ES" dirty="0"/>
              <a:t>Combinado con FCFS: planificación de turno circular o </a:t>
            </a:r>
            <a:r>
              <a:rPr lang="es-ES" i="1" dirty="0"/>
              <a:t>Round-</a:t>
            </a:r>
            <a:r>
              <a:rPr lang="es-ES" i="1" dirty="0" err="1"/>
              <a:t>Robin</a:t>
            </a:r>
            <a:endParaRPr lang="es-ES" i="1" dirty="0"/>
          </a:p>
          <a:p>
            <a:pPr lvl="2" eaLnBrk="1" hangingPunct="1"/>
            <a:r>
              <a:rPr lang="es-ES" sz="1800" dirty="0"/>
              <a:t>cuando otro proceso llega a preparados.</a:t>
            </a:r>
          </a:p>
          <a:p>
            <a:pPr lvl="3" eaLnBrk="1" hangingPunct="1"/>
            <a:r>
              <a:rPr lang="es-ES" dirty="0"/>
              <a:t>Le da la oportunidad de ejecutarse inmediatamente. Como veremos, combinada con prioridades estáticas esta planificación expulsora es adecuada para tiempo real.</a:t>
            </a:r>
          </a:p>
        </p:txBody>
      </p:sp>
    </p:spTree>
    <p:extLst>
      <p:ext uri="{BB962C8B-B14F-4D97-AF65-F5344CB8AC3E}">
        <p14:creationId xmlns:p14="http://schemas.microsoft.com/office/powerpoint/2010/main" val="373111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Hilos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Un hilo comparte con sus hilos pares:</a:t>
            </a:r>
          </a:p>
          <a:p>
            <a:pPr lvl="1"/>
            <a:r>
              <a:rPr lang="es-ES"/>
              <a:t>Sección de código</a:t>
            </a:r>
          </a:p>
          <a:p>
            <a:pPr lvl="1"/>
            <a:r>
              <a:rPr lang="es-ES"/>
              <a:t>Sección de datos</a:t>
            </a:r>
          </a:p>
          <a:p>
            <a:pPr lvl="1"/>
            <a:r>
              <a:rPr lang="es-ES"/>
              <a:t>Recursos del sistema operativo</a:t>
            </a:r>
          </a:p>
          <a:p>
            <a:pPr lvl="1"/>
            <a:r>
              <a:rPr lang="es-ES"/>
              <a:t>En conjunto se les conoce como tarea</a:t>
            </a:r>
          </a:p>
          <a:p>
            <a:r>
              <a:rPr lang="es-ES"/>
              <a:t>Un proceso tradicional o pesado, es igual a una tarea con un hilo.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llings">
  <a:themeElements>
    <a:clrScheme name="Stalling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lling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Settings\Administrator.CC24259-A\Application Data\Microsoft\Templates\Stallings.pot</Template>
  <TotalTime>2314</TotalTime>
  <Words>2120</Words>
  <Application>Microsoft Office PowerPoint</Application>
  <PresentationFormat>Presentación en pantalla (4:3)</PresentationFormat>
  <Paragraphs>430</Paragraphs>
  <Slides>34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Menlo-Regular</vt:lpstr>
      <vt:lpstr>Times New Roman</vt:lpstr>
      <vt:lpstr>Verdana</vt:lpstr>
      <vt:lpstr>Wingdings</vt:lpstr>
      <vt:lpstr>Stallings</vt:lpstr>
      <vt:lpstr>Imagen</vt:lpstr>
      <vt:lpstr>Hilos</vt:lpstr>
      <vt:lpstr>Threads y Procesos</vt:lpstr>
      <vt:lpstr>Threads y Procesos Ejemplo: un proceso con tres threads</vt:lpstr>
      <vt:lpstr>Control de procesos Representación</vt:lpstr>
      <vt:lpstr>Control de procesos  Representación</vt:lpstr>
      <vt:lpstr>Control de procesos  El sistema operativo como un sistema de colas</vt:lpstr>
      <vt:lpstr>Control de procesos  Planificación</vt:lpstr>
      <vt:lpstr>Control de procesos  Planificación (cont)</vt:lpstr>
      <vt:lpstr>Hilos</vt:lpstr>
      <vt:lpstr>Hilos y procesos</vt:lpstr>
      <vt:lpstr>Procesos con un solo hilo y con múltiples hilos</vt:lpstr>
      <vt:lpstr>Modelos de procesos de un solo hilo y de muchos hilos</vt:lpstr>
      <vt:lpstr>Multihilo</vt:lpstr>
      <vt:lpstr>Beneficios</vt:lpstr>
      <vt:lpstr>Hilos a nivel usuario (un CPU con dos núcleos)</vt:lpstr>
      <vt:lpstr>Ventajas de los hilos a nivel usuario</vt:lpstr>
      <vt:lpstr>Desventajas de los hilos a nivel usuario</vt:lpstr>
      <vt:lpstr>Hilos a nivel kérnel</vt:lpstr>
      <vt:lpstr>Hilos a nivel kernel (con un CPU con un solo núcleo)</vt:lpstr>
      <vt:lpstr>Hilos a nivel kernel (con un CPU con doble núcleo)</vt:lpstr>
      <vt:lpstr>Múltiples hilos en un único procesador</vt:lpstr>
      <vt:lpstr>Servidor Web con múltiples hilos</vt:lpstr>
      <vt:lpstr>Ventajas de los hilos a nivel kérnel</vt:lpstr>
      <vt:lpstr>Ejemplo: creación de un proceso LINUX</vt:lpstr>
      <vt:lpstr>Ejemplo</vt:lpstr>
      <vt:lpstr>Threads y Procesos (cont)</vt:lpstr>
      <vt:lpstr>Threads y procesos</vt:lpstr>
      <vt:lpstr>Threads y procesos</vt:lpstr>
      <vt:lpstr>Threads y Procesos Estados y grafo de transición</vt:lpstr>
      <vt:lpstr>Estados de los hilos</vt:lpstr>
      <vt:lpstr>Relaciones entre estados de ULTs y estados de procesos</vt:lpstr>
      <vt:lpstr>Llamada a procedimientos remotos (Remote Procedure Call – RPC)</vt:lpstr>
      <vt:lpstr>Hilos en memoria</vt:lpstr>
      <vt:lpstr>Presentación de PowerPoint</vt:lpstr>
    </vt:vector>
  </TitlesOfParts>
  <Company>IIA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Planificador de Procesos</dc:title>
  <dc:creator>Samuel Oporto Díaz</dc:creator>
  <cp:lastModifiedBy>Nestor Esquivel</cp:lastModifiedBy>
  <cp:revision>219</cp:revision>
  <dcterms:created xsi:type="dcterms:W3CDTF">1999-06-26T21:48:38Z</dcterms:created>
  <dcterms:modified xsi:type="dcterms:W3CDTF">2016-04-04T20:00:26Z</dcterms:modified>
</cp:coreProperties>
</file>