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notesMasterIdLst>
    <p:notesMasterId r:id="rId60"/>
  </p:notesMasterIdLst>
  <p:sldIdLst>
    <p:sldId id="256" r:id="rId2"/>
    <p:sldId id="257" r:id="rId3"/>
    <p:sldId id="282" r:id="rId4"/>
    <p:sldId id="258" r:id="rId5"/>
    <p:sldId id="283" r:id="rId6"/>
    <p:sldId id="284" r:id="rId7"/>
    <p:sldId id="285" r:id="rId8"/>
    <p:sldId id="286" r:id="rId9"/>
    <p:sldId id="287" r:id="rId10"/>
    <p:sldId id="259"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261" r:id="rId33"/>
    <p:sldId id="309" r:id="rId34"/>
    <p:sldId id="310" r:id="rId35"/>
    <p:sldId id="311" r:id="rId36"/>
    <p:sldId id="312" r:id="rId37"/>
    <p:sldId id="313" r:id="rId38"/>
    <p:sldId id="314" r:id="rId39"/>
    <p:sldId id="315" r:id="rId40"/>
    <p:sldId id="316" r:id="rId41"/>
    <p:sldId id="263" r:id="rId42"/>
    <p:sldId id="264" r:id="rId43"/>
    <p:sldId id="265" r:id="rId44"/>
    <p:sldId id="266" r:id="rId45"/>
    <p:sldId id="267" r:id="rId46"/>
    <p:sldId id="278" r:id="rId47"/>
    <p:sldId id="268" r:id="rId48"/>
    <p:sldId id="269" r:id="rId49"/>
    <p:sldId id="271" r:id="rId50"/>
    <p:sldId id="272" r:id="rId51"/>
    <p:sldId id="270" r:id="rId52"/>
    <p:sldId id="273" r:id="rId53"/>
    <p:sldId id="279" r:id="rId54"/>
    <p:sldId id="274" r:id="rId55"/>
    <p:sldId id="275" r:id="rId56"/>
    <p:sldId id="276" r:id="rId57"/>
    <p:sldId id="280" r:id="rId58"/>
    <p:sldId id="281"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628" autoAdjust="0"/>
  </p:normalViewPr>
  <p:slideViewPr>
    <p:cSldViewPr>
      <p:cViewPr>
        <p:scale>
          <a:sx n="77" d="100"/>
          <a:sy n="77" d="100"/>
        </p:scale>
        <p:origin x="-1170" y="-42"/>
      </p:cViewPr>
      <p:guideLst>
        <p:guide orient="horz" pos="2160"/>
        <p:guide pos="2880"/>
      </p:guideLst>
    </p:cSldViewPr>
  </p:slideViewPr>
  <p:outlineViewPr>
    <p:cViewPr>
      <p:scale>
        <a:sx n="33" d="100"/>
        <a:sy n="33" d="100"/>
      </p:scale>
      <p:origin x="0" y="2521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13" Type="http://schemas.openxmlformats.org/officeDocument/2006/relationships/slide" Target="slides/slide28.xml"/><Relationship Id="rId3" Type="http://schemas.openxmlformats.org/officeDocument/2006/relationships/slide" Target="slides/slide11.xml"/><Relationship Id="rId7" Type="http://schemas.openxmlformats.org/officeDocument/2006/relationships/slide" Target="slides/slide17.xml"/><Relationship Id="rId12" Type="http://schemas.openxmlformats.org/officeDocument/2006/relationships/slide" Target="slides/slide27.xml"/><Relationship Id="rId2" Type="http://schemas.openxmlformats.org/officeDocument/2006/relationships/slide" Target="slides/slide7.xml"/><Relationship Id="rId16" Type="http://schemas.openxmlformats.org/officeDocument/2006/relationships/slide" Target="slides/slide38.xml"/><Relationship Id="rId1" Type="http://schemas.openxmlformats.org/officeDocument/2006/relationships/slide" Target="slides/slide5.xml"/><Relationship Id="rId6" Type="http://schemas.openxmlformats.org/officeDocument/2006/relationships/slide" Target="slides/slide16.xml"/><Relationship Id="rId11" Type="http://schemas.openxmlformats.org/officeDocument/2006/relationships/slide" Target="slides/slide25.xml"/><Relationship Id="rId5" Type="http://schemas.openxmlformats.org/officeDocument/2006/relationships/slide" Target="slides/slide15.xml"/><Relationship Id="rId15" Type="http://schemas.openxmlformats.org/officeDocument/2006/relationships/slide" Target="slides/slide35.xml"/><Relationship Id="rId10" Type="http://schemas.openxmlformats.org/officeDocument/2006/relationships/slide" Target="slides/slide20.xml"/><Relationship Id="rId4" Type="http://schemas.openxmlformats.org/officeDocument/2006/relationships/slide" Target="slides/slide12.xml"/><Relationship Id="rId9" Type="http://schemas.openxmlformats.org/officeDocument/2006/relationships/slide" Target="slides/slide19.xml"/><Relationship Id="rId14"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C39CF-8447-484B-9602-DB0B65A2B7A5}" type="datetimeFigureOut">
              <a:rPr lang="es-AR" smtClean="0"/>
              <a:t>02/11/2016</a:t>
            </a:fld>
            <a:endParaRPr lang="es-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BC8C6-DC69-437D-AEAF-90967CD63B49}" type="slidenum">
              <a:rPr lang="es-AR" smtClean="0"/>
              <a:t>‹#›</a:t>
            </a:fld>
            <a:endParaRPr lang="es-AR"/>
          </a:p>
        </p:txBody>
      </p:sp>
    </p:spTree>
    <p:extLst>
      <p:ext uri="{BB962C8B-B14F-4D97-AF65-F5344CB8AC3E}">
        <p14:creationId xmlns:p14="http://schemas.microsoft.com/office/powerpoint/2010/main" val="129400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38D9D7-4FE9-44D6-9A7F-3760F419014D}" type="slidenum">
              <a:rPr lang="en-US" altLang="es-AR" sz="1200"/>
              <a:pPr/>
              <a:t>3</a:t>
            </a:fld>
            <a:endParaRPr lang="en-US" altLang="es-AR"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1519585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5EA74C8-0D7C-419B-9B33-45C0E700B8B3}" type="slidenum">
              <a:rPr lang="en-US" altLang="es-AR" sz="1200"/>
              <a:pPr/>
              <a:t>14</a:t>
            </a:fld>
            <a:endParaRPr lang="en-US" altLang="es-AR"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3689908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0D0DE7-C236-4384-8719-E1EF4F6D3097}" type="slidenum">
              <a:rPr lang="en-US" altLang="es-AR" sz="1200"/>
              <a:pPr/>
              <a:t>15</a:t>
            </a:fld>
            <a:endParaRPr lang="en-US" altLang="es-AR"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97212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B3F4B0-651F-49BB-A0E7-1A4D0DE36680}" type="slidenum">
              <a:rPr lang="en-US" altLang="es-AR" sz="1200"/>
              <a:pPr/>
              <a:t>16</a:t>
            </a:fld>
            <a:endParaRPr lang="en-US" altLang="es-AR"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2254291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3E4540F-C395-4745-BF58-9E5A8238F3DA}" type="slidenum">
              <a:rPr lang="en-US" altLang="es-AR" sz="1200"/>
              <a:pPr/>
              <a:t>17</a:t>
            </a:fld>
            <a:endParaRPr lang="en-US" altLang="es-AR"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224457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9D5EE5-BEDD-45E1-A718-1FC2B15419FA}" type="slidenum">
              <a:rPr lang="en-US" altLang="es-AR" sz="1200"/>
              <a:pPr/>
              <a:t>18</a:t>
            </a:fld>
            <a:endParaRPr lang="en-US" altLang="es-AR"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3845027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D81E43-682F-4087-988E-2D682DD9C8F2}" type="slidenum">
              <a:rPr lang="en-US" altLang="es-AR" sz="1200"/>
              <a:pPr/>
              <a:t>19</a:t>
            </a:fld>
            <a:endParaRPr lang="en-US" altLang="es-AR"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1184031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9FF14E-3FF1-4501-B7B9-71D4F0160EC1}" type="slidenum">
              <a:rPr lang="en-US" altLang="es-AR" sz="1200"/>
              <a:pPr/>
              <a:t>20</a:t>
            </a:fld>
            <a:endParaRPr lang="en-US" altLang="es-AR"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4203513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864D4E-9744-4475-BBBB-806957EC8261}" type="slidenum">
              <a:rPr lang="en-US" altLang="es-AR" sz="1200"/>
              <a:pPr/>
              <a:t>21</a:t>
            </a:fld>
            <a:endParaRPr lang="en-US" altLang="es-AR" sz="1200"/>
          </a:p>
        </p:txBody>
      </p:sp>
      <p:sp>
        <p:nvSpPr>
          <p:cNvPr id="73731" name="Rectangle 2"/>
          <p:cNvSpPr>
            <a:spLocks noGrp="1" noRot="1" noChangeAspect="1" noChangeArrowheads="1" noTextEdit="1"/>
          </p:cNvSpPr>
          <p:nvPr>
            <p:ph type="sldImg"/>
          </p:nvPr>
        </p:nvSpPr>
        <p:spPr>
          <a:solidFill>
            <a:srgbClr val="FFFFFF"/>
          </a:solidFill>
          <a:ln/>
        </p:spPr>
      </p:sp>
      <p:sp>
        <p:nvSpPr>
          <p:cNvPr id="73732" name="Rectangle 3"/>
          <p:cNvSpPr>
            <a:spLocks noGrp="1" noChangeArrowheads="1"/>
          </p:cNvSpPr>
          <p:nvPr>
            <p:ph type="body" idx="1"/>
          </p:nvPr>
        </p:nvSpPr>
        <p:spPr>
          <a:solidFill>
            <a:srgbClr val="FFFFFF"/>
          </a:solidFill>
          <a:ln>
            <a:solidFill>
              <a:srgbClr val="000000"/>
            </a:solidFill>
          </a:ln>
        </p:spPr>
        <p:txBody>
          <a:bodyPr/>
          <a:lstStyle/>
          <a:p>
            <a:endParaRPr lang="en-GB" altLang="es-AR" smtClean="0"/>
          </a:p>
        </p:txBody>
      </p:sp>
    </p:spTree>
    <p:extLst>
      <p:ext uri="{BB962C8B-B14F-4D97-AF65-F5344CB8AC3E}">
        <p14:creationId xmlns:p14="http://schemas.microsoft.com/office/powerpoint/2010/main" val="92183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7442E1-659E-4324-9890-D26A5FD019AD}" type="slidenum">
              <a:rPr lang="en-US" altLang="es-AR" sz="1200"/>
              <a:pPr/>
              <a:t>22</a:t>
            </a:fld>
            <a:endParaRPr lang="en-US" altLang="es-AR"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2724377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9EACB0-7E4A-4C48-81FA-D3FC2A0A03B5}" type="slidenum">
              <a:rPr lang="en-US" altLang="es-AR" sz="1200"/>
              <a:pPr/>
              <a:t>23</a:t>
            </a:fld>
            <a:endParaRPr lang="en-US" altLang="es-AR"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3847159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3E4AE3-9A95-4B20-98F3-0BC52B2AA96E}" type="slidenum">
              <a:rPr lang="en-US" altLang="es-AR" sz="1200"/>
              <a:pPr/>
              <a:t>5</a:t>
            </a:fld>
            <a:endParaRPr lang="en-US" altLang="es-AR"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3611780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FCEBFE-1F32-4A23-B1D3-A52C095A217B}" type="slidenum">
              <a:rPr lang="en-US" altLang="es-AR" sz="1200"/>
              <a:pPr/>
              <a:t>24</a:t>
            </a:fld>
            <a:endParaRPr lang="en-US" altLang="es-AR" sz="1200"/>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endParaRPr lang="en-GB" altLang="es-AR" smtClean="0"/>
          </a:p>
        </p:txBody>
      </p:sp>
    </p:spTree>
    <p:extLst>
      <p:ext uri="{BB962C8B-B14F-4D97-AF65-F5344CB8AC3E}">
        <p14:creationId xmlns:p14="http://schemas.microsoft.com/office/powerpoint/2010/main" val="848334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EAF1A5-9B2E-4CDC-807D-51FA1682AB50}" type="slidenum">
              <a:rPr lang="en-US" altLang="es-AR" sz="1200"/>
              <a:pPr/>
              <a:t>25</a:t>
            </a:fld>
            <a:endParaRPr lang="en-US" altLang="es-AR"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1338856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5466407-2152-4985-B524-8B95B3D9F60E}" type="slidenum">
              <a:rPr lang="en-US" altLang="es-AR" sz="1200"/>
              <a:pPr/>
              <a:t>26</a:t>
            </a:fld>
            <a:endParaRPr lang="en-US" altLang="es-AR"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3433081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E18C41-F0EB-41C4-B9DB-DAAB0BBE1F25}" type="slidenum">
              <a:rPr lang="en-US" altLang="es-AR" sz="1200"/>
              <a:pPr/>
              <a:t>27</a:t>
            </a:fld>
            <a:endParaRPr lang="en-US" altLang="es-AR"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669409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815E762-34AB-4DA5-AF54-41F513470496}" type="slidenum">
              <a:rPr lang="en-US" altLang="es-AR" sz="1200"/>
              <a:pPr/>
              <a:t>28</a:t>
            </a:fld>
            <a:endParaRPr lang="en-US" altLang="es-AR"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2815405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105B8E-A908-4321-A9EA-DBB93727A7E2}" type="slidenum">
              <a:rPr lang="en-US" altLang="es-AR" sz="1200"/>
              <a:pPr/>
              <a:t>29</a:t>
            </a:fld>
            <a:endParaRPr lang="en-US" altLang="es-AR" sz="1200"/>
          </a:p>
        </p:txBody>
      </p:sp>
      <p:sp>
        <p:nvSpPr>
          <p:cNvPr id="81923" name="Rectangle 2"/>
          <p:cNvSpPr>
            <a:spLocks noGrp="1" noRot="1" noChangeAspect="1" noChangeArrowheads="1" noTextEdit="1"/>
          </p:cNvSpPr>
          <p:nvPr>
            <p:ph type="sldImg"/>
          </p:nvPr>
        </p:nvSpPr>
        <p:spPr>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p:spPr>
        <p:txBody>
          <a:bodyPr/>
          <a:lstStyle/>
          <a:p>
            <a:endParaRPr lang="en-GB" altLang="es-AR" smtClean="0"/>
          </a:p>
        </p:txBody>
      </p:sp>
    </p:spTree>
    <p:extLst>
      <p:ext uri="{BB962C8B-B14F-4D97-AF65-F5344CB8AC3E}">
        <p14:creationId xmlns:p14="http://schemas.microsoft.com/office/powerpoint/2010/main" val="227377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572524-B812-4244-A7CB-50FA036A2085}" type="slidenum">
              <a:rPr lang="en-US" altLang="es-AR" sz="1200"/>
              <a:pPr/>
              <a:t>30</a:t>
            </a:fld>
            <a:endParaRPr lang="en-US" altLang="es-AR" sz="1200"/>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endParaRPr lang="en-GB" altLang="es-AR" smtClean="0"/>
          </a:p>
        </p:txBody>
      </p:sp>
    </p:spTree>
    <p:extLst>
      <p:ext uri="{BB962C8B-B14F-4D97-AF65-F5344CB8AC3E}">
        <p14:creationId xmlns:p14="http://schemas.microsoft.com/office/powerpoint/2010/main" val="214751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6B4B06-5C09-4148-BC16-E4FEE3597423}" type="slidenum">
              <a:rPr lang="en-US" altLang="es-AR" sz="1200"/>
              <a:pPr/>
              <a:t>31</a:t>
            </a:fld>
            <a:endParaRPr lang="en-US" altLang="es-AR" sz="1200"/>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p:spPr>
        <p:txBody>
          <a:bodyPr/>
          <a:lstStyle/>
          <a:p>
            <a:endParaRPr lang="en-GB" altLang="es-AR" smtClean="0"/>
          </a:p>
        </p:txBody>
      </p:sp>
    </p:spTree>
    <p:extLst>
      <p:ext uri="{BB962C8B-B14F-4D97-AF65-F5344CB8AC3E}">
        <p14:creationId xmlns:p14="http://schemas.microsoft.com/office/powerpoint/2010/main" val="956682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1FC9E6-028A-4FB4-93AC-3BE7607C96CD}" type="slidenum">
              <a:rPr lang="en-US" altLang="es-AR" sz="1200"/>
              <a:pPr/>
              <a:t>33</a:t>
            </a:fld>
            <a:endParaRPr lang="en-US" altLang="es-AR"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3361032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3258D7-1921-48BD-A8E7-12F23B38FBC5}" type="slidenum">
              <a:rPr lang="en-US" altLang="es-AR" sz="1200"/>
              <a:pPr/>
              <a:t>34</a:t>
            </a:fld>
            <a:endParaRPr lang="en-US" altLang="es-AR"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280849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180F0C-1D06-4EBA-BD0A-5E8E2D466D28}" type="slidenum">
              <a:rPr lang="en-US" altLang="es-AR" sz="1200"/>
              <a:pPr/>
              <a:t>6</a:t>
            </a:fld>
            <a:endParaRPr lang="en-US" altLang="es-AR"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18499659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17B644-BB91-4B62-8B74-2B7FF9B57EB5}" type="slidenum">
              <a:rPr lang="en-US" altLang="es-AR" sz="1200"/>
              <a:pPr/>
              <a:t>35</a:t>
            </a:fld>
            <a:endParaRPr lang="en-US" altLang="es-AR"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3437960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97D37A-AB3C-4401-BF77-544EB4CD0801}" type="slidenum">
              <a:rPr lang="en-US" altLang="es-AR" sz="1200"/>
              <a:pPr/>
              <a:t>36</a:t>
            </a:fld>
            <a:endParaRPr lang="en-US" altLang="es-AR" sz="12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2886755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4CCCD50-7DB8-45DB-A6A4-B3D1DEE92BF4}" type="slidenum">
              <a:rPr lang="en-US" altLang="es-AR" sz="1200"/>
              <a:pPr/>
              <a:t>37</a:t>
            </a:fld>
            <a:endParaRPr lang="en-US" altLang="es-AR"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36400798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CA17FF-5AA5-42F9-989F-AB2777B43479}" type="slidenum">
              <a:rPr lang="en-US" altLang="es-AR" sz="1200"/>
              <a:pPr/>
              <a:t>38</a:t>
            </a:fld>
            <a:endParaRPr lang="en-US" altLang="es-AR" sz="12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103733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728A2A-46C0-4B83-8791-A50947EC75E3}" type="slidenum">
              <a:rPr lang="en-US" altLang="es-AR" sz="1200"/>
              <a:pPr/>
              <a:t>39</a:t>
            </a:fld>
            <a:endParaRPr lang="en-US" altLang="es-AR"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301199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7ACA9B2-66F0-4767-8411-31A649CFE42F}" type="slidenum">
              <a:rPr lang="en-US" altLang="es-AR" sz="1200"/>
              <a:pPr/>
              <a:t>7</a:t>
            </a:fld>
            <a:endParaRPr lang="en-US" altLang="es-AR"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1512653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634B37D-B19F-4705-ABD3-441F4B29281D}" type="slidenum">
              <a:rPr lang="en-US" altLang="es-AR" sz="1200"/>
              <a:pPr/>
              <a:t>8</a:t>
            </a:fld>
            <a:endParaRPr lang="en-US" altLang="es-AR"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243588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D5756E-B6B8-4EC7-958A-2D5C888DC98D}" type="slidenum">
              <a:rPr lang="en-US" altLang="es-AR" sz="1200"/>
              <a:pPr/>
              <a:t>9</a:t>
            </a:fld>
            <a:endParaRPr lang="en-US" altLang="es-AR"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889765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15E104-53C9-4C70-A12F-E8A9B4E25EA2}" type="slidenum">
              <a:rPr lang="en-US" altLang="es-AR" sz="1200"/>
              <a:pPr/>
              <a:t>11</a:t>
            </a:fld>
            <a:endParaRPr lang="en-US" altLang="es-AR"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4264930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4E6FF0-F07D-4348-B8EF-EDE234CD662E}" type="slidenum">
              <a:rPr lang="en-US" altLang="es-AR" sz="1200"/>
              <a:pPr/>
              <a:t>12</a:t>
            </a:fld>
            <a:endParaRPr lang="en-US" altLang="es-AR"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n-GB" altLang="es-AR" smtClean="0"/>
          </a:p>
        </p:txBody>
      </p:sp>
    </p:spTree>
    <p:extLst>
      <p:ext uri="{BB962C8B-B14F-4D97-AF65-F5344CB8AC3E}">
        <p14:creationId xmlns:p14="http://schemas.microsoft.com/office/powerpoint/2010/main" val="3512477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F0B785-43C4-4235-83F7-A86E7AC47770}" type="slidenum">
              <a:rPr lang="en-US" altLang="es-AR" sz="1200"/>
              <a:pPr/>
              <a:t>13</a:t>
            </a:fld>
            <a:endParaRPr lang="en-US" altLang="es-AR"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es-AR" altLang="es-AR" smtClean="0"/>
          </a:p>
        </p:txBody>
      </p:sp>
    </p:spTree>
    <p:extLst>
      <p:ext uri="{BB962C8B-B14F-4D97-AF65-F5344CB8AC3E}">
        <p14:creationId xmlns:p14="http://schemas.microsoft.com/office/powerpoint/2010/main" val="31491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A847CFC-816F-41D0-AAC0-9BF4FEBC753E}" type="datetimeFigureOut">
              <a:rPr lang="es-ES" smtClean="0"/>
              <a:pPr/>
              <a:t>02/11/2016</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32FADFE-3B8F-471C-ABF0-DBC7717ECBBC}" type="slidenum">
              <a:rPr lang="es-ES" smtClean="0"/>
              <a:pPr/>
              <a:t>‹#›</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02/11/2016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02/11/2016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A847CFC-816F-41D0-AAC0-9BF4FEBC753E}" type="datetimeFigureOut">
              <a:rPr lang="es-ES" smtClean="0"/>
              <a:pPr/>
              <a:t>02/11/2016</a:t>
            </a:fld>
            <a:endParaRPr lang="es-ES"/>
          </a:p>
        </p:txBody>
      </p:sp>
      <p:sp>
        <p:nvSpPr>
          <p:cNvPr id="9" name="8 Marcador de número de diapositiva"/>
          <p:cNvSpPr>
            <a:spLocks noGrp="1"/>
          </p:cNvSpPr>
          <p:nvPr>
            <p:ph type="sldNum" sz="quarter" idx="15"/>
          </p:nvPr>
        </p:nvSpPr>
        <p:spPr/>
        <p:txBody>
          <a:bodyPr rtlCol="0"/>
          <a:lstStyle/>
          <a:p>
            <a:fld id="{132FADFE-3B8F-471C-ABF0-DBC7717ECBBC}" type="slidenum">
              <a:rPr lang="es-ES" smtClean="0"/>
              <a:pPr/>
              <a:t>‹#›</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A847CFC-816F-41D0-AAC0-9BF4FEBC753E}" type="datetimeFigureOut">
              <a:rPr lang="es-ES" smtClean="0"/>
              <a:pPr/>
              <a:t>02/11/2016</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32FADFE-3B8F-471C-ABF0-DBC7717ECBBC}" type="slidenum">
              <a:rPr lang="es-ES" smtClean="0"/>
              <a:pPr/>
              <a:t>‹#›</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02/11/2016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02/11/2016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A847CFC-816F-41D0-AAC0-9BF4FEBC753E}" type="datetimeFigureOut">
              <a:rPr lang="es-ES" smtClean="0"/>
              <a:pPr/>
              <a:t>02/11/2016</a:t>
            </a:fld>
            <a:endParaRPr lang="es-ES"/>
          </a:p>
        </p:txBody>
      </p:sp>
      <p:sp>
        <p:nvSpPr>
          <p:cNvPr id="7" name="6 Marcador de número de diapositiva"/>
          <p:cNvSpPr>
            <a:spLocks noGrp="1"/>
          </p:cNvSpPr>
          <p:nvPr>
            <p:ph type="sldNum" sz="quarter" idx="11"/>
          </p:nvPr>
        </p:nvSpPr>
        <p:spPr/>
        <p:txBody>
          <a:bodyPr rtlCol="0"/>
          <a:lstStyle/>
          <a:p>
            <a:fld id="{132FADFE-3B8F-471C-ABF0-DBC7717ECBBC}" type="slidenum">
              <a:rPr lang="es-ES" smtClean="0"/>
              <a:pPr/>
              <a:t>‹#›</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02/11/2016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A847CFC-816F-41D0-AAC0-9BF4FEBC753E}" type="datetimeFigureOut">
              <a:rPr lang="es-ES" smtClean="0"/>
              <a:pPr/>
              <a:t>02/11/2016</a:t>
            </a:fld>
            <a:endParaRPr lang="es-ES"/>
          </a:p>
        </p:txBody>
      </p:sp>
      <p:sp>
        <p:nvSpPr>
          <p:cNvPr id="22" name="21 Marcador de número de diapositiva"/>
          <p:cNvSpPr>
            <a:spLocks noGrp="1"/>
          </p:cNvSpPr>
          <p:nvPr>
            <p:ph type="sldNum" sz="quarter" idx="15"/>
          </p:nvPr>
        </p:nvSpPr>
        <p:spPr/>
        <p:txBody>
          <a:bodyPr rtlCol="0"/>
          <a:lstStyle/>
          <a:p>
            <a:fld id="{132FADFE-3B8F-471C-ABF0-DBC7717ECBBC}" type="slidenum">
              <a:rPr lang="es-ES" smtClean="0"/>
              <a:pPr/>
              <a:t>‹#›</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A847CFC-816F-41D0-AAC0-9BF4FEBC753E}" type="datetimeFigureOut">
              <a:rPr lang="es-ES" smtClean="0"/>
              <a:pPr/>
              <a:t>02/11/2016</a:t>
            </a:fld>
            <a:endParaRPr lang="es-ES"/>
          </a:p>
        </p:txBody>
      </p:sp>
      <p:sp>
        <p:nvSpPr>
          <p:cNvPr id="18" name="17 Marcador de número de diapositiva"/>
          <p:cNvSpPr>
            <a:spLocks noGrp="1"/>
          </p:cNvSpPr>
          <p:nvPr>
            <p:ph type="sldNum" sz="quarter" idx="11"/>
          </p:nvPr>
        </p:nvSpPr>
        <p:spPr/>
        <p:txBody>
          <a:bodyPr rtlCol="0"/>
          <a:lstStyle/>
          <a:p>
            <a:fld id="{132FADFE-3B8F-471C-ABF0-DBC7717ECBBC}" type="slidenum">
              <a:rPr lang="es-ES" smtClean="0"/>
              <a:pPr/>
              <a:t>‹#›</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A847CFC-816F-41D0-AAC0-9BF4FEBC753E}" type="datetimeFigureOut">
              <a:rPr lang="es-ES" smtClean="0"/>
              <a:pPr/>
              <a:t>02/11/2016</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32FADFE-3B8F-471C-ABF0-DBC7717ECBBC}"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fontScale="90000"/>
          </a:bodyPr>
          <a:lstStyle/>
          <a:p>
            <a:r>
              <a:rPr lang="es-AR" smtClean="0"/>
              <a:t>Temario:</a:t>
            </a:r>
            <a:br>
              <a:rPr lang="es-AR" smtClean="0"/>
            </a:br>
            <a:r>
              <a:rPr lang="es-AR" smtClean="0"/>
              <a:t/>
            </a:r>
            <a:br>
              <a:rPr lang="es-AR" smtClean="0"/>
            </a:br>
            <a:r>
              <a:rPr lang="es-AR" smtClean="0"/>
              <a:t>Administración de Entrada/Salida</a:t>
            </a:r>
            <a:br>
              <a:rPr lang="es-AR" smtClean="0"/>
            </a:br>
            <a:r>
              <a:rPr lang="es-AR" smtClean="0"/>
              <a:t/>
            </a:r>
            <a:br>
              <a:rPr lang="es-AR" smtClean="0"/>
            </a:br>
            <a:r>
              <a:rPr lang="es-AR" smtClean="0"/>
              <a:t>Planificación de Disco</a:t>
            </a:r>
            <a:br>
              <a:rPr lang="es-AR" smtClean="0"/>
            </a:br>
            <a:r>
              <a:rPr lang="es-AR" smtClean="0"/>
              <a:t/>
            </a:r>
            <a:br>
              <a:rPr lang="es-AR" smtClean="0"/>
            </a:br>
            <a:r>
              <a:rPr lang="es-AR" smtClean="0"/>
              <a:t>RAID</a:t>
            </a:r>
            <a:endParaRPr lang="es-AR" dirty="0"/>
          </a:p>
        </p:txBody>
      </p:sp>
      <p:sp>
        <p:nvSpPr>
          <p:cNvPr id="14" name="Subtitle 13"/>
          <p:cNvSpPr>
            <a:spLocks noGrp="1"/>
          </p:cNvSpPr>
          <p:nvPr>
            <p:ph type="subTitle" idx="1"/>
          </p:nvPr>
        </p:nvSpPr>
        <p:spPr/>
        <p:txBody>
          <a:bodyPr/>
          <a:lstStyle/>
          <a:p>
            <a:endParaRPr lang="es-AR"/>
          </a:p>
        </p:txBody>
      </p:sp>
    </p:spTree>
    <p:extLst>
      <p:ext uri="{BB962C8B-B14F-4D97-AF65-F5344CB8AC3E}">
        <p14:creationId xmlns:p14="http://schemas.microsoft.com/office/powerpoint/2010/main" val="419921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332656"/>
            <a:ext cx="7560840" cy="6120680"/>
          </a:xfrm>
        </p:spPr>
        <p:txBody>
          <a:bodyPr>
            <a:normAutofit fontScale="92500" lnSpcReduction="10000"/>
          </a:bodyPr>
          <a:lstStyle/>
          <a:p>
            <a:pPr marL="0" indent="0">
              <a:buNone/>
            </a:pPr>
            <a:endParaRPr lang="es-AR" u="sng" dirty="0" smtClean="0"/>
          </a:p>
          <a:p>
            <a:pPr marL="0" indent="0" algn="ctr">
              <a:buNone/>
            </a:pPr>
            <a:r>
              <a:rPr lang="es-AR" sz="2700" cap="small" dirty="0">
                <a:solidFill>
                  <a:schemeClr val="tx2"/>
                </a:solidFill>
                <a:latin typeface="+mj-lt"/>
                <a:ea typeface="+mj-ea"/>
                <a:cs typeface="+mj-cs"/>
              </a:rPr>
              <a:t>    Organización de las funciones de Entrada/Salida</a:t>
            </a:r>
          </a:p>
          <a:p>
            <a:pPr marL="0" indent="0">
              <a:buNone/>
            </a:pPr>
            <a:endParaRPr lang="es-AR" dirty="0" smtClean="0"/>
          </a:p>
          <a:p>
            <a:r>
              <a:rPr lang="es-AR" dirty="0" smtClean="0">
                <a:effectLst>
                  <a:outerShdw blurRad="38100" dist="38100" dir="2700000" algn="tl">
                    <a:srgbClr val="000000">
                      <a:alpha val="43137"/>
                    </a:srgbClr>
                  </a:outerShdw>
                </a:effectLst>
              </a:rPr>
              <a:t>E/S Programada: </a:t>
            </a:r>
            <a:r>
              <a:rPr lang="es-AR" sz="2000" dirty="0" smtClean="0"/>
              <a:t>El procesador manda una orden de E/S y se queda clavado hasta que recibe la respuesta.</a:t>
            </a:r>
          </a:p>
          <a:p>
            <a:pPr marL="0" indent="0">
              <a:buNone/>
            </a:pPr>
            <a:endParaRPr lang="es-AR" sz="1200" dirty="0"/>
          </a:p>
          <a:p>
            <a:r>
              <a:rPr lang="es-AR" dirty="0" smtClean="0">
                <a:effectLst>
                  <a:outerShdw blurRad="38100" dist="38100" dir="2700000" algn="tl">
                    <a:srgbClr val="000000">
                      <a:alpha val="43137"/>
                    </a:srgbClr>
                  </a:outerShdw>
                </a:effectLst>
              </a:rPr>
              <a:t>E/S dirigida por interrupciones</a:t>
            </a:r>
            <a:r>
              <a:rPr lang="es-AR" dirty="0">
                <a:effectLst>
                  <a:outerShdw blurRad="38100" dist="38100" dir="2700000" algn="tl">
                    <a:srgbClr val="000000">
                      <a:alpha val="43137"/>
                    </a:srgbClr>
                  </a:outerShdw>
                </a:effectLst>
              </a:rPr>
              <a:t>: </a:t>
            </a:r>
            <a:r>
              <a:rPr lang="es-AR" sz="2000" dirty="0" smtClean="0"/>
              <a:t>El procesador envía una orden de E/S. Sigue con sus cosas y cuando termina dicha orden se le “avisa” con una interrupción.</a:t>
            </a:r>
          </a:p>
          <a:p>
            <a:endParaRPr lang="es-AR" sz="1200" dirty="0"/>
          </a:p>
          <a:p>
            <a:pPr marL="0" indent="0">
              <a:buNone/>
            </a:pPr>
            <a:r>
              <a:rPr lang="es-AR" sz="2000" dirty="0" smtClean="0"/>
              <a:t>Pero igualmente cada cosa que se desea transferir tiene que pasar por el procesador </a:t>
            </a:r>
            <a:r>
              <a:rPr lang="es-AR" sz="2000" dirty="0" smtClean="0">
                <a:sym typeface="Wingdings" pitchFamily="2" charset="2"/>
              </a:rPr>
              <a:t> </a:t>
            </a:r>
            <a:r>
              <a:rPr lang="es-AR" sz="2000" dirty="0" smtClean="0"/>
              <a:t>Entonces:</a:t>
            </a:r>
          </a:p>
          <a:p>
            <a:pPr marL="0" indent="0">
              <a:buNone/>
            </a:pPr>
            <a:endParaRPr lang="es-AR" sz="1200" dirty="0" smtClean="0"/>
          </a:p>
          <a:p>
            <a:r>
              <a:rPr lang="es-AR" dirty="0" smtClean="0">
                <a:effectLst>
                  <a:outerShdw blurRad="38100" dist="38100" dir="2700000" algn="tl">
                    <a:srgbClr val="000000">
                      <a:alpha val="43137"/>
                    </a:srgbClr>
                  </a:outerShdw>
                </a:effectLst>
              </a:rPr>
              <a:t>Acceso directo a memoria (DMA): </a:t>
            </a:r>
            <a:r>
              <a:rPr lang="es-AR" sz="2000" dirty="0" smtClean="0"/>
              <a:t>El procesador indica qué bloque de cosas debe transferirse entre la memoria y un dispositivo de E/S, y un módulo aparte se encarga del resto. Se interrumpe al procesador sólo cuando el bloque entero fue transferido.</a:t>
            </a:r>
            <a:endParaRPr lang="es-AR" sz="2000" dirty="0"/>
          </a:p>
        </p:txBody>
      </p:sp>
    </p:spTree>
    <p:extLst>
      <p:ext uri="{BB962C8B-B14F-4D97-AF65-F5344CB8AC3E}">
        <p14:creationId xmlns:p14="http://schemas.microsoft.com/office/powerpoint/2010/main" val="5554063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7467600" cy="490066"/>
          </a:xfrm>
        </p:spPr>
        <p:txBody>
          <a:bodyPr>
            <a:normAutofit fontScale="90000"/>
          </a:bodyPr>
          <a:lstStyle/>
          <a:p>
            <a:pPr algn="ctr"/>
            <a:r>
              <a:rPr lang="en-US" altLang="es-AR" dirty="0" smtClean="0"/>
              <a:t>Entrada </a:t>
            </a:r>
            <a:r>
              <a:rPr lang="en-US" altLang="es-AR" dirty="0" err="1" smtClean="0"/>
              <a:t>Salida</a:t>
            </a:r>
            <a:r>
              <a:rPr lang="en-US" altLang="es-AR" dirty="0" smtClean="0"/>
              <a:t> </a:t>
            </a:r>
            <a:r>
              <a:rPr lang="en-US" altLang="es-AR" dirty="0" err="1" smtClean="0"/>
              <a:t>Programada</a:t>
            </a:r>
            <a:endParaRPr lang="en-US" altLang="es-AR" dirty="0" smtClean="0"/>
          </a:p>
        </p:txBody>
      </p:sp>
      <p:sp>
        <p:nvSpPr>
          <p:cNvPr id="13315" name="Rectangle 3"/>
          <p:cNvSpPr>
            <a:spLocks noGrp="1" noChangeArrowheads="1"/>
          </p:cNvSpPr>
          <p:nvPr>
            <p:ph type="body" idx="1"/>
          </p:nvPr>
        </p:nvSpPr>
        <p:spPr>
          <a:xfrm>
            <a:off x="457200" y="1412776"/>
            <a:ext cx="8003232" cy="3456384"/>
          </a:xfrm>
        </p:spPr>
        <p:txBody>
          <a:bodyPr/>
          <a:lstStyle/>
          <a:p>
            <a:r>
              <a:rPr lang="en-US" altLang="es-AR" dirty="0" smtClean="0"/>
              <a:t>La CPU </a:t>
            </a:r>
            <a:r>
              <a:rPr lang="en-US" altLang="es-AR" dirty="0" err="1" smtClean="0"/>
              <a:t>tiene</a:t>
            </a:r>
            <a:r>
              <a:rPr lang="en-US" altLang="es-AR" dirty="0" smtClean="0"/>
              <a:t> control </a:t>
            </a:r>
            <a:r>
              <a:rPr lang="en-US" altLang="es-AR" dirty="0" err="1" smtClean="0"/>
              <a:t>directo</a:t>
            </a:r>
            <a:r>
              <a:rPr lang="en-US" altLang="es-AR" dirty="0" smtClean="0"/>
              <a:t> </a:t>
            </a:r>
            <a:r>
              <a:rPr lang="en-US" altLang="es-AR" dirty="0" err="1" smtClean="0"/>
              <a:t>sobre</a:t>
            </a:r>
            <a:r>
              <a:rPr lang="en-US" altLang="es-AR" dirty="0" smtClean="0"/>
              <a:t> la E/S</a:t>
            </a:r>
          </a:p>
          <a:p>
            <a:pPr lvl="1"/>
            <a:r>
              <a:rPr lang="en-US" altLang="es-AR" dirty="0" err="1" smtClean="0"/>
              <a:t>Sensado</a:t>
            </a:r>
            <a:r>
              <a:rPr lang="en-US" altLang="es-AR" dirty="0" smtClean="0"/>
              <a:t> de </a:t>
            </a:r>
            <a:r>
              <a:rPr lang="en-US" altLang="es-AR" dirty="0" err="1" smtClean="0"/>
              <a:t>estado</a:t>
            </a:r>
            <a:endParaRPr lang="en-US" altLang="es-AR" dirty="0" smtClean="0"/>
          </a:p>
          <a:p>
            <a:pPr lvl="1"/>
            <a:r>
              <a:rPr lang="en-US" altLang="es-AR" dirty="0" err="1" smtClean="0"/>
              <a:t>Comandos</a:t>
            </a:r>
            <a:r>
              <a:rPr lang="en-US" altLang="es-AR" dirty="0" smtClean="0"/>
              <a:t> de </a:t>
            </a:r>
            <a:r>
              <a:rPr lang="en-US" altLang="es-AR" dirty="0" err="1" smtClean="0"/>
              <a:t>Lectura</a:t>
            </a:r>
            <a:r>
              <a:rPr lang="en-US" altLang="es-AR" dirty="0" smtClean="0"/>
              <a:t>/</a:t>
            </a:r>
            <a:r>
              <a:rPr lang="en-US" altLang="es-AR" dirty="0" err="1" smtClean="0"/>
              <a:t>Escritura</a:t>
            </a:r>
            <a:endParaRPr lang="en-US" altLang="es-AR" dirty="0" smtClean="0"/>
          </a:p>
          <a:p>
            <a:pPr lvl="1"/>
            <a:r>
              <a:rPr lang="en-US" altLang="es-AR" dirty="0" err="1" smtClean="0"/>
              <a:t>Transferencia</a:t>
            </a:r>
            <a:r>
              <a:rPr lang="en-US" altLang="es-AR" dirty="0" smtClean="0"/>
              <a:t> de </a:t>
            </a:r>
            <a:r>
              <a:rPr lang="en-US" altLang="es-AR" dirty="0" err="1" smtClean="0"/>
              <a:t>datos</a:t>
            </a:r>
            <a:endParaRPr lang="en-US" altLang="es-AR" dirty="0" smtClean="0"/>
          </a:p>
          <a:p>
            <a:r>
              <a:rPr lang="en-US" altLang="es-AR" dirty="0" smtClean="0"/>
              <a:t>La CPU </a:t>
            </a:r>
            <a:r>
              <a:rPr lang="en-US" altLang="es-AR" dirty="0" err="1" smtClean="0"/>
              <a:t>espera</a:t>
            </a:r>
            <a:r>
              <a:rPr lang="en-US" altLang="es-AR" dirty="0" smtClean="0"/>
              <a:t> </a:t>
            </a:r>
            <a:r>
              <a:rPr lang="en-US" altLang="es-AR" dirty="0" err="1" smtClean="0"/>
              <a:t>que</a:t>
            </a:r>
            <a:r>
              <a:rPr lang="en-US" altLang="es-AR" dirty="0" smtClean="0"/>
              <a:t>  el </a:t>
            </a:r>
            <a:r>
              <a:rPr lang="en-US" altLang="es-AR" dirty="0" err="1" smtClean="0"/>
              <a:t>módulo</a:t>
            </a:r>
            <a:r>
              <a:rPr lang="en-US" altLang="es-AR" dirty="0" smtClean="0"/>
              <a:t> de E/S complete la </a:t>
            </a:r>
            <a:r>
              <a:rPr lang="en-US" altLang="es-AR" dirty="0" err="1" smtClean="0"/>
              <a:t>operación</a:t>
            </a:r>
            <a:endParaRPr lang="en-US" altLang="es-AR" dirty="0" smtClean="0"/>
          </a:p>
          <a:p>
            <a:r>
              <a:rPr lang="en-US" altLang="es-AR" dirty="0" smtClean="0"/>
              <a:t>Se </a:t>
            </a:r>
            <a:r>
              <a:rPr lang="en-US" altLang="es-AR" dirty="0" err="1" smtClean="0"/>
              <a:t>desperdicia</a:t>
            </a:r>
            <a:r>
              <a:rPr lang="en-US" altLang="es-AR" dirty="0" smtClean="0"/>
              <a:t> </a:t>
            </a:r>
            <a:r>
              <a:rPr lang="en-US" altLang="es-AR" dirty="0" err="1" smtClean="0"/>
              <a:t>tiempo</a:t>
            </a:r>
            <a:r>
              <a:rPr lang="en-US" altLang="es-AR" dirty="0" smtClean="0"/>
              <a:t> de CPU</a:t>
            </a:r>
          </a:p>
        </p:txBody>
      </p:sp>
    </p:spTree>
    <p:extLst>
      <p:ext uri="{BB962C8B-B14F-4D97-AF65-F5344CB8AC3E}">
        <p14:creationId xmlns:p14="http://schemas.microsoft.com/office/powerpoint/2010/main" val="2867891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576" y="260648"/>
            <a:ext cx="7467600" cy="562074"/>
          </a:xfrm>
        </p:spPr>
        <p:txBody>
          <a:bodyPr/>
          <a:lstStyle/>
          <a:p>
            <a:pPr algn="ctr"/>
            <a:r>
              <a:rPr lang="en-US" altLang="es-AR" dirty="0" err="1" smtClean="0"/>
              <a:t>Detalle</a:t>
            </a:r>
            <a:r>
              <a:rPr lang="en-US" altLang="es-AR" dirty="0" smtClean="0"/>
              <a:t> de E/S </a:t>
            </a:r>
            <a:r>
              <a:rPr lang="en-US" altLang="es-AR" dirty="0" err="1" smtClean="0"/>
              <a:t>programada</a:t>
            </a:r>
            <a:endParaRPr lang="en-US" altLang="es-AR" dirty="0" smtClean="0"/>
          </a:p>
        </p:txBody>
      </p:sp>
      <p:sp>
        <p:nvSpPr>
          <p:cNvPr id="14339" name="Rectangle 3"/>
          <p:cNvSpPr>
            <a:spLocks noGrp="1" noChangeArrowheads="1"/>
          </p:cNvSpPr>
          <p:nvPr>
            <p:ph type="body" idx="1"/>
          </p:nvPr>
        </p:nvSpPr>
        <p:spPr/>
        <p:txBody>
          <a:bodyPr/>
          <a:lstStyle/>
          <a:p>
            <a:r>
              <a:rPr lang="en-US" altLang="es-AR" smtClean="0"/>
              <a:t>La CPU pide una operación de E/S</a:t>
            </a:r>
          </a:p>
          <a:p>
            <a:r>
              <a:rPr lang="en-US" altLang="es-AR" smtClean="0"/>
              <a:t>El módulo de E/S realiza la operación</a:t>
            </a:r>
          </a:p>
          <a:p>
            <a:r>
              <a:rPr lang="en-US" altLang="es-AR" smtClean="0"/>
              <a:t>El módulo E/S  setea los bits de status</a:t>
            </a:r>
          </a:p>
          <a:p>
            <a:r>
              <a:rPr lang="en-US" altLang="es-AR" smtClean="0"/>
              <a:t>La CPU chequea los bits de status periodicamente</a:t>
            </a:r>
          </a:p>
          <a:p>
            <a:r>
              <a:rPr lang="en-US" altLang="es-AR" smtClean="0"/>
              <a:t>El módulo de E/S </a:t>
            </a:r>
            <a:r>
              <a:rPr lang="en-US" altLang="es-AR" u="sng" smtClean="0"/>
              <a:t>no</a:t>
            </a:r>
            <a:r>
              <a:rPr lang="en-US" altLang="es-AR" smtClean="0"/>
              <a:t> informa a la CPU directamente</a:t>
            </a:r>
          </a:p>
          <a:p>
            <a:r>
              <a:rPr lang="en-US" altLang="es-AR" smtClean="0"/>
              <a:t>El módulo de E/S </a:t>
            </a:r>
            <a:r>
              <a:rPr lang="en-US" altLang="es-AR" u="sng" smtClean="0"/>
              <a:t>no</a:t>
            </a:r>
            <a:r>
              <a:rPr lang="en-US" altLang="es-AR" smtClean="0"/>
              <a:t> interrumpe a la CPU</a:t>
            </a:r>
          </a:p>
          <a:p>
            <a:r>
              <a:rPr lang="en-US" altLang="es-AR" smtClean="0"/>
              <a:t>La CPU debe esperar o volver más tarde</a:t>
            </a:r>
          </a:p>
        </p:txBody>
      </p:sp>
    </p:spTree>
    <p:extLst>
      <p:ext uri="{BB962C8B-B14F-4D97-AF65-F5344CB8AC3E}">
        <p14:creationId xmlns:p14="http://schemas.microsoft.com/office/powerpoint/2010/main" val="13369346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694184" y="260648"/>
            <a:ext cx="7467600" cy="562074"/>
          </a:xfrm>
        </p:spPr>
        <p:txBody>
          <a:bodyPr/>
          <a:lstStyle/>
          <a:p>
            <a:pPr algn="ctr"/>
            <a:r>
              <a:rPr lang="es-AR" altLang="es-AR" dirty="0" smtClean="0"/>
              <a:t>Entrada/salida Programada</a:t>
            </a:r>
            <a:endParaRPr lang="es-ES" altLang="es-AR" dirty="0" smtClean="0"/>
          </a:p>
        </p:txBody>
      </p:sp>
      <p:sp>
        <p:nvSpPr>
          <p:cNvPr id="15363" name="Rectangle 1029"/>
          <p:cNvSpPr>
            <a:spLocks noChangeArrowheads="1"/>
          </p:cNvSpPr>
          <p:nvPr/>
        </p:nvSpPr>
        <p:spPr bwMode="auto">
          <a:xfrm>
            <a:off x="179512" y="1341439"/>
            <a:ext cx="8496944" cy="428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Ö"/>
            </a:pPr>
            <a:r>
              <a:rPr lang="es-AR" altLang="es-AR" b="1">
                <a:solidFill>
                  <a:srgbClr val="000000"/>
                </a:solidFill>
                <a:latin typeface="Arial" panose="020B0604020202020204" pitchFamily="34" charset="0"/>
                <a:cs typeface="Arial" panose="020B0604020202020204" pitchFamily="34" charset="0"/>
              </a:rPr>
              <a:t>Ejemplo periférico lento</a:t>
            </a:r>
          </a:p>
          <a:p>
            <a:pPr>
              <a:buFont typeface="Wingdings" panose="05000000000000000000" pitchFamily="2" charset="2"/>
              <a:buChar char="Ö"/>
            </a:pPr>
            <a:endParaRPr lang="es-AR" altLang="es-AR">
              <a:cs typeface="Times New Roman" panose="02020603050405020304" pitchFamily="18" charset="0"/>
            </a:endParaRPr>
          </a:p>
          <a:p>
            <a:pPr>
              <a:buFont typeface="Wingdings" panose="05000000000000000000" pitchFamily="2" charset="2"/>
              <a:buChar char="Ø"/>
            </a:pPr>
            <a:r>
              <a:rPr lang="es-AR" altLang="es-AR">
                <a:solidFill>
                  <a:srgbClr val="000000"/>
                </a:solidFill>
                <a:latin typeface="Arial" panose="020B0604020202020204" pitchFamily="34" charset="0"/>
                <a:cs typeface="Arial" panose="020B0604020202020204" pitchFamily="34" charset="0"/>
              </a:rPr>
              <a:t>Procesador a 200 MHz (tiempo ciclo = 5 ns)</a:t>
            </a:r>
          </a:p>
          <a:p>
            <a:pPr>
              <a:buFont typeface="Wingdings" panose="05000000000000000000" pitchFamily="2" charset="2"/>
              <a:buChar char="Ø"/>
            </a:pPr>
            <a:r>
              <a:rPr lang="es-AR" altLang="es-AR">
                <a:solidFill>
                  <a:srgbClr val="000000"/>
                </a:solidFill>
                <a:latin typeface="Arial" panose="020B0604020202020204" pitchFamily="34" charset="0"/>
                <a:cs typeface="Arial" panose="020B0604020202020204" pitchFamily="34" charset="0"/>
              </a:rPr>
              <a:t>Ciclos por instrucción promedio: CPI = 2 </a:t>
            </a:r>
          </a:p>
          <a:p>
            <a:pPr>
              <a:buFont typeface="Wingdings" panose="05000000000000000000" pitchFamily="2" charset="2"/>
              <a:buNone/>
            </a:pPr>
            <a:r>
              <a:rPr lang="es-AR" altLang="es-AR" sz="2000">
                <a:solidFill>
                  <a:srgbClr val="000000"/>
                </a:solidFill>
                <a:latin typeface="Arial" panose="020B0604020202020204" pitchFamily="34" charset="0"/>
                <a:cs typeface="Arial" panose="020B0604020202020204" pitchFamily="34" charset="0"/>
              </a:rPr>
              <a:t>	Una instrucción tarda en promedio 2 x 5 ns = 10 ns </a:t>
            </a:r>
          </a:p>
          <a:p>
            <a:pPr>
              <a:buFont typeface="Wingdings" panose="05000000000000000000" pitchFamily="2" charset="2"/>
              <a:buNone/>
            </a:pPr>
            <a:r>
              <a:rPr lang="es-AR" altLang="es-AR" sz="2000">
                <a:solidFill>
                  <a:srgbClr val="000000"/>
                </a:solidFill>
                <a:latin typeface="Symbol" panose="05050102010706020507" pitchFamily="18" charset="2"/>
                <a:cs typeface="Times New Roman" panose="02020603050405020304" pitchFamily="18" charset="0"/>
              </a:rPr>
              <a:t>	Þ </a:t>
            </a:r>
            <a:r>
              <a:rPr lang="es-AR" altLang="es-AR" sz="2000">
                <a:solidFill>
                  <a:srgbClr val="000000"/>
                </a:solidFill>
                <a:latin typeface="Arial" panose="020B0604020202020204" pitchFamily="34" charset="0"/>
                <a:cs typeface="Arial" panose="020B0604020202020204" pitchFamily="34" charset="0"/>
              </a:rPr>
              <a:t>la CPU puede ejecutar ~100 MIPS</a:t>
            </a:r>
            <a:endParaRPr lang="es-AR" altLang="es-AR" sz="2000">
              <a:cs typeface="Times New Roman" panose="02020603050405020304" pitchFamily="18" charset="0"/>
            </a:endParaRPr>
          </a:p>
          <a:p>
            <a:pPr>
              <a:buFont typeface="Wingdings" panose="05000000000000000000" pitchFamily="2" charset="2"/>
              <a:buChar char="Ø"/>
            </a:pPr>
            <a:r>
              <a:rPr lang="es-AR" altLang="es-AR">
                <a:solidFill>
                  <a:srgbClr val="000000"/>
                </a:solidFill>
                <a:latin typeface="Arial" panose="020B0604020202020204" pitchFamily="34" charset="0"/>
                <a:cs typeface="Arial" panose="020B0604020202020204" pitchFamily="34" charset="0"/>
              </a:rPr>
              <a:t>Queremos imprimir un archivo de 10 Kbytes en una </a:t>
            </a:r>
          </a:p>
          <a:p>
            <a:pPr>
              <a:buFont typeface="Wingdings" panose="05000000000000000000" pitchFamily="2" charset="2"/>
              <a:buNone/>
            </a:pPr>
            <a:r>
              <a:rPr lang="es-AR" altLang="es-AR">
                <a:solidFill>
                  <a:srgbClr val="000000"/>
                </a:solidFill>
                <a:latin typeface="Arial" panose="020B0604020202020204" pitchFamily="34" charset="0"/>
                <a:cs typeface="Arial" panose="020B0604020202020204" pitchFamily="34" charset="0"/>
              </a:rPr>
              <a:t>	impresora láser de 20 páginas por minuto</a:t>
            </a:r>
            <a:endParaRPr lang="es-AR" altLang="es-AR">
              <a:cs typeface="Times New Roman" panose="02020603050405020304" pitchFamily="18" charset="0"/>
            </a:endParaRPr>
          </a:p>
          <a:p>
            <a:pPr>
              <a:buFont typeface="Wingdings" panose="05000000000000000000" pitchFamily="2" charset="2"/>
              <a:buChar char="Ø"/>
            </a:pPr>
            <a:r>
              <a:rPr lang="es-AR" altLang="es-AR">
                <a:solidFill>
                  <a:srgbClr val="000000"/>
                </a:solidFill>
                <a:latin typeface="Arial" panose="020B0604020202020204" pitchFamily="34" charset="0"/>
                <a:cs typeface="Arial" panose="020B0604020202020204" pitchFamily="34" charset="0"/>
              </a:rPr>
              <a:t>1 página </a:t>
            </a:r>
            <a:r>
              <a:rPr lang="es-AR" altLang="es-AR">
                <a:solidFill>
                  <a:srgbClr val="000000"/>
                </a:solidFill>
                <a:latin typeface="Symbol" panose="05050102010706020507" pitchFamily="18" charset="2"/>
                <a:cs typeface="Times New Roman" panose="02020603050405020304" pitchFamily="18" charset="0"/>
              </a:rPr>
              <a:t>@ </a:t>
            </a:r>
            <a:r>
              <a:rPr lang="es-AR" altLang="es-AR">
                <a:solidFill>
                  <a:srgbClr val="000000"/>
                </a:solidFill>
                <a:latin typeface="Arial" panose="020B0604020202020204" pitchFamily="34" charset="0"/>
                <a:cs typeface="Arial" panose="020B0604020202020204" pitchFamily="34" charset="0"/>
              </a:rPr>
              <a:t>3.000 caracteres (1 carácter = 1 byte)</a:t>
            </a:r>
            <a:endParaRPr lang="es-AR" altLang="es-AR">
              <a:cs typeface="Times New Roman" panose="02020603050405020304" pitchFamily="18" charset="0"/>
            </a:endParaRPr>
          </a:p>
          <a:p>
            <a:pPr>
              <a:buFont typeface="Wingdings" panose="05000000000000000000" pitchFamily="2" charset="2"/>
              <a:buNone/>
            </a:pPr>
            <a:r>
              <a:rPr lang="es-AR" altLang="es-AR">
                <a:solidFill>
                  <a:srgbClr val="000000"/>
                </a:solidFill>
                <a:latin typeface="Wingdings" panose="05000000000000000000" pitchFamily="2" charset="2"/>
                <a:cs typeface="Times New Roman" panose="02020603050405020304" pitchFamily="18" charset="0"/>
              </a:rPr>
              <a:t>	</a:t>
            </a:r>
            <a:r>
              <a:rPr lang="es-AR" altLang="es-AR" sz="2000">
                <a:solidFill>
                  <a:srgbClr val="000000"/>
                </a:solidFill>
                <a:latin typeface="Arial" panose="020B0604020202020204" pitchFamily="34" charset="0"/>
                <a:cs typeface="Arial" panose="020B0604020202020204" pitchFamily="34" charset="0"/>
              </a:rPr>
              <a:t>La impresora imprime 60.000 caracteres por minuto = 1 Kbyte/seg</a:t>
            </a:r>
            <a:endParaRPr lang="es-AR" altLang="es-AR" sz="2000">
              <a:cs typeface="Times New Roman" panose="02020603050405020304" pitchFamily="18" charset="0"/>
            </a:endParaRPr>
          </a:p>
          <a:p>
            <a:endParaRPr lang="es-AR" altLang="es-AR" sz="2000"/>
          </a:p>
        </p:txBody>
      </p:sp>
    </p:spTree>
    <p:extLst>
      <p:ext uri="{BB962C8B-B14F-4D97-AF65-F5344CB8AC3E}">
        <p14:creationId xmlns:p14="http://schemas.microsoft.com/office/powerpoint/2010/main" val="37473594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a:xfrm>
            <a:off x="694184" y="116632"/>
            <a:ext cx="7467600" cy="490066"/>
          </a:xfrm>
        </p:spPr>
        <p:txBody>
          <a:bodyPr>
            <a:normAutofit fontScale="90000"/>
          </a:bodyPr>
          <a:lstStyle/>
          <a:p>
            <a:pPr algn="ctr"/>
            <a:r>
              <a:rPr lang="es-AR" altLang="es-AR" dirty="0" smtClean="0"/>
              <a:t>Entrada/Salida Programada</a:t>
            </a:r>
            <a:endParaRPr lang="es-ES" altLang="es-AR" dirty="0" smtClean="0"/>
          </a:p>
        </p:txBody>
      </p:sp>
      <p:sp>
        <p:nvSpPr>
          <p:cNvPr id="16387" name="Rectangle 1027"/>
          <p:cNvSpPr>
            <a:spLocks noChangeArrowheads="1"/>
          </p:cNvSpPr>
          <p:nvPr/>
        </p:nvSpPr>
        <p:spPr bwMode="auto">
          <a:xfrm>
            <a:off x="179512" y="1700808"/>
            <a:ext cx="8496944" cy="348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0000" tIns="46800" rIns="90000" bIns="46800">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Tx/>
              <a:buAutoNum type="alphaLcParenR"/>
            </a:pPr>
            <a:r>
              <a:rPr lang="es-AR" altLang="es-AR" sz="2000" b="1" dirty="0">
                <a:solidFill>
                  <a:srgbClr val="000000"/>
                </a:solidFill>
                <a:latin typeface="Arial" panose="020B0604020202020204" pitchFamily="34" charset="0"/>
                <a:cs typeface="Arial" panose="020B0604020202020204" pitchFamily="34" charset="0"/>
              </a:rPr>
              <a:t>E/S con espera de respuesta</a:t>
            </a:r>
          </a:p>
          <a:p>
            <a:pPr>
              <a:buFontTx/>
              <a:buAutoNum type="alphaLcParenR"/>
            </a:pPr>
            <a:endParaRPr lang="es-AR" altLang="es-AR" sz="2000" dirty="0">
              <a:cs typeface="Times New Roman" panose="02020603050405020304" pitchFamily="18" charset="0"/>
            </a:endParaRPr>
          </a:p>
          <a:p>
            <a:pPr>
              <a:buFont typeface="Wingdings" panose="05000000000000000000" pitchFamily="2" charset="2"/>
              <a:buChar char="Ø"/>
            </a:pPr>
            <a:r>
              <a:rPr lang="es-AR" altLang="es-AR" sz="2000" dirty="0">
                <a:solidFill>
                  <a:srgbClr val="000000"/>
                </a:solidFill>
                <a:latin typeface="Arial" panose="020B0604020202020204" pitchFamily="34" charset="0"/>
                <a:cs typeface="Arial" panose="020B0604020202020204" pitchFamily="34" charset="0"/>
              </a:rPr>
              <a:t>La CPU entra en un bucle y envía un nuevo byte cada vez que la impresora está preparada para recibirlo</a:t>
            </a:r>
          </a:p>
          <a:p>
            <a:pPr>
              <a:buFont typeface="Wingdings" panose="05000000000000000000" pitchFamily="2" charset="2"/>
              <a:buChar char="Ø"/>
            </a:pPr>
            <a:endParaRPr lang="es-AR" altLang="es-AR" sz="2000" dirty="0">
              <a:cs typeface="Times New Roman" panose="02020603050405020304" pitchFamily="18" charset="0"/>
            </a:endParaRPr>
          </a:p>
          <a:p>
            <a:pPr>
              <a:buFont typeface="Wingdings" panose="05000000000000000000" pitchFamily="2" charset="2"/>
              <a:buChar char="ð"/>
            </a:pPr>
            <a:r>
              <a:rPr lang="es-AR" altLang="es-AR" sz="2000" dirty="0">
                <a:solidFill>
                  <a:srgbClr val="000000"/>
                </a:solidFill>
                <a:latin typeface="Arial" panose="020B0604020202020204" pitchFamily="34" charset="0"/>
                <a:cs typeface="Arial" panose="020B0604020202020204" pitchFamily="34" charset="0"/>
              </a:rPr>
              <a:t>La impresora tarda 10 s en imprimir 10 </a:t>
            </a:r>
            <a:r>
              <a:rPr lang="es-AR" altLang="es-AR" sz="2000" dirty="0" err="1">
                <a:solidFill>
                  <a:srgbClr val="000000"/>
                </a:solidFill>
                <a:latin typeface="Arial" panose="020B0604020202020204" pitchFamily="34" charset="0"/>
                <a:cs typeface="Arial" panose="020B0604020202020204" pitchFamily="34" charset="0"/>
              </a:rPr>
              <a:t>Kbytes</a:t>
            </a:r>
            <a:endParaRPr lang="es-AR" altLang="es-AR" sz="2000" dirty="0">
              <a:solidFill>
                <a:srgbClr val="000000"/>
              </a:solidFill>
              <a:latin typeface="Arial" panose="020B0604020202020204" pitchFamily="34" charset="0"/>
              <a:cs typeface="Arial" panose="020B0604020202020204" pitchFamily="34" charset="0"/>
            </a:endParaRPr>
          </a:p>
          <a:p>
            <a:pPr>
              <a:buFont typeface="Wingdings" panose="05000000000000000000" pitchFamily="2" charset="2"/>
              <a:buChar char="ð"/>
            </a:pP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ð </a:t>
            </a:r>
            <a:r>
              <a:rPr lang="es-AR" altLang="es-AR" sz="2000" b="1" dirty="0">
                <a:solidFill>
                  <a:srgbClr val="000000"/>
                </a:solidFill>
                <a:latin typeface="Arial" panose="020B0604020202020204" pitchFamily="34" charset="0"/>
                <a:cs typeface="Arial" panose="020B0604020202020204" pitchFamily="34" charset="0"/>
              </a:rPr>
              <a:t>La CPU está ocupada con la operación de E/S durante 10 s</a:t>
            </a:r>
            <a:endParaRPr lang="es-AR" altLang="es-AR" sz="2000" dirty="0">
              <a:cs typeface="Times New Roman" panose="02020603050405020304" pitchFamily="18" charset="0"/>
            </a:endParaRPr>
          </a:p>
          <a:p>
            <a:r>
              <a:rPr lang="es-AR" altLang="es-AR" sz="2000" dirty="0">
                <a:solidFill>
                  <a:srgbClr val="000000"/>
                </a:solidFill>
                <a:latin typeface="Arial" panose="020B0604020202020204" pitchFamily="34" charset="0"/>
                <a:cs typeface="Arial" panose="020B0604020202020204" pitchFamily="34" charset="0"/>
              </a:rPr>
              <a:t>(en ese tiempo la CPU podría haber ejecutado 1000 millones de instrucciones)</a:t>
            </a:r>
            <a:endParaRPr lang="es-AR" altLang="es-AR" sz="2000" dirty="0">
              <a:cs typeface="Times New Roman" panose="02020603050405020304" pitchFamily="18" charset="0"/>
            </a:endParaRPr>
          </a:p>
          <a:p>
            <a:endParaRPr lang="es-AR" altLang="es-AR" sz="2000" dirty="0"/>
          </a:p>
        </p:txBody>
      </p:sp>
    </p:spTree>
    <p:extLst>
      <p:ext uri="{BB962C8B-B14F-4D97-AF65-F5344CB8AC3E}">
        <p14:creationId xmlns:p14="http://schemas.microsoft.com/office/powerpoint/2010/main" val="1562767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63352" y="188640"/>
            <a:ext cx="7467600" cy="490066"/>
          </a:xfrm>
        </p:spPr>
        <p:txBody>
          <a:bodyPr>
            <a:normAutofit fontScale="90000"/>
          </a:bodyPr>
          <a:lstStyle/>
          <a:p>
            <a:pPr algn="ctr"/>
            <a:r>
              <a:rPr lang="en-US" altLang="es-AR" dirty="0" err="1" smtClean="0"/>
              <a:t>Comandos</a:t>
            </a:r>
            <a:r>
              <a:rPr lang="en-US" altLang="es-AR" dirty="0" smtClean="0"/>
              <a:t> de Entrada/</a:t>
            </a:r>
            <a:r>
              <a:rPr lang="en-US" altLang="es-AR" dirty="0" err="1" smtClean="0"/>
              <a:t>salida</a:t>
            </a:r>
            <a:endParaRPr lang="en-US" altLang="es-AR" dirty="0" smtClean="0"/>
          </a:p>
        </p:txBody>
      </p:sp>
      <p:sp>
        <p:nvSpPr>
          <p:cNvPr id="17411" name="Rectangle 3"/>
          <p:cNvSpPr>
            <a:spLocks noGrp="1" noChangeArrowheads="1"/>
          </p:cNvSpPr>
          <p:nvPr>
            <p:ph type="body" idx="1"/>
          </p:nvPr>
        </p:nvSpPr>
        <p:spPr>
          <a:xfrm>
            <a:off x="251520" y="1556792"/>
            <a:ext cx="8291264" cy="3845024"/>
          </a:xfrm>
        </p:spPr>
        <p:txBody>
          <a:bodyPr/>
          <a:lstStyle/>
          <a:p>
            <a:r>
              <a:rPr lang="en-US" altLang="es-AR" dirty="0" smtClean="0"/>
              <a:t>La CPU </a:t>
            </a:r>
            <a:r>
              <a:rPr lang="en-US" altLang="es-AR" dirty="0" err="1" smtClean="0"/>
              <a:t>coloca</a:t>
            </a:r>
            <a:r>
              <a:rPr lang="en-US" altLang="es-AR" dirty="0" smtClean="0"/>
              <a:t> </a:t>
            </a:r>
            <a:r>
              <a:rPr lang="en-US" altLang="es-AR" dirty="0" err="1" smtClean="0"/>
              <a:t>una</a:t>
            </a:r>
            <a:r>
              <a:rPr lang="en-US" altLang="es-AR" dirty="0" smtClean="0"/>
              <a:t> </a:t>
            </a:r>
            <a:r>
              <a:rPr lang="en-US" altLang="es-AR" dirty="0" err="1" smtClean="0"/>
              <a:t>dirección</a:t>
            </a:r>
            <a:endParaRPr lang="en-US" altLang="es-AR" dirty="0" smtClean="0"/>
          </a:p>
          <a:p>
            <a:pPr lvl="1"/>
            <a:r>
              <a:rPr lang="en-US" altLang="es-AR" dirty="0" err="1" smtClean="0"/>
              <a:t>Identifica</a:t>
            </a:r>
            <a:r>
              <a:rPr lang="en-US" altLang="es-AR" dirty="0" smtClean="0"/>
              <a:t> el </a:t>
            </a:r>
            <a:r>
              <a:rPr lang="en-US" altLang="es-AR" dirty="0" err="1" smtClean="0"/>
              <a:t>módulo</a:t>
            </a:r>
            <a:r>
              <a:rPr lang="en-US" altLang="es-AR" dirty="0" smtClean="0"/>
              <a:t> (&amp; </a:t>
            </a:r>
            <a:r>
              <a:rPr lang="en-US" altLang="es-AR" dirty="0" err="1" smtClean="0"/>
              <a:t>dispositivo</a:t>
            </a:r>
            <a:r>
              <a:rPr lang="en-US" altLang="es-AR" dirty="0" smtClean="0"/>
              <a:t> </a:t>
            </a:r>
            <a:r>
              <a:rPr lang="en-US" altLang="es-AR" dirty="0" err="1" smtClean="0"/>
              <a:t>si</a:t>
            </a:r>
            <a:r>
              <a:rPr lang="en-US" altLang="es-AR" dirty="0" smtClean="0"/>
              <a:t> &gt;1 </a:t>
            </a:r>
            <a:r>
              <a:rPr lang="en-US" altLang="es-AR" dirty="0" err="1" smtClean="0"/>
              <a:t>por</a:t>
            </a:r>
            <a:r>
              <a:rPr lang="en-US" altLang="es-AR" dirty="0" smtClean="0"/>
              <a:t> </a:t>
            </a:r>
            <a:r>
              <a:rPr lang="en-US" altLang="es-AR" dirty="0" err="1" smtClean="0"/>
              <a:t>módulo</a:t>
            </a:r>
            <a:r>
              <a:rPr lang="en-US" altLang="es-AR" dirty="0" smtClean="0"/>
              <a:t>)</a:t>
            </a:r>
          </a:p>
          <a:p>
            <a:r>
              <a:rPr lang="en-US" altLang="es-AR" dirty="0" smtClean="0"/>
              <a:t>La CPU </a:t>
            </a:r>
            <a:r>
              <a:rPr lang="en-US" altLang="es-AR" dirty="0" err="1" smtClean="0"/>
              <a:t>coloca</a:t>
            </a:r>
            <a:r>
              <a:rPr lang="en-US" altLang="es-AR" dirty="0" smtClean="0"/>
              <a:t> un </a:t>
            </a:r>
            <a:r>
              <a:rPr lang="en-US" altLang="es-AR" dirty="0" err="1" smtClean="0"/>
              <a:t>comando</a:t>
            </a:r>
            <a:endParaRPr lang="en-US" altLang="es-AR" dirty="0" smtClean="0"/>
          </a:p>
          <a:p>
            <a:pPr lvl="1"/>
            <a:r>
              <a:rPr lang="en-US" altLang="es-AR" dirty="0" smtClean="0"/>
              <a:t>Control – dice al  </a:t>
            </a:r>
            <a:r>
              <a:rPr lang="en-US" altLang="es-AR" dirty="0" err="1" smtClean="0"/>
              <a:t>módulo</a:t>
            </a:r>
            <a:r>
              <a:rPr lang="en-US" altLang="es-AR" dirty="0" smtClean="0"/>
              <a:t> </a:t>
            </a:r>
            <a:r>
              <a:rPr lang="en-US" altLang="es-AR" dirty="0" err="1" smtClean="0"/>
              <a:t>que</a:t>
            </a:r>
            <a:r>
              <a:rPr lang="en-US" altLang="es-AR" dirty="0" smtClean="0"/>
              <a:t> </a:t>
            </a:r>
            <a:r>
              <a:rPr lang="en-US" altLang="es-AR" dirty="0" err="1" smtClean="0"/>
              <a:t>hacer</a:t>
            </a:r>
            <a:endParaRPr lang="en-US" altLang="es-AR" dirty="0" smtClean="0"/>
          </a:p>
          <a:p>
            <a:pPr lvl="2"/>
            <a:r>
              <a:rPr lang="en-US" altLang="es-AR" dirty="0" smtClean="0"/>
              <a:t>e.g. </a:t>
            </a:r>
            <a:r>
              <a:rPr lang="en-US" altLang="es-AR" dirty="0" err="1" smtClean="0"/>
              <a:t>Realizar</a:t>
            </a:r>
            <a:r>
              <a:rPr lang="en-US" altLang="es-AR" dirty="0" smtClean="0"/>
              <a:t> un </a:t>
            </a:r>
            <a:r>
              <a:rPr lang="en-US" altLang="es-AR" dirty="0" err="1" smtClean="0"/>
              <a:t>coversión</a:t>
            </a:r>
            <a:r>
              <a:rPr lang="en-US" altLang="es-AR" dirty="0" smtClean="0"/>
              <a:t> AD</a:t>
            </a:r>
          </a:p>
          <a:p>
            <a:pPr lvl="1"/>
            <a:r>
              <a:rPr lang="en-US" altLang="es-AR" dirty="0" smtClean="0"/>
              <a:t>Test - </a:t>
            </a:r>
            <a:r>
              <a:rPr lang="en-US" altLang="es-AR" dirty="0" err="1" smtClean="0"/>
              <a:t>chequear</a:t>
            </a:r>
            <a:r>
              <a:rPr lang="en-US" altLang="es-AR" dirty="0" smtClean="0"/>
              <a:t> status</a:t>
            </a:r>
          </a:p>
          <a:p>
            <a:pPr lvl="2"/>
            <a:r>
              <a:rPr lang="en-US" altLang="es-AR" dirty="0" smtClean="0"/>
              <a:t>e.g. </a:t>
            </a:r>
            <a:r>
              <a:rPr lang="en-US" altLang="es-AR" dirty="0" err="1" smtClean="0"/>
              <a:t>listo</a:t>
            </a:r>
            <a:r>
              <a:rPr lang="en-US" altLang="es-AR" dirty="0" smtClean="0"/>
              <a:t>? Error?</a:t>
            </a:r>
          </a:p>
          <a:p>
            <a:pPr lvl="1"/>
            <a:r>
              <a:rPr lang="en-US" altLang="es-AR" dirty="0" smtClean="0"/>
              <a:t>Read/Write</a:t>
            </a:r>
          </a:p>
          <a:p>
            <a:pPr lvl="2"/>
            <a:r>
              <a:rPr lang="en-US" altLang="es-AR" dirty="0" smtClean="0"/>
              <a:t>El </a:t>
            </a:r>
            <a:r>
              <a:rPr lang="en-US" altLang="es-AR" dirty="0" err="1" smtClean="0"/>
              <a:t>módulo</a:t>
            </a:r>
            <a:r>
              <a:rPr lang="en-US" altLang="es-AR" dirty="0" smtClean="0"/>
              <a:t> </a:t>
            </a:r>
            <a:r>
              <a:rPr lang="en-US" altLang="es-AR" dirty="0" err="1" smtClean="0"/>
              <a:t>transfiere</a:t>
            </a:r>
            <a:r>
              <a:rPr lang="en-US" altLang="es-AR" dirty="0" smtClean="0"/>
              <a:t> </a:t>
            </a:r>
            <a:r>
              <a:rPr lang="en-US" altLang="es-AR" dirty="0" err="1" smtClean="0"/>
              <a:t>datos</a:t>
            </a:r>
            <a:r>
              <a:rPr lang="en-US" altLang="es-AR" dirty="0" smtClean="0"/>
              <a:t> via buffer </a:t>
            </a:r>
            <a:r>
              <a:rPr lang="en-US" altLang="es-AR" dirty="0" err="1" smtClean="0"/>
              <a:t>desde</a:t>
            </a:r>
            <a:r>
              <a:rPr lang="en-US" altLang="es-AR" dirty="0" smtClean="0"/>
              <a:t>/</a:t>
            </a:r>
            <a:r>
              <a:rPr lang="en-US" altLang="es-AR" dirty="0" err="1" smtClean="0"/>
              <a:t>hacia</a:t>
            </a:r>
            <a:r>
              <a:rPr lang="en-US" altLang="es-AR" dirty="0" smtClean="0"/>
              <a:t> el </a:t>
            </a:r>
            <a:r>
              <a:rPr lang="en-US" altLang="es-AR" dirty="0" err="1" smtClean="0"/>
              <a:t>despositivo</a:t>
            </a:r>
            <a:endParaRPr lang="en-US" altLang="es-AR" dirty="0" smtClean="0"/>
          </a:p>
          <a:p>
            <a:pPr lvl="1"/>
            <a:endParaRPr lang="en-US" altLang="es-AR" dirty="0" smtClean="0"/>
          </a:p>
        </p:txBody>
      </p:sp>
    </p:spTree>
    <p:extLst>
      <p:ext uri="{BB962C8B-B14F-4D97-AF65-F5344CB8AC3E}">
        <p14:creationId xmlns:p14="http://schemas.microsoft.com/office/powerpoint/2010/main" val="830653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9552" y="260648"/>
            <a:ext cx="7467600" cy="648072"/>
          </a:xfrm>
        </p:spPr>
        <p:txBody>
          <a:bodyPr>
            <a:normAutofit fontScale="90000"/>
          </a:bodyPr>
          <a:lstStyle/>
          <a:p>
            <a:pPr algn="ctr"/>
            <a:r>
              <a:rPr lang="en-US" altLang="es-AR" dirty="0" err="1" smtClean="0"/>
              <a:t>Direccionamiento</a:t>
            </a:r>
            <a:r>
              <a:rPr lang="en-US" altLang="es-AR" dirty="0" smtClean="0"/>
              <a:t> de </a:t>
            </a:r>
            <a:r>
              <a:rPr lang="en-US" altLang="es-AR" dirty="0" err="1" smtClean="0"/>
              <a:t>Dispositivos</a:t>
            </a:r>
            <a:r>
              <a:rPr lang="en-US" altLang="es-AR" dirty="0" smtClean="0"/>
              <a:t> de E/S</a:t>
            </a:r>
          </a:p>
        </p:txBody>
      </p:sp>
      <p:sp>
        <p:nvSpPr>
          <p:cNvPr id="18435" name="Rectangle 3"/>
          <p:cNvSpPr>
            <a:spLocks noGrp="1" noChangeArrowheads="1"/>
          </p:cNvSpPr>
          <p:nvPr>
            <p:ph type="body" idx="1"/>
          </p:nvPr>
        </p:nvSpPr>
        <p:spPr>
          <a:xfrm>
            <a:off x="323528" y="2204864"/>
            <a:ext cx="8178800" cy="1684784"/>
          </a:xfrm>
        </p:spPr>
        <p:txBody>
          <a:bodyPr/>
          <a:lstStyle/>
          <a:p>
            <a:r>
              <a:rPr lang="en-US" altLang="es-AR" sz="2400" dirty="0" smtClean="0"/>
              <a:t>Con E/S </a:t>
            </a:r>
            <a:r>
              <a:rPr lang="en-US" altLang="es-AR" sz="2400" dirty="0" err="1" smtClean="0"/>
              <a:t>programada</a:t>
            </a:r>
            <a:r>
              <a:rPr lang="en-US" altLang="es-AR" sz="2400" dirty="0" smtClean="0"/>
              <a:t> la </a:t>
            </a:r>
            <a:r>
              <a:rPr lang="en-US" altLang="es-AR" sz="2400" dirty="0" err="1" smtClean="0"/>
              <a:t>transferencia</a:t>
            </a:r>
            <a:r>
              <a:rPr lang="en-US" altLang="es-AR" sz="2400" dirty="0" smtClean="0"/>
              <a:t> de </a:t>
            </a:r>
            <a:r>
              <a:rPr lang="en-US" altLang="es-AR" sz="2400" dirty="0" err="1" smtClean="0"/>
              <a:t>datos</a:t>
            </a:r>
            <a:r>
              <a:rPr lang="en-US" altLang="es-AR" sz="2400" dirty="0" smtClean="0"/>
              <a:t> </a:t>
            </a:r>
            <a:r>
              <a:rPr lang="en-US" altLang="es-AR" sz="2400" dirty="0" err="1" smtClean="0"/>
              <a:t>es</a:t>
            </a:r>
            <a:r>
              <a:rPr lang="en-US" altLang="es-AR" sz="2400" dirty="0" smtClean="0"/>
              <a:t> </a:t>
            </a:r>
            <a:r>
              <a:rPr lang="en-US" altLang="es-AR" sz="2400" dirty="0" err="1" smtClean="0"/>
              <a:t>muy</a:t>
            </a:r>
            <a:r>
              <a:rPr lang="en-US" altLang="es-AR" sz="2400" dirty="0" smtClean="0"/>
              <a:t> similar a </a:t>
            </a:r>
            <a:r>
              <a:rPr lang="en-US" altLang="es-AR" sz="2400" dirty="0" err="1" smtClean="0"/>
              <a:t>acceder</a:t>
            </a:r>
            <a:r>
              <a:rPr lang="en-US" altLang="es-AR" sz="2400" dirty="0" smtClean="0"/>
              <a:t> a  </a:t>
            </a:r>
            <a:r>
              <a:rPr lang="en-US" altLang="es-AR" sz="2400" dirty="0" err="1" smtClean="0"/>
              <a:t>memoria</a:t>
            </a:r>
            <a:r>
              <a:rPr lang="en-US" altLang="es-AR" sz="2400" dirty="0" smtClean="0"/>
              <a:t> (</a:t>
            </a:r>
            <a:r>
              <a:rPr lang="en-US" altLang="es-AR" sz="2400" dirty="0" err="1" smtClean="0"/>
              <a:t>desde</a:t>
            </a:r>
            <a:r>
              <a:rPr lang="en-US" altLang="es-AR" sz="2400" dirty="0" smtClean="0"/>
              <a:t> el </a:t>
            </a:r>
            <a:r>
              <a:rPr lang="en-US" altLang="es-AR" sz="2400" dirty="0" err="1" smtClean="0"/>
              <a:t>punto</a:t>
            </a:r>
            <a:r>
              <a:rPr lang="en-US" altLang="es-AR" sz="2400" dirty="0" smtClean="0"/>
              <a:t> de vista de la CPU)</a:t>
            </a:r>
          </a:p>
          <a:p>
            <a:r>
              <a:rPr lang="en-US" altLang="es-AR" sz="2400" dirty="0" err="1" smtClean="0"/>
              <a:t>Cada</a:t>
            </a:r>
            <a:r>
              <a:rPr lang="en-US" altLang="es-AR" sz="2400" dirty="0" smtClean="0"/>
              <a:t> </a:t>
            </a:r>
            <a:r>
              <a:rPr lang="en-US" altLang="es-AR" sz="2400" dirty="0" err="1" smtClean="0"/>
              <a:t>dispositivo</a:t>
            </a:r>
            <a:r>
              <a:rPr lang="en-US" altLang="es-AR" sz="2400" dirty="0" smtClean="0"/>
              <a:t> con un </a:t>
            </a:r>
            <a:r>
              <a:rPr lang="en-US" altLang="es-AR" sz="2400" dirty="0" err="1" smtClean="0"/>
              <a:t>único</a:t>
            </a:r>
            <a:r>
              <a:rPr lang="en-US" altLang="es-AR" sz="2400" dirty="0" smtClean="0"/>
              <a:t> </a:t>
            </a:r>
            <a:r>
              <a:rPr lang="en-US" altLang="es-AR" sz="2400" dirty="0" err="1" smtClean="0"/>
              <a:t>identificador</a:t>
            </a:r>
            <a:endParaRPr lang="en-US" altLang="es-AR" sz="2400" dirty="0" smtClean="0"/>
          </a:p>
          <a:p>
            <a:pPr>
              <a:buFontTx/>
              <a:buNone/>
            </a:pPr>
            <a:endParaRPr lang="en-US" altLang="es-AR" sz="2400" dirty="0" smtClean="0"/>
          </a:p>
        </p:txBody>
      </p:sp>
    </p:spTree>
    <p:extLst>
      <p:ext uri="{BB962C8B-B14F-4D97-AF65-F5344CB8AC3E}">
        <p14:creationId xmlns:p14="http://schemas.microsoft.com/office/powerpoint/2010/main" val="418496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74638"/>
            <a:ext cx="7467600" cy="634082"/>
          </a:xfrm>
        </p:spPr>
        <p:txBody>
          <a:bodyPr/>
          <a:lstStyle/>
          <a:p>
            <a:pPr algn="ctr"/>
            <a:r>
              <a:rPr lang="en-US" altLang="es-AR" dirty="0" err="1" smtClean="0"/>
              <a:t>Mapeo</a:t>
            </a:r>
            <a:r>
              <a:rPr lang="en-US" altLang="es-AR" dirty="0" smtClean="0"/>
              <a:t> de Entrada/</a:t>
            </a:r>
            <a:r>
              <a:rPr lang="en-US" altLang="es-AR" dirty="0" err="1" smtClean="0"/>
              <a:t>Salida</a:t>
            </a:r>
            <a:endParaRPr lang="en-US" altLang="es-AR" dirty="0" smtClean="0"/>
          </a:p>
        </p:txBody>
      </p:sp>
      <p:sp>
        <p:nvSpPr>
          <p:cNvPr id="19459" name="Rectangle 3"/>
          <p:cNvSpPr>
            <a:spLocks noGrp="1" noChangeArrowheads="1"/>
          </p:cNvSpPr>
          <p:nvPr>
            <p:ph type="body" idx="1"/>
          </p:nvPr>
        </p:nvSpPr>
        <p:spPr>
          <a:xfrm>
            <a:off x="225388" y="1484784"/>
            <a:ext cx="7931224" cy="4349080"/>
          </a:xfrm>
        </p:spPr>
        <p:txBody>
          <a:bodyPr>
            <a:normAutofit lnSpcReduction="10000"/>
          </a:bodyPr>
          <a:lstStyle/>
          <a:p>
            <a:r>
              <a:rPr lang="en-US" altLang="es-AR" sz="2400" dirty="0" smtClean="0"/>
              <a:t>E/S </a:t>
            </a:r>
            <a:r>
              <a:rPr lang="en-US" altLang="es-AR" sz="2400" dirty="0" err="1" smtClean="0"/>
              <a:t>mapeada</a:t>
            </a:r>
            <a:r>
              <a:rPr lang="en-US" altLang="es-AR" sz="2400" dirty="0" smtClean="0"/>
              <a:t> en </a:t>
            </a:r>
            <a:r>
              <a:rPr lang="en-US" altLang="es-AR" sz="2400" dirty="0" err="1" smtClean="0"/>
              <a:t>memoria</a:t>
            </a:r>
            <a:r>
              <a:rPr lang="en-US" altLang="es-AR" sz="2400" dirty="0" smtClean="0"/>
              <a:t> (Memory mapped I/O)</a:t>
            </a:r>
          </a:p>
          <a:p>
            <a:pPr lvl="1"/>
            <a:r>
              <a:rPr lang="en-US" altLang="es-AR" sz="2000" dirty="0" smtClean="0"/>
              <a:t>Los </a:t>
            </a:r>
            <a:r>
              <a:rPr lang="en-US" altLang="es-AR" sz="2000" dirty="0" err="1" smtClean="0"/>
              <a:t>dispositivos</a:t>
            </a:r>
            <a:r>
              <a:rPr lang="en-US" altLang="es-AR" sz="2000" dirty="0" smtClean="0"/>
              <a:t> y la </a:t>
            </a:r>
            <a:r>
              <a:rPr lang="en-US" altLang="es-AR" sz="2000" dirty="0" err="1" smtClean="0"/>
              <a:t>memoria</a:t>
            </a:r>
            <a:r>
              <a:rPr lang="en-US" altLang="es-AR" sz="2000" dirty="0" smtClean="0"/>
              <a:t> </a:t>
            </a:r>
            <a:r>
              <a:rPr lang="en-US" altLang="es-AR" sz="2000" dirty="0" err="1" smtClean="0"/>
              <a:t>comparten</a:t>
            </a:r>
            <a:r>
              <a:rPr lang="en-US" altLang="es-AR" sz="2000" dirty="0" smtClean="0"/>
              <a:t> un </a:t>
            </a:r>
            <a:r>
              <a:rPr lang="en-US" altLang="es-AR" sz="2000" dirty="0" err="1" smtClean="0"/>
              <a:t>espacio</a:t>
            </a:r>
            <a:r>
              <a:rPr lang="en-US" altLang="es-AR" sz="2000" dirty="0" smtClean="0"/>
              <a:t> de </a:t>
            </a:r>
            <a:r>
              <a:rPr lang="en-US" altLang="es-AR" sz="2000" dirty="0" err="1" smtClean="0"/>
              <a:t>direcciones</a:t>
            </a:r>
            <a:endParaRPr lang="en-US" altLang="es-AR" sz="2000" dirty="0" smtClean="0"/>
          </a:p>
          <a:p>
            <a:pPr lvl="1"/>
            <a:r>
              <a:rPr lang="en-US" altLang="es-AR" sz="2000" dirty="0" smtClean="0"/>
              <a:t>E/S </a:t>
            </a:r>
            <a:r>
              <a:rPr lang="en-US" altLang="es-AR" sz="2000" dirty="0" err="1" smtClean="0"/>
              <a:t>es</a:t>
            </a:r>
            <a:r>
              <a:rPr lang="en-US" altLang="es-AR" sz="2000" dirty="0" smtClean="0"/>
              <a:t> </a:t>
            </a:r>
            <a:r>
              <a:rPr lang="en-US" altLang="es-AR" sz="2000" dirty="0" err="1" smtClean="0"/>
              <a:t>como</a:t>
            </a:r>
            <a:r>
              <a:rPr lang="en-US" altLang="es-AR" sz="2000" dirty="0" smtClean="0"/>
              <a:t> leer/</a:t>
            </a:r>
            <a:r>
              <a:rPr lang="en-US" altLang="es-AR" sz="2000" dirty="0" err="1" smtClean="0"/>
              <a:t>escribir</a:t>
            </a:r>
            <a:r>
              <a:rPr lang="en-US" altLang="es-AR" sz="2000" dirty="0" smtClean="0"/>
              <a:t> en </a:t>
            </a:r>
            <a:r>
              <a:rPr lang="en-US" altLang="es-AR" sz="2000" dirty="0" err="1" smtClean="0"/>
              <a:t>memoria</a:t>
            </a:r>
            <a:endParaRPr lang="en-US" altLang="es-AR" sz="2000" dirty="0" smtClean="0"/>
          </a:p>
          <a:p>
            <a:pPr lvl="1"/>
            <a:r>
              <a:rPr lang="en-US" altLang="es-AR" sz="2000" dirty="0" smtClean="0"/>
              <a:t>No hay </a:t>
            </a:r>
            <a:r>
              <a:rPr lang="en-US" altLang="es-AR" sz="2000" dirty="0" err="1" smtClean="0"/>
              <a:t>instrucciones</a:t>
            </a:r>
            <a:r>
              <a:rPr lang="en-US" altLang="es-AR" sz="2000" dirty="0" smtClean="0"/>
              <a:t> </a:t>
            </a:r>
            <a:r>
              <a:rPr lang="en-US" altLang="es-AR" sz="2000" dirty="0" err="1" smtClean="0"/>
              <a:t>especiales</a:t>
            </a:r>
            <a:r>
              <a:rPr lang="en-US" altLang="es-AR" sz="2000" dirty="0" smtClean="0"/>
              <a:t> para E/S</a:t>
            </a:r>
          </a:p>
          <a:p>
            <a:pPr lvl="2"/>
            <a:r>
              <a:rPr lang="en-US" altLang="es-AR" sz="1800" dirty="0" err="1" smtClean="0"/>
              <a:t>Conjunto</a:t>
            </a:r>
            <a:r>
              <a:rPr lang="en-US" altLang="es-AR" sz="1800" dirty="0" smtClean="0"/>
              <a:t> de </a:t>
            </a:r>
            <a:r>
              <a:rPr lang="en-US" altLang="es-AR" sz="1800" dirty="0" err="1" smtClean="0"/>
              <a:t>instrucciones</a:t>
            </a:r>
            <a:r>
              <a:rPr lang="en-US" altLang="es-AR" sz="1800" dirty="0" smtClean="0"/>
              <a:t> </a:t>
            </a:r>
            <a:r>
              <a:rPr lang="en-US" altLang="es-AR" sz="1800" dirty="0" err="1" smtClean="0"/>
              <a:t>completo</a:t>
            </a:r>
            <a:endParaRPr lang="en-US" altLang="es-AR" sz="1800" dirty="0" smtClean="0"/>
          </a:p>
          <a:p>
            <a:r>
              <a:rPr lang="en-US" altLang="es-AR" sz="2400" dirty="0" smtClean="0"/>
              <a:t>E/S </a:t>
            </a:r>
            <a:r>
              <a:rPr lang="en-US" altLang="es-AR" sz="2400" dirty="0" err="1" smtClean="0"/>
              <a:t>Separada</a:t>
            </a:r>
            <a:endParaRPr lang="en-US" altLang="es-AR" sz="2400" dirty="0" smtClean="0"/>
          </a:p>
          <a:p>
            <a:pPr lvl="1"/>
            <a:r>
              <a:rPr lang="en-US" altLang="es-AR" sz="2000" dirty="0" err="1" smtClean="0"/>
              <a:t>Espacios</a:t>
            </a:r>
            <a:r>
              <a:rPr lang="en-US" altLang="es-AR" sz="2000" dirty="0" smtClean="0"/>
              <a:t> de </a:t>
            </a:r>
            <a:r>
              <a:rPr lang="en-US" altLang="es-AR" sz="2000" dirty="0" err="1" smtClean="0"/>
              <a:t>direcciones</a:t>
            </a:r>
            <a:r>
              <a:rPr lang="en-US" altLang="es-AR" sz="2000" dirty="0" smtClean="0"/>
              <a:t> </a:t>
            </a:r>
            <a:r>
              <a:rPr lang="en-US" altLang="es-AR" sz="2000" dirty="0" err="1" smtClean="0"/>
              <a:t>separados</a:t>
            </a:r>
            <a:endParaRPr lang="en-US" altLang="es-AR" sz="2000" dirty="0" smtClean="0"/>
          </a:p>
          <a:p>
            <a:pPr lvl="1"/>
            <a:r>
              <a:rPr lang="en-US" altLang="es-AR" sz="2000" dirty="0" smtClean="0"/>
              <a:t>Se </a:t>
            </a:r>
            <a:r>
              <a:rPr lang="en-US" altLang="es-AR" sz="2000" dirty="0" err="1" smtClean="0"/>
              <a:t>necesitan</a:t>
            </a:r>
            <a:r>
              <a:rPr lang="en-US" altLang="es-AR" sz="2000" dirty="0" smtClean="0"/>
              <a:t> </a:t>
            </a:r>
            <a:r>
              <a:rPr lang="en-US" altLang="es-AR" sz="2000" dirty="0" err="1" smtClean="0"/>
              <a:t>lineas</a:t>
            </a:r>
            <a:r>
              <a:rPr lang="en-US" altLang="es-AR" sz="2000" dirty="0" smtClean="0"/>
              <a:t> de </a:t>
            </a:r>
            <a:r>
              <a:rPr lang="en-US" altLang="es-AR" sz="2000" dirty="0" err="1" smtClean="0"/>
              <a:t>selección</a:t>
            </a:r>
            <a:r>
              <a:rPr lang="en-US" altLang="es-AR" sz="2000" dirty="0" smtClean="0"/>
              <a:t> de E/S o </a:t>
            </a:r>
            <a:r>
              <a:rPr lang="en-US" altLang="es-AR" sz="2000" dirty="0" err="1" smtClean="0"/>
              <a:t>memoria</a:t>
            </a:r>
            <a:r>
              <a:rPr lang="en-US" altLang="es-AR" sz="2000" dirty="0" smtClean="0"/>
              <a:t> (</a:t>
            </a:r>
            <a:r>
              <a:rPr lang="en-US" altLang="es-AR" sz="2000" dirty="0" err="1" smtClean="0"/>
              <a:t>si</a:t>
            </a:r>
            <a:r>
              <a:rPr lang="en-US" altLang="es-AR" sz="2000" dirty="0" smtClean="0"/>
              <a:t> el bus </a:t>
            </a:r>
            <a:r>
              <a:rPr lang="en-US" altLang="es-AR" sz="2000" dirty="0" err="1" smtClean="0"/>
              <a:t>es</a:t>
            </a:r>
            <a:r>
              <a:rPr lang="en-US" altLang="es-AR" sz="2000" dirty="0" smtClean="0"/>
              <a:t> </a:t>
            </a:r>
            <a:r>
              <a:rPr lang="en-US" altLang="es-AR" sz="2000" dirty="0" err="1" smtClean="0"/>
              <a:t>compartido</a:t>
            </a:r>
            <a:r>
              <a:rPr lang="en-US" altLang="es-AR" sz="2000" dirty="0" smtClean="0"/>
              <a:t>)</a:t>
            </a:r>
          </a:p>
          <a:p>
            <a:pPr lvl="1"/>
            <a:r>
              <a:rPr lang="en-US" altLang="es-AR" sz="2000" dirty="0" err="1" smtClean="0"/>
              <a:t>Instrucciones</a:t>
            </a:r>
            <a:r>
              <a:rPr lang="en-US" altLang="es-AR" sz="2000" dirty="0" smtClean="0"/>
              <a:t> </a:t>
            </a:r>
            <a:r>
              <a:rPr lang="en-US" altLang="es-AR" sz="2000" dirty="0" err="1" smtClean="0"/>
              <a:t>especiales</a:t>
            </a:r>
            <a:r>
              <a:rPr lang="en-US" altLang="es-AR" sz="2000" dirty="0" smtClean="0"/>
              <a:t>  de E/S</a:t>
            </a:r>
          </a:p>
          <a:p>
            <a:pPr lvl="2"/>
            <a:r>
              <a:rPr lang="en-US" altLang="es-AR" dirty="0" err="1" smtClean="0"/>
              <a:t>Conjuto</a:t>
            </a:r>
            <a:r>
              <a:rPr lang="en-US" altLang="es-AR" dirty="0" smtClean="0"/>
              <a:t> de </a:t>
            </a:r>
            <a:r>
              <a:rPr lang="en-US" altLang="es-AR" dirty="0" err="1" smtClean="0"/>
              <a:t>instrucciones</a:t>
            </a:r>
            <a:r>
              <a:rPr lang="en-US" altLang="es-AR" dirty="0" smtClean="0"/>
              <a:t> </a:t>
            </a:r>
            <a:r>
              <a:rPr lang="en-US" altLang="es-AR" dirty="0" err="1" smtClean="0"/>
              <a:t>limitado</a:t>
            </a:r>
            <a:endParaRPr lang="en-US" altLang="es-AR" dirty="0" smtClean="0"/>
          </a:p>
        </p:txBody>
      </p:sp>
    </p:spTree>
    <p:extLst>
      <p:ext uri="{BB962C8B-B14F-4D97-AF65-F5344CB8AC3E}">
        <p14:creationId xmlns:p14="http://schemas.microsoft.com/office/powerpoint/2010/main" val="2518701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107504" y="188640"/>
            <a:ext cx="8640960" cy="576064"/>
          </a:xfrm>
        </p:spPr>
        <p:txBody>
          <a:bodyPr>
            <a:normAutofit fontScale="90000"/>
          </a:bodyPr>
          <a:lstStyle/>
          <a:p>
            <a:pPr algn="ctr"/>
            <a:r>
              <a:rPr lang="en-US" altLang="es-AR" dirty="0" smtClean="0"/>
              <a:t>Entrada </a:t>
            </a:r>
            <a:r>
              <a:rPr lang="en-US" altLang="es-AR" dirty="0" err="1" smtClean="0"/>
              <a:t>Salida</a:t>
            </a:r>
            <a:r>
              <a:rPr lang="en-US" altLang="es-AR" dirty="0" smtClean="0"/>
              <a:t> </a:t>
            </a:r>
            <a:r>
              <a:rPr lang="en-US" altLang="es-AR" dirty="0" err="1" smtClean="0"/>
              <a:t>Manejada</a:t>
            </a:r>
            <a:r>
              <a:rPr lang="en-US" altLang="es-AR" dirty="0" smtClean="0"/>
              <a:t> </a:t>
            </a:r>
            <a:r>
              <a:rPr lang="en-US" altLang="es-AR" dirty="0" err="1" smtClean="0"/>
              <a:t>por</a:t>
            </a:r>
            <a:r>
              <a:rPr lang="en-US" altLang="es-AR" dirty="0" smtClean="0"/>
              <a:t> </a:t>
            </a:r>
            <a:r>
              <a:rPr lang="en-US" altLang="es-AR" dirty="0" err="1" smtClean="0"/>
              <a:t>Interrupciones</a:t>
            </a:r>
            <a:endParaRPr lang="en-US" altLang="es-AR" dirty="0" smtClean="0"/>
          </a:p>
        </p:txBody>
      </p:sp>
      <p:sp>
        <p:nvSpPr>
          <p:cNvPr id="20483" name="Rectangle 5"/>
          <p:cNvSpPr>
            <a:spLocks noGrp="1" noChangeArrowheads="1"/>
          </p:cNvSpPr>
          <p:nvPr>
            <p:ph type="body" idx="1"/>
          </p:nvPr>
        </p:nvSpPr>
        <p:spPr>
          <a:xfrm>
            <a:off x="390364" y="1628800"/>
            <a:ext cx="8075240" cy="3629000"/>
          </a:xfrm>
        </p:spPr>
        <p:txBody>
          <a:bodyPr/>
          <a:lstStyle/>
          <a:p>
            <a:endParaRPr lang="en-US" altLang="es-AR" dirty="0" smtClean="0"/>
          </a:p>
          <a:p>
            <a:r>
              <a:rPr lang="en-US" altLang="es-AR" dirty="0" err="1" smtClean="0"/>
              <a:t>Soluciona</a:t>
            </a:r>
            <a:r>
              <a:rPr lang="en-US" altLang="es-AR" dirty="0" smtClean="0"/>
              <a:t> la </a:t>
            </a:r>
            <a:r>
              <a:rPr lang="en-US" altLang="es-AR" dirty="0" err="1" smtClean="0"/>
              <a:t>espera</a:t>
            </a:r>
            <a:r>
              <a:rPr lang="en-US" altLang="es-AR" dirty="0" smtClean="0"/>
              <a:t> de la CPU</a:t>
            </a:r>
          </a:p>
          <a:p>
            <a:endParaRPr lang="en-US" altLang="es-AR" dirty="0" smtClean="0"/>
          </a:p>
          <a:p>
            <a:r>
              <a:rPr lang="en-US" altLang="es-AR" dirty="0" smtClean="0"/>
              <a:t>No se </a:t>
            </a:r>
            <a:r>
              <a:rPr lang="en-US" altLang="es-AR" dirty="0" err="1" smtClean="0"/>
              <a:t>requiere</a:t>
            </a:r>
            <a:r>
              <a:rPr lang="en-US" altLang="es-AR" dirty="0" smtClean="0"/>
              <a:t> el </a:t>
            </a:r>
            <a:r>
              <a:rPr lang="en-US" altLang="es-AR" dirty="0" err="1" smtClean="0"/>
              <a:t>chequeo</a:t>
            </a:r>
            <a:r>
              <a:rPr lang="en-US" altLang="es-AR" dirty="0" smtClean="0"/>
              <a:t> </a:t>
            </a:r>
            <a:r>
              <a:rPr lang="en-US" altLang="es-AR" dirty="0" err="1" smtClean="0"/>
              <a:t>repetido</a:t>
            </a:r>
            <a:r>
              <a:rPr lang="en-US" altLang="es-AR" dirty="0" smtClean="0"/>
              <a:t> </a:t>
            </a:r>
            <a:r>
              <a:rPr lang="en-US" altLang="es-AR" dirty="0" err="1" smtClean="0"/>
              <a:t>por</a:t>
            </a:r>
            <a:r>
              <a:rPr lang="en-US" altLang="es-AR" dirty="0" smtClean="0"/>
              <a:t> parte de la CPU del </a:t>
            </a:r>
            <a:r>
              <a:rPr lang="en-US" altLang="es-AR" dirty="0" err="1" smtClean="0"/>
              <a:t>dispositivo</a:t>
            </a:r>
            <a:endParaRPr lang="en-US" altLang="es-AR" dirty="0" smtClean="0"/>
          </a:p>
          <a:p>
            <a:endParaRPr lang="en-US" altLang="es-AR" dirty="0" smtClean="0"/>
          </a:p>
          <a:p>
            <a:r>
              <a:rPr lang="en-US" altLang="es-AR" dirty="0" smtClean="0"/>
              <a:t>El </a:t>
            </a:r>
            <a:r>
              <a:rPr lang="en-US" altLang="es-AR" dirty="0" err="1" smtClean="0"/>
              <a:t>módulo</a:t>
            </a:r>
            <a:r>
              <a:rPr lang="en-US" altLang="es-AR" dirty="0" smtClean="0"/>
              <a:t> de E/S </a:t>
            </a:r>
            <a:r>
              <a:rPr lang="en-US" altLang="es-AR" dirty="0" err="1" smtClean="0"/>
              <a:t>interrumpe</a:t>
            </a:r>
            <a:r>
              <a:rPr lang="en-US" altLang="es-AR" dirty="0" smtClean="0"/>
              <a:t> </a:t>
            </a:r>
            <a:r>
              <a:rPr lang="en-US" altLang="es-AR" dirty="0" err="1" smtClean="0"/>
              <a:t>cuando</a:t>
            </a:r>
            <a:r>
              <a:rPr lang="en-US" altLang="es-AR" dirty="0" smtClean="0"/>
              <a:t> </a:t>
            </a:r>
            <a:r>
              <a:rPr lang="en-US" altLang="es-AR" dirty="0" err="1" smtClean="0"/>
              <a:t>está</a:t>
            </a:r>
            <a:r>
              <a:rPr lang="en-US" altLang="es-AR" dirty="0" smtClean="0"/>
              <a:t> </a:t>
            </a:r>
            <a:r>
              <a:rPr lang="en-US" altLang="es-AR" dirty="0" err="1" smtClean="0"/>
              <a:t>listo</a:t>
            </a:r>
            <a:endParaRPr lang="en-US" altLang="es-AR" dirty="0" smtClean="0"/>
          </a:p>
        </p:txBody>
      </p:sp>
    </p:spTree>
    <p:extLst>
      <p:ext uri="{BB962C8B-B14F-4D97-AF65-F5344CB8AC3E}">
        <p14:creationId xmlns:p14="http://schemas.microsoft.com/office/powerpoint/2010/main" val="3833434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512" y="274638"/>
            <a:ext cx="8496944" cy="850106"/>
          </a:xfrm>
        </p:spPr>
        <p:txBody>
          <a:bodyPr>
            <a:normAutofit fontScale="90000"/>
          </a:bodyPr>
          <a:lstStyle/>
          <a:p>
            <a:pPr algn="ctr"/>
            <a:r>
              <a:rPr lang="en-US" altLang="es-AR" dirty="0" smtClean="0"/>
              <a:t>Entrada </a:t>
            </a:r>
            <a:r>
              <a:rPr lang="en-US" altLang="es-AR" dirty="0" err="1" smtClean="0"/>
              <a:t>Salida</a:t>
            </a:r>
            <a:r>
              <a:rPr lang="en-US" altLang="es-AR" dirty="0" smtClean="0"/>
              <a:t> </a:t>
            </a:r>
            <a:r>
              <a:rPr lang="en-US" altLang="es-AR" dirty="0" err="1" smtClean="0"/>
              <a:t>Manejada</a:t>
            </a:r>
            <a:r>
              <a:rPr lang="en-US" altLang="es-AR" dirty="0" smtClean="0"/>
              <a:t> </a:t>
            </a:r>
            <a:r>
              <a:rPr lang="en-US" altLang="es-AR" dirty="0" err="1" smtClean="0"/>
              <a:t>por</a:t>
            </a:r>
            <a:r>
              <a:rPr lang="en-US" altLang="es-AR" dirty="0" smtClean="0"/>
              <a:t> </a:t>
            </a:r>
            <a:r>
              <a:rPr lang="en-US" altLang="es-AR" dirty="0" err="1" smtClean="0"/>
              <a:t>Interrupciones</a:t>
            </a:r>
            <a:r>
              <a:rPr lang="en-US" altLang="es-AR" dirty="0" smtClean="0"/>
              <a:t>,  </a:t>
            </a:r>
            <a:r>
              <a:rPr lang="en-US" altLang="es-AR" dirty="0" err="1" smtClean="0"/>
              <a:t>Operación</a:t>
            </a:r>
            <a:r>
              <a:rPr lang="en-US" altLang="es-AR" dirty="0" smtClean="0"/>
              <a:t> </a:t>
            </a:r>
            <a:r>
              <a:rPr lang="en-US" altLang="es-AR" dirty="0" err="1" smtClean="0"/>
              <a:t>Básica</a:t>
            </a:r>
            <a:endParaRPr lang="en-US" altLang="es-AR" dirty="0" smtClean="0"/>
          </a:p>
        </p:txBody>
      </p:sp>
      <p:sp>
        <p:nvSpPr>
          <p:cNvPr id="21507" name="Rectangle 3"/>
          <p:cNvSpPr>
            <a:spLocks noGrp="1" noChangeArrowheads="1"/>
          </p:cNvSpPr>
          <p:nvPr>
            <p:ph type="body" idx="1"/>
          </p:nvPr>
        </p:nvSpPr>
        <p:spPr>
          <a:xfrm>
            <a:off x="457200" y="1600200"/>
            <a:ext cx="8075240" cy="3989040"/>
          </a:xfrm>
        </p:spPr>
        <p:txBody>
          <a:bodyPr/>
          <a:lstStyle/>
          <a:p>
            <a:endParaRPr lang="en-US" altLang="es-AR" dirty="0" smtClean="0"/>
          </a:p>
          <a:p>
            <a:r>
              <a:rPr lang="en-US" altLang="es-AR" dirty="0" smtClean="0"/>
              <a:t>La CPU </a:t>
            </a:r>
            <a:r>
              <a:rPr lang="en-US" altLang="es-AR" dirty="0" err="1" smtClean="0"/>
              <a:t>coloca</a:t>
            </a:r>
            <a:r>
              <a:rPr lang="en-US" altLang="es-AR" dirty="0" smtClean="0"/>
              <a:t> un </a:t>
            </a:r>
            <a:r>
              <a:rPr lang="en-US" altLang="es-AR" dirty="0" err="1" smtClean="0"/>
              <a:t>comando</a:t>
            </a:r>
            <a:r>
              <a:rPr lang="en-US" altLang="es-AR" dirty="0" smtClean="0"/>
              <a:t>, </a:t>
            </a:r>
            <a:r>
              <a:rPr lang="en-US" altLang="es-AR" dirty="0" err="1" smtClean="0"/>
              <a:t>ej</a:t>
            </a:r>
            <a:r>
              <a:rPr lang="en-US" altLang="es-AR" dirty="0" smtClean="0"/>
              <a:t>.: </a:t>
            </a:r>
            <a:r>
              <a:rPr lang="en-US" altLang="es-AR" dirty="0" err="1" smtClean="0"/>
              <a:t>lectura</a:t>
            </a:r>
            <a:endParaRPr lang="en-US" altLang="es-AR" dirty="0" smtClean="0"/>
          </a:p>
          <a:p>
            <a:endParaRPr lang="en-US" altLang="es-AR" dirty="0" smtClean="0"/>
          </a:p>
          <a:p>
            <a:r>
              <a:rPr lang="en-US" altLang="es-AR" dirty="0" smtClean="0"/>
              <a:t>El </a:t>
            </a:r>
            <a:r>
              <a:rPr lang="en-US" altLang="es-AR" dirty="0" err="1" smtClean="0"/>
              <a:t>módulo</a:t>
            </a:r>
            <a:r>
              <a:rPr lang="en-US" altLang="es-AR" dirty="0" smtClean="0"/>
              <a:t> E/S </a:t>
            </a:r>
            <a:r>
              <a:rPr lang="en-US" altLang="es-AR" dirty="0" err="1" smtClean="0"/>
              <a:t>toma</a:t>
            </a:r>
            <a:r>
              <a:rPr lang="en-US" altLang="es-AR" dirty="0" smtClean="0"/>
              <a:t> el </a:t>
            </a:r>
            <a:r>
              <a:rPr lang="en-US" altLang="es-AR" dirty="0" err="1" smtClean="0"/>
              <a:t>dato</a:t>
            </a:r>
            <a:r>
              <a:rPr lang="en-US" altLang="es-AR" dirty="0" smtClean="0"/>
              <a:t> del </a:t>
            </a:r>
            <a:r>
              <a:rPr lang="en-US" altLang="es-AR" dirty="0" err="1" smtClean="0"/>
              <a:t>periférico</a:t>
            </a:r>
            <a:r>
              <a:rPr lang="en-US" altLang="es-AR" dirty="0" smtClean="0"/>
              <a:t>, </a:t>
            </a:r>
            <a:r>
              <a:rPr lang="en-US" altLang="es-AR" dirty="0" err="1" smtClean="0"/>
              <a:t>mientras</a:t>
            </a:r>
            <a:r>
              <a:rPr lang="en-US" altLang="es-AR" dirty="0" smtClean="0"/>
              <a:t> </a:t>
            </a:r>
            <a:r>
              <a:rPr lang="en-US" altLang="es-AR" dirty="0" err="1" smtClean="0"/>
              <a:t>tanto</a:t>
            </a:r>
            <a:r>
              <a:rPr lang="en-US" altLang="es-AR" dirty="0" smtClean="0"/>
              <a:t> la CPU </a:t>
            </a:r>
            <a:r>
              <a:rPr lang="en-US" altLang="es-AR" dirty="0" err="1" smtClean="0"/>
              <a:t>hace</a:t>
            </a:r>
            <a:r>
              <a:rPr lang="en-US" altLang="es-AR" dirty="0" smtClean="0"/>
              <a:t> </a:t>
            </a:r>
            <a:r>
              <a:rPr lang="en-US" altLang="es-AR" dirty="0" err="1" smtClean="0"/>
              <a:t>otro</a:t>
            </a:r>
            <a:r>
              <a:rPr lang="en-US" altLang="es-AR" dirty="0" smtClean="0"/>
              <a:t> </a:t>
            </a:r>
            <a:r>
              <a:rPr lang="en-US" altLang="es-AR" dirty="0" err="1" smtClean="0"/>
              <a:t>trabajo</a:t>
            </a:r>
            <a:endParaRPr lang="en-US" altLang="es-AR" dirty="0" smtClean="0"/>
          </a:p>
          <a:p>
            <a:endParaRPr lang="en-US" altLang="es-AR" dirty="0" smtClean="0"/>
          </a:p>
          <a:p>
            <a:r>
              <a:rPr lang="en-US" altLang="es-AR" dirty="0" smtClean="0"/>
              <a:t>El </a:t>
            </a:r>
            <a:r>
              <a:rPr lang="en-US" altLang="es-AR" dirty="0" err="1" smtClean="0"/>
              <a:t>módulo</a:t>
            </a:r>
            <a:r>
              <a:rPr lang="en-US" altLang="es-AR" dirty="0" smtClean="0"/>
              <a:t> de E/S </a:t>
            </a:r>
            <a:r>
              <a:rPr lang="en-US" altLang="es-AR" dirty="0" err="1" smtClean="0"/>
              <a:t>interrumpe</a:t>
            </a:r>
            <a:r>
              <a:rPr lang="en-US" altLang="es-AR" dirty="0" smtClean="0"/>
              <a:t> la CPU</a:t>
            </a:r>
          </a:p>
          <a:p>
            <a:endParaRPr lang="en-US" altLang="es-AR" dirty="0" smtClean="0"/>
          </a:p>
          <a:p>
            <a:r>
              <a:rPr lang="en-US" altLang="es-AR" dirty="0" smtClean="0"/>
              <a:t>La CPU accede al </a:t>
            </a:r>
            <a:r>
              <a:rPr lang="en-US" altLang="es-AR" dirty="0" err="1" smtClean="0"/>
              <a:t>dato</a:t>
            </a:r>
            <a:endParaRPr lang="en-US" altLang="es-AR" dirty="0" smtClean="0"/>
          </a:p>
          <a:p>
            <a:endParaRPr lang="en-US" altLang="es-AR" dirty="0" smtClean="0"/>
          </a:p>
        </p:txBody>
      </p:sp>
    </p:spTree>
    <p:extLst>
      <p:ext uri="{BB962C8B-B14F-4D97-AF65-F5344CB8AC3E}">
        <p14:creationId xmlns:p14="http://schemas.microsoft.com/office/powerpoint/2010/main" val="973001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3600" dirty="0" smtClean="0">
                <a:effectLst>
                  <a:outerShdw blurRad="38100" dist="38100" dir="2700000" algn="tl">
                    <a:srgbClr val="000000">
                      <a:alpha val="43137"/>
                    </a:srgbClr>
                  </a:outerShdw>
                </a:effectLst>
              </a:rPr>
              <a:t>Administración de Entrada/Salida</a:t>
            </a:r>
            <a:r>
              <a:rPr lang="es-AR" dirty="0" smtClean="0">
                <a:effectLst>
                  <a:outerShdw blurRad="38100" dist="38100" dir="2700000" algn="tl">
                    <a:srgbClr val="000000">
                      <a:alpha val="43137"/>
                    </a:srgbClr>
                  </a:outerShdw>
                </a:effectLst>
              </a:rPr>
              <a:t/>
            </a:r>
            <a:br>
              <a:rPr lang="es-AR" dirty="0" smtClean="0">
                <a:effectLst>
                  <a:outerShdw blurRad="38100" dist="38100" dir="2700000" algn="tl">
                    <a:srgbClr val="000000">
                      <a:alpha val="43137"/>
                    </a:srgbClr>
                  </a:outerShdw>
                </a:effectLst>
              </a:rPr>
            </a:br>
            <a:r>
              <a:rPr lang="es-AR" dirty="0" smtClean="0">
                <a:effectLst>
                  <a:outerShdw blurRad="38100" dist="38100" dir="2700000" algn="tl">
                    <a:srgbClr val="000000">
                      <a:alpha val="43137"/>
                    </a:srgbClr>
                  </a:outerShdw>
                </a:effectLst>
              </a:rPr>
              <a:t>Introducción</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sz="quarter" idx="1"/>
          </p:nvPr>
        </p:nvSpPr>
        <p:spPr/>
        <p:txBody>
          <a:bodyPr/>
          <a:lstStyle/>
          <a:p>
            <a:r>
              <a:rPr lang="es-AR" dirty="0" smtClean="0"/>
              <a:t>¿Qué </a:t>
            </a:r>
            <a:r>
              <a:rPr lang="es-AR" dirty="0" smtClean="0">
                <a:effectLst>
                  <a:outerShdw blurRad="38100" dist="38100" dir="2700000" algn="tl">
                    <a:srgbClr val="000000">
                      <a:alpha val="43137"/>
                    </a:srgbClr>
                  </a:outerShdw>
                </a:effectLst>
              </a:rPr>
              <a:t>dispositivos</a:t>
            </a:r>
            <a:r>
              <a:rPr lang="es-AR" dirty="0" smtClean="0"/>
              <a:t> conocemos </a:t>
            </a:r>
            <a:r>
              <a:rPr lang="es-AR" dirty="0" smtClean="0">
                <a:effectLst>
                  <a:outerShdw blurRad="38100" dist="38100" dir="2700000" algn="tl">
                    <a:srgbClr val="000000">
                      <a:alpha val="43137"/>
                    </a:srgbClr>
                  </a:outerShdw>
                </a:effectLst>
              </a:rPr>
              <a:t>de Entrada/Salida</a:t>
            </a:r>
            <a:r>
              <a:rPr lang="es-AR" dirty="0" smtClean="0"/>
              <a:t>?</a:t>
            </a:r>
          </a:p>
          <a:p>
            <a:endParaRPr lang="es-AR" dirty="0" smtClean="0"/>
          </a:p>
        </p:txBody>
      </p:sp>
      <p:pic>
        <p:nvPicPr>
          <p:cNvPr id="15" name="14 Imagen" descr="http://www-computadora.com/wp-content/uploads/2011/11/parlantes-de-computadora.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7445" y="2004303"/>
            <a:ext cx="3087370" cy="2059305"/>
          </a:xfrm>
          <a:prstGeom prst="rect">
            <a:avLst/>
          </a:prstGeom>
          <a:noFill/>
          <a:ln>
            <a:noFill/>
          </a:ln>
        </p:spPr>
      </p:pic>
      <p:pic>
        <p:nvPicPr>
          <p:cNvPr id="16" name="15 Imagen" descr="http://1.bp.blogspot.com/_3THttH5x0gA/TImSixjufUI/AAAAAAAAAFE/fSNq8TRSnx8/s400/LASER.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933056"/>
            <a:ext cx="2298700" cy="2298700"/>
          </a:xfrm>
          <a:prstGeom prst="rect">
            <a:avLst/>
          </a:prstGeom>
          <a:noFill/>
          <a:ln>
            <a:noFill/>
          </a:ln>
        </p:spPr>
      </p:pic>
      <p:pic>
        <p:nvPicPr>
          <p:cNvPr id="17" name="16 Imagen" descr="http://4.bp.blogspot.com/_sG18qHRbHU4/S-PULT6twVI/AAAAAAAAABE/YBOjqa3nPos/s1600/scanner.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052" y="4476253"/>
            <a:ext cx="2043430" cy="1369695"/>
          </a:xfrm>
          <a:prstGeom prst="rect">
            <a:avLst/>
          </a:prstGeom>
          <a:noFill/>
          <a:ln>
            <a:noFill/>
          </a:ln>
        </p:spPr>
      </p:pic>
      <p:pic>
        <p:nvPicPr>
          <p:cNvPr id="18" name="17 Imagen" descr="http://www.pcactual.com/medio/2011/11/03/western_digital_caviar_black_618x560.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3808" y="4652218"/>
            <a:ext cx="1972945" cy="1787525"/>
          </a:xfrm>
          <a:prstGeom prst="rect">
            <a:avLst/>
          </a:prstGeom>
          <a:noFill/>
          <a:ln>
            <a:noFill/>
          </a:ln>
        </p:spPr>
      </p:pic>
      <p:pic>
        <p:nvPicPr>
          <p:cNvPr id="19" name="18 Imagen" descr="http://image.made-in-china.com/2f0j00ZjzQBcLaaGkh/Genuine-Dt310-256GB-USB-Flash-Drive-Thumb-Readyboost.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79955" y="2132856"/>
            <a:ext cx="2777490" cy="2167255"/>
          </a:xfrm>
          <a:prstGeom prst="rect">
            <a:avLst/>
          </a:prstGeom>
          <a:noFill/>
          <a:ln>
            <a:noFill/>
          </a:ln>
        </p:spPr>
      </p:pic>
      <p:pic>
        <p:nvPicPr>
          <p:cNvPr id="20" name="19 Imagen" descr="http://oswaldoaqp.galeon.com/WEBCAM.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6296" y="4067066"/>
            <a:ext cx="1296670" cy="1398270"/>
          </a:xfrm>
          <a:prstGeom prst="rect">
            <a:avLst/>
          </a:prstGeom>
          <a:noFill/>
          <a:ln>
            <a:noFill/>
          </a:ln>
        </p:spPr>
      </p:pic>
      <p:pic>
        <p:nvPicPr>
          <p:cNvPr id="13" name="12 Imagen" descr="http://www.lawebstore.com.ar/images/productos/producto-329-2.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28650" y="2132856"/>
            <a:ext cx="1934210" cy="1934210"/>
          </a:xfrm>
          <a:prstGeom prst="rect">
            <a:avLst/>
          </a:prstGeom>
          <a:noFill/>
          <a:ln>
            <a:noFill/>
          </a:ln>
        </p:spPr>
      </p:pic>
      <p:pic>
        <p:nvPicPr>
          <p:cNvPr id="14" name="13 Imagen" descr="http://www.pccomponentes.com/fotos/teclados/teclados_con_cable/logitech_wave_keyboard_usb.jp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51112" y="3481913"/>
            <a:ext cx="2035175" cy="1170305"/>
          </a:xfrm>
          <a:prstGeom prst="rect">
            <a:avLst/>
          </a:prstGeom>
          <a:noFill/>
          <a:ln>
            <a:noFill/>
          </a:ln>
        </p:spPr>
      </p:pic>
    </p:spTree>
    <p:extLst>
      <p:ext uri="{BB962C8B-B14F-4D97-AF65-F5344CB8AC3E}">
        <p14:creationId xmlns:p14="http://schemas.microsoft.com/office/powerpoint/2010/main" val="7965251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74638"/>
            <a:ext cx="7467600" cy="490066"/>
          </a:xfrm>
        </p:spPr>
        <p:txBody>
          <a:bodyPr>
            <a:normAutofit fontScale="90000"/>
          </a:bodyPr>
          <a:lstStyle/>
          <a:p>
            <a:pPr algn="ctr"/>
            <a:r>
              <a:rPr lang="en-US" altLang="es-AR" dirty="0" smtClean="0"/>
              <a:t>Punto de vista de la CPU</a:t>
            </a:r>
          </a:p>
        </p:txBody>
      </p:sp>
      <p:sp>
        <p:nvSpPr>
          <p:cNvPr id="22531" name="Rectangle 3"/>
          <p:cNvSpPr>
            <a:spLocks noGrp="1" noChangeArrowheads="1"/>
          </p:cNvSpPr>
          <p:nvPr>
            <p:ph type="body" idx="1"/>
          </p:nvPr>
        </p:nvSpPr>
        <p:spPr>
          <a:xfrm>
            <a:off x="251520" y="1124744"/>
            <a:ext cx="8136904" cy="4680520"/>
          </a:xfrm>
        </p:spPr>
        <p:txBody>
          <a:bodyPr/>
          <a:lstStyle/>
          <a:p>
            <a:pPr>
              <a:lnSpc>
                <a:spcPct val="90000"/>
              </a:lnSpc>
            </a:pPr>
            <a:endParaRPr lang="en-US" altLang="es-AR" dirty="0" smtClean="0"/>
          </a:p>
          <a:p>
            <a:pPr>
              <a:lnSpc>
                <a:spcPct val="90000"/>
              </a:lnSpc>
            </a:pPr>
            <a:r>
              <a:rPr lang="en-US" altLang="es-AR" dirty="0" err="1" smtClean="0"/>
              <a:t>Colocar</a:t>
            </a:r>
            <a:r>
              <a:rPr lang="en-US" altLang="es-AR" dirty="0" smtClean="0"/>
              <a:t> el </a:t>
            </a:r>
            <a:r>
              <a:rPr lang="en-US" altLang="es-AR" dirty="0" err="1" smtClean="0"/>
              <a:t>comando</a:t>
            </a:r>
            <a:r>
              <a:rPr lang="en-US" altLang="es-AR" dirty="0" smtClean="0"/>
              <a:t> de </a:t>
            </a:r>
            <a:r>
              <a:rPr lang="en-US" altLang="es-AR" dirty="0" err="1" smtClean="0"/>
              <a:t>lectura</a:t>
            </a:r>
            <a:endParaRPr lang="en-US" altLang="es-AR" dirty="0" smtClean="0"/>
          </a:p>
          <a:p>
            <a:pPr>
              <a:lnSpc>
                <a:spcPct val="90000"/>
              </a:lnSpc>
            </a:pPr>
            <a:endParaRPr lang="en-US" altLang="es-AR" dirty="0" smtClean="0"/>
          </a:p>
          <a:p>
            <a:pPr>
              <a:lnSpc>
                <a:spcPct val="90000"/>
              </a:lnSpc>
            </a:pPr>
            <a:r>
              <a:rPr lang="en-US" altLang="es-AR" dirty="0" err="1" smtClean="0"/>
              <a:t>Hacer</a:t>
            </a:r>
            <a:r>
              <a:rPr lang="en-US" altLang="es-AR" dirty="0" smtClean="0"/>
              <a:t> </a:t>
            </a:r>
            <a:r>
              <a:rPr lang="en-US" altLang="es-AR" dirty="0" err="1" smtClean="0"/>
              <a:t>otro</a:t>
            </a:r>
            <a:r>
              <a:rPr lang="en-US" altLang="es-AR" dirty="0" smtClean="0"/>
              <a:t> </a:t>
            </a:r>
            <a:r>
              <a:rPr lang="en-US" altLang="es-AR" dirty="0" err="1" smtClean="0"/>
              <a:t>trabajo</a:t>
            </a:r>
            <a:endParaRPr lang="en-US" altLang="es-AR" dirty="0" smtClean="0"/>
          </a:p>
          <a:p>
            <a:pPr>
              <a:lnSpc>
                <a:spcPct val="90000"/>
              </a:lnSpc>
            </a:pPr>
            <a:endParaRPr lang="en-US" altLang="es-AR" dirty="0" smtClean="0"/>
          </a:p>
          <a:p>
            <a:pPr>
              <a:lnSpc>
                <a:spcPct val="90000"/>
              </a:lnSpc>
            </a:pPr>
            <a:r>
              <a:rPr lang="en-US" altLang="es-AR" dirty="0" err="1" smtClean="0"/>
              <a:t>Chequear</a:t>
            </a:r>
            <a:r>
              <a:rPr lang="en-US" altLang="es-AR" dirty="0" smtClean="0"/>
              <a:t> </a:t>
            </a:r>
            <a:r>
              <a:rPr lang="en-US" altLang="es-AR" dirty="0" err="1" smtClean="0"/>
              <a:t>si</a:t>
            </a:r>
            <a:r>
              <a:rPr lang="en-US" altLang="es-AR" dirty="0" smtClean="0"/>
              <a:t> hay </a:t>
            </a:r>
            <a:r>
              <a:rPr lang="en-US" altLang="es-AR" dirty="0" err="1" smtClean="0"/>
              <a:t>interrupciones</a:t>
            </a:r>
            <a:r>
              <a:rPr lang="en-US" altLang="es-AR" dirty="0" smtClean="0"/>
              <a:t> al final de </a:t>
            </a:r>
            <a:r>
              <a:rPr lang="en-US" altLang="es-AR" dirty="0" err="1" smtClean="0"/>
              <a:t>cada</a:t>
            </a:r>
            <a:r>
              <a:rPr lang="en-US" altLang="es-AR" dirty="0" smtClean="0"/>
              <a:t> </a:t>
            </a:r>
            <a:r>
              <a:rPr lang="en-US" altLang="es-AR" dirty="0" err="1" smtClean="0"/>
              <a:t>ciclo</a:t>
            </a:r>
            <a:r>
              <a:rPr lang="en-US" altLang="es-AR" dirty="0" smtClean="0"/>
              <a:t> de </a:t>
            </a:r>
            <a:r>
              <a:rPr lang="en-US" altLang="es-AR" dirty="0" err="1" smtClean="0"/>
              <a:t>instrucción</a:t>
            </a:r>
            <a:endParaRPr lang="en-US" altLang="es-AR" dirty="0" smtClean="0"/>
          </a:p>
          <a:p>
            <a:pPr>
              <a:lnSpc>
                <a:spcPct val="90000"/>
              </a:lnSpc>
            </a:pPr>
            <a:endParaRPr lang="en-US" altLang="es-AR" dirty="0" smtClean="0"/>
          </a:p>
          <a:p>
            <a:pPr>
              <a:lnSpc>
                <a:spcPct val="90000"/>
              </a:lnSpc>
            </a:pPr>
            <a:r>
              <a:rPr lang="en-US" altLang="es-AR" dirty="0" smtClean="0"/>
              <a:t>Si </a:t>
            </a:r>
            <a:r>
              <a:rPr lang="en-US" altLang="es-AR" dirty="0" err="1" smtClean="0"/>
              <a:t>es</a:t>
            </a:r>
            <a:r>
              <a:rPr lang="en-US" altLang="es-AR" dirty="0" smtClean="0"/>
              <a:t> </a:t>
            </a:r>
            <a:r>
              <a:rPr lang="en-US" altLang="es-AR" dirty="0" err="1" smtClean="0"/>
              <a:t>interrunpida</a:t>
            </a:r>
            <a:r>
              <a:rPr lang="en-US" altLang="es-AR" dirty="0" smtClean="0"/>
              <a:t>:</a:t>
            </a:r>
          </a:p>
          <a:p>
            <a:pPr lvl="1">
              <a:lnSpc>
                <a:spcPct val="90000"/>
              </a:lnSpc>
            </a:pPr>
            <a:r>
              <a:rPr lang="en-US" altLang="es-AR" dirty="0" err="1" smtClean="0"/>
              <a:t>Salvar</a:t>
            </a:r>
            <a:r>
              <a:rPr lang="en-US" altLang="es-AR" dirty="0" smtClean="0"/>
              <a:t>  </a:t>
            </a:r>
            <a:r>
              <a:rPr lang="en-US" altLang="es-AR" dirty="0" err="1" smtClean="0"/>
              <a:t>contexto</a:t>
            </a:r>
            <a:r>
              <a:rPr lang="en-US" altLang="es-AR" dirty="0" smtClean="0"/>
              <a:t> (</a:t>
            </a:r>
            <a:r>
              <a:rPr lang="en-US" altLang="es-AR" dirty="0" err="1" smtClean="0"/>
              <a:t>registros</a:t>
            </a:r>
            <a:r>
              <a:rPr lang="en-US" altLang="es-AR" dirty="0" smtClean="0"/>
              <a:t>)</a:t>
            </a:r>
          </a:p>
          <a:p>
            <a:pPr lvl="1">
              <a:lnSpc>
                <a:spcPct val="90000"/>
              </a:lnSpc>
            </a:pPr>
            <a:r>
              <a:rPr lang="en-US" altLang="es-AR" dirty="0" err="1" smtClean="0"/>
              <a:t>Procesar</a:t>
            </a:r>
            <a:r>
              <a:rPr lang="en-US" altLang="es-AR" dirty="0" smtClean="0"/>
              <a:t> </a:t>
            </a:r>
            <a:r>
              <a:rPr lang="en-US" altLang="es-AR" dirty="0" err="1" smtClean="0"/>
              <a:t>interrupción</a:t>
            </a:r>
            <a:endParaRPr lang="en-US" altLang="es-AR" dirty="0" smtClean="0"/>
          </a:p>
          <a:p>
            <a:pPr lvl="2">
              <a:lnSpc>
                <a:spcPct val="90000"/>
              </a:lnSpc>
            </a:pPr>
            <a:r>
              <a:rPr lang="en-US" altLang="es-AR" dirty="0" err="1" smtClean="0"/>
              <a:t>Buscar</a:t>
            </a:r>
            <a:r>
              <a:rPr lang="en-US" altLang="es-AR" dirty="0" smtClean="0"/>
              <a:t> el </a:t>
            </a:r>
            <a:r>
              <a:rPr lang="en-US" altLang="es-AR" dirty="0" err="1" smtClean="0"/>
              <a:t>dato</a:t>
            </a:r>
            <a:r>
              <a:rPr lang="en-US" altLang="es-AR" dirty="0" smtClean="0"/>
              <a:t>  &amp; </a:t>
            </a:r>
            <a:r>
              <a:rPr lang="en-US" altLang="es-AR" dirty="0" err="1" smtClean="0"/>
              <a:t>alamacenarlo</a:t>
            </a:r>
            <a:r>
              <a:rPr lang="en-US" altLang="es-AR" dirty="0" smtClean="0"/>
              <a:t> </a:t>
            </a:r>
          </a:p>
          <a:p>
            <a:pPr>
              <a:lnSpc>
                <a:spcPct val="90000"/>
              </a:lnSpc>
              <a:buFontTx/>
              <a:buNone/>
            </a:pPr>
            <a:endParaRPr lang="en-US" altLang="es-AR" dirty="0" smtClean="0"/>
          </a:p>
        </p:txBody>
      </p:sp>
    </p:spTree>
    <p:extLst>
      <p:ext uri="{BB962C8B-B14F-4D97-AF65-F5344CB8AC3E}">
        <p14:creationId xmlns:p14="http://schemas.microsoft.com/office/powerpoint/2010/main" val="3558358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274638"/>
            <a:ext cx="7467600" cy="562074"/>
          </a:xfrm>
        </p:spPr>
        <p:txBody>
          <a:bodyPr/>
          <a:lstStyle/>
          <a:p>
            <a:pPr algn="ctr"/>
            <a:r>
              <a:rPr lang="en-US" altLang="es-AR" dirty="0" err="1" smtClean="0"/>
              <a:t>Ciclo</a:t>
            </a:r>
            <a:r>
              <a:rPr lang="en-US" altLang="es-AR" dirty="0" smtClean="0"/>
              <a:t> de </a:t>
            </a:r>
            <a:r>
              <a:rPr lang="en-US" altLang="es-AR" dirty="0" err="1" smtClean="0"/>
              <a:t>Interrupción</a:t>
            </a:r>
            <a:endParaRPr lang="en-US" altLang="es-AR" dirty="0" smtClean="0"/>
          </a:p>
        </p:txBody>
      </p:sp>
      <p:sp>
        <p:nvSpPr>
          <p:cNvPr id="23555" name="Rectangle 3"/>
          <p:cNvSpPr>
            <a:spLocks noGrp="1" noChangeArrowheads="1"/>
          </p:cNvSpPr>
          <p:nvPr>
            <p:ph type="body" idx="1"/>
          </p:nvPr>
        </p:nvSpPr>
        <p:spPr>
          <a:xfrm>
            <a:off x="251520" y="1340768"/>
            <a:ext cx="8424936" cy="4176464"/>
          </a:xfrm>
        </p:spPr>
        <p:txBody>
          <a:bodyPr>
            <a:normAutofit lnSpcReduction="10000"/>
          </a:bodyPr>
          <a:lstStyle/>
          <a:p>
            <a:pPr>
              <a:lnSpc>
                <a:spcPct val="90000"/>
              </a:lnSpc>
            </a:pPr>
            <a:r>
              <a:rPr lang="en-US" altLang="es-AR" sz="2400" dirty="0" err="1" smtClean="0"/>
              <a:t>Agregado</a:t>
            </a:r>
            <a:r>
              <a:rPr lang="en-US" altLang="es-AR" sz="2400" dirty="0" smtClean="0"/>
              <a:t> al </a:t>
            </a:r>
            <a:r>
              <a:rPr lang="en-US" altLang="es-AR" sz="2400" dirty="0" err="1" smtClean="0"/>
              <a:t>ciclo</a:t>
            </a:r>
            <a:r>
              <a:rPr lang="en-US" altLang="es-AR" sz="2400" dirty="0" smtClean="0"/>
              <a:t> de </a:t>
            </a:r>
            <a:r>
              <a:rPr lang="en-US" altLang="es-AR" sz="2400" dirty="0" err="1" smtClean="0"/>
              <a:t>instrucción</a:t>
            </a:r>
            <a:endParaRPr lang="en-US" altLang="es-AR" sz="2400" dirty="0" smtClean="0"/>
          </a:p>
          <a:p>
            <a:pPr>
              <a:lnSpc>
                <a:spcPct val="90000"/>
              </a:lnSpc>
            </a:pPr>
            <a:r>
              <a:rPr lang="en-US" altLang="es-AR" sz="2400" dirty="0" smtClean="0"/>
              <a:t>El </a:t>
            </a:r>
            <a:r>
              <a:rPr lang="en-US" altLang="es-AR" sz="2400" dirty="0" err="1" smtClean="0"/>
              <a:t>procesador</a:t>
            </a:r>
            <a:r>
              <a:rPr lang="en-US" altLang="es-AR" sz="2400" dirty="0" smtClean="0"/>
              <a:t> </a:t>
            </a:r>
            <a:r>
              <a:rPr lang="en-US" altLang="es-AR" sz="2400" dirty="0" err="1" smtClean="0"/>
              <a:t>chequea</a:t>
            </a:r>
            <a:r>
              <a:rPr lang="en-US" altLang="es-AR" sz="2400" dirty="0" smtClean="0"/>
              <a:t> </a:t>
            </a:r>
            <a:r>
              <a:rPr lang="en-US" altLang="es-AR" sz="2400" dirty="0" err="1" smtClean="0"/>
              <a:t>si</a:t>
            </a:r>
            <a:r>
              <a:rPr lang="en-US" altLang="es-AR" sz="2400" dirty="0" smtClean="0"/>
              <a:t> hay </a:t>
            </a:r>
            <a:r>
              <a:rPr lang="en-US" altLang="es-AR" sz="2400" dirty="0" err="1" smtClean="0"/>
              <a:t>interrupciones</a:t>
            </a:r>
            <a:endParaRPr lang="en-US" altLang="es-AR" sz="2400" dirty="0" smtClean="0"/>
          </a:p>
          <a:p>
            <a:pPr lvl="1">
              <a:lnSpc>
                <a:spcPct val="90000"/>
              </a:lnSpc>
            </a:pPr>
            <a:r>
              <a:rPr lang="en-US" altLang="es-AR" sz="2000" dirty="0" err="1" smtClean="0"/>
              <a:t>Indicado</a:t>
            </a:r>
            <a:r>
              <a:rPr lang="en-US" altLang="es-AR" sz="2000" dirty="0" smtClean="0"/>
              <a:t> </a:t>
            </a:r>
            <a:r>
              <a:rPr lang="en-US" altLang="es-AR" sz="2000" dirty="0" err="1" smtClean="0"/>
              <a:t>por</a:t>
            </a:r>
            <a:r>
              <a:rPr lang="en-US" altLang="es-AR" sz="2000" dirty="0" smtClean="0"/>
              <a:t> </a:t>
            </a:r>
            <a:r>
              <a:rPr lang="en-US" altLang="es-AR" sz="2000" dirty="0" err="1" smtClean="0"/>
              <a:t>una</a:t>
            </a:r>
            <a:r>
              <a:rPr lang="en-US" altLang="es-AR" sz="2000" dirty="0" smtClean="0"/>
              <a:t> </a:t>
            </a:r>
            <a:r>
              <a:rPr lang="en-US" altLang="es-AR" sz="2000" dirty="0" err="1" smtClean="0"/>
              <a:t>señal</a:t>
            </a:r>
            <a:r>
              <a:rPr lang="en-US" altLang="es-AR" sz="2000" dirty="0" smtClean="0"/>
              <a:t> de </a:t>
            </a:r>
            <a:r>
              <a:rPr lang="en-US" altLang="es-AR" sz="2000" dirty="0" err="1" smtClean="0"/>
              <a:t>interrupción</a:t>
            </a:r>
            <a:endParaRPr lang="en-US" altLang="es-AR" sz="2000" dirty="0" smtClean="0"/>
          </a:p>
          <a:p>
            <a:pPr>
              <a:lnSpc>
                <a:spcPct val="90000"/>
              </a:lnSpc>
            </a:pPr>
            <a:r>
              <a:rPr lang="en-US" altLang="es-AR" sz="2400" dirty="0" smtClean="0"/>
              <a:t>Si no hay </a:t>
            </a:r>
            <a:r>
              <a:rPr lang="en-US" altLang="es-AR" sz="2400" dirty="0" err="1" smtClean="0"/>
              <a:t>interrupción</a:t>
            </a:r>
            <a:r>
              <a:rPr lang="en-US" altLang="es-AR" sz="2400" dirty="0" smtClean="0"/>
              <a:t>, </a:t>
            </a:r>
            <a:r>
              <a:rPr lang="en-US" altLang="es-AR" sz="2400" dirty="0" err="1" smtClean="0"/>
              <a:t>buscar</a:t>
            </a:r>
            <a:r>
              <a:rPr lang="en-US" altLang="es-AR" sz="2400" dirty="0" smtClean="0"/>
              <a:t> la </a:t>
            </a:r>
            <a:r>
              <a:rPr lang="en-US" altLang="es-AR" sz="2400" dirty="0" err="1" smtClean="0"/>
              <a:t>próxima</a:t>
            </a:r>
            <a:r>
              <a:rPr lang="en-US" altLang="es-AR" sz="2400" dirty="0" smtClean="0"/>
              <a:t> </a:t>
            </a:r>
            <a:r>
              <a:rPr lang="en-US" altLang="es-AR" sz="2400" dirty="0" err="1" smtClean="0"/>
              <a:t>instrucción</a:t>
            </a:r>
            <a:endParaRPr lang="en-US" altLang="es-AR" sz="2400" dirty="0" smtClean="0"/>
          </a:p>
          <a:p>
            <a:pPr>
              <a:lnSpc>
                <a:spcPct val="90000"/>
              </a:lnSpc>
            </a:pPr>
            <a:r>
              <a:rPr lang="en-US" altLang="es-AR" sz="2400" dirty="0" smtClean="0"/>
              <a:t>Si hay </a:t>
            </a:r>
            <a:r>
              <a:rPr lang="en-US" altLang="es-AR" sz="2400" dirty="0" err="1" smtClean="0"/>
              <a:t>interrupciones</a:t>
            </a:r>
            <a:r>
              <a:rPr lang="en-US" altLang="es-AR" sz="2400" dirty="0" smtClean="0"/>
              <a:t> </a:t>
            </a:r>
            <a:r>
              <a:rPr lang="en-US" altLang="es-AR" sz="2400" dirty="0" err="1" smtClean="0"/>
              <a:t>pendientes</a:t>
            </a:r>
            <a:r>
              <a:rPr lang="en-US" altLang="es-AR" sz="2400" dirty="0" smtClean="0"/>
              <a:t>:</a:t>
            </a:r>
          </a:p>
          <a:p>
            <a:pPr lvl="1">
              <a:lnSpc>
                <a:spcPct val="90000"/>
              </a:lnSpc>
            </a:pPr>
            <a:r>
              <a:rPr lang="en-US" altLang="es-AR" sz="2000" dirty="0" smtClean="0"/>
              <a:t>Suspender la </a:t>
            </a:r>
            <a:r>
              <a:rPr lang="en-US" altLang="es-AR" sz="2000" dirty="0" err="1" smtClean="0"/>
              <a:t>ejecución</a:t>
            </a:r>
            <a:r>
              <a:rPr lang="en-US" altLang="es-AR" sz="2000" dirty="0" smtClean="0"/>
              <a:t> del </a:t>
            </a:r>
            <a:r>
              <a:rPr lang="en-US" altLang="es-AR" sz="2000" dirty="0" err="1" smtClean="0"/>
              <a:t>programa</a:t>
            </a:r>
            <a:r>
              <a:rPr lang="en-US" altLang="es-AR" sz="2000" dirty="0" smtClean="0"/>
              <a:t> actual </a:t>
            </a:r>
          </a:p>
          <a:p>
            <a:pPr lvl="1">
              <a:lnSpc>
                <a:spcPct val="90000"/>
              </a:lnSpc>
            </a:pPr>
            <a:r>
              <a:rPr lang="en-US" altLang="es-AR" sz="2000" dirty="0" err="1" smtClean="0"/>
              <a:t>Salvar</a:t>
            </a:r>
            <a:r>
              <a:rPr lang="en-US" altLang="es-AR" sz="2000" dirty="0" smtClean="0"/>
              <a:t> el </a:t>
            </a:r>
            <a:r>
              <a:rPr lang="en-US" altLang="es-AR" sz="2000" dirty="0" err="1" smtClean="0"/>
              <a:t>contexto</a:t>
            </a:r>
            <a:endParaRPr lang="en-US" altLang="es-AR" sz="2000" dirty="0" smtClean="0"/>
          </a:p>
          <a:p>
            <a:pPr lvl="1">
              <a:lnSpc>
                <a:spcPct val="90000"/>
              </a:lnSpc>
            </a:pPr>
            <a:r>
              <a:rPr lang="en-US" altLang="es-AR" sz="2000" dirty="0" err="1" smtClean="0"/>
              <a:t>Poner</a:t>
            </a:r>
            <a:r>
              <a:rPr lang="en-US" altLang="es-AR" sz="2000" dirty="0" smtClean="0"/>
              <a:t> en el  PC la </a:t>
            </a:r>
            <a:r>
              <a:rPr lang="en-US" altLang="es-AR" sz="2000" dirty="0" err="1" smtClean="0"/>
              <a:t>dirección</a:t>
            </a:r>
            <a:r>
              <a:rPr lang="en-US" altLang="es-AR" sz="2000" dirty="0" smtClean="0"/>
              <a:t> de </a:t>
            </a:r>
            <a:r>
              <a:rPr lang="en-US" altLang="es-AR" sz="2000" dirty="0" err="1" smtClean="0"/>
              <a:t>comienzo</a:t>
            </a:r>
            <a:r>
              <a:rPr lang="en-US" altLang="es-AR" sz="2000" dirty="0" smtClean="0"/>
              <a:t> de la </a:t>
            </a:r>
            <a:r>
              <a:rPr lang="en-US" altLang="es-AR" sz="2000" dirty="0" err="1" smtClean="0"/>
              <a:t>rutina</a:t>
            </a:r>
            <a:r>
              <a:rPr lang="en-US" altLang="es-AR" sz="2000" dirty="0" smtClean="0"/>
              <a:t> de </a:t>
            </a:r>
            <a:r>
              <a:rPr lang="en-US" altLang="es-AR" sz="2000" dirty="0" err="1" smtClean="0"/>
              <a:t>atención</a:t>
            </a:r>
            <a:r>
              <a:rPr lang="en-US" altLang="es-AR" sz="2000" dirty="0" smtClean="0"/>
              <a:t> de la </a:t>
            </a:r>
            <a:r>
              <a:rPr lang="en-US" altLang="es-AR" sz="2000" dirty="0" err="1" smtClean="0"/>
              <a:t>interrupción</a:t>
            </a:r>
            <a:r>
              <a:rPr lang="en-US" altLang="es-AR" sz="2000" dirty="0" smtClean="0"/>
              <a:t> (handler)</a:t>
            </a:r>
          </a:p>
          <a:p>
            <a:pPr lvl="1">
              <a:lnSpc>
                <a:spcPct val="90000"/>
              </a:lnSpc>
            </a:pPr>
            <a:r>
              <a:rPr lang="en-US" altLang="es-AR" sz="2000" dirty="0" err="1" smtClean="0"/>
              <a:t>Procesar</a:t>
            </a:r>
            <a:r>
              <a:rPr lang="en-US" altLang="es-AR" sz="2000" dirty="0" smtClean="0"/>
              <a:t> la </a:t>
            </a:r>
            <a:r>
              <a:rPr lang="en-US" altLang="es-AR" sz="2000" dirty="0" err="1" smtClean="0"/>
              <a:t>interrupción</a:t>
            </a:r>
            <a:endParaRPr lang="en-US" altLang="es-AR" sz="2000" dirty="0" smtClean="0"/>
          </a:p>
          <a:p>
            <a:pPr lvl="1">
              <a:lnSpc>
                <a:spcPct val="90000"/>
              </a:lnSpc>
            </a:pPr>
            <a:r>
              <a:rPr lang="en-US" altLang="es-AR" sz="2000" dirty="0" err="1" smtClean="0"/>
              <a:t>Reestablecer</a:t>
            </a:r>
            <a:r>
              <a:rPr lang="en-US" altLang="es-AR" sz="2000" dirty="0" smtClean="0"/>
              <a:t> el </a:t>
            </a:r>
            <a:r>
              <a:rPr lang="en-US" altLang="es-AR" sz="2000" dirty="0" err="1" smtClean="0"/>
              <a:t>contexto</a:t>
            </a:r>
            <a:r>
              <a:rPr lang="en-US" altLang="es-AR" sz="2000" dirty="0" smtClean="0"/>
              <a:t> y </a:t>
            </a:r>
            <a:r>
              <a:rPr lang="en-US" altLang="es-AR" sz="2000" dirty="0" err="1" smtClean="0"/>
              <a:t>continuar</a:t>
            </a:r>
            <a:r>
              <a:rPr lang="en-US" altLang="es-AR" sz="2000" dirty="0" smtClean="0"/>
              <a:t> la </a:t>
            </a:r>
            <a:r>
              <a:rPr lang="en-US" altLang="es-AR" sz="2000" dirty="0" err="1" smtClean="0"/>
              <a:t>ejecución</a:t>
            </a:r>
            <a:r>
              <a:rPr lang="en-US" altLang="es-AR" sz="2000" dirty="0" smtClean="0"/>
              <a:t> del </a:t>
            </a:r>
            <a:r>
              <a:rPr lang="en-US" altLang="es-AR" sz="2000" dirty="0" err="1" smtClean="0"/>
              <a:t>programa</a:t>
            </a:r>
            <a:r>
              <a:rPr lang="en-US" altLang="es-AR" sz="2000" dirty="0" smtClean="0"/>
              <a:t> </a:t>
            </a:r>
            <a:r>
              <a:rPr lang="en-US" altLang="es-AR" sz="2000" dirty="0" err="1" smtClean="0"/>
              <a:t>interrumpido</a:t>
            </a:r>
            <a:endParaRPr lang="en-US" altLang="es-AR" sz="2000" dirty="0" smtClean="0"/>
          </a:p>
        </p:txBody>
      </p:sp>
    </p:spTree>
    <p:extLst>
      <p:ext uri="{BB962C8B-B14F-4D97-AF65-F5344CB8AC3E}">
        <p14:creationId xmlns:p14="http://schemas.microsoft.com/office/powerpoint/2010/main" val="2068990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79512" y="116632"/>
            <a:ext cx="8568952" cy="576064"/>
          </a:xfrm>
        </p:spPr>
        <p:txBody>
          <a:bodyPr>
            <a:normAutofit fontScale="90000"/>
          </a:bodyPr>
          <a:lstStyle/>
          <a:p>
            <a:pPr algn="ctr"/>
            <a:r>
              <a:rPr lang="en-GB" altLang="es-AR" dirty="0" err="1" smtClean="0"/>
              <a:t>Transferencia</a:t>
            </a:r>
            <a:r>
              <a:rPr lang="en-GB" altLang="es-AR" dirty="0" smtClean="0"/>
              <a:t> de Control via </a:t>
            </a:r>
            <a:r>
              <a:rPr lang="en-GB" altLang="es-AR" dirty="0" err="1" smtClean="0"/>
              <a:t>Interrupciones</a:t>
            </a:r>
            <a:endParaRPr lang="en-GB" altLang="es-AR" dirty="0" smtClean="0"/>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l="14394" t="12746" r="28029" b="35559"/>
          <a:stretch>
            <a:fillRect/>
          </a:stretch>
        </p:blipFill>
        <p:spPr bwMode="auto">
          <a:xfrm>
            <a:off x="457200" y="1125538"/>
            <a:ext cx="8153400" cy="5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809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79512" y="24867"/>
            <a:ext cx="8568952" cy="1143000"/>
          </a:xfrm>
        </p:spPr>
        <p:txBody>
          <a:bodyPr/>
          <a:lstStyle/>
          <a:p>
            <a:pPr algn="ctr"/>
            <a:r>
              <a:rPr lang="en-US" altLang="es-AR" sz="2400" dirty="0" smtClean="0"/>
              <a:t>Entrada </a:t>
            </a:r>
            <a:r>
              <a:rPr lang="en-US" altLang="es-AR" sz="2400" dirty="0" err="1" smtClean="0"/>
              <a:t>Salida</a:t>
            </a:r>
            <a:r>
              <a:rPr lang="en-US" altLang="es-AR" sz="2400" dirty="0" smtClean="0"/>
              <a:t> </a:t>
            </a:r>
            <a:r>
              <a:rPr lang="en-US" altLang="es-AR" sz="2400" dirty="0" err="1" smtClean="0"/>
              <a:t>Manejada</a:t>
            </a:r>
            <a:r>
              <a:rPr lang="en-US" altLang="es-AR" sz="2400" dirty="0" smtClean="0"/>
              <a:t> </a:t>
            </a:r>
            <a:r>
              <a:rPr lang="en-US" altLang="es-AR" sz="2400" dirty="0" err="1" smtClean="0"/>
              <a:t>por</a:t>
            </a:r>
            <a:r>
              <a:rPr lang="en-US" altLang="es-AR" sz="2400" dirty="0" smtClean="0"/>
              <a:t> </a:t>
            </a:r>
            <a:r>
              <a:rPr lang="en-US" altLang="es-AR" sz="2400" dirty="0" err="1" smtClean="0"/>
              <a:t>Interrupciones</a:t>
            </a:r>
            <a:r>
              <a:rPr lang="en-US" altLang="es-AR" sz="2400" dirty="0" smtClean="0"/>
              <a:t>, </a:t>
            </a:r>
            <a:r>
              <a:rPr lang="en-US" altLang="es-AR" sz="2400" dirty="0" err="1" smtClean="0"/>
              <a:t>continúa</a:t>
            </a:r>
            <a:r>
              <a:rPr lang="en-US" altLang="es-AR" sz="2400" dirty="0" smtClean="0"/>
              <a:t> </a:t>
            </a:r>
            <a:r>
              <a:rPr lang="en-US" altLang="es-AR" sz="2400" dirty="0" err="1" smtClean="0"/>
              <a:t>ejemplo</a:t>
            </a:r>
            <a:endParaRPr lang="es-ES" altLang="es-AR" sz="2400" dirty="0" smtClean="0"/>
          </a:p>
        </p:txBody>
      </p:sp>
      <p:sp>
        <p:nvSpPr>
          <p:cNvPr id="25603" name="Rectangle 3"/>
          <p:cNvSpPr>
            <a:spLocks noChangeArrowheads="1"/>
          </p:cNvSpPr>
          <p:nvPr/>
        </p:nvSpPr>
        <p:spPr bwMode="auto">
          <a:xfrm>
            <a:off x="0" y="1340768"/>
            <a:ext cx="91440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sz="2000" dirty="0">
                <a:solidFill>
                  <a:srgbClr val="000000"/>
                </a:solidFill>
                <a:latin typeface="Arial" panose="020B0604020202020204" pitchFamily="34" charset="0"/>
                <a:cs typeface="Arial" panose="020B0604020202020204" pitchFamily="34" charset="0"/>
              </a:rPr>
              <a:t>b) E/S por interrupciones</a:t>
            </a:r>
          </a:p>
          <a:p>
            <a:endParaRPr lang="es-AR" altLang="es-AR" sz="2000" dirty="0">
              <a:cs typeface="Times New Roman" panose="02020603050405020304" pitchFamily="18" charset="0"/>
            </a:endParaRPr>
          </a:p>
          <a:p>
            <a:pPr>
              <a:buFont typeface="Wingdings" panose="05000000000000000000" pitchFamily="2" charset="2"/>
              <a:buChar char="Ø"/>
            </a:pPr>
            <a:r>
              <a:rPr lang="es-AR" altLang="es-AR" sz="2000" dirty="0">
                <a:solidFill>
                  <a:srgbClr val="000000"/>
                </a:solidFill>
                <a:latin typeface="Arial" panose="020B0604020202020204" pitchFamily="34" charset="0"/>
                <a:cs typeface="Arial" panose="020B0604020202020204" pitchFamily="34" charset="0"/>
              </a:rPr>
              <a:t>La impresora genera una interrupción cada vez que está preparada</a:t>
            </a:r>
          </a:p>
          <a:p>
            <a:pPr>
              <a:buFont typeface="Wingdings" panose="05000000000000000000" pitchFamily="2" charset="2"/>
              <a:buNone/>
            </a:pPr>
            <a:r>
              <a:rPr lang="es-AR" altLang="es-AR" sz="2000" dirty="0">
                <a:solidFill>
                  <a:srgbClr val="000000"/>
                </a:solidFill>
                <a:latin typeface="Arial" panose="020B0604020202020204" pitchFamily="34" charset="0"/>
                <a:cs typeface="Arial" panose="020B0604020202020204" pitchFamily="34" charset="0"/>
              </a:rPr>
              <a:t>	 para recibir un nuevo byte</a:t>
            </a: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	ð </a:t>
            </a:r>
            <a:r>
              <a:rPr lang="es-AR" altLang="es-AR" sz="2000" dirty="0">
                <a:solidFill>
                  <a:srgbClr val="000000"/>
                </a:solidFill>
                <a:latin typeface="Arial" panose="020B0604020202020204" pitchFamily="34" charset="0"/>
                <a:cs typeface="Arial" panose="020B0604020202020204" pitchFamily="34" charset="0"/>
              </a:rPr>
              <a:t>Suponemos que son necesarias 10 instrucciones para </a:t>
            </a:r>
          </a:p>
          <a:p>
            <a:r>
              <a:rPr lang="es-AR" altLang="es-AR" sz="2000" dirty="0">
                <a:solidFill>
                  <a:srgbClr val="000000"/>
                </a:solidFill>
                <a:latin typeface="Arial" panose="020B0604020202020204" pitchFamily="34" charset="0"/>
                <a:cs typeface="Arial" panose="020B0604020202020204" pitchFamily="34" charset="0"/>
              </a:rPr>
              <a:t>		ejecutar el </a:t>
            </a:r>
            <a:r>
              <a:rPr lang="es-AR" altLang="es-AR" sz="2000" dirty="0" err="1">
                <a:solidFill>
                  <a:srgbClr val="000000"/>
                </a:solidFill>
                <a:latin typeface="Arial" panose="020B0604020202020204" pitchFamily="34" charset="0"/>
                <a:cs typeface="Arial" panose="020B0604020202020204" pitchFamily="34" charset="0"/>
              </a:rPr>
              <a:t>handler</a:t>
            </a:r>
            <a:r>
              <a:rPr lang="es-AR" altLang="es-AR" sz="2000" dirty="0">
                <a:solidFill>
                  <a:srgbClr val="000000"/>
                </a:solidFill>
                <a:latin typeface="Arial" panose="020B0604020202020204" pitchFamily="34" charset="0"/>
                <a:cs typeface="Arial" panose="020B0604020202020204" pitchFamily="34" charset="0"/>
              </a:rPr>
              <a:t> (salvar contexto, comprobar estado,</a:t>
            </a:r>
          </a:p>
          <a:p>
            <a:r>
              <a:rPr lang="es-AR" altLang="es-AR" sz="2000" dirty="0">
                <a:solidFill>
                  <a:srgbClr val="000000"/>
                </a:solidFill>
                <a:latin typeface="Arial" panose="020B0604020202020204" pitchFamily="34" charset="0"/>
                <a:cs typeface="Arial" panose="020B0604020202020204" pitchFamily="34" charset="0"/>
              </a:rPr>
              <a:t>		transferir byte, restaurar contexto)</a:t>
            </a: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	ð </a:t>
            </a:r>
            <a:r>
              <a:rPr lang="es-AR" altLang="es-AR" sz="2000" dirty="0">
                <a:solidFill>
                  <a:srgbClr val="000000"/>
                </a:solidFill>
                <a:latin typeface="Arial" panose="020B0604020202020204" pitchFamily="34" charset="0"/>
                <a:cs typeface="Arial" panose="020B0604020202020204" pitchFamily="34" charset="0"/>
              </a:rPr>
              <a:t>Para transferir 10 Kbyte tenemos repetir el proceso 10.000 veces</a:t>
            </a:r>
            <a:endParaRPr lang="es-AR" altLang="es-AR" sz="2000" dirty="0">
              <a:cs typeface="Times New Roman" panose="02020603050405020304" pitchFamily="18" charset="0"/>
            </a:endParaRPr>
          </a:p>
          <a:p>
            <a:pPr lvl="3">
              <a:buFont typeface="Symbol" panose="05050102010706020507" pitchFamily="18" charset="2"/>
              <a:buNone/>
            </a:pPr>
            <a:r>
              <a:rPr lang="es-AR" altLang="es-AR" sz="2000" dirty="0">
                <a:solidFill>
                  <a:srgbClr val="000000"/>
                </a:solidFill>
                <a:latin typeface="Symbol" panose="05050102010706020507" pitchFamily="18" charset="2"/>
                <a:cs typeface="Times New Roman" panose="02020603050405020304" pitchFamily="18" charset="0"/>
              </a:rPr>
              <a:t>Þ </a:t>
            </a:r>
            <a:r>
              <a:rPr lang="es-AR" altLang="es-AR" sz="2000" dirty="0">
                <a:solidFill>
                  <a:srgbClr val="000000"/>
                </a:solidFill>
                <a:latin typeface="Arial" panose="020B0604020202020204" pitchFamily="34" charset="0"/>
                <a:cs typeface="Arial" panose="020B0604020202020204" pitchFamily="34" charset="0"/>
              </a:rPr>
              <a:t>hay ejecutar 100.000 instrucciones para atender al periférico</a:t>
            </a:r>
          </a:p>
          <a:p>
            <a:pPr>
              <a:buFont typeface="Symbol" panose="05050102010706020507" pitchFamily="18" charset="2"/>
              <a:buChar char=" "/>
            </a:pPr>
            <a:r>
              <a:rPr lang="es-AR" altLang="es-AR" sz="2000" dirty="0">
                <a:solidFill>
                  <a:srgbClr val="000000"/>
                </a:solidFill>
                <a:latin typeface="Arial" panose="020B0604020202020204" pitchFamily="34" charset="0"/>
                <a:cs typeface="Arial" panose="020B0604020202020204" pitchFamily="34" charset="0"/>
              </a:rPr>
              <a:t> 	       </a:t>
            </a:r>
            <a:r>
              <a:rPr lang="es-AR" altLang="es-AR" sz="2000" dirty="0">
                <a:solidFill>
                  <a:srgbClr val="000000"/>
                </a:solidFill>
                <a:latin typeface="Symbol" panose="05050102010706020507" pitchFamily="18" charset="2"/>
                <a:cs typeface="Times New Roman" panose="02020603050405020304" pitchFamily="18" charset="0"/>
              </a:rPr>
              <a:t>Þ </a:t>
            </a:r>
            <a:r>
              <a:rPr lang="es-AR" altLang="es-AR" sz="2000" b="1" dirty="0">
                <a:solidFill>
                  <a:srgbClr val="000000"/>
                </a:solidFill>
                <a:latin typeface="Arial" panose="020B0604020202020204" pitchFamily="34" charset="0"/>
                <a:cs typeface="Arial" panose="020B0604020202020204" pitchFamily="34" charset="0"/>
              </a:rPr>
              <a:t>la CPU tarda 0,001 s</a:t>
            </a:r>
            <a:endParaRPr lang="es-AR" altLang="es-AR" sz="2000" b="1" dirty="0">
              <a:cs typeface="Times New Roman" panose="02020603050405020304" pitchFamily="18" charset="0"/>
            </a:endParaRPr>
          </a:p>
          <a:p>
            <a:endParaRPr lang="es-AR" altLang="es-AR" sz="2000" dirty="0">
              <a:solidFill>
                <a:srgbClr val="000000"/>
              </a:solidFill>
              <a:latin typeface="Wingdings" panose="05000000000000000000" pitchFamily="2" charset="2"/>
              <a:cs typeface="Times New Roman" panose="02020603050405020304" pitchFamily="18" charset="0"/>
            </a:endParaRPr>
          </a:p>
          <a:p>
            <a:r>
              <a:rPr lang="es-AR" altLang="es-AR" sz="2000" dirty="0">
                <a:solidFill>
                  <a:srgbClr val="000000"/>
                </a:solidFill>
                <a:latin typeface="Arial" panose="020B0604020202020204" pitchFamily="34" charset="0"/>
                <a:cs typeface="Arial" panose="020B0604020202020204" pitchFamily="34" charset="0"/>
              </a:rPr>
              <a:t>CONCLUSIÓN:</a:t>
            </a:r>
            <a:endParaRPr lang="es-AR" altLang="es-AR" sz="2000" dirty="0">
              <a:cs typeface="Times New Roman" panose="02020603050405020304" pitchFamily="18" charset="0"/>
            </a:endParaRPr>
          </a:p>
          <a:p>
            <a:endParaRPr lang="es-AR" altLang="es-AR" sz="2000" dirty="0">
              <a:solidFill>
                <a:srgbClr val="000000"/>
              </a:solidFill>
              <a:latin typeface="Wingdings" panose="05000000000000000000" pitchFamily="2" charset="2"/>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Ø </a:t>
            </a:r>
            <a:r>
              <a:rPr lang="es-AR" altLang="es-AR" sz="2000" dirty="0">
                <a:solidFill>
                  <a:srgbClr val="000000"/>
                </a:solidFill>
                <a:latin typeface="Arial" panose="020B0604020202020204" pitchFamily="34" charset="0"/>
                <a:cs typeface="Arial" panose="020B0604020202020204" pitchFamily="34" charset="0"/>
              </a:rPr>
              <a:t>La E/S por interrupciones reduce en 10.000 veces el tiempo que la CPU está ocupada gestionando la impresora</a:t>
            </a:r>
            <a:endParaRPr lang="es-AR" altLang="es-AR" sz="2000" dirty="0">
              <a:cs typeface="Times New Roman" panose="02020603050405020304" pitchFamily="18" charset="0"/>
            </a:endParaRPr>
          </a:p>
          <a:p>
            <a:endParaRPr lang="es-AR" altLang="es-AR" sz="2000" dirty="0"/>
          </a:p>
        </p:txBody>
      </p:sp>
    </p:spTree>
    <p:extLst>
      <p:ext uri="{BB962C8B-B14F-4D97-AF65-F5344CB8AC3E}">
        <p14:creationId xmlns:p14="http://schemas.microsoft.com/office/powerpoint/2010/main" val="24522726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3568" y="260648"/>
            <a:ext cx="7467600" cy="562074"/>
          </a:xfrm>
        </p:spPr>
        <p:txBody>
          <a:bodyPr/>
          <a:lstStyle/>
          <a:p>
            <a:pPr algn="ctr"/>
            <a:r>
              <a:rPr lang="en-GB" altLang="es-AR" dirty="0" err="1" smtClean="0"/>
              <a:t>Interrupciones</a:t>
            </a:r>
            <a:r>
              <a:rPr lang="en-GB" altLang="es-AR" dirty="0" smtClean="0"/>
              <a:t>, en forma </a:t>
            </a:r>
            <a:r>
              <a:rPr lang="en-GB" altLang="es-AR" dirty="0" err="1" smtClean="0"/>
              <a:t>más</a:t>
            </a:r>
            <a:r>
              <a:rPr lang="en-GB" altLang="es-AR" dirty="0" smtClean="0"/>
              <a:t> </a:t>
            </a:r>
            <a:r>
              <a:rPr lang="en-GB" altLang="es-AR" dirty="0" err="1" smtClean="0"/>
              <a:t>amplia</a:t>
            </a:r>
            <a:endParaRPr lang="en-GB" altLang="es-AR" dirty="0" smtClean="0"/>
          </a:p>
        </p:txBody>
      </p:sp>
      <p:sp>
        <p:nvSpPr>
          <p:cNvPr id="26627" name="Rectangle 3"/>
          <p:cNvSpPr>
            <a:spLocks noGrp="1" noChangeArrowheads="1"/>
          </p:cNvSpPr>
          <p:nvPr>
            <p:ph type="body" idx="1"/>
          </p:nvPr>
        </p:nvSpPr>
        <p:spPr>
          <a:xfrm>
            <a:off x="457200" y="1447800"/>
            <a:ext cx="8178800" cy="4171950"/>
          </a:xfrm>
        </p:spPr>
        <p:txBody>
          <a:bodyPr>
            <a:normAutofit lnSpcReduction="10000"/>
          </a:bodyPr>
          <a:lstStyle/>
          <a:p>
            <a:pPr>
              <a:lnSpc>
                <a:spcPct val="90000"/>
              </a:lnSpc>
            </a:pPr>
            <a:r>
              <a:rPr lang="en-GB" altLang="es-AR" sz="2400" smtClean="0"/>
              <a:t>Mecanismo por el cual los distintos módulos (e.g. E/S) pueden interrumpir la secuencia de procesamiento normal.</a:t>
            </a:r>
          </a:p>
          <a:p>
            <a:pPr>
              <a:lnSpc>
                <a:spcPct val="90000"/>
              </a:lnSpc>
            </a:pPr>
            <a:r>
              <a:rPr lang="en-GB" altLang="es-AR" sz="2400" smtClean="0"/>
              <a:t>Excepción de Programa</a:t>
            </a:r>
          </a:p>
          <a:p>
            <a:pPr lvl="1">
              <a:lnSpc>
                <a:spcPct val="90000"/>
              </a:lnSpc>
            </a:pPr>
            <a:r>
              <a:rPr lang="en-GB" altLang="es-AR" sz="2000" smtClean="0"/>
              <a:t>e.g. overflow, división por cero</a:t>
            </a:r>
          </a:p>
          <a:p>
            <a:pPr>
              <a:lnSpc>
                <a:spcPct val="90000"/>
              </a:lnSpc>
            </a:pPr>
            <a:r>
              <a:rPr lang="en-GB" altLang="es-AR" sz="2400" smtClean="0"/>
              <a:t>Timer</a:t>
            </a:r>
          </a:p>
          <a:p>
            <a:pPr lvl="1">
              <a:lnSpc>
                <a:spcPct val="90000"/>
              </a:lnSpc>
            </a:pPr>
            <a:r>
              <a:rPr lang="en-GB" altLang="es-AR" sz="2000" smtClean="0"/>
              <a:t>Generada por timer interno del procesador</a:t>
            </a:r>
          </a:p>
          <a:p>
            <a:pPr lvl="1">
              <a:lnSpc>
                <a:spcPct val="90000"/>
              </a:lnSpc>
            </a:pPr>
            <a:r>
              <a:rPr lang="en-GB" altLang="es-AR" sz="2000" smtClean="0"/>
              <a:t>Usada en “pre-emptive” multi-tasking</a:t>
            </a:r>
          </a:p>
          <a:p>
            <a:pPr>
              <a:lnSpc>
                <a:spcPct val="90000"/>
              </a:lnSpc>
            </a:pPr>
            <a:r>
              <a:rPr lang="en-GB" altLang="es-AR" sz="2400" smtClean="0"/>
              <a:t>E/S</a:t>
            </a:r>
          </a:p>
          <a:p>
            <a:pPr lvl="1">
              <a:lnSpc>
                <a:spcPct val="90000"/>
              </a:lnSpc>
            </a:pPr>
            <a:r>
              <a:rPr lang="en-GB" altLang="es-AR" sz="2000" smtClean="0"/>
              <a:t>de controlador de I/O</a:t>
            </a:r>
          </a:p>
          <a:p>
            <a:pPr>
              <a:lnSpc>
                <a:spcPct val="90000"/>
              </a:lnSpc>
            </a:pPr>
            <a:r>
              <a:rPr lang="en-GB" altLang="es-AR" sz="2400" smtClean="0"/>
              <a:t>Falla de Hardware</a:t>
            </a:r>
          </a:p>
          <a:p>
            <a:pPr lvl="1">
              <a:lnSpc>
                <a:spcPct val="90000"/>
              </a:lnSpc>
            </a:pPr>
            <a:r>
              <a:rPr lang="en-GB" altLang="es-AR" sz="2000" smtClean="0"/>
              <a:t>e.g. error de paridad en memoria</a:t>
            </a:r>
          </a:p>
        </p:txBody>
      </p:sp>
    </p:spTree>
    <p:extLst>
      <p:ext uri="{BB962C8B-B14F-4D97-AF65-F5344CB8AC3E}">
        <p14:creationId xmlns:p14="http://schemas.microsoft.com/office/powerpoint/2010/main" val="3769377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23528" y="274638"/>
            <a:ext cx="8424936" cy="490066"/>
          </a:xfrm>
        </p:spPr>
        <p:txBody>
          <a:bodyPr>
            <a:normAutofit fontScale="90000"/>
          </a:bodyPr>
          <a:lstStyle/>
          <a:p>
            <a:pPr algn="ctr"/>
            <a:r>
              <a:rPr lang="en-US" altLang="es-AR" dirty="0" err="1" smtClean="0"/>
              <a:t>Una</a:t>
            </a:r>
            <a:r>
              <a:rPr lang="en-US" altLang="es-AR" dirty="0" smtClean="0"/>
              <a:t> </a:t>
            </a:r>
            <a:r>
              <a:rPr lang="en-US" altLang="es-AR" dirty="0" err="1" smtClean="0"/>
              <a:t>clasificación</a:t>
            </a:r>
            <a:r>
              <a:rPr lang="en-US" altLang="es-AR" dirty="0" smtClean="0"/>
              <a:t> de </a:t>
            </a:r>
            <a:r>
              <a:rPr lang="en-US" altLang="es-AR" dirty="0" err="1" smtClean="0"/>
              <a:t>las</a:t>
            </a:r>
            <a:r>
              <a:rPr lang="en-US" altLang="es-AR" dirty="0" smtClean="0"/>
              <a:t> </a:t>
            </a:r>
            <a:r>
              <a:rPr lang="en-US" altLang="es-AR" dirty="0" err="1" smtClean="0"/>
              <a:t>interrupciones</a:t>
            </a:r>
            <a:endParaRPr lang="en-US" altLang="es-AR" dirty="0" smtClean="0"/>
          </a:p>
        </p:txBody>
      </p:sp>
      <p:sp>
        <p:nvSpPr>
          <p:cNvPr id="27651" name="Rectangle 3"/>
          <p:cNvSpPr>
            <a:spLocks noGrp="1" noChangeArrowheads="1"/>
          </p:cNvSpPr>
          <p:nvPr>
            <p:ph type="body" idx="1"/>
          </p:nvPr>
        </p:nvSpPr>
        <p:spPr>
          <a:xfrm>
            <a:off x="539552" y="1196752"/>
            <a:ext cx="7467600" cy="4873752"/>
          </a:xfrm>
        </p:spPr>
        <p:txBody>
          <a:bodyPr/>
          <a:lstStyle/>
          <a:p>
            <a:endParaRPr lang="en-US" altLang="es-AR" dirty="0" smtClean="0"/>
          </a:p>
          <a:p>
            <a:r>
              <a:rPr lang="en-US" altLang="es-AR" dirty="0" err="1" smtClean="0"/>
              <a:t>Internas</a:t>
            </a:r>
            <a:r>
              <a:rPr lang="en-US" altLang="es-AR" dirty="0" smtClean="0"/>
              <a:t> (</a:t>
            </a:r>
            <a:r>
              <a:rPr lang="en-US" altLang="es-AR" dirty="0" err="1" smtClean="0"/>
              <a:t>excepciones</a:t>
            </a:r>
            <a:r>
              <a:rPr lang="en-US" altLang="es-AR" dirty="0" smtClean="0"/>
              <a:t>)</a:t>
            </a:r>
          </a:p>
          <a:p>
            <a:endParaRPr lang="en-US" altLang="es-AR" dirty="0" smtClean="0"/>
          </a:p>
          <a:p>
            <a:r>
              <a:rPr lang="en-US" altLang="es-AR" dirty="0" err="1" smtClean="0"/>
              <a:t>Externas</a:t>
            </a:r>
            <a:endParaRPr lang="en-US" altLang="es-AR" dirty="0" smtClean="0"/>
          </a:p>
          <a:p>
            <a:endParaRPr lang="en-US" altLang="es-AR" dirty="0" smtClean="0"/>
          </a:p>
          <a:p>
            <a:r>
              <a:rPr lang="en-US" altLang="es-AR" dirty="0" smtClean="0"/>
              <a:t>De Software</a:t>
            </a:r>
          </a:p>
          <a:p>
            <a:pPr>
              <a:buFontTx/>
              <a:buNone/>
            </a:pPr>
            <a:endParaRPr lang="en-US" altLang="es-AR" dirty="0" smtClean="0"/>
          </a:p>
          <a:p>
            <a:pPr>
              <a:buFontTx/>
              <a:buNone/>
            </a:pPr>
            <a:r>
              <a:rPr lang="en-US" altLang="es-AR" sz="2000" dirty="0" err="1" smtClean="0"/>
              <a:t>Terminología</a:t>
            </a:r>
            <a:r>
              <a:rPr lang="en-US" altLang="es-AR" sz="2000" dirty="0" smtClean="0"/>
              <a:t> </a:t>
            </a:r>
            <a:r>
              <a:rPr lang="en-US" altLang="es-AR" sz="2000" dirty="0" smtClean="0"/>
              <a:t>no </a:t>
            </a:r>
            <a:r>
              <a:rPr lang="en-US" altLang="es-AR" sz="2000" dirty="0" err="1" smtClean="0"/>
              <a:t>consistente</a:t>
            </a:r>
            <a:r>
              <a:rPr lang="en-US" altLang="es-AR" sz="2000" dirty="0" smtClean="0"/>
              <a:t> entre </a:t>
            </a:r>
            <a:r>
              <a:rPr lang="en-US" altLang="es-AR" sz="2000" dirty="0" err="1" smtClean="0"/>
              <a:t>distintas</a:t>
            </a:r>
            <a:r>
              <a:rPr lang="en-US" altLang="es-AR" sz="2000" dirty="0" smtClean="0"/>
              <a:t> </a:t>
            </a:r>
            <a:r>
              <a:rPr lang="en-US" altLang="es-AR" sz="2000" dirty="0" err="1" smtClean="0"/>
              <a:t>máquinas</a:t>
            </a:r>
            <a:r>
              <a:rPr lang="en-US" altLang="es-AR" sz="2000" dirty="0" smtClean="0"/>
              <a:t>: </a:t>
            </a:r>
            <a:r>
              <a:rPr lang="en-US" altLang="es-AR" sz="2000" dirty="0" err="1" smtClean="0"/>
              <a:t>interrupciones</a:t>
            </a:r>
            <a:r>
              <a:rPr lang="en-US" altLang="es-AR" sz="2000" dirty="0" smtClean="0"/>
              <a:t>, faults, traps, </a:t>
            </a:r>
            <a:r>
              <a:rPr lang="en-US" altLang="es-AR" sz="2000" dirty="0" err="1" smtClean="0"/>
              <a:t>excepciones</a:t>
            </a:r>
            <a:r>
              <a:rPr lang="en-US" altLang="es-AR" sz="2000" dirty="0" smtClean="0"/>
              <a:t>, </a:t>
            </a:r>
            <a:r>
              <a:rPr lang="en-US" altLang="es-AR" sz="2000" dirty="0" err="1" smtClean="0"/>
              <a:t>cubren</a:t>
            </a:r>
            <a:r>
              <a:rPr lang="en-US" altLang="es-AR" sz="2000" dirty="0" smtClean="0"/>
              <a:t> </a:t>
            </a:r>
            <a:r>
              <a:rPr lang="en-US" altLang="es-AR" sz="2000" dirty="0" err="1" smtClean="0"/>
              <a:t>todos</a:t>
            </a:r>
            <a:r>
              <a:rPr lang="en-US" altLang="es-AR" sz="2000" dirty="0" smtClean="0"/>
              <a:t> los </a:t>
            </a:r>
            <a:r>
              <a:rPr lang="en-US" altLang="es-AR" sz="2000" dirty="0" err="1" smtClean="0"/>
              <a:t>posibles</a:t>
            </a:r>
            <a:r>
              <a:rPr lang="en-US" altLang="es-AR" sz="2000" dirty="0" smtClean="0"/>
              <a:t> </a:t>
            </a:r>
            <a:r>
              <a:rPr lang="en-US" altLang="es-AR" sz="2000" dirty="0" err="1" smtClean="0"/>
              <a:t>aspectos</a:t>
            </a:r>
            <a:r>
              <a:rPr lang="en-US" altLang="es-AR" sz="2000" dirty="0" smtClean="0"/>
              <a:t>: </a:t>
            </a:r>
            <a:r>
              <a:rPr lang="en-US" altLang="es-AR" sz="2000" dirty="0" err="1" smtClean="0"/>
              <a:t>Pedido</a:t>
            </a:r>
            <a:r>
              <a:rPr lang="en-US" altLang="es-AR" sz="2000" dirty="0" smtClean="0"/>
              <a:t> de </a:t>
            </a:r>
            <a:r>
              <a:rPr lang="en-US" altLang="es-AR" sz="2000" dirty="0" err="1" smtClean="0"/>
              <a:t>dispositivo</a:t>
            </a:r>
            <a:r>
              <a:rPr lang="en-US" altLang="es-AR" sz="2000" dirty="0" smtClean="0"/>
              <a:t> </a:t>
            </a:r>
            <a:r>
              <a:rPr lang="en-US" altLang="es-AR" sz="2000" dirty="0" smtClean="0"/>
              <a:t>de E/S, breakpoint, overflow, underflow, page fault, memory access violation, power failure, etc.</a:t>
            </a:r>
          </a:p>
        </p:txBody>
      </p:sp>
    </p:spTree>
    <p:extLst>
      <p:ext uri="{BB962C8B-B14F-4D97-AF65-F5344CB8AC3E}">
        <p14:creationId xmlns:p14="http://schemas.microsoft.com/office/powerpoint/2010/main" val="3370965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7467600" cy="490066"/>
          </a:xfrm>
        </p:spPr>
        <p:txBody>
          <a:bodyPr>
            <a:normAutofit fontScale="90000"/>
          </a:bodyPr>
          <a:lstStyle/>
          <a:p>
            <a:pPr algn="ctr"/>
            <a:r>
              <a:rPr lang="en-US" altLang="es-AR" dirty="0" err="1" smtClean="0"/>
              <a:t>Tópicos</a:t>
            </a:r>
            <a:r>
              <a:rPr lang="en-US" altLang="es-AR" dirty="0" smtClean="0"/>
              <a:t> de </a:t>
            </a:r>
            <a:r>
              <a:rPr lang="en-US" altLang="es-AR" dirty="0" err="1" smtClean="0"/>
              <a:t>Diseño</a:t>
            </a:r>
            <a:endParaRPr lang="en-US" altLang="es-AR" dirty="0" smtClean="0"/>
          </a:p>
        </p:txBody>
      </p:sp>
      <p:sp>
        <p:nvSpPr>
          <p:cNvPr id="28675" name="Rectangle 3"/>
          <p:cNvSpPr>
            <a:spLocks noGrp="1" noChangeArrowheads="1"/>
          </p:cNvSpPr>
          <p:nvPr>
            <p:ph type="body" idx="1"/>
          </p:nvPr>
        </p:nvSpPr>
        <p:spPr/>
        <p:txBody>
          <a:bodyPr/>
          <a:lstStyle/>
          <a:p>
            <a:endParaRPr lang="en-US" altLang="es-AR" dirty="0" smtClean="0"/>
          </a:p>
          <a:p>
            <a:r>
              <a:rPr lang="en-US" altLang="es-AR" dirty="0"/>
              <a:t>¿</a:t>
            </a:r>
            <a:r>
              <a:rPr lang="en-US" altLang="es-AR" dirty="0" smtClean="0"/>
              <a:t>Como </a:t>
            </a:r>
            <a:r>
              <a:rPr lang="en-US" altLang="es-AR" dirty="0" err="1" smtClean="0"/>
              <a:t>identificar</a:t>
            </a:r>
            <a:r>
              <a:rPr lang="en-US" altLang="es-AR" dirty="0" smtClean="0"/>
              <a:t> al </a:t>
            </a:r>
            <a:r>
              <a:rPr lang="en-US" altLang="es-AR" dirty="0" err="1" smtClean="0"/>
              <a:t>módulo</a:t>
            </a:r>
            <a:r>
              <a:rPr lang="en-US" altLang="es-AR" dirty="0" smtClean="0"/>
              <a:t> </a:t>
            </a:r>
            <a:r>
              <a:rPr lang="en-US" altLang="es-AR" dirty="0" err="1" smtClean="0"/>
              <a:t>que</a:t>
            </a:r>
            <a:r>
              <a:rPr lang="en-US" altLang="es-AR" dirty="0" smtClean="0"/>
              <a:t> </a:t>
            </a:r>
            <a:r>
              <a:rPr lang="en-US" altLang="es-AR" dirty="0" err="1" smtClean="0"/>
              <a:t>pidió</a:t>
            </a:r>
            <a:r>
              <a:rPr lang="en-US" altLang="es-AR" dirty="0" smtClean="0"/>
              <a:t> la </a:t>
            </a:r>
            <a:r>
              <a:rPr lang="en-US" altLang="es-AR" dirty="0" err="1" smtClean="0"/>
              <a:t>interrupción</a:t>
            </a:r>
            <a:r>
              <a:rPr lang="en-US" altLang="es-AR" dirty="0" smtClean="0"/>
              <a:t>?</a:t>
            </a:r>
          </a:p>
          <a:p>
            <a:endParaRPr lang="en-US" altLang="es-AR" dirty="0" smtClean="0"/>
          </a:p>
          <a:p>
            <a:r>
              <a:rPr lang="en-US" altLang="es-AR" dirty="0" smtClean="0"/>
              <a:t>Como </a:t>
            </a:r>
            <a:r>
              <a:rPr lang="en-US" altLang="es-AR" dirty="0" err="1" smtClean="0"/>
              <a:t>tratar</a:t>
            </a:r>
            <a:r>
              <a:rPr lang="en-US" altLang="es-AR" dirty="0" smtClean="0"/>
              <a:t> con </a:t>
            </a:r>
            <a:r>
              <a:rPr lang="en-US" altLang="es-AR" dirty="0" err="1" smtClean="0"/>
              <a:t>múltiples</a:t>
            </a:r>
            <a:r>
              <a:rPr lang="en-US" altLang="es-AR" dirty="0" smtClean="0"/>
              <a:t> </a:t>
            </a:r>
            <a:r>
              <a:rPr lang="en-US" altLang="es-AR" dirty="0" err="1" smtClean="0"/>
              <a:t>interrpciones</a:t>
            </a:r>
            <a:r>
              <a:rPr lang="en-US" altLang="es-AR" dirty="0" smtClean="0"/>
              <a:t>?</a:t>
            </a:r>
          </a:p>
          <a:p>
            <a:pPr lvl="1"/>
            <a:r>
              <a:rPr lang="en-US" altLang="es-AR" dirty="0" smtClean="0"/>
              <a:t>i.e. un handler de </a:t>
            </a:r>
            <a:r>
              <a:rPr lang="en-US" altLang="es-AR" dirty="0" err="1" smtClean="0"/>
              <a:t>interrupciones</a:t>
            </a:r>
            <a:r>
              <a:rPr lang="en-US" altLang="es-AR" dirty="0" smtClean="0"/>
              <a:t> </a:t>
            </a:r>
            <a:r>
              <a:rPr lang="en-US" altLang="es-AR" dirty="0" err="1" smtClean="0"/>
              <a:t>siendo</a:t>
            </a:r>
            <a:r>
              <a:rPr lang="en-US" altLang="es-AR" dirty="0" smtClean="0"/>
              <a:t> </a:t>
            </a:r>
            <a:r>
              <a:rPr lang="en-US" altLang="es-AR" dirty="0" err="1" smtClean="0"/>
              <a:t>interrunpido</a:t>
            </a:r>
            <a:endParaRPr lang="en-US" altLang="es-AR" dirty="0" smtClean="0"/>
          </a:p>
          <a:p>
            <a:endParaRPr lang="en-US" altLang="es-AR" dirty="0" smtClean="0"/>
          </a:p>
        </p:txBody>
      </p:sp>
    </p:spTree>
    <p:extLst>
      <p:ext uri="{BB962C8B-B14F-4D97-AF65-F5344CB8AC3E}">
        <p14:creationId xmlns:p14="http://schemas.microsoft.com/office/powerpoint/2010/main" val="2842409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755576" y="188640"/>
            <a:ext cx="7467600" cy="562074"/>
          </a:xfrm>
        </p:spPr>
        <p:txBody>
          <a:bodyPr/>
          <a:lstStyle/>
          <a:p>
            <a:pPr algn="ctr"/>
            <a:r>
              <a:rPr lang="en-US" altLang="es-AR" sz="2400" dirty="0" err="1" smtClean="0"/>
              <a:t>Identificando</a:t>
            </a:r>
            <a:r>
              <a:rPr lang="en-US" altLang="es-AR" sz="2400" dirty="0" smtClean="0"/>
              <a:t> el </a:t>
            </a:r>
            <a:r>
              <a:rPr lang="en-US" altLang="es-AR" sz="2400" dirty="0" err="1" smtClean="0"/>
              <a:t>Módulo</a:t>
            </a:r>
            <a:r>
              <a:rPr lang="en-US" altLang="es-AR" sz="2400" dirty="0" smtClean="0"/>
              <a:t> </a:t>
            </a:r>
            <a:r>
              <a:rPr lang="en-US" altLang="es-AR" sz="2400" dirty="0" err="1" smtClean="0"/>
              <a:t>que</a:t>
            </a:r>
            <a:r>
              <a:rPr lang="en-US" altLang="es-AR" sz="2400" dirty="0" smtClean="0"/>
              <a:t> </a:t>
            </a:r>
            <a:r>
              <a:rPr lang="en-US" altLang="es-AR" sz="2400" dirty="0" err="1" smtClean="0"/>
              <a:t>Interrumpe</a:t>
            </a:r>
            <a:r>
              <a:rPr lang="en-US" altLang="es-AR" sz="2400" dirty="0" smtClean="0"/>
              <a:t> (1)</a:t>
            </a:r>
          </a:p>
        </p:txBody>
      </p:sp>
      <p:sp>
        <p:nvSpPr>
          <p:cNvPr id="29699" name="Rectangle 5"/>
          <p:cNvSpPr>
            <a:spLocks noGrp="1" noChangeArrowheads="1"/>
          </p:cNvSpPr>
          <p:nvPr>
            <p:ph type="body" idx="1"/>
          </p:nvPr>
        </p:nvSpPr>
        <p:spPr/>
        <p:txBody>
          <a:bodyPr/>
          <a:lstStyle/>
          <a:p>
            <a:r>
              <a:rPr lang="en-US" altLang="es-AR" smtClean="0"/>
              <a:t>Una línea de interrupción diferente para cada  módulo (vectorizada)</a:t>
            </a:r>
          </a:p>
          <a:p>
            <a:pPr lvl="1"/>
            <a:r>
              <a:rPr lang="en-US" altLang="es-AR" smtClean="0"/>
              <a:t>Ejemplo: PC</a:t>
            </a:r>
          </a:p>
          <a:p>
            <a:pPr lvl="1"/>
            <a:r>
              <a:rPr lang="en-US" altLang="es-AR" smtClean="0"/>
              <a:t>Limita el número de dispositivos</a:t>
            </a:r>
          </a:p>
          <a:p>
            <a:r>
              <a:rPr lang="en-US" altLang="es-AR" smtClean="0"/>
              <a:t>Una sola línea de interrupción compartida entre todos los módulos</a:t>
            </a:r>
          </a:p>
          <a:p>
            <a:pPr lvl="1"/>
            <a:r>
              <a:rPr lang="en-US" altLang="es-AR" smtClean="0"/>
              <a:t>Software Poll</a:t>
            </a:r>
          </a:p>
          <a:p>
            <a:pPr lvl="2"/>
            <a:r>
              <a:rPr lang="en-US" altLang="es-AR" smtClean="0"/>
              <a:t>La CPU le pregunta a cada módulo uno a la vez</a:t>
            </a:r>
          </a:p>
          <a:p>
            <a:pPr lvl="2"/>
            <a:r>
              <a:rPr lang="en-US" altLang="es-AR" smtClean="0"/>
              <a:t>Lento</a:t>
            </a:r>
          </a:p>
          <a:p>
            <a:pPr lvl="1">
              <a:buFontTx/>
              <a:buNone/>
            </a:pPr>
            <a:endParaRPr lang="en-US" altLang="es-AR" smtClean="0"/>
          </a:p>
          <a:p>
            <a:endParaRPr lang="en-US" altLang="es-AR" smtClean="0"/>
          </a:p>
        </p:txBody>
      </p:sp>
    </p:spTree>
    <p:extLst>
      <p:ext uri="{BB962C8B-B14F-4D97-AF65-F5344CB8AC3E}">
        <p14:creationId xmlns:p14="http://schemas.microsoft.com/office/powerpoint/2010/main" val="1659677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576" y="216026"/>
            <a:ext cx="7467600" cy="533400"/>
          </a:xfrm>
        </p:spPr>
        <p:txBody>
          <a:bodyPr/>
          <a:lstStyle/>
          <a:p>
            <a:pPr algn="ctr"/>
            <a:r>
              <a:rPr lang="en-US" altLang="es-AR" sz="2400" dirty="0" err="1" smtClean="0"/>
              <a:t>Identificando</a:t>
            </a:r>
            <a:r>
              <a:rPr lang="en-US" altLang="es-AR" sz="2400" dirty="0" smtClean="0"/>
              <a:t> el </a:t>
            </a:r>
            <a:r>
              <a:rPr lang="en-US" altLang="es-AR" sz="2400" dirty="0" err="1" smtClean="0"/>
              <a:t>Módulo</a:t>
            </a:r>
            <a:r>
              <a:rPr lang="en-US" altLang="es-AR" sz="2400" dirty="0" smtClean="0"/>
              <a:t> </a:t>
            </a:r>
            <a:r>
              <a:rPr lang="en-US" altLang="es-AR" sz="2400" dirty="0" err="1" smtClean="0"/>
              <a:t>que</a:t>
            </a:r>
            <a:r>
              <a:rPr lang="en-US" altLang="es-AR" sz="2400" dirty="0" smtClean="0"/>
              <a:t> </a:t>
            </a:r>
            <a:r>
              <a:rPr lang="en-US" altLang="es-AR" sz="2400" dirty="0" err="1" smtClean="0"/>
              <a:t>Interrumpe</a:t>
            </a:r>
            <a:r>
              <a:rPr lang="en-US" altLang="es-AR" sz="2400" dirty="0" smtClean="0"/>
              <a:t> (2)</a:t>
            </a:r>
          </a:p>
        </p:txBody>
      </p:sp>
      <p:sp>
        <p:nvSpPr>
          <p:cNvPr id="30723" name="Rectangle 3"/>
          <p:cNvSpPr>
            <a:spLocks noGrp="1" noChangeArrowheads="1"/>
          </p:cNvSpPr>
          <p:nvPr>
            <p:ph type="body" idx="1"/>
          </p:nvPr>
        </p:nvSpPr>
        <p:spPr>
          <a:xfrm>
            <a:off x="683568" y="1268760"/>
            <a:ext cx="7467600" cy="4873752"/>
          </a:xfrm>
        </p:spPr>
        <p:txBody>
          <a:bodyPr/>
          <a:lstStyle/>
          <a:p>
            <a:endParaRPr lang="en-US" altLang="es-AR" dirty="0" smtClean="0"/>
          </a:p>
          <a:p>
            <a:r>
              <a:rPr lang="en-US" altLang="es-AR" dirty="0" smtClean="0"/>
              <a:t>Daisy Chain o Hardware poll</a:t>
            </a:r>
          </a:p>
          <a:p>
            <a:pPr lvl="1"/>
            <a:r>
              <a:rPr lang="en-US" altLang="es-AR" dirty="0" smtClean="0"/>
              <a:t>Un “Interrupt Acknowledge” se </a:t>
            </a:r>
            <a:r>
              <a:rPr lang="en-US" altLang="es-AR" dirty="0" err="1" smtClean="0"/>
              <a:t>envía</a:t>
            </a:r>
            <a:r>
              <a:rPr lang="en-US" altLang="es-AR" dirty="0" smtClean="0"/>
              <a:t> a la </a:t>
            </a:r>
            <a:r>
              <a:rPr lang="en-US" altLang="es-AR" dirty="0" err="1" smtClean="0"/>
              <a:t>cadena</a:t>
            </a:r>
            <a:endParaRPr lang="en-US" altLang="es-AR" dirty="0" smtClean="0"/>
          </a:p>
          <a:p>
            <a:pPr lvl="1"/>
            <a:r>
              <a:rPr lang="en-US" altLang="es-AR" dirty="0" smtClean="0"/>
              <a:t>El </a:t>
            </a:r>
            <a:r>
              <a:rPr lang="en-US" altLang="es-AR" dirty="0" err="1" smtClean="0"/>
              <a:t>Módulo</a:t>
            </a:r>
            <a:r>
              <a:rPr lang="en-US" altLang="es-AR" dirty="0" smtClean="0"/>
              <a:t> </a:t>
            </a:r>
            <a:r>
              <a:rPr lang="en-US" altLang="es-AR" dirty="0" err="1" smtClean="0"/>
              <a:t>responsable</a:t>
            </a:r>
            <a:r>
              <a:rPr lang="en-US" altLang="es-AR" dirty="0" smtClean="0"/>
              <a:t> </a:t>
            </a:r>
            <a:r>
              <a:rPr lang="en-US" altLang="es-AR" dirty="0" err="1" smtClean="0"/>
              <a:t>ubica</a:t>
            </a:r>
            <a:r>
              <a:rPr lang="en-US" altLang="es-AR" dirty="0" smtClean="0"/>
              <a:t> un “vector” en el  bus</a:t>
            </a:r>
          </a:p>
          <a:p>
            <a:pPr lvl="1"/>
            <a:r>
              <a:rPr lang="en-US" altLang="es-AR" dirty="0" smtClean="0"/>
              <a:t>La CPU </a:t>
            </a:r>
            <a:r>
              <a:rPr lang="en-US" altLang="es-AR" dirty="0" err="1" smtClean="0"/>
              <a:t>usa</a:t>
            </a:r>
            <a:r>
              <a:rPr lang="en-US" altLang="es-AR" dirty="0" smtClean="0"/>
              <a:t> el vector para </a:t>
            </a:r>
            <a:r>
              <a:rPr lang="en-US" altLang="es-AR" dirty="0" err="1" smtClean="0"/>
              <a:t>identificar</a:t>
            </a:r>
            <a:r>
              <a:rPr lang="en-US" altLang="es-AR" dirty="0" smtClean="0"/>
              <a:t> el handler a </a:t>
            </a:r>
            <a:r>
              <a:rPr lang="en-US" altLang="es-AR" dirty="0" err="1" smtClean="0"/>
              <a:t>usarse</a:t>
            </a:r>
            <a:endParaRPr lang="en-US" altLang="es-AR" dirty="0" smtClean="0"/>
          </a:p>
        </p:txBody>
      </p:sp>
      <p:sp>
        <p:nvSpPr>
          <p:cNvPr id="30724" name="Rectangle 4"/>
          <p:cNvSpPr>
            <a:spLocks noChangeArrowheads="1"/>
          </p:cNvSpPr>
          <p:nvPr/>
        </p:nvSpPr>
        <p:spPr bwMode="auto">
          <a:xfrm>
            <a:off x="1187450" y="4005263"/>
            <a:ext cx="1152525" cy="1584325"/>
          </a:xfrm>
          <a:prstGeom prst="rect">
            <a:avLst/>
          </a:prstGeom>
          <a:solidFill>
            <a:srgbClr val="66CCFF"/>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30725" name="Rectangle 5"/>
          <p:cNvSpPr>
            <a:spLocks noChangeArrowheads="1"/>
          </p:cNvSpPr>
          <p:nvPr/>
        </p:nvSpPr>
        <p:spPr bwMode="auto">
          <a:xfrm>
            <a:off x="3348038" y="4508500"/>
            <a:ext cx="719137" cy="576263"/>
          </a:xfrm>
          <a:prstGeom prst="rect">
            <a:avLst/>
          </a:prstGeom>
          <a:solidFill>
            <a:schemeClr val="accent2"/>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30726" name="Rectangle 6"/>
          <p:cNvSpPr>
            <a:spLocks noChangeArrowheads="1"/>
          </p:cNvSpPr>
          <p:nvPr/>
        </p:nvSpPr>
        <p:spPr bwMode="auto">
          <a:xfrm>
            <a:off x="4572000" y="4508500"/>
            <a:ext cx="719138" cy="576263"/>
          </a:xfrm>
          <a:prstGeom prst="rect">
            <a:avLst/>
          </a:prstGeom>
          <a:solidFill>
            <a:schemeClr val="accent2"/>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30727" name="Rectangle 7"/>
          <p:cNvSpPr>
            <a:spLocks noChangeArrowheads="1"/>
          </p:cNvSpPr>
          <p:nvPr/>
        </p:nvSpPr>
        <p:spPr bwMode="auto">
          <a:xfrm>
            <a:off x="5867400" y="4508500"/>
            <a:ext cx="719138" cy="576263"/>
          </a:xfrm>
          <a:prstGeom prst="rect">
            <a:avLst/>
          </a:prstGeom>
          <a:solidFill>
            <a:schemeClr val="accent2"/>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30728" name="Line 8"/>
          <p:cNvSpPr>
            <a:spLocks noChangeShapeType="1"/>
          </p:cNvSpPr>
          <p:nvPr/>
        </p:nvSpPr>
        <p:spPr bwMode="auto">
          <a:xfrm flipH="1">
            <a:off x="2339975" y="4221163"/>
            <a:ext cx="3887788"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29" name="Line 9"/>
          <p:cNvSpPr>
            <a:spLocks noChangeShapeType="1"/>
          </p:cNvSpPr>
          <p:nvPr/>
        </p:nvSpPr>
        <p:spPr bwMode="auto">
          <a:xfrm flipV="1">
            <a:off x="3708400" y="4221163"/>
            <a:ext cx="0" cy="28733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0" name="Line 10"/>
          <p:cNvSpPr>
            <a:spLocks noChangeShapeType="1"/>
          </p:cNvSpPr>
          <p:nvPr/>
        </p:nvSpPr>
        <p:spPr bwMode="auto">
          <a:xfrm flipV="1">
            <a:off x="4932363" y="4221163"/>
            <a:ext cx="0" cy="28733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1" name="Line 11"/>
          <p:cNvSpPr>
            <a:spLocks noChangeShapeType="1"/>
          </p:cNvSpPr>
          <p:nvPr/>
        </p:nvSpPr>
        <p:spPr bwMode="auto">
          <a:xfrm flipV="1">
            <a:off x="6227763" y="4221163"/>
            <a:ext cx="0" cy="287337"/>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2" name="Line 12"/>
          <p:cNvSpPr>
            <a:spLocks noChangeShapeType="1"/>
          </p:cNvSpPr>
          <p:nvPr/>
        </p:nvSpPr>
        <p:spPr bwMode="auto">
          <a:xfrm>
            <a:off x="2339975" y="4797425"/>
            <a:ext cx="1008063" cy="0"/>
          </a:xfrm>
          <a:prstGeom prst="line">
            <a:avLst/>
          </a:prstGeom>
          <a:noFill/>
          <a:ln w="952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3" name="Line 16"/>
          <p:cNvSpPr>
            <a:spLocks noChangeShapeType="1"/>
          </p:cNvSpPr>
          <p:nvPr/>
        </p:nvSpPr>
        <p:spPr bwMode="auto">
          <a:xfrm>
            <a:off x="3348038" y="4797425"/>
            <a:ext cx="2159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4" name="Line 17"/>
          <p:cNvSpPr>
            <a:spLocks noChangeShapeType="1"/>
          </p:cNvSpPr>
          <p:nvPr/>
        </p:nvSpPr>
        <p:spPr bwMode="auto">
          <a:xfrm>
            <a:off x="3851275" y="4797425"/>
            <a:ext cx="2159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5" name="Line 18"/>
          <p:cNvSpPr>
            <a:spLocks noChangeShapeType="1"/>
          </p:cNvSpPr>
          <p:nvPr/>
        </p:nvSpPr>
        <p:spPr bwMode="auto">
          <a:xfrm flipV="1">
            <a:off x="3563938" y="4652963"/>
            <a:ext cx="215900" cy="144462"/>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6" name="Line 19"/>
          <p:cNvSpPr>
            <a:spLocks noChangeShapeType="1"/>
          </p:cNvSpPr>
          <p:nvPr/>
        </p:nvSpPr>
        <p:spPr bwMode="auto">
          <a:xfrm>
            <a:off x="4573588" y="4797425"/>
            <a:ext cx="2159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7" name="Line 20"/>
          <p:cNvSpPr>
            <a:spLocks noChangeShapeType="1"/>
          </p:cNvSpPr>
          <p:nvPr/>
        </p:nvSpPr>
        <p:spPr bwMode="auto">
          <a:xfrm>
            <a:off x="5076825" y="4797425"/>
            <a:ext cx="2159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8" name="Line 21"/>
          <p:cNvSpPr>
            <a:spLocks noChangeShapeType="1"/>
          </p:cNvSpPr>
          <p:nvPr/>
        </p:nvSpPr>
        <p:spPr bwMode="auto">
          <a:xfrm flipV="1">
            <a:off x="4789488" y="4652963"/>
            <a:ext cx="215900" cy="144462"/>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39" name="Line 22"/>
          <p:cNvSpPr>
            <a:spLocks noChangeShapeType="1"/>
          </p:cNvSpPr>
          <p:nvPr/>
        </p:nvSpPr>
        <p:spPr bwMode="auto">
          <a:xfrm>
            <a:off x="5868988" y="4797425"/>
            <a:ext cx="2159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40" name="Line 23"/>
          <p:cNvSpPr>
            <a:spLocks noChangeShapeType="1"/>
          </p:cNvSpPr>
          <p:nvPr/>
        </p:nvSpPr>
        <p:spPr bwMode="auto">
          <a:xfrm>
            <a:off x="6372225" y="4797425"/>
            <a:ext cx="215900"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41" name="Line 24"/>
          <p:cNvSpPr>
            <a:spLocks noChangeShapeType="1"/>
          </p:cNvSpPr>
          <p:nvPr/>
        </p:nvSpPr>
        <p:spPr bwMode="auto">
          <a:xfrm flipV="1">
            <a:off x="6084888" y="4652963"/>
            <a:ext cx="215900" cy="144462"/>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42" name="Line 25"/>
          <p:cNvSpPr>
            <a:spLocks noChangeShapeType="1"/>
          </p:cNvSpPr>
          <p:nvPr/>
        </p:nvSpPr>
        <p:spPr bwMode="auto">
          <a:xfrm>
            <a:off x="4067175" y="4797425"/>
            <a:ext cx="50482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43" name="Line 26"/>
          <p:cNvSpPr>
            <a:spLocks noChangeShapeType="1"/>
          </p:cNvSpPr>
          <p:nvPr/>
        </p:nvSpPr>
        <p:spPr bwMode="auto">
          <a:xfrm>
            <a:off x="5292725" y="4797425"/>
            <a:ext cx="574675"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30744" name="Text Box 27"/>
          <p:cNvSpPr txBox="1">
            <a:spLocks noChangeArrowheads="1"/>
          </p:cNvSpPr>
          <p:nvPr/>
        </p:nvSpPr>
        <p:spPr bwMode="auto">
          <a:xfrm>
            <a:off x="1331913" y="45085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AR"/>
              <a:t>CPU</a:t>
            </a:r>
            <a:endParaRPr lang="es-AR" altLang="es-AR"/>
          </a:p>
        </p:txBody>
      </p:sp>
      <p:sp>
        <p:nvSpPr>
          <p:cNvPr id="30745" name="Text Box 28"/>
          <p:cNvSpPr txBox="1">
            <a:spLocks noChangeArrowheads="1"/>
          </p:cNvSpPr>
          <p:nvPr/>
        </p:nvSpPr>
        <p:spPr bwMode="auto">
          <a:xfrm>
            <a:off x="2484438" y="3789363"/>
            <a:ext cx="619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AR" sz="2000"/>
              <a:t>IRQ</a:t>
            </a:r>
            <a:endParaRPr lang="es-AR" altLang="es-AR" sz="2000"/>
          </a:p>
        </p:txBody>
      </p:sp>
      <p:sp>
        <p:nvSpPr>
          <p:cNvPr id="30746" name="Text Box 29"/>
          <p:cNvSpPr txBox="1">
            <a:spLocks noChangeArrowheads="1"/>
          </p:cNvSpPr>
          <p:nvPr/>
        </p:nvSpPr>
        <p:spPr bwMode="auto">
          <a:xfrm>
            <a:off x="2411413" y="4437063"/>
            <a:ext cx="788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ES" altLang="es-AR" sz="2000"/>
              <a:t>INTA</a:t>
            </a:r>
            <a:endParaRPr lang="es-AR" altLang="es-AR" sz="2000"/>
          </a:p>
        </p:txBody>
      </p:sp>
    </p:spTree>
    <p:extLst>
      <p:ext uri="{BB962C8B-B14F-4D97-AF65-F5344CB8AC3E}">
        <p14:creationId xmlns:p14="http://schemas.microsoft.com/office/powerpoint/2010/main" val="1741615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7467600" cy="490066"/>
          </a:xfrm>
        </p:spPr>
        <p:txBody>
          <a:bodyPr>
            <a:normAutofit fontScale="90000"/>
          </a:bodyPr>
          <a:lstStyle/>
          <a:p>
            <a:pPr algn="ctr"/>
            <a:r>
              <a:rPr lang="en-US" altLang="es-AR" dirty="0" err="1" smtClean="0"/>
              <a:t>Interrupciones</a:t>
            </a:r>
            <a:r>
              <a:rPr lang="en-US" altLang="es-AR" dirty="0" smtClean="0"/>
              <a:t> </a:t>
            </a:r>
            <a:r>
              <a:rPr lang="en-US" altLang="es-AR" dirty="0" err="1" smtClean="0"/>
              <a:t>Múltiples</a:t>
            </a:r>
            <a:endParaRPr lang="en-US" altLang="es-AR" dirty="0" smtClean="0"/>
          </a:p>
        </p:txBody>
      </p:sp>
      <p:sp>
        <p:nvSpPr>
          <p:cNvPr id="31747" name="Rectangle 3"/>
          <p:cNvSpPr>
            <a:spLocks noGrp="1" noChangeArrowheads="1"/>
          </p:cNvSpPr>
          <p:nvPr>
            <p:ph type="body" idx="1"/>
          </p:nvPr>
        </p:nvSpPr>
        <p:spPr>
          <a:xfrm>
            <a:off x="539552" y="1124744"/>
            <a:ext cx="7467600" cy="4873752"/>
          </a:xfrm>
        </p:spPr>
        <p:txBody>
          <a:bodyPr>
            <a:normAutofit lnSpcReduction="10000"/>
          </a:bodyPr>
          <a:lstStyle/>
          <a:p>
            <a:r>
              <a:rPr lang="en-US" altLang="es-AR" dirty="0" err="1" smtClean="0"/>
              <a:t>Deshabilitar</a:t>
            </a:r>
            <a:r>
              <a:rPr lang="en-US" altLang="es-AR" dirty="0" smtClean="0"/>
              <a:t> </a:t>
            </a:r>
            <a:r>
              <a:rPr lang="en-US" altLang="es-AR" dirty="0" err="1" smtClean="0"/>
              <a:t>interrupciones</a:t>
            </a:r>
            <a:endParaRPr lang="en-US" altLang="es-AR" dirty="0" smtClean="0"/>
          </a:p>
          <a:p>
            <a:pPr lvl="1"/>
            <a:r>
              <a:rPr lang="en-US" altLang="es-AR" dirty="0" smtClean="0"/>
              <a:t>El </a:t>
            </a:r>
            <a:r>
              <a:rPr lang="en-US" altLang="es-AR" dirty="0" err="1" smtClean="0"/>
              <a:t>procesador</a:t>
            </a:r>
            <a:r>
              <a:rPr lang="en-US" altLang="es-AR" dirty="0" smtClean="0"/>
              <a:t> no </a:t>
            </a:r>
            <a:r>
              <a:rPr lang="en-US" altLang="es-AR" dirty="0" err="1" smtClean="0"/>
              <a:t>atiende</a:t>
            </a:r>
            <a:r>
              <a:rPr lang="en-US" altLang="es-AR" dirty="0" smtClean="0"/>
              <a:t> los </a:t>
            </a:r>
            <a:r>
              <a:rPr lang="en-US" altLang="es-AR" dirty="0" err="1" smtClean="0"/>
              <a:t>pedidos</a:t>
            </a:r>
            <a:r>
              <a:rPr lang="en-US" altLang="es-AR" dirty="0" smtClean="0"/>
              <a:t> de </a:t>
            </a:r>
            <a:r>
              <a:rPr lang="en-US" altLang="es-AR" dirty="0" err="1" smtClean="0"/>
              <a:t>interrupción</a:t>
            </a:r>
            <a:r>
              <a:rPr lang="en-US" altLang="es-AR" dirty="0" smtClean="0"/>
              <a:t> </a:t>
            </a:r>
            <a:r>
              <a:rPr lang="es-AR" altLang="es-AR" dirty="0" smtClean="0"/>
              <a:t>mientras</a:t>
            </a:r>
            <a:r>
              <a:rPr lang="en-US" altLang="es-AR" dirty="0" smtClean="0"/>
              <a:t> </a:t>
            </a:r>
            <a:r>
              <a:rPr lang="en-US" altLang="es-AR" dirty="0" err="1" smtClean="0"/>
              <a:t>procesa</a:t>
            </a:r>
            <a:r>
              <a:rPr lang="en-US" altLang="es-AR" dirty="0" smtClean="0"/>
              <a:t> </a:t>
            </a:r>
            <a:r>
              <a:rPr lang="en-US" altLang="es-AR" dirty="0" err="1" smtClean="0"/>
              <a:t>una</a:t>
            </a:r>
            <a:r>
              <a:rPr lang="en-US" altLang="es-AR" dirty="0" smtClean="0"/>
              <a:t> </a:t>
            </a:r>
            <a:r>
              <a:rPr lang="en-US" altLang="es-AR" dirty="0" err="1" smtClean="0"/>
              <a:t>interrupción</a:t>
            </a:r>
            <a:endParaRPr lang="en-US" altLang="es-AR" dirty="0" smtClean="0"/>
          </a:p>
          <a:p>
            <a:pPr lvl="1"/>
            <a:r>
              <a:rPr lang="en-US" altLang="es-AR" dirty="0" smtClean="0"/>
              <a:t>Las </a:t>
            </a:r>
            <a:r>
              <a:rPr lang="en-US" altLang="es-AR" dirty="0" err="1" smtClean="0"/>
              <a:t>interrupciones</a:t>
            </a:r>
            <a:r>
              <a:rPr lang="en-US" altLang="es-AR" dirty="0" smtClean="0"/>
              <a:t> </a:t>
            </a:r>
            <a:r>
              <a:rPr lang="en-US" altLang="es-AR" dirty="0" err="1" smtClean="0"/>
              <a:t>que</a:t>
            </a:r>
            <a:r>
              <a:rPr lang="en-US" altLang="es-AR" dirty="0" smtClean="0"/>
              <a:t> </a:t>
            </a:r>
            <a:r>
              <a:rPr lang="en-US" altLang="es-AR" dirty="0" err="1" smtClean="0"/>
              <a:t>permanecen</a:t>
            </a:r>
            <a:r>
              <a:rPr lang="en-US" altLang="es-AR" dirty="0" smtClean="0"/>
              <a:t> </a:t>
            </a:r>
            <a:r>
              <a:rPr lang="en-US" altLang="es-AR" dirty="0" err="1" smtClean="0"/>
              <a:t>pendientes</a:t>
            </a:r>
            <a:r>
              <a:rPr lang="en-US" altLang="es-AR" dirty="0" smtClean="0"/>
              <a:t> son  </a:t>
            </a:r>
            <a:r>
              <a:rPr lang="en-US" altLang="es-AR" dirty="0" err="1" smtClean="0"/>
              <a:t>chequedas</a:t>
            </a:r>
            <a:r>
              <a:rPr lang="en-US" altLang="es-AR" dirty="0" smtClean="0"/>
              <a:t> </a:t>
            </a:r>
            <a:r>
              <a:rPr lang="en-US" altLang="es-AR" dirty="0" err="1" smtClean="0"/>
              <a:t>luego</a:t>
            </a:r>
            <a:r>
              <a:rPr lang="en-US" altLang="es-AR" dirty="0" smtClean="0"/>
              <a:t> </a:t>
            </a:r>
            <a:r>
              <a:rPr lang="en-US" altLang="es-AR" dirty="0" err="1" smtClean="0"/>
              <a:t>que</a:t>
            </a:r>
            <a:r>
              <a:rPr lang="en-US" altLang="es-AR" dirty="0" smtClean="0"/>
              <a:t> </a:t>
            </a:r>
            <a:r>
              <a:rPr lang="en-US" altLang="es-AR" dirty="0" err="1" smtClean="0"/>
              <a:t>haber</a:t>
            </a:r>
            <a:r>
              <a:rPr lang="en-US" altLang="es-AR" dirty="0" smtClean="0"/>
              <a:t> </a:t>
            </a:r>
            <a:r>
              <a:rPr lang="en-US" altLang="es-AR" dirty="0" err="1" smtClean="0"/>
              <a:t>sido</a:t>
            </a:r>
            <a:r>
              <a:rPr lang="en-US" altLang="es-AR" dirty="0" smtClean="0"/>
              <a:t> </a:t>
            </a:r>
            <a:r>
              <a:rPr lang="en-US" altLang="es-AR" dirty="0" err="1" smtClean="0"/>
              <a:t>procesada</a:t>
            </a:r>
            <a:r>
              <a:rPr lang="en-US" altLang="es-AR" dirty="0" smtClean="0"/>
              <a:t> la primer </a:t>
            </a:r>
            <a:r>
              <a:rPr lang="en-US" altLang="es-AR" dirty="0" err="1" smtClean="0"/>
              <a:t>interrupción</a:t>
            </a:r>
            <a:endParaRPr lang="en-US" altLang="es-AR" dirty="0" smtClean="0"/>
          </a:p>
          <a:p>
            <a:pPr lvl="1"/>
            <a:r>
              <a:rPr lang="en-US" altLang="es-AR" dirty="0" smtClean="0"/>
              <a:t>La </a:t>
            </a:r>
            <a:r>
              <a:rPr lang="en-US" altLang="es-AR" dirty="0" err="1" smtClean="0"/>
              <a:t>interrupciones</a:t>
            </a:r>
            <a:r>
              <a:rPr lang="en-US" altLang="es-AR" dirty="0" smtClean="0"/>
              <a:t> se </a:t>
            </a:r>
            <a:r>
              <a:rPr lang="en-US" altLang="es-AR" dirty="0" err="1" smtClean="0"/>
              <a:t>manejan</a:t>
            </a:r>
            <a:r>
              <a:rPr lang="en-US" altLang="es-AR" dirty="0" smtClean="0"/>
              <a:t> en </a:t>
            </a:r>
            <a:r>
              <a:rPr lang="en-US" altLang="es-AR" dirty="0" err="1" smtClean="0"/>
              <a:t>secuencia</a:t>
            </a:r>
            <a:endParaRPr lang="en-US" altLang="es-AR" dirty="0" smtClean="0"/>
          </a:p>
          <a:p>
            <a:r>
              <a:rPr lang="en-US" altLang="es-AR" dirty="0" err="1" smtClean="0"/>
              <a:t>Definir</a:t>
            </a:r>
            <a:r>
              <a:rPr lang="en-US" altLang="es-AR" dirty="0" smtClean="0"/>
              <a:t> </a:t>
            </a:r>
            <a:r>
              <a:rPr lang="en-US" altLang="es-AR" dirty="0" err="1" smtClean="0"/>
              <a:t>prioridades</a:t>
            </a:r>
            <a:endParaRPr lang="en-US" altLang="es-AR" dirty="0" smtClean="0"/>
          </a:p>
          <a:p>
            <a:pPr lvl="1"/>
            <a:r>
              <a:rPr lang="en-US" altLang="es-AR" dirty="0" smtClean="0"/>
              <a:t>Las </a:t>
            </a:r>
            <a:r>
              <a:rPr lang="en-US" altLang="es-AR" dirty="0" err="1" smtClean="0"/>
              <a:t>interrupciones</a:t>
            </a:r>
            <a:r>
              <a:rPr lang="en-US" altLang="es-AR" dirty="0" smtClean="0"/>
              <a:t> de </a:t>
            </a:r>
            <a:r>
              <a:rPr lang="en-US" altLang="es-AR" dirty="0" err="1" smtClean="0"/>
              <a:t>baja</a:t>
            </a:r>
            <a:r>
              <a:rPr lang="en-US" altLang="es-AR" dirty="0" smtClean="0"/>
              <a:t> </a:t>
            </a:r>
            <a:r>
              <a:rPr lang="en-US" altLang="es-AR" dirty="0" err="1" smtClean="0"/>
              <a:t>prioridad</a:t>
            </a:r>
            <a:r>
              <a:rPr lang="en-US" altLang="es-AR" dirty="0" smtClean="0"/>
              <a:t> </a:t>
            </a:r>
            <a:r>
              <a:rPr lang="en-US" altLang="es-AR" dirty="0" err="1" smtClean="0"/>
              <a:t>pueden</a:t>
            </a:r>
            <a:r>
              <a:rPr lang="en-US" altLang="es-AR" dirty="0" smtClean="0"/>
              <a:t> </a:t>
            </a:r>
            <a:r>
              <a:rPr lang="en-US" altLang="es-AR" dirty="0" err="1" smtClean="0"/>
              <a:t>ser</a:t>
            </a:r>
            <a:r>
              <a:rPr lang="en-US" altLang="es-AR" dirty="0" smtClean="0"/>
              <a:t> </a:t>
            </a:r>
            <a:r>
              <a:rPr lang="en-US" altLang="es-AR" dirty="0" err="1" smtClean="0"/>
              <a:t>interrunpidas</a:t>
            </a:r>
            <a:r>
              <a:rPr lang="en-US" altLang="es-AR" dirty="0" smtClean="0"/>
              <a:t> </a:t>
            </a:r>
            <a:r>
              <a:rPr lang="en-US" altLang="es-AR" dirty="0" err="1" smtClean="0"/>
              <a:t>por</a:t>
            </a:r>
            <a:r>
              <a:rPr lang="en-US" altLang="es-AR" dirty="0" smtClean="0"/>
              <a:t> </a:t>
            </a:r>
            <a:r>
              <a:rPr lang="en-US" altLang="es-AR" dirty="0" err="1" smtClean="0"/>
              <a:t>interrupciones</a:t>
            </a:r>
            <a:r>
              <a:rPr lang="en-US" altLang="es-AR" dirty="0" smtClean="0"/>
              <a:t> de </a:t>
            </a:r>
            <a:r>
              <a:rPr lang="en-US" altLang="es-AR" dirty="0" err="1" smtClean="0"/>
              <a:t>prioridad</a:t>
            </a:r>
            <a:r>
              <a:rPr lang="en-US" altLang="es-AR" dirty="0" smtClean="0"/>
              <a:t> </a:t>
            </a:r>
            <a:r>
              <a:rPr lang="en-US" altLang="es-AR" dirty="0" err="1" smtClean="0"/>
              <a:t>más</a:t>
            </a:r>
            <a:r>
              <a:rPr lang="en-US" altLang="es-AR" dirty="0" smtClean="0"/>
              <a:t> </a:t>
            </a:r>
            <a:r>
              <a:rPr lang="en-US" altLang="es-AR" dirty="0" err="1" smtClean="0"/>
              <a:t>alta</a:t>
            </a:r>
            <a:endParaRPr lang="en-US" altLang="es-AR" dirty="0" smtClean="0"/>
          </a:p>
          <a:p>
            <a:pPr lvl="1"/>
            <a:r>
              <a:rPr lang="en-US" altLang="es-AR" dirty="0" err="1" smtClean="0"/>
              <a:t>Cuando</a:t>
            </a:r>
            <a:r>
              <a:rPr lang="en-US" altLang="es-AR" dirty="0" smtClean="0"/>
              <a:t> </a:t>
            </a:r>
            <a:r>
              <a:rPr lang="en-US" altLang="es-AR" dirty="0" err="1" smtClean="0"/>
              <a:t>una</a:t>
            </a:r>
            <a:r>
              <a:rPr lang="en-US" altLang="es-AR" dirty="0" smtClean="0"/>
              <a:t> </a:t>
            </a:r>
            <a:r>
              <a:rPr lang="en-US" altLang="es-AR" dirty="0" err="1" smtClean="0"/>
              <a:t>interrupción</a:t>
            </a:r>
            <a:r>
              <a:rPr lang="en-US" altLang="es-AR" dirty="0" smtClean="0"/>
              <a:t> de </a:t>
            </a:r>
            <a:r>
              <a:rPr lang="en-US" altLang="es-AR" dirty="0" err="1" smtClean="0"/>
              <a:t>prioridad</a:t>
            </a:r>
            <a:r>
              <a:rPr lang="en-US" altLang="es-AR" dirty="0" smtClean="0"/>
              <a:t> </a:t>
            </a:r>
            <a:r>
              <a:rPr lang="en-US" altLang="es-AR" dirty="0" err="1" smtClean="0"/>
              <a:t>más</a:t>
            </a:r>
            <a:r>
              <a:rPr lang="en-US" altLang="es-AR" dirty="0" smtClean="0"/>
              <a:t> </a:t>
            </a:r>
            <a:r>
              <a:rPr lang="en-US" altLang="es-AR" dirty="0" err="1" smtClean="0"/>
              <a:t>alta</a:t>
            </a:r>
            <a:r>
              <a:rPr lang="en-US" altLang="es-AR" dirty="0" smtClean="0"/>
              <a:t> ha </a:t>
            </a:r>
            <a:r>
              <a:rPr lang="en-US" altLang="es-AR" dirty="0" err="1" smtClean="0"/>
              <a:t>sido</a:t>
            </a:r>
            <a:r>
              <a:rPr lang="en-US" altLang="es-AR" dirty="0" smtClean="0"/>
              <a:t> </a:t>
            </a:r>
            <a:r>
              <a:rPr lang="en-US" altLang="es-AR" dirty="0" err="1" smtClean="0"/>
              <a:t>procesada</a:t>
            </a:r>
            <a:r>
              <a:rPr lang="en-US" altLang="es-AR" dirty="0" smtClean="0"/>
              <a:t>, el </a:t>
            </a:r>
            <a:r>
              <a:rPr lang="en-US" altLang="es-AR" dirty="0" err="1" smtClean="0"/>
              <a:t>procesador</a:t>
            </a:r>
            <a:r>
              <a:rPr lang="en-US" altLang="es-AR" dirty="0" smtClean="0"/>
              <a:t> </a:t>
            </a:r>
            <a:r>
              <a:rPr lang="en-US" altLang="es-AR" dirty="0" err="1" smtClean="0"/>
              <a:t>regresa</a:t>
            </a:r>
            <a:r>
              <a:rPr lang="en-US" altLang="es-AR" dirty="0" smtClean="0"/>
              <a:t> a la </a:t>
            </a:r>
            <a:r>
              <a:rPr lang="es-AR" altLang="es-AR" dirty="0" err="1" smtClean="0"/>
              <a:t>interrurción</a:t>
            </a:r>
            <a:r>
              <a:rPr lang="en-US" altLang="es-AR" dirty="0" smtClean="0"/>
              <a:t>  </a:t>
            </a:r>
            <a:r>
              <a:rPr lang="en-US" altLang="es-AR" dirty="0" err="1" smtClean="0"/>
              <a:t>previa</a:t>
            </a:r>
            <a:endParaRPr lang="en-US" altLang="es-AR" dirty="0" smtClean="0"/>
          </a:p>
        </p:txBody>
      </p:sp>
    </p:spTree>
    <p:extLst>
      <p:ext uri="{BB962C8B-B14F-4D97-AF65-F5344CB8AC3E}">
        <p14:creationId xmlns:p14="http://schemas.microsoft.com/office/powerpoint/2010/main" val="2194442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3037" y="155147"/>
            <a:ext cx="7419689" cy="708612"/>
          </a:xfrm>
        </p:spPr>
        <p:txBody>
          <a:bodyPr/>
          <a:lstStyle/>
          <a:p>
            <a:pPr algn="ctr"/>
            <a:r>
              <a:rPr lang="en-GB" altLang="es-AR" dirty="0" err="1" smtClean="0"/>
              <a:t>Velocidades</a:t>
            </a:r>
            <a:r>
              <a:rPr lang="en-GB" altLang="es-AR" dirty="0" smtClean="0"/>
              <a:t> </a:t>
            </a:r>
            <a:r>
              <a:rPr lang="en-GB" altLang="es-AR" dirty="0" err="1" smtClean="0"/>
              <a:t>Típicas</a:t>
            </a:r>
            <a:r>
              <a:rPr lang="en-GB" altLang="es-AR" dirty="0" smtClean="0"/>
              <a:t> I/O</a:t>
            </a:r>
          </a:p>
        </p:txBody>
      </p:sp>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b="12830"/>
          <a:stretch>
            <a:fillRect/>
          </a:stretch>
        </p:blipFill>
        <p:spPr bwMode="auto">
          <a:xfrm>
            <a:off x="275682" y="897252"/>
            <a:ext cx="8534400" cy="574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002726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23528" y="188640"/>
            <a:ext cx="8147248" cy="490066"/>
          </a:xfrm>
        </p:spPr>
        <p:txBody>
          <a:bodyPr>
            <a:normAutofit fontScale="90000"/>
          </a:bodyPr>
          <a:lstStyle/>
          <a:p>
            <a:pPr algn="ctr"/>
            <a:r>
              <a:rPr lang="en-US" altLang="es-AR" dirty="0" err="1" smtClean="0"/>
              <a:t>Múltiples</a:t>
            </a:r>
            <a:r>
              <a:rPr lang="en-US" altLang="es-AR" dirty="0" smtClean="0"/>
              <a:t> </a:t>
            </a:r>
            <a:r>
              <a:rPr lang="en-US" altLang="es-AR" dirty="0" err="1" smtClean="0"/>
              <a:t>Interrupciones</a:t>
            </a:r>
            <a:r>
              <a:rPr lang="en-US" altLang="es-AR" dirty="0" smtClean="0"/>
              <a:t> - </a:t>
            </a:r>
            <a:r>
              <a:rPr lang="en-US" altLang="es-AR" dirty="0" err="1" smtClean="0"/>
              <a:t>Secuencial</a:t>
            </a:r>
            <a:endParaRPr lang="en-US" altLang="es-AR" dirty="0" smtClean="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b="57561"/>
          <a:stretch>
            <a:fillRect/>
          </a:stretch>
        </p:blipFill>
        <p:spPr bwMode="auto">
          <a:xfrm>
            <a:off x="1066800" y="1766888"/>
            <a:ext cx="7010400" cy="455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08916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38474" y="260648"/>
            <a:ext cx="7467600" cy="562074"/>
          </a:xfrm>
        </p:spPr>
        <p:txBody>
          <a:bodyPr/>
          <a:lstStyle/>
          <a:p>
            <a:pPr algn="ctr"/>
            <a:r>
              <a:rPr lang="en-US" altLang="es-AR" dirty="0" err="1" smtClean="0"/>
              <a:t>Múltiples</a:t>
            </a:r>
            <a:r>
              <a:rPr lang="en-US" altLang="es-AR" dirty="0" smtClean="0"/>
              <a:t> </a:t>
            </a:r>
            <a:r>
              <a:rPr lang="en-US" altLang="es-AR" dirty="0" err="1" smtClean="0"/>
              <a:t>Interrupciones</a:t>
            </a:r>
            <a:r>
              <a:rPr lang="en-US" altLang="es-AR" dirty="0" smtClean="0"/>
              <a:t> – </a:t>
            </a:r>
            <a:r>
              <a:rPr lang="en-US" altLang="es-AR" dirty="0" err="1" smtClean="0"/>
              <a:t>Anidadas</a:t>
            </a:r>
            <a:endParaRPr lang="en-US" altLang="es-AR" dirty="0" smtClean="0"/>
          </a:p>
        </p:txBody>
      </p:sp>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t="47769" b="8717"/>
          <a:stretch>
            <a:fillRect/>
          </a:stretch>
        </p:blipFill>
        <p:spPr bwMode="auto">
          <a:xfrm>
            <a:off x="762000" y="1676400"/>
            <a:ext cx="74676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63670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fontScale="77500" lnSpcReduction="20000"/>
          </a:bodyPr>
          <a:lstStyle/>
          <a:p>
            <a:r>
              <a:rPr lang="es-AR" sz="2600" u="sng" dirty="0" smtClean="0">
                <a:effectLst>
                  <a:outerShdw blurRad="38100" dist="38100" dir="2700000" algn="tl">
                    <a:srgbClr val="000000">
                      <a:alpha val="43137"/>
                    </a:srgbClr>
                  </a:outerShdw>
                </a:effectLst>
              </a:rPr>
              <a:t>Acceso directo a memoria (DMA)</a:t>
            </a:r>
          </a:p>
          <a:p>
            <a:pPr marL="0" indent="0">
              <a:buNone/>
            </a:pPr>
            <a:endParaRPr lang="es-AR" dirty="0" smtClean="0"/>
          </a:p>
          <a:p>
            <a:pPr marL="0" indent="0">
              <a:buNone/>
            </a:pPr>
            <a:r>
              <a:rPr lang="es-AR" dirty="0" smtClean="0"/>
              <a:t>El módulo de DMA es como un mini procesador que se encarga de transferir cosas entre la memoria y el dispositivo de entrada/salida.</a:t>
            </a:r>
          </a:p>
          <a:p>
            <a:pPr marL="0" indent="0">
              <a:buNone/>
            </a:pPr>
            <a:endParaRPr lang="es-AR" dirty="0" smtClean="0"/>
          </a:p>
          <a:p>
            <a:pPr marL="0" indent="0">
              <a:buNone/>
            </a:pPr>
            <a:r>
              <a:rPr lang="es-AR" dirty="0" smtClean="0"/>
              <a:t>Entonces, si quisiéramos escribir desde algo que tenemos en memoria hacia un dispositivo de E/S, una vez que el módulo DMA tiene la orden que necesita, el traspaso de datos sería algo así:</a:t>
            </a:r>
          </a:p>
          <a:p>
            <a:pPr marL="0" indent="0">
              <a:buNone/>
            </a:pPr>
            <a:endParaRPr lang="es-AR" dirty="0" smtClean="0"/>
          </a:p>
          <a:p>
            <a:pPr marL="0" indent="0">
              <a:buNone/>
            </a:pPr>
            <a:endParaRPr lang="es-AR" dirty="0" smtClean="0"/>
          </a:p>
          <a:p>
            <a:pPr marL="0" indent="0">
              <a:buNone/>
            </a:pPr>
            <a:endParaRPr lang="es-AR" dirty="0" smtClean="0"/>
          </a:p>
          <a:p>
            <a:pPr marL="0" indent="0">
              <a:buNone/>
            </a:pPr>
            <a:r>
              <a:rPr lang="es-AR" dirty="0" smtClean="0"/>
              <a:t>Y si quisiéramos leer de un dispositivo y pasarlo a memoria, el camino sería al revés.</a:t>
            </a:r>
          </a:p>
          <a:p>
            <a:pPr marL="0" indent="0">
              <a:buNone/>
            </a:pPr>
            <a:endParaRPr lang="es-AR" dirty="0"/>
          </a:p>
          <a:p>
            <a:pPr marL="0" indent="0">
              <a:buNone/>
            </a:pPr>
            <a:r>
              <a:rPr lang="es-AR" dirty="0" smtClean="0"/>
              <a:t>Cada “flecha” significa que de alguna forma los datos pasan de un lugar a otro. Sí o sí, la comunicación entre la Memoria y el Módulo DMA tiene que ser por el bus del sistema (que es el mismo que usa el procesador para comunicarse con la memoria). La segunda “flecha” se puede hacer de varias formas:</a:t>
            </a:r>
          </a:p>
        </p:txBody>
      </p:sp>
      <p:sp>
        <p:nvSpPr>
          <p:cNvPr id="2" name="1 Rectángulo"/>
          <p:cNvSpPr/>
          <p:nvPr/>
        </p:nvSpPr>
        <p:spPr>
          <a:xfrm>
            <a:off x="1403648" y="3284984"/>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Memoria</a:t>
            </a:r>
            <a:endParaRPr lang="es-AR" dirty="0"/>
          </a:p>
        </p:txBody>
      </p:sp>
      <p:sp>
        <p:nvSpPr>
          <p:cNvPr id="5" name="4 Rectángulo"/>
          <p:cNvSpPr/>
          <p:nvPr/>
        </p:nvSpPr>
        <p:spPr>
          <a:xfrm>
            <a:off x="3512986" y="3284984"/>
            <a:ext cx="149106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Módulo DMA</a:t>
            </a:r>
            <a:endParaRPr lang="es-AR" dirty="0"/>
          </a:p>
        </p:txBody>
      </p:sp>
      <p:sp>
        <p:nvSpPr>
          <p:cNvPr id="6" name="5 Rectángulo"/>
          <p:cNvSpPr/>
          <p:nvPr/>
        </p:nvSpPr>
        <p:spPr>
          <a:xfrm>
            <a:off x="5724128" y="3284984"/>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Dispositivo de E/S</a:t>
            </a:r>
            <a:endParaRPr lang="es-AR" dirty="0"/>
          </a:p>
        </p:txBody>
      </p:sp>
      <p:cxnSp>
        <p:nvCxnSpPr>
          <p:cNvPr id="7" name="6 Conector recto de flecha"/>
          <p:cNvCxnSpPr>
            <a:stCxn id="2" idx="3"/>
            <a:endCxn id="5" idx="1"/>
          </p:cNvCxnSpPr>
          <p:nvPr/>
        </p:nvCxnSpPr>
        <p:spPr>
          <a:xfrm>
            <a:off x="2771800" y="3573016"/>
            <a:ext cx="741186"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stCxn id="5" idx="3"/>
            <a:endCxn id="6" idx="1"/>
          </p:cNvCxnSpPr>
          <p:nvPr/>
        </p:nvCxnSpPr>
        <p:spPr>
          <a:xfrm>
            <a:off x="5004048" y="3573016"/>
            <a:ext cx="72008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3249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9512" y="116632"/>
            <a:ext cx="8427246" cy="1143000"/>
          </a:xfrm>
        </p:spPr>
        <p:txBody>
          <a:bodyPr/>
          <a:lstStyle/>
          <a:p>
            <a:pPr algn="ctr"/>
            <a:r>
              <a:rPr lang="en-US" altLang="es-AR" dirty="0" err="1" smtClean="0"/>
              <a:t>Acceso</a:t>
            </a:r>
            <a:r>
              <a:rPr lang="en-US" altLang="es-AR" dirty="0" smtClean="0"/>
              <a:t> </a:t>
            </a:r>
            <a:r>
              <a:rPr lang="en-US" altLang="es-AR" dirty="0" err="1" smtClean="0"/>
              <a:t>Directo</a:t>
            </a:r>
            <a:r>
              <a:rPr lang="en-US" altLang="es-AR" dirty="0" smtClean="0"/>
              <a:t> a </a:t>
            </a:r>
            <a:r>
              <a:rPr lang="en-US" altLang="es-AR" dirty="0" err="1" smtClean="0"/>
              <a:t>Memoria</a:t>
            </a:r>
            <a:r>
              <a:rPr lang="en-US" altLang="es-AR" dirty="0" smtClean="0"/>
              <a:t> </a:t>
            </a:r>
            <a:br>
              <a:rPr lang="en-US" altLang="es-AR" dirty="0" smtClean="0"/>
            </a:br>
            <a:r>
              <a:rPr lang="en-US" altLang="es-AR" dirty="0" smtClean="0"/>
              <a:t>(Direct Memory Access o DMA)</a:t>
            </a:r>
          </a:p>
        </p:txBody>
      </p:sp>
      <p:sp>
        <p:nvSpPr>
          <p:cNvPr id="40963" name="Rectangle 3"/>
          <p:cNvSpPr>
            <a:spLocks noGrp="1" noChangeArrowheads="1"/>
          </p:cNvSpPr>
          <p:nvPr>
            <p:ph type="body" idx="1"/>
          </p:nvPr>
        </p:nvSpPr>
        <p:spPr>
          <a:xfrm>
            <a:off x="427958" y="1772816"/>
            <a:ext cx="8178800" cy="4648200"/>
          </a:xfrm>
        </p:spPr>
        <p:txBody>
          <a:bodyPr/>
          <a:lstStyle/>
          <a:p>
            <a:r>
              <a:rPr lang="en-GB" altLang="es-AR" dirty="0" smtClean="0"/>
              <a:t>La entrada </a:t>
            </a:r>
            <a:r>
              <a:rPr lang="en-GB" altLang="es-AR" dirty="0" err="1" smtClean="0"/>
              <a:t>salida</a:t>
            </a:r>
            <a:r>
              <a:rPr lang="en-GB" altLang="es-AR" dirty="0" smtClean="0"/>
              <a:t> </a:t>
            </a:r>
            <a:r>
              <a:rPr lang="en-GB" altLang="es-AR" dirty="0" err="1" smtClean="0"/>
              <a:t>programada</a:t>
            </a:r>
            <a:r>
              <a:rPr lang="en-GB" altLang="es-AR" dirty="0" smtClean="0"/>
              <a:t> o </a:t>
            </a:r>
            <a:r>
              <a:rPr lang="en-GB" altLang="es-AR" dirty="0" err="1" smtClean="0"/>
              <a:t>por</a:t>
            </a:r>
            <a:r>
              <a:rPr lang="en-GB" altLang="es-AR" dirty="0" smtClean="0"/>
              <a:t> </a:t>
            </a:r>
            <a:r>
              <a:rPr lang="en-GB" altLang="es-AR" dirty="0" err="1" smtClean="0"/>
              <a:t>interrupciones</a:t>
            </a:r>
            <a:r>
              <a:rPr lang="en-GB" altLang="es-AR" dirty="0" smtClean="0"/>
              <a:t> </a:t>
            </a:r>
            <a:r>
              <a:rPr lang="en-GB" altLang="es-AR" dirty="0" err="1" smtClean="0"/>
              <a:t>requiere</a:t>
            </a:r>
            <a:r>
              <a:rPr lang="en-GB" altLang="es-AR" dirty="0" smtClean="0"/>
              <a:t> </a:t>
            </a:r>
            <a:r>
              <a:rPr lang="en-GB" altLang="es-AR" dirty="0" err="1" smtClean="0"/>
              <a:t>una</a:t>
            </a:r>
            <a:r>
              <a:rPr lang="en-GB" altLang="es-AR" dirty="0" smtClean="0"/>
              <a:t> </a:t>
            </a:r>
            <a:r>
              <a:rPr lang="en-GB" altLang="es-AR" dirty="0" err="1" smtClean="0"/>
              <a:t>activa</a:t>
            </a:r>
            <a:r>
              <a:rPr lang="en-GB" altLang="es-AR" dirty="0" smtClean="0"/>
              <a:t> </a:t>
            </a:r>
            <a:r>
              <a:rPr lang="en-GB" altLang="es-AR" dirty="0" err="1" smtClean="0"/>
              <a:t>intervención</a:t>
            </a:r>
            <a:r>
              <a:rPr lang="en-GB" altLang="es-AR" dirty="0" smtClean="0"/>
              <a:t> de la CPU </a:t>
            </a:r>
          </a:p>
          <a:p>
            <a:pPr lvl="1"/>
            <a:r>
              <a:rPr lang="en-GB" altLang="es-AR" dirty="0" smtClean="0"/>
              <a:t>la </a:t>
            </a:r>
            <a:r>
              <a:rPr lang="en-GB" altLang="es-AR" dirty="0" err="1" smtClean="0"/>
              <a:t>tasa</a:t>
            </a:r>
            <a:r>
              <a:rPr lang="en-GB" altLang="es-AR" dirty="0" smtClean="0"/>
              <a:t> de </a:t>
            </a:r>
            <a:r>
              <a:rPr lang="en-GB" altLang="es-AR" dirty="0" err="1" smtClean="0"/>
              <a:t>transferencia</a:t>
            </a:r>
            <a:r>
              <a:rPr lang="en-GB" altLang="es-AR" dirty="0" smtClean="0"/>
              <a:t> se </a:t>
            </a:r>
            <a:r>
              <a:rPr lang="en-GB" altLang="es-AR" dirty="0" err="1" smtClean="0"/>
              <a:t>ve</a:t>
            </a:r>
            <a:r>
              <a:rPr lang="en-GB" altLang="es-AR" dirty="0" smtClean="0"/>
              <a:t> </a:t>
            </a:r>
            <a:r>
              <a:rPr lang="en-GB" altLang="es-AR" dirty="0" err="1" smtClean="0"/>
              <a:t>limitada</a:t>
            </a:r>
            <a:endParaRPr lang="en-GB" altLang="es-AR" dirty="0" smtClean="0"/>
          </a:p>
          <a:p>
            <a:pPr lvl="1"/>
            <a:r>
              <a:rPr lang="en-GB" altLang="es-AR" dirty="0" smtClean="0"/>
              <a:t>la CPU se </a:t>
            </a:r>
            <a:r>
              <a:rPr lang="en-GB" altLang="es-AR" dirty="0" err="1" smtClean="0"/>
              <a:t>ve</a:t>
            </a:r>
            <a:r>
              <a:rPr lang="en-GB" altLang="es-AR" dirty="0" smtClean="0"/>
              <a:t> </a:t>
            </a:r>
            <a:r>
              <a:rPr lang="en-GB" altLang="es-AR" dirty="0" err="1" smtClean="0"/>
              <a:t>atada</a:t>
            </a:r>
            <a:r>
              <a:rPr lang="en-GB" altLang="es-AR" dirty="0" smtClean="0"/>
              <a:t> al </a:t>
            </a:r>
            <a:r>
              <a:rPr lang="en-GB" altLang="es-AR" dirty="0" err="1" smtClean="0"/>
              <a:t>proceso</a:t>
            </a:r>
            <a:endParaRPr lang="en-GB" altLang="es-AR" dirty="0" smtClean="0"/>
          </a:p>
          <a:p>
            <a:r>
              <a:rPr lang="en-GB" altLang="es-AR" dirty="0" smtClean="0"/>
              <a:t>El DMA </a:t>
            </a:r>
            <a:r>
              <a:rPr lang="en-GB" altLang="es-AR" dirty="0" err="1" smtClean="0"/>
              <a:t>es</a:t>
            </a:r>
            <a:r>
              <a:rPr lang="en-GB" altLang="es-AR" dirty="0" smtClean="0"/>
              <a:t> la </a:t>
            </a:r>
            <a:r>
              <a:rPr lang="en-GB" altLang="es-AR" dirty="0" err="1" smtClean="0"/>
              <a:t>solución</a:t>
            </a:r>
            <a:endParaRPr lang="en-GB" altLang="es-AR" dirty="0" smtClean="0"/>
          </a:p>
        </p:txBody>
      </p:sp>
    </p:spTree>
    <p:extLst>
      <p:ext uri="{BB962C8B-B14F-4D97-AF65-F5344CB8AC3E}">
        <p14:creationId xmlns:p14="http://schemas.microsoft.com/office/powerpoint/2010/main" val="32511684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179512" y="692696"/>
            <a:ext cx="8712968" cy="649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Wingdings" panose="05000000000000000000" pitchFamily="2" charset="2"/>
              <a:buChar char="Ö"/>
            </a:pPr>
            <a:r>
              <a:rPr lang="es-AR" altLang="es-AR" sz="1600" b="1" dirty="0">
                <a:solidFill>
                  <a:srgbClr val="000000"/>
                </a:solidFill>
                <a:latin typeface="Arial" panose="020B0604020202020204" pitchFamily="34" charset="0"/>
                <a:cs typeface="Arial" panose="020B0604020202020204" pitchFamily="34" charset="0"/>
              </a:rPr>
              <a:t>Ejemplo periférico rápido</a:t>
            </a: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Procesador a 200 MHz (tiempo ciclo = 5 </a:t>
            </a:r>
            <a:r>
              <a:rPr lang="es-AR" altLang="es-AR" sz="1600" dirty="0" err="1">
                <a:solidFill>
                  <a:srgbClr val="000000"/>
                </a:solidFill>
                <a:latin typeface="Arial" panose="020B0604020202020204" pitchFamily="34" charset="0"/>
                <a:cs typeface="Arial" panose="020B0604020202020204" pitchFamily="34" charset="0"/>
              </a:rPr>
              <a:t>ns</a:t>
            </a:r>
            <a:r>
              <a:rPr lang="es-AR" altLang="es-AR" sz="1600" dirty="0">
                <a:solidFill>
                  <a:srgbClr val="000000"/>
                </a:solidFill>
                <a:latin typeface="Arial" panose="020B0604020202020204" pitchFamily="34" charset="0"/>
                <a:cs typeface="Arial" panose="020B0604020202020204" pitchFamily="34" charset="0"/>
              </a:rPr>
              <a:t>.; Ciclo medio por instrucción: CPI = 2 ciclos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Una instrucción tarda en promedio 2 x 5 </a:t>
            </a:r>
            <a:r>
              <a:rPr lang="es-AR" altLang="es-AR" sz="1600" dirty="0" err="1">
                <a:solidFill>
                  <a:srgbClr val="000000"/>
                </a:solidFill>
                <a:latin typeface="Arial" panose="020B0604020202020204" pitchFamily="34" charset="0"/>
                <a:cs typeface="Arial" panose="020B0604020202020204" pitchFamily="34" charset="0"/>
              </a:rPr>
              <a:t>ns</a:t>
            </a:r>
            <a:r>
              <a:rPr lang="es-AR" altLang="es-AR" sz="1600" dirty="0">
                <a:solidFill>
                  <a:srgbClr val="000000"/>
                </a:solidFill>
                <a:latin typeface="Arial" panose="020B0604020202020204" pitchFamily="34" charset="0"/>
                <a:cs typeface="Arial" panose="020B0604020202020204" pitchFamily="34" charset="0"/>
              </a:rPr>
              <a:t> = 10 </a:t>
            </a:r>
            <a:r>
              <a:rPr lang="es-AR" altLang="es-AR" sz="1600" dirty="0" err="1">
                <a:solidFill>
                  <a:srgbClr val="000000"/>
                </a:solidFill>
                <a:latin typeface="Arial" panose="020B0604020202020204" pitchFamily="34" charset="0"/>
                <a:cs typeface="Arial" panose="020B0604020202020204" pitchFamily="34" charset="0"/>
              </a:rPr>
              <a:t>ns</a:t>
            </a:r>
            <a:r>
              <a:rPr lang="es-AR" altLang="es-AR" sz="1600" dirty="0" err="1">
                <a:solidFill>
                  <a:srgbClr val="000000"/>
                </a:solidFill>
                <a:latin typeface="Symbol" panose="05050102010706020507" pitchFamily="18" charset="2"/>
                <a:cs typeface="Times New Roman" panose="02020603050405020304" pitchFamily="18" charset="0"/>
              </a:rPr>
              <a:t>Þ</a:t>
            </a:r>
            <a:r>
              <a:rPr lang="es-AR" altLang="es-AR" sz="1600" dirty="0">
                <a:solidFill>
                  <a:srgbClr val="000000"/>
                </a:solidFill>
                <a:latin typeface="Symbol" panose="05050102010706020507" pitchFamily="18" charset="2"/>
                <a:cs typeface="Times New Roman" panose="02020603050405020304" pitchFamily="18" charset="0"/>
              </a:rPr>
              <a:t> </a:t>
            </a:r>
            <a:r>
              <a:rPr lang="es-AR" altLang="es-AR" sz="1600" dirty="0">
                <a:solidFill>
                  <a:srgbClr val="000000"/>
                </a:solidFill>
                <a:latin typeface="Arial" panose="020B0604020202020204" pitchFamily="34" charset="0"/>
                <a:cs typeface="Arial" panose="020B0604020202020204" pitchFamily="34" charset="0"/>
              </a:rPr>
              <a:t> ~100 MIPS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Disco con velocidad de transferencia de 10 </a:t>
            </a:r>
            <a:r>
              <a:rPr lang="es-AR" altLang="es-AR" sz="1600" dirty="0" err="1">
                <a:solidFill>
                  <a:srgbClr val="000000"/>
                </a:solidFill>
                <a:latin typeface="Arial" panose="020B0604020202020204" pitchFamily="34" charset="0"/>
                <a:cs typeface="Arial" panose="020B0604020202020204" pitchFamily="34" charset="0"/>
              </a:rPr>
              <a:t>Mbytes</a:t>
            </a:r>
            <a:r>
              <a:rPr lang="es-AR" altLang="es-AR" sz="1600" dirty="0">
                <a:solidFill>
                  <a:srgbClr val="000000"/>
                </a:solidFill>
                <a:latin typeface="Arial" panose="020B0604020202020204" pitchFamily="34" charset="0"/>
                <a:cs typeface="Arial" panose="020B0604020202020204" pitchFamily="34" charset="0"/>
              </a:rPr>
              <a:t>/s (1 byte cada 2*10-7 </a:t>
            </a:r>
            <a:r>
              <a:rPr lang="es-AR" altLang="es-AR" sz="1600" dirty="0" err="1">
                <a:solidFill>
                  <a:srgbClr val="000000"/>
                </a:solidFill>
                <a:latin typeface="Arial" panose="020B0604020202020204" pitchFamily="34" charset="0"/>
                <a:cs typeface="Arial" panose="020B0604020202020204" pitchFamily="34" charset="0"/>
              </a:rPr>
              <a:t>seg</a:t>
            </a:r>
            <a:r>
              <a:rPr lang="es-AR" altLang="es-AR" sz="1600" dirty="0">
                <a:solidFill>
                  <a:srgbClr val="000000"/>
                </a:solidFill>
                <a:latin typeface="Arial" panose="020B0604020202020204" pitchFamily="34" charset="0"/>
                <a:cs typeface="Arial" panose="020B0604020202020204" pitchFamily="34" charset="0"/>
              </a:rPr>
              <a:t>)</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Queremos transferir un archivo de memoria a disco de 10 </a:t>
            </a:r>
            <a:r>
              <a:rPr lang="es-AR" altLang="es-AR" sz="1600" dirty="0" err="1">
                <a:solidFill>
                  <a:srgbClr val="000000"/>
                </a:solidFill>
                <a:latin typeface="Arial" panose="020B0604020202020204" pitchFamily="34" charset="0"/>
                <a:cs typeface="Arial" panose="020B0604020202020204" pitchFamily="34" charset="0"/>
              </a:rPr>
              <a:t>Mbytes</a:t>
            </a:r>
            <a:endParaRPr lang="es-AR" altLang="es-AR" sz="1600" dirty="0">
              <a:cs typeface="Times New Roman" panose="02020603050405020304" pitchFamily="18" charset="0"/>
            </a:endParaRPr>
          </a:p>
          <a:p>
            <a:endParaRPr lang="es-AR" altLang="es-AR" sz="1600" dirty="0">
              <a:solidFill>
                <a:srgbClr val="000000"/>
              </a:solidFill>
              <a:latin typeface="Arial" panose="020B0604020202020204" pitchFamily="34" charset="0"/>
              <a:cs typeface="Arial" panose="020B0604020202020204" pitchFamily="34" charset="0"/>
            </a:endParaRPr>
          </a:p>
          <a:p>
            <a:r>
              <a:rPr lang="es-AR" altLang="es-AR" sz="1600" dirty="0">
                <a:solidFill>
                  <a:srgbClr val="000000"/>
                </a:solidFill>
                <a:latin typeface="Arial" panose="020B0604020202020204" pitchFamily="34" charset="0"/>
                <a:cs typeface="Arial" panose="020B0604020202020204" pitchFamily="34" charset="0"/>
              </a:rPr>
              <a:t>a) E/S con espera de respuesta</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a:t>
            </a:r>
            <a:r>
              <a:rPr lang="es-AR" altLang="es-AR" sz="1600" dirty="0">
                <a:solidFill>
                  <a:srgbClr val="000000"/>
                </a:solidFill>
                <a:latin typeface="Arial" panose="020B0604020202020204" pitchFamily="34" charset="0"/>
                <a:cs typeface="Arial" panose="020B0604020202020204" pitchFamily="34" charset="0"/>
              </a:rPr>
              <a:t>La CPU entra en un lazo y envía un nuevo byte cada vez que el disco está preparado </a:t>
            </a:r>
          </a:p>
          <a:p>
            <a:r>
              <a:rPr lang="es-AR" altLang="es-AR" sz="1600" dirty="0">
                <a:solidFill>
                  <a:srgbClr val="000000"/>
                </a:solidFill>
                <a:latin typeface="Arial" panose="020B0604020202020204" pitchFamily="34" charset="0"/>
                <a:cs typeface="Arial" panose="020B0604020202020204" pitchFamily="34" charset="0"/>
              </a:rPr>
              <a:t>   para recibirlo</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El disco tarda 1 </a:t>
            </a:r>
            <a:r>
              <a:rPr lang="es-AR" altLang="es-AR" sz="1600" dirty="0" err="1">
                <a:solidFill>
                  <a:srgbClr val="000000"/>
                </a:solidFill>
                <a:latin typeface="Arial" panose="020B0604020202020204" pitchFamily="34" charset="0"/>
                <a:cs typeface="Arial" panose="020B0604020202020204" pitchFamily="34" charset="0"/>
              </a:rPr>
              <a:t>seg</a:t>
            </a:r>
            <a:r>
              <a:rPr lang="es-AR" altLang="es-AR" sz="1600" dirty="0">
                <a:solidFill>
                  <a:srgbClr val="000000"/>
                </a:solidFill>
                <a:latin typeface="Arial" panose="020B0604020202020204" pitchFamily="34" charset="0"/>
                <a:cs typeface="Arial" panose="020B0604020202020204" pitchFamily="34" charset="0"/>
              </a:rPr>
              <a:t> en recibir un archivo de 10 </a:t>
            </a:r>
            <a:r>
              <a:rPr lang="es-AR" altLang="es-AR" sz="1600" dirty="0" err="1">
                <a:solidFill>
                  <a:srgbClr val="000000"/>
                </a:solidFill>
                <a:latin typeface="Arial" panose="020B0604020202020204" pitchFamily="34" charset="0"/>
                <a:cs typeface="Arial" panose="020B0604020202020204" pitchFamily="34" charset="0"/>
              </a:rPr>
              <a:t>Mbytes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b="1" dirty="0">
                <a:solidFill>
                  <a:srgbClr val="000000"/>
                </a:solidFill>
                <a:latin typeface="Arial" panose="020B0604020202020204" pitchFamily="34" charset="0"/>
                <a:cs typeface="Arial" panose="020B0604020202020204" pitchFamily="34" charset="0"/>
              </a:rPr>
              <a:t>La CPU está ocupada con la operación de E/S durante 1 s</a:t>
            </a:r>
            <a:endParaRPr lang="es-AR" altLang="es-AR" sz="1600" dirty="0">
              <a:cs typeface="Times New Roman" panose="02020603050405020304" pitchFamily="18" charset="0"/>
            </a:endParaRPr>
          </a:p>
          <a:p>
            <a:r>
              <a:rPr lang="es-AR" altLang="es-AR" sz="1600" dirty="0">
                <a:solidFill>
                  <a:srgbClr val="000000"/>
                </a:solidFill>
                <a:latin typeface="Arial" panose="020B0604020202020204" pitchFamily="34" charset="0"/>
                <a:cs typeface="Arial" panose="020B0604020202020204" pitchFamily="34" charset="0"/>
              </a:rPr>
              <a:t>   (en ese tiempo la CPU podría haber ejecutado 200 millones de instrucciones)</a:t>
            </a:r>
            <a:endParaRPr lang="es-AR" altLang="es-AR" sz="1600" dirty="0">
              <a:cs typeface="Times New Roman" panose="02020603050405020304" pitchFamily="18" charset="0"/>
            </a:endParaRPr>
          </a:p>
          <a:p>
            <a:endParaRPr lang="es-AR" altLang="es-AR" sz="1600" dirty="0">
              <a:solidFill>
                <a:srgbClr val="000000"/>
              </a:solidFill>
              <a:latin typeface="Arial" panose="020B0604020202020204" pitchFamily="34" charset="0"/>
              <a:cs typeface="Arial" panose="020B0604020202020204" pitchFamily="34" charset="0"/>
            </a:endParaRPr>
          </a:p>
          <a:p>
            <a:r>
              <a:rPr lang="es-AR" altLang="es-AR" sz="1600" dirty="0">
                <a:solidFill>
                  <a:srgbClr val="000000"/>
                </a:solidFill>
                <a:latin typeface="Arial" panose="020B0604020202020204" pitchFamily="34" charset="0"/>
                <a:cs typeface="Arial" panose="020B0604020202020204" pitchFamily="34" charset="0"/>
              </a:rPr>
              <a:t>b) E/S por interrupciones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a:t>
            </a:r>
            <a:r>
              <a:rPr lang="es-AR" altLang="es-AR" sz="1600" dirty="0">
                <a:solidFill>
                  <a:srgbClr val="000000"/>
                </a:solidFill>
                <a:latin typeface="Arial" panose="020B0604020202020204" pitchFamily="34" charset="0"/>
                <a:cs typeface="Arial" panose="020B0604020202020204" pitchFamily="34" charset="0"/>
              </a:rPr>
              <a:t>El disco genera una interrupción cada vez que está preparado par a recibir un nuevo byte</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Suponemos que la RTI tiene 10 instrucciones ( salvar contexto, comprobar estado,</a:t>
            </a:r>
          </a:p>
          <a:p>
            <a:r>
              <a:rPr lang="es-AR" altLang="es-AR" sz="1600" dirty="0">
                <a:solidFill>
                  <a:srgbClr val="000000"/>
                </a:solidFill>
                <a:latin typeface="Arial" panose="020B0604020202020204" pitchFamily="34" charset="0"/>
                <a:cs typeface="Arial" panose="020B0604020202020204" pitchFamily="34" charset="0"/>
              </a:rPr>
              <a:t>                        transferir byte, restaurar contexto, RTE)</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Para transferir 10 </a:t>
            </a:r>
            <a:r>
              <a:rPr lang="es-AR" altLang="es-AR" sz="1600" dirty="0" err="1">
                <a:solidFill>
                  <a:srgbClr val="000000"/>
                </a:solidFill>
                <a:latin typeface="Arial" panose="020B0604020202020204" pitchFamily="34" charset="0"/>
                <a:cs typeface="Arial" panose="020B0604020202020204" pitchFamily="34" charset="0"/>
              </a:rPr>
              <a:t>Mbytes</a:t>
            </a:r>
            <a:r>
              <a:rPr lang="es-AR" altLang="es-AR" sz="1600" dirty="0">
                <a:solidFill>
                  <a:srgbClr val="000000"/>
                </a:solidFill>
                <a:latin typeface="Arial" panose="020B0604020202020204" pitchFamily="34" charset="0"/>
                <a:cs typeface="Arial" panose="020B0604020202020204" pitchFamily="34" charset="0"/>
              </a:rPr>
              <a:t> tenemos que ejecutar 10</a:t>
            </a:r>
            <a:r>
              <a:rPr lang="es-AR" altLang="es-AR" sz="1600" baseline="30000" dirty="0">
                <a:solidFill>
                  <a:srgbClr val="000000"/>
                </a:solidFill>
                <a:latin typeface="Arial" panose="020B0604020202020204" pitchFamily="34" charset="0"/>
                <a:cs typeface="Arial" panose="020B0604020202020204" pitchFamily="34" charset="0"/>
              </a:rPr>
              <a:t>7</a:t>
            </a:r>
            <a:r>
              <a:rPr lang="es-AR" altLang="es-AR" sz="1600" dirty="0">
                <a:solidFill>
                  <a:srgbClr val="000000"/>
                </a:solidFill>
                <a:latin typeface="Arial" panose="020B0604020202020204" pitchFamily="34" charset="0"/>
                <a:cs typeface="Arial" panose="020B0604020202020204" pitchFamily="34" charset="0"/>
              </a:rPr>
              <a:t> veces la RTI</a:t>
            </a:r>
            <a:endParaRPr lang="es-AR" altLang="es-AR" sz="1600" dirty="0">
              <a:cs typeface="Times New Roman" panose="02020603050405020304" pitchFamily="18" charset="0"/>
            </a:endParaRPr>
          </a:p>
          <a:p>
            <a:r>
              <a:rPr lang="es-AR" altLang="es-AR" sz="1600" dirty="0">
                <a:solidFill>
                  <a:srgbClr val="000000"/>
                </a:solidFill>
                <a:latin typeface="Symbol" panose="05050102010706020507" pitchFamily="18" charset="2"/>
                <a:cs typeface="Times New Roman" panose="02020603050405020304" pitchFamily="18" charset="0"/>
              </a:rPr>
              <a:t>	Þ </a:t>
            </a:r>
            <a:r>
              <a:rPr lang="es-AR" altLang="es-AR" sz="1600" dirty="0">
                <a:solidFill>
                  <a:srgbClr val="000000"/>
                </a:solidFill>
                <a:latin typeface="Arial" panose="020B0604020202020204" pitchFamily="34" charset="0"/>
                <a:cs typeface="Arial" panose="020B0604020202020204" pitchFamily="34" charset="0"/>
              </a:rPr>
              <a:t>hay que ejecutar 100 millones de instrucciones para atender al periférico </a:t>
            </a:r>
            <a:r>
              <a:rPr lang="es-AR" altLang="es-AR" sz="1600" dirty="0">
                <a:solidFill>
                  <a:srgbClr val="000000"/>
                </a:solidFill>
                <a:latin typeface="Symbol" panose="05050102010706020507" pitchFamily="18" charset="2"/>
                <a:cs typeface="Times New Roman" panose="02020603050405020304" pitchFamily="18" charset="0"/>
              </a:rPr>
              <a:t>Þ </a:t>
            </a:r>
            <a:r>
              <a:rPr lang="es-AR" altLang="es-AR" sz="1600" dirty="0">
                <a:solidFill>
                  <a:srgbClr val="000000"/>
                </a:solidFill>
                <a:latin typeface="Arial" panose="020B0604020202020204" pitchFamily="34" charset="0"/>
                <a:cs typeface="Arial" panose="020B0604020202020204" pitchFamily="34" charset="0"/>
              </a:rPr>
              <a:t>la CPU</a:t>
            </a:r>
          </a:p>
          <a:p>
            <a:r>
              <a:rPr lang="es-AR" altLang="es-AR" sz="1600" dirty="0">
                <a:solidFill>
                  <a:srgbClr val="000000"/>
                </a:solidFill>
                <a:latin typeface="Arial" panose="020B0604020202020204" pitchFamily="34" charset="0"/>
                <a:cs typeface="Arial" panose="020B0604020202020204" pitchFamily="34" charset="0"/>
              </a:rPr>
              <a:t>                    tarda 1 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ð </a:t>
            </a:r>
            <a:r>
              <a:rPr lang="es-AR" altLang="es-AR" sz="1600" b="1" dirty="0">
                <a:solidFill>
                  <a:srgbClr val="000000"/>
                </a:solidFill>
                <a:latin typeface="Arial" panose="020B0604020202020204" pitchFamily="34" charset="0"/>
                <a:cs typeface="Arial" panose="020B0604020202020204" pitchFamily="34" charset="0"/>
              </a:rPr>
              <a:t>La CPU está ocupada con la operación de E/S durante 1 s</a:t>
            </a:r>
            <a:endParaRPr lang="es-AR" altLang="es-AR" sz="1600" dirty="0">
              <a:cs typeface="Times New Roman" panose="02020603050405020304" pitchFamily="18" charset="0"/>
            </a:endParaRPr>
          </a:p>
          <a:p>
            <a:r>
              <a:rPr lang="es-AR" altLang="es-AR" sz="1600" b="1" dirty="0">
                <a:solidFill>
                  <a:srgbClr val="000000"/>
                </a:solidFill>
                <a:latin typeface="Arial" panose="020B0604020202020204" pitchFamily="34" charset="0"/>
                <a:cs typeface="Arial" panose="020B0604020202020204" pitchFamily="34" charset="0"/>
              </a:rPr>
              <a:t>CONCLUSIÓN: </a:t>
            </a:r>
            <a:r>
              <a:rPr lang="es-AR" altLang="es-AR" sz="1600" dirty="0">
                <a:solidFill>
                  <a:srgbClr val="000000"/>
                </a:solidFill>
                <a:latin typeface="Arial" panose="020B0604020202020204" pitchFamily="34" charset="0"/>
                <a:cs typeface="Arial" panose="020B0604020202020204" pitchFamily="34" charset="0"/>
              </a:rPr>
              <a:t>La E/S por interrupciones no mejora el tiempo que la CPU está ocupada en atender al periférico</a:t>
            </a:r>
            <a:endParaRPr lang="es-AR" altLang="es-AR" sz="1600" dirty="0">
              <a:cs typeface="Times New Roman" panose="02020603050405020304" pitchFamily="18" charset="0"/>
            </a:endParaRPr>
          </a:p>
          <a:p>
            <a:endParaRPr lang="es-AR" altLang="es-AR" sz="1600" dirty="0"/>
          </a:p>
        </p:txBody>
      </p:sp>
      <p:sp>
        <p:nvSpPr>
          <p:cNvPr id="41987" name="Rectangle 4"/>
          <p:cNvSpPr>
            <a:spLocks noGrp="1" noChangeArrowheads="1"/>
          </p:cNvSpPr>
          <p:nvPr>
            <p:ph type="title"/>
          </p:nvPr>
        </p:nvSpPr>
        <p:spPr>
          <a:xfrm>
            <a:off x="611560" y="0"/>
            <a:ext cx="7467600" cy="476672"/>
          </a:xfrm>
          <a:noFill/>
        </p:spPr>
        <p:txBody>
          <a:bodyPr>
            <a:normAutofit fontScale="90000"/>
          </a:bodyPr>
          <a:lstStyle/>
          <a:p>
            <a:pPr algn="ctr"/>
            <a:r>
              <a:rPr lang="en-US" altLang="es-AR" dirty="0" err="1" smtClean="0"/>
              <a:t>Acceso</a:t>
            </a:r>
            <a:r>
              <a:rPr lang="en-US" altLang="es-AR" dirty="0" smtClean="0"/>
              <a:t> </a:t>
            </a:r>
            <a:r>
              <a:rPr lang="en-US" altLang="es-AR" dirty="0" err="1" smtClean="0"/>
              <a:t>Directo</a:t>
            </a:r>
            <a:r>
              <a:rPr lang="en-US" altLang="es-AR" dirty="0" smtClean="0"/>
              <a:t> a </a:t>
            </a:r>
            <a:r>
              <a:rPr lang="en-US" altLang="es-AR" dirty="0" err="1" smtClean="0"/>
              <a:t>Memoria</a:t>
            </a:r>
            <a:r>
              <a:rPr lang="en-US" altLang="es-AR" dirty="0" smtClean="0"/>
              <a:t> (DMA)</a:t>
            </a:r>
          </a:p>
        </p:txBody>
      </p:sp>
    </p:spTree>
    <p:extLst>
      <p:ext uri="{BB962C8B-B14F-4D97-AF65-F5344CB8AC3E}">
        <p14:creationId xmlns:p14="http://schemas.microsoft.com/office/powerpoint/2010/main" val="20624455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7467600" cy="562074"/>
          </a:xfrm>
        </p:spPr>
        <p:txBody>
          <a:bodyPr/>
          <a:lstStyle/>
          <a:p>
            <a:pPr algn="ctr"/>
            <a:r>
              <a:rPr lang="en-GB" altLang="es-AR" dirty="0" err="1" smtClean="0"/>
              <a:t>Función</a:t>
            </a:r>
            <a:r>
              <a:rPr lang="en-GB" altLang="es-AR" dirty="0" smtClean="0"/>
              <a:t> del DMA</a:t>
            </a:r>
          </a:p>
        </p:txBody>
      </p:sp>
      <p:sp>
        <p:nvSpPr>
          <p:cNvPr id="43011" name="Rectangle 3"/>
          <p:cNvSpPr>
            <a:spLocks noGrp="1" noChangeArrowheads="1"/>
          </p:cNvSpPr>
          <p:nvPr>
            <p:ph type="body" idx="1"/>
          </p:nvPr>
        </p:nvSpPr>
        <p:spPr>
          <a:xfrm>
            <a:off x="101600" y="1844824"/>
            <a:ext cx="8178800" cy="3886200"/>
          </a:xfrm>
        </p:spPr>
        <p:txBody>
          <a:bodyPr/>
          <a:lstStyle/>
          <a:p>
            <a:r>
              <a:rPr lang="es-AR" altLang="es-AR" dirty="0" smtClean="0">
                <a:solidFill>
                  <a:srgbClr val="000000"/>
                </a:solidFill>
                <a:latin typeface="Arial" panose="020B0604020202020204" pitchFamily="34" charset="0"/>
                <a:cs typeface="Arial" panose="020B0604020202020204" pitchFamily="34" charset="0"/>
              </a:rPr>
              <a:t>La técnica de DMA permite la transferencia de datos entre un periférico y la memoria </a:t>
            </a:r>
            <a:r>
              <a:rPr lang="es-AR" altLang="es-AR" b="1" dirty="0" smtClean="0">
                <a:solidFill>
                  <a:srgbClr val="000000"/>
                </a:solidFill>
                <a:latin typeface="Arial" panose="020B0604020202020204" pitchFamily="34" charset="0"/>
                <a:cs typeface="Arial" panose="020B0604020202020204" pitchFamily="34" charset="0"/>
              </a:rPr>
              <a:t>sin intervención de la CPU </a:t>
            </a:r>
            <a:r>
              <a:rPr lang="es-AR" altLang="es-AR" dirty="0" smtClean="0">
                <a:solidFill>
                  <a:srgbClr val="000000"/>
                </a:solidFill>
                <a:latin typeface="Arial" panose="020B0604020202020204" pitchFamily="34" charset="0"/>
                <a:cs typeface="Arial" panose="020B0604020202020204" pitchFamily="34" charset="0"/>
              </a:rPr>
              <a:t>(salvo en la fase de inicialización de los parámetros de la transferencia)</a:t>
            </a:r>
            <a:endParaRPr lang="es-AR" altLang="es-AR" dirty="0" smtClean="0">
              <a:cs typeface="Times New Roman" panose="02020603050405020304" pitchFamily="18" charset="0"/>
            </a:endParaRPr>
          </a:p>
          <a:p>
            <a:endParaRPr lang="en-GB" altLang="es-AR" dirty="0" smtClean="0"/>
          </a:p>
        </p:txBody>
      </p:sp>
    </p:spTree>
    <p:extLst>
      <p:ext uri="{BB962C8B-B14F-4D97-AF65-F5344CB8AC3E}">
        <p14:creationId xmlns:p14="http://schemas.microsoft.com/office/powerpoint/2010/main" val="40034109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7467600" cy="562074"/>
          </a:xfrm>
        </p:spPr>
        <p:txBody>
          <a:bodyPr/>
          <a:lstStyle/>
          <a:p>
            <a:pPr algn="ctr"/>
            <a:r>
              <a:rPr lang="es-AR" altLang="es-AR" dirty="0" smtClean="0"/>
              <a:t>Controlador de DMA</a:t>
            </a:r>
            <a:endParaRPr lang="es-ES" altLang="es-AR" dirty="0" smtClean="0"/>
          </a:p>
        </p:txBody>
      </p:sp>
      <p:sp>
        <p:nvSpPr>
          <p:cNvPr id="47107" name="Rectangle 3"/>
          <p:cNvSpPr>
            <a:spLocks noChangeArrowheads="1"/>
          </p:cNvSpPr>
          <p:nvPr/>
        </p:nvSpPr>
        <p:spPr bwMode="auto">
          <a:xfrm>
            <a:off x="179512" y="1268761"/>
            <a:ext cx="8352928" cy="5018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sz="2000" dirty="0">
                <a:solidFill>
                  <a:srgbClr val="000000"/>
                </a:solidFill>
                <a:latin typeface="Arial" panose="020B0604020202020204" pitchFamily="34" charset="0"/>
                <a:cs typeface="Arial" panose="020B0604020202020204" pitchFamily="34" charset="0"/>
              </a:rPr>
              <a:t>El controlador de DMA es un dispositivo capaz de controlar una transferencia de datos entre un periférico y memoria sin intervención de la CPU</a:t>
            </a:r>
          </a:p>
          <a:p>
            <a:endParaRPr lang="es-AR" altLang="es-AR" sz="2000" dirty="0">
              <a:cs typeface="Times New Roman" panose="02020603050405020304" pitchFamily="18" charset="0"/>
            </a:endParaRPr>
          </a:p>
          <a:p>
            <a:pPr>
              <a:buFont typeface="Wingdings" panose="05000000000000000000" pitchFamily="2" charset="2"/>
              <a:buChar char="Ö"/>
            </a:pPr>
            <a:r>
              <a:rPr lang="es-AR" altLang="es-AR" sz="2000" dirty="0">
                <a:solidFill>
                  <a:srgbClr val="000000"/>
                </a:solidFill>
                <a:latin typeface="Arial" panose="020B0604020202020204" pitchFamily="34" charset="0"/>
                <a:cs typeface="Arial" panose="020B0604020202020204" pitchFamily="34" charset="0"/>
              </a:rPr>
              <a:t>El DMAC debe actuar como “máster” del bus durante la transferencia</a:t>
            </a:r>
          </a:p>
          <a:p>
            <a:pPr>
              <a:buFont typeface="Wingdings" panose="05000000000000000000" pitchFamily="2" charset="2"/>
              <a:buNone/>
            </a:pPr>
            <a:r>
              <a:rPr lang="es-AR" altLang="es-AR" sz="2000" dirty="0">
                <a:solidFill>
                  <a:srgbClr val="000000"/>
                </a:solidFill>
                <a:latin typeface="Arial" panose="020B0604020202020204" pitchFamily="34" charset="0"/>
                <a:cs typeface="Arial" panose="020B0604020202020204" pitchFamily="34" charset="0"/>
              </a:rPr>
              <a:t>    DMA y debe ser capaz de:</a:t>
            </a:r>
            <a:endParaRPr lang="es-AR" altLang="es-AR" sz="2000" dirty="0">
              <a:cs typeface="Times New Roman" panose="02020603050405020304" pitchFamily="18" charset="0"/>
            </a:endParaRPr>
          </a:p>
          <a:p>
            <a:endParaRPr lang="es-AR" altLang="es-AR" sz="2000" dirty="0">
              <a:solidFill>
                <a:srgbClr val="000000"/>
              </a:solidFill>
              <a:latin typeface="Wingdings" panose="05000000000000000000" pitchFamily="2" charset="2"/>
              <a:cs typeface="Times New Roman" panose="02020603050405020304" pitchFamily="18" charset="0"/>
            </a:endParaRPr>
          </a:p>
          <a:p>
            <a:pPr>
              <a:buFont typeface="Wingdings" panose="05000000000000000000" pitchFamily="2" charset="2"/>
              <a:buChar char="Ø"/>
            </a:pPr>
            <a:r>
              <a:rPr lang="es-AR" altLang="es-AR" sz="2000" dirty="0">
                <a:solidFill>
                  <a:srgbClr val="000000"/>
                </a:solidFill>
                <a:latin typeface="Arial" panose="020B0604020202020204" pitchFamily="34" charset="0"/>
                <a:cs typeface="Arial" panose="020B0604020202020204" pitchFamily="34" charset="0"/>
              </a:rPr>
              <a:t>   Solicitar el uso del bus mediante las señales y la lógica de arbitraje </a:t>
            </a:r>
          </a:p>
          <a:p>
            <a:pPr>
              <a:buFont typeface="Wingdings" panose="05000000000000000000" pitchFamily="2" charset="2"/>
              <a:buNone/>
            </a:pPr>
            <a:r>
              <a:rPr lang="es-AR" altLang="es-AR" sz="2000" dirty="0">
                <a:solidFill>
                  <a:srgbClr val="000000"/>
                </a:solidFill>
                <a:latin typeface="Arial" panose="020B0604020202020204" pitchFamily="34" charset="0"/>
                <a:cs typeface="Arial" panose="020B0604020202020204" pitchFamily="34" charset="0"/>
              </a:rPr>
              <a:t>      necesarias</a:t>
            </a: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Ø </a:t>
            </a:r>
            <a:r>
              <a:rPr lang="es-AR" altLang="es-AR" sz="2000" dirty="0">
                <a:solidFill>
                  <a:srgbClr val="000000"/>
                </a:solidFill>
                <a:latin typeface="Arial" panose="020B0604020202020204" pitchFamily="34" charset="0"/>
                <a:cs typeface="Arial" panose="020B0604020202020204" pitchFamily="34" charset="0"/>
              </a:rPr>
              <a:t>Especificar la dirección de memoria sobre la que se realiza la transferencia</a:t>
            </a: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Ø </a:t>
            </a:r>
            <a:r>
              <a:rPr lang="es-AR" altLang="es-AR" sz="2000" dirty="0">
                <a:solidFill>
                  <a:srgbClr val="000000"/>
                </a:solidFill>
                <a:latin typeface="Arial" panose="020B0604020202020204" pitchFamily="34" charset="0"/>
                <a:cs typeface="Arial" panose="020B0604020202020204" pitchFamily="34" charset="0"/>
              </a:rPr>
              <a:t>Generar las señales de control del bus</a:t>
            </a: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	ð </a:t>
            </a:r>
            <a:r>
              <a:rPr lang="es-AR" altLang="es-AR" sz="2000" dirty="0">
                <a:solidFill>
                  <a:srgbClr val="000000"/>
                </a:solidFill>
                <a:latin typeface="Arial" panose="020B0604020202020204" pitchFamily="34" charset="0"/>
                <a:cs typeface="Arial" panose="020B0604020202020204" pitchFamily="34" charset="0"/>
              </a:rPr>
              <a:t>Tipo de operación (lectura/escritura)</a:t>
            </a:r>
            <a:endParaRPr lang="es-AR" altLang="es-AR" sz="2000" dirty="0">
              <a:cs typeface="Times New Roman" panose="02020603050405020304" pitchFamily="18" charset="0"/>
            </a:endParaRPr>
          </a:p>
          <a:p>
            <a:r>
              <a:rPr lang="es-AR" altLang="es-AR" sz="2000" dirty="0">
                <a:solidFill>
                  <a:srgbClr val="000000"/>
                </a:solidFill>
                <a:latin typeface="Wingdings" panose="05000000000000000000" pitchFamily="2" charset="2"/>
                <a:cs typeface="Times New Roman" panose="02020603050405020304" pitchFamily="18" charset="0"/>
              </a:rPr>
              <a:t>	ð </a:t>
            </a:r>
            <a:r>
              <a:rPr lang="es-AR" altLang="es-AR" sz="2000" dirty="0">
                <a:solidFill>
                  <a:srgbClr val="000000"/>
                </a:solidFill>
                <a:latin typeface="Arial" panose="020B0604020202020204" pitchFamily="34" charset="0"/>
                <a:cs typeface="Arial" panose="020B0604020202020204" pitchFamily="34" charset="0"/>
              </a:rPr>
              <a:t>Señales de sincronización de la transferencia</a:t>
            </a:r>
            <a:endParaRPr lang="es-AR" altLang="es-AR" sz="2000" dirty="0">
              <a:cs typeface="Times New Roman" panose="02020603050405020304" pitchFamily="18" charset="0"/>
            </a:endParaRPr>
          </a:p>
          <a:p>
            <a:endParaRPr lang="es-AR" altLang="es-AR" sz="2000" dirty="0">
              <a:cs typeface="Times New Roman" panose="02020603050405020304" pitchFamily="18" charset="0"/>
            </a:endParaRPr>
          </a:p>
          <a:p>
            <a:endParaRPr lang="es-AR" altLang="es-AR" sz="2000" dirty="0"/>
          </a:p>
        </p:txBody>
      </p:sp>
    </p:spTree>
    <p:extLst>
      <p:ext uri="{BB962C8B-B14F-4D97-AF65-F5344CB8AC3E}">
        <p14:creationId xmlns:p14="http://schemas.microsoft.com/office/powerpoint/2010/main" val="3364138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67544" y="116632"/>
            <a:ext cx="7467600" cy="490066"/>
          </a:xfrm>
        </p:spPr>
        <p:txBody>
          <a:bodyPr>
            <a:normAutofit fontScale="90000"/>
          </a:bodyPr>
          <a:lstStyle/>
          <a:p>
            <a:pPr algn="ctr"/>
            <a:r>
              <a:rPr lang="en-GB" altLang="es-AR" dirty="0" err="1" smtClean="0"/>
              <a:t>Diagrama</a:t>
            </a:r>
            <a:r>
              <a:rPr lang="en-GB" altLang="es-AR" dirty="0" smtClean="0"/>
              <a:t> de </a:t>
            </a:r>
            <a:r>
              <a:rPr lang="en-GB" altLang="es-AR" dirty="0" err="1" smtClean="0"/>
              <a:t>controlador</a:t>
            </a:r>
            <a:r>
              <a:rPr lang="en-GB" altLang="es-AR" dirty="0" smtClean="0"/>
              <a:t> DMA</a:t>
            </a:r>
          </a:p>
        </p:txBody>
      </p:sp>
      <p:pic>
        <p:nvPicPr>
          <p:cNvPr id="48131" name="Picture 4"/>
          <p:cNvPicPr>
            <a:picLocks noChangeAspect="1" noChangeArrowheads="1"/>
          </p:cNvPicPr>
          <p:nvPr/>
        </p:nvPicPr>
        <p:blipFill>
          <a:blip r:embed="rId3">
            <a:extLst>
              <a:ext uri="{28A0092B-C50C-407E-A947-70E740481C1C}">
                <a14:useLocalDpi xmlns:a14="http://schemas.microsoft.com/office/drawing/2010/main" val="0"/>
              </a:ext>
            </a:extLst>
          </a:blip>
          <a:srcRect l="5418" t="15196" r="31606" b="35957"/>
          <a:stretch>
            <a:fillRect/>
          </a:stretch>
        </p:blipFill>
        <p:spPr bwMode="auto">
          <a:xfrm>
            <a:off x="1115616" y="836712"/>
            <a:ext cx="576421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1377298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512" y="0"/>
            <a:ext cx="8640960" cy="990600"/>
          </a:xfrm>
        </p:spPr>
        <p:txBody>
          <a:bodyPr>
            <a:normAutofit fontScale="90000"/>
          </a:bodyPr>
          <a:lstStyle/>
          <a:p>
            <a:pPr algn="ctr"/>
            <a:r>
              <a:rPr lang="es-AR" altLang="es-AR" b="1" dirty="0" smtClean="0">
                <a:solidFill>
                  <a:srgbClr val="000000"/>
                </a:solidFill>
                <a:latin typeface="Arial" panose="020B0604020202020204" pitchFamily="34" charset="0"/>
                <a:cs typeface="Arial" panose="020B0604020202020204" pitchFamily="34" charset="0"/>
              </a:rPr>
              <a:t>Etapas de una transferencia DMA</a:t>
            </a:r>
            <a:r>
              <a:rPr lang="es-AR" altLang="es-AR" dirty="0" smtClean="0">
                <a:cs typeface="Times New Roman" panose="02020603050405020304" pitchFamily="18" charset="0"/>
              </a:rPr>
              <a:t/>
            </a:r>
            <a:br>
              <a:rPr lang="es-AR" altLang="es-AR" dirty="0" smtClean="0">
                <a:cs typeface="Times New Roman" panose="02020603050405020304" pitchFamily="18" charset="0"/>
              </a:rPr>
            </a:br>
            <a:endParaRPr lang="en-GB" altLang="es-AR" dirty="0" smtClean="0">
              <a:cs typeface="Times New Roman" panose="02020603050405020304" pitchFamily="18" charset="0"/>
            </a:endParaRPr>
          </a:p>
        </p:txBody>
      </p:sp>
      <p:sp>
        <p:nvSpPr>
          <p:cNvPr id="49155" name="Rectangle 3"/>
          <p:cNvSpPr>
            <a:spLocks noGrp="1" noChangeArrowheads="1"/>
          </p:cNvSpPr>
          <p:nvPr>
            <p:ph type="body" idx="1"/>
          </p:nvPr>
        </p:nvSpPr>
        <p:spPr>
          <a:xfrm>
            <a:off x="179512" y="764704"/>
            <a:ext cx="8784976" cy="5976664"/>
          </a:xfrm>
        </p:spPr>
        <p:txBody>
          <a:bodyPr>
            <a:normAutofit fontScale="92500"/>
          </a:bodyPr>
          <a:lstStyle/>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Ö </a:t>
            </a:r>
            <a:r>
              <a:rPr lang="es-AR" altLang="es-AR" sz="1600" b="1" dirty="0" smtClean="0">
                <a:solidFill>
                  <a:srgbClr val="000000"/>
                </a:solidFill>
                <a:latin typeface="Arial" panose="020B0604020202020204" pitchFamily="34" charset="0"/>
                <a:cs typeface="Arial" panose="020B0604020202020204" pitchFamily="34" charset="0"/>
              </a:rPr>
              <a:t>Inicialización de la transferencia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Ø </a:t>
            </a:r>
            <a:r>
              <a:rPr lang="es-AR" altLang="es-AR" sz="1600" dirty="0" smtClean="0">
                <a:solidFill>
                  <a:srgbClr val="000000"/>
                </a:solidFill>
                <a:latin typeface="Arial" panose="020B0604020202020204" pitchFamily="34" charset="0"/>
                <a:cs typeface="Arial" panose="020B0604020202020204" pitchFamily="34" charset="0"/>
              </a:rPr>
              <a:t>La CPU debe enviar a la </a:t>
            </a:r>
            <a:r>
              <a:rPr lang="es-AR" altLang="es-AR" sz="1600" dirty="0" err="1" smtClean="0">
                <a:solidFill>
                  <a:srgbClr val="000000"/>
                </a:solidFill>
                <a:latin typeface="Arial" panose="020B0604020202020204" pitchFamily="34" charset="0"/>
                <a:cs typeface="Arial" panose="020B0604020202020204" pitchFamily="34" charset="0"/>
              </a:rPr>
              <a:t>interfase</a:t>
            </a:r>
            <a:r>
              <a:rPr lang="es-AR" altLang="es-AR" sz="1600" dirty="0" smtClean="0">
                <a:solidFill>
                  <a:srgbClr val="000000"/>
                </a:solidFill>
                <a:latin typeface="Arial" panose="020B0604020202020204" pitchFamily="34" charset="0"/>
                <a:cs typeface="Arial" panose="020B0604020202020204" pitchFamily="34" charset="0"/>
              </a:rPr>
              <a:t> del periférico y al DMAC los parámetros de la transferencia</a:t>
            </a:r>
            <a:endParaRPr lang="es-AR" altLang="es-AR" sz="1600" dirty="0" smtClean="0">
              <a:cs typeface="Times New Roman" panose="02020603050405020304" pitchFamily="18" charset="0"/>
            </a:endParaRPr>
          </a:p>
          <a:p>
            <a:pPr>
              <a:lnSpc>
                <a:spcPct val="90000"/>
              </a:lnSpc>
              <a:buFontTx/>
              <a:buNone/>
            </a:pPr>
            <a:r>
              <a:rPr lang="es-AR" altLang="es-AR" sz="1600" i="1" u="sng" dirty="0" smtClean="0">
                <a:solidFill>
                  <a:srgbClr val="000000"/>
                </a:solidFill>
                <a:latin typeface="Arial" panose="020B0604020202020204" pitchFamily="34" charset="0"/>
                <a:cs typeface="Arial" panose="020B0604020202020204" pitchFamily="34" charset="0"/>
              </a:rPr>
              <a:t>Inicialización del interfaz</a:t>
            </a:r>
            <a:r>
              <a:rPr lang="es-AR" altLang="es-AR" sz="1600" i="1" dirty="0" smtClean="0">
                <a:solidFill>
                  <a:srgbClr val="000000"/>
                </a:solidFill>
                <a:latin typeface="Arial" panose="020B0604020202020204" pitchFamily="34" charset="0"/>
                <a:cs typeface="Arial" panose="020B0604020202020204" pitchFamily="34" charset="0"/>
              </a:rPr>
              <a:t> (Bus master: CPU - Bus </a:t>
            </a:r>
            <a:r>
              <a:rPr lang="es-AR" altLang="es-AR" sz="1600" i="1" dirty="0" err="1" smtClean="0">
                <a:solidFill>
                  <a:srgbClr val="000000"/>
                </a:solidFill>
                <a:latin typeface="Arial" panose="020B0604020202020204" pitchFamily="34" charset="0"/>
                <a:cs typeface="Arial" panose="020B0604020202020204" pitchFamily="34" charset="0"/>
              </a:rPr>
              <a:t>slave</a:t>
            </a:r>
            <a:r>
              <a:rPr lang="es-AR" altLang="es-AR" sz="1600" i="1" dirty="0" smtClean="0">
                <a:solidFill>
                  <a:srgbClr val="000000"/>
                </a:solidFill>
                <a:latin typeface="Arial" panose="020B0604020202020204" pitchFamily="34" charset="0"/>
                <a:cs typeface="Arial" panose="020B0604020202020204" pitchFamily="34" charset="0"/>
              </a:rPr>
              <a:t>: </a:t>
            </a:r>
            <a:r>
              <a:rPr lang="es-AR" altLang="es-AR" sz="1600" i="1" dirty="0" err="1" smtClean="0">
                <a:solidFill>
                  <a:srgbClr val="000000"/>
                </a:solidFill>
                <a:latin typeface="Arial" panose="020B0604020202020204" pitchFamily="34" charset="0"/>
                <a:cs typeface="Arial" panose="020B0604020202020204" pitchFamily="34" charset="0"/>
              </a:rPr>
              <a:t>Interfase</a:t>
            </a:r>
            <a:r>
              <a:rPr lang="es-AR" altLang="es-AR" sz="1600" i="1" dirty="0" smtClean="0">
                <a:solidFill>
                  <a:srgbClr val="000000"/>
                </a:solidFill>
                <a:latin typeface="Arial" panose="020B0604020202020204" pitchFamily="34" charset="0"/>
                <a:cs typeface="Arial" panose="020B0604020202020204" pitchFamily="34" charset="0"/>
              </a:rPr>
              <a:t> )</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dirty="0" smtClean="0">
                <a:solidFill>
                  <a:srgbClr val="000000"/>
                </a:solidFill>
                <a:latin typeface="Arial" panose="020B0604020202020204" pitchFamily="34" charset="0"/>
                <a:cs typeface="Arial" panose="020B0604020202020204" pitchFamily="34" charset="0"/>
              </a:rPr>
              <a:t>Nº de bytes a transferir		</a:t>
            </a:r>
            <a:r>
              <a:rPr lang="es-AR" altLang="es-AR" sz="1600" dirty="0" smtClean="0">
                <a:solidFill>
                  <a:srgbClr val="000000"/>
                </a:solidFill>
                <a:latin typeface="Wingdings" panose="05000000000000000000" pitchFamily="2" charset="2"/>
                <a:cs typeface="Times New Roman" panose="02020603050405020304" pitchFamily="18" charset="0"/>
              </a:rPr>
              <a:t>ð </a:t>
            </a:r>
            <a:r>
              <a:rPr lang="es-AR" altLang="es-AR" sz="1600" dirty="0" smtClean="0">
                <a:solidFill>
                  <a:srgbClr val="000000"/>
                </a:solidFill>
                <a:latin typeface="Arial" panose="020B0604020202020204" pitchFamily="34" charset="0"/>
                <a:cs typeface="Arial" panose="020B0604020202020204" pitchFamily="34" charset="0"/>
              </a:rPr>
              <a:t>Tipo de transferencia (lectura/escritura)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dirty="0" smtClean="0">
                <a:solidFill>
                  <a:srgbClr val="000000"/>
                </a:solidFill>
                <a:latin typeface="Arial" panose="020B0604020202020204" pitchFamily="34" charset="0"/>
                <a:cs typeface="Arial" panose="020B0604020202020204" pitchFamily="34" charset="0"/>
              </a:rPr>
              <a:t>Otra información de control (pista, sector, etc.)</a:t>
            </a:r>
            <a:endParaRPr lang="es-AR" altLang="es-AR" sz="1600" dirty="0" smtClean="0">
              <a:cs typeface="Times New Roman" panose="02020603050405020304" pitchFamily="18" charset="0"/>
            </a:endParaRPr>
          </a:p>
          <a:p>
            <a:pPr>
              <a:lnSpc>
                <a:spcPct val="90000"/>
              </a:lnSpc>
              <a:buFontTx/>
              <a:buNone/>
            </a:pPr>
            <a:r>
              <a:rPr lang="es-AR" altLang="es-AR" sz="1600" i="1" u="sng" dirty="0" smtClean="0">
                <a:solidFill>
                  <a:srgbClr val="000000"/>
                </a:solidFill>
                <a:latin typeface="Arial" panose="020B0604020202020204" pitchFamily="34" charset="0"/>
                <a:cs typeface="Arial" panose="020B0604020202020204" pitchFamily="34" charset="0"/>
              </a:rPr>
              <a:t>Inicialización del controlador DMA</a:t>
            </a:r>
            <a:r>
              <a:rPr lang="es-AR" altLang="es-AR" sz="1600" i="1" dirty="0" smtClean="0">
                <a:solidFill>
                  <a:srgbClr val="000000"/>
                </a:solidFill>
                <a:latin typeface="Arial" panose="020B0604020202020204" pitchFamily="34" charset="0"/>
                <a:cs typeface="Arial" panose="020B0604020202020204" pitchFamily="34" charset="0"/>
              </a:rPr>
              <a:t> (Bus master: CPU - Bus </a:t>
            </a:r>
            <a:r>
              <a:rPr lang="es-AR" altLang="es-AR" sz="1600" i="1" dirty="0" err="1" smtClean="0">
                <a:solidFill>
                  <a:srgbClr val="000000"/>
                </a:solidFill>
                <a:latin typeface="Arial" panose="020B0604020202020204" pitchFamily="34" charset="0"/>
                <a:cs typeface="Arial" panose="020B0604020202020204" pitchFamily="34" charset="0"/>
              </a:rPr>
              <a:t>slave</a:t>
            </a:r>
            <a:r>
              <a:rPr lang="es-AR" altLang="es-AR" sz="1600" i="1" dirty="0" smtClean="0">
                <a:solidFill>
                  <a:srgbClr val="000000"/>
                </a:solidFill>
                <a:latin typeface="Arial" panose="020B0604020202020204" pitchFamily="34" charset="0"/>
                <a:cs typeface="Arial" panose="020B0604020202020204" pitchFamily="34" charset="0"/>
              </a:rPr>
              <a:t>: DMAC)</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dirty="0" smtClean="0">
                <a:solidFill>
                  <a:srgbClr val="000000"/>
                </a:solidFill>
                <a:latin typeface="Arial" panose="020B0604020202020204" pitchFamily="34" charset="0"/>
                <a:cs typeface="Arial" panose="020B0604020202020204" pitchFamily="34" charset="0"/>
              </a:rPr>
              <a:t>Nº de bytes o palabras a transferir	</a:t>
            </a:r>
            <a:r>
              <a:rPr lang="es-AR" altLang="es-AR" sz="1600" dirty="0" smtClean="0">
                <a:solidFill>
                  <a:srgbClr val="000000"/>
                </a:solidFill>
                <a:latin typeface="Wingdings" panose="05000000000000000000" pitchFamily="2" charset="2"/>
                <a:cs typeface="Times New Roman" panose="02020603050405020304" pitchFamily="18" charset="0"/>
              </a:rPr>
              <a:t>ð </a:t>
            </a:r>
            <a:r>
              <a:rPr lang="es-AR" altLang="es-AR" sz="1600" dirty="0" smtClean="0">
                <a:solidFill>
                  <a:srgbClr val="000000"/>
                </a:solidFill>
                <a:latin typeface="Arial" panose="020B0604020202020204" pitchFamily="34" charset="0"/>
                <a:cs typeface="Arial" panose="020B0604020202020204" pitchFamily="34" charset="0"/>
              </a:rPr>
              <a:t>Tipo de transferencia (lectura/escritura)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dirty="0" smtClean="0">
                <a:solidFill>
                  <a:srgbClr val="000000"/>
                </a:solidFill>
                <a:latin typeface="Arial" panose="020B0604020202020204" pitchFamily="34" charset="0"/>
                <a:cs typeface="Arial" panose="020B0604020202020204" pitchFamily="34" charset="0"/>
              </a:rPr>
              <a:t>Dirección de memoria inicial para la transferencia </a:t>
            </a: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dirty="0" smtClean="0">
                <a:solidFill>
                  <a:srgbClr val="000000"/>
                </a:solidFill>
                <a:latin typeface="Arial" panose="020B0604020202020204" pitchFamily="34" charset="0"/>
                <a:cs typeface="Arial" panose="020B0604020202020204" pitchFamily="34" charset="0"/>
              </a:rPr>
              <a:t>Nº de canal (para </a:t>
            </a:r>
            <a:r>
              <a:rPr lang="es-AR" altLang="es-AR" sz="1600" dirty="0" err="1" smtClean="0">
                <a:solidFill>
                  <a:srgbClr val="000000"/>
                </a:solidFill>
                <a:latin typeface="Arial" panose="020B0604020202020204" pitchFamily="34" charset="0"/>
                <a:cs typeface="Arial" panose="020B0604020202020204" pitchFamily="34" charset="0"/>
              </a:rPr>
              <a:t>DMAs</a:t>
            </a:r>
            <a:r>
              <a:rPr lang="es-AR" altLang="es-AR" sz="1600" dirty="0" smtClean="0">
                <a:solidFill>
                  <a:srgbClr val="000000"/>
                </a:solidFill>
                <a:latin typeface="Arial" panose="020B0604020202020204" pitchFamily="34" charset="0"/>
                <a:cs typeface="Arial" panose="020B0604020202020204" pitchFamily="34" charset="0"/>
              </a:rPr>
              <a:t> con varios canales)</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Ø </a:t>
            </a:r>
            <a:r>
              <a:rPr lang="es-AR" altLang="es-AR" sz="1600" dirty="0" smtClean="0">
                <a:solidFill>
                  <a:srgbClr val="000000"/>
                </a:solidFill>
                <a:latin typeface="Arial" panose="020B0604020202020204" pitchFamily="34" charset="0"/>
                <a:cs typeface="Arial" panose="020B0604020202020204" pitchFamily="34" charset="0"/>
              </a:rPr>
              <a:t>Después de la inicialización la CPU retorna a sus tareas y ya no se preocupa más de la evolución de la transferencia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Ö </a:t>
            </a:r>
            <a:r>
              <a:rPr lang="es-AR" altLang="es-AR" sz="1600" b="1" dirty="0" smtClean="0">
                <a:solidFill>
                  <a:srgbClr val="000000"/>
                </a:solidFill>
                <a:latin typeface="Arial" panose="020B0604020202020204" pitchFamily="34" charset="0"/>
                <a:cs typeface="Arial" panose="020B0604020202020204" pitchFamily="34" charset="0"/>
              </a:rPr>
              <a:t>Realización de la transferencia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Ø </a:t>
            </a:r>
            <a:r>
              <a:rPr lang="es-AR" altLang="es-AR" sz="1600" dirty="0" smtClean="0">
                <a:solidFill>
                  <a:srgbClr val="000000"/>
                </a:solidFill>
                <a:latin typeface="Arial" panose="020B0604020202020204" pitchFamily="34" charset="0"/>
                <a:cs typeface="Arial" panose="020B0604020202020204" pitchFamily="34" charset="0"/>
              </a:rPr>
              <a:t>Cuando el periférico está listo para realizar la transferencia se lo indica al DMAC</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Ø </a:t>
            </a:r>
            <a:r>
              <a:rPr lang="es-AR" altLang="es-AR" sz="1600" dirty="0" smtClean="0">
                <a:solidFill>
                  <a:srgbClr val="000000"/>
                </a:solidFill>
                <a:latin typeface="Arial" panose="020B0604020202020204" pitchFamily="34" charset="0"/>
                <a:cs typeface="Arial" panose="020B0604020202020204" pitchFamily="34" charset="0"/>
              </a:rPr>
              <a:t>El DMAC pide el control del bus y se realiza la transferencia entre el periférico y la memoria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b="1" dirty="0" smtClean="0">
                <a:solidFill>
                  <a:srgbClr val="000000"/>
                </a:solidFill>
                <a:latin typeface="Arial" panose="020B0604020202020204" pitchFamily="34" charset="0"/>
                <a:cs typeface="Arial" panose="020B0604020202020204" pitchFamily="34" charset="0"/>
              </a:rPr>
              <a:t>Bus máster: </a:t>
            </a:r>
            <a:r>
              <a:rPr lang="es-AR" altLang="es-AR" sz="1600" dirty="0" smtClean="0">
                <a:solidFill>
                  <a:srgbClr val="000000"/>
                </a:solidFill>
                <a:latin typeface="Arial" panose="020B0604020202020204" pitchFamily="34" charset="0"/>
                <a:cs typeface="Arial" panose="020B0604020202020204" pitchFamily="34" charset="0"/>
              </a:rPr>
              <a:t>DMAC + Periférico - </a:t>
            </a:r>
            <a:r>
              <a:rPr lang="es-AR" altLang="es-AR" sz="1600" b="1" dirty="0" smtClean="0">
                <a:solidFill>
                  <a:srgbClr val="000000"/>
                </a:solidFill>
                <a:latin typeface="Arial" panose="020B0604020202020204" pitchFamily="34" charset="0"/>
                <a:cs typeface="Arial" panose="020B0604020202020204" pitchFamily="34" charset="0"/>
              </a:rPr>
              <a:t>Bus </a:t>
            </a:r>
            <a:r>
              <a:rPr lang="es-AR" altLang="es-AR" sz="1600" b="1" dirty="0" err="1" smtClean="0">
                <a:solidFill>
                  <a:srgbClr val="000000"/>
                </a:solidFill>
                <a:latin typeface="Arial" panose="020B0604020202020204" pitchFamily="34" charset="0"/>
                <a:cs typeface="Arial" panose="020B0604020202020204" pitchFamily="34" charset="0"/>
              </a:rPr>
              <a:t>slave</a:t>
            </a:r>
            <a:r>
              <a:rPr lang="es-AR" altLang="es-AR" sz="1600" b="1" dirty="0" smtClean="0">
                <a:solidFill>
                  <a:srgbClr val="000000"/>
                </a:solidFill>
                <a:latin typeface="Arial" panose="020B0604020202020204" pitchFamily="34" charset="0"/>
                <a:cs typeface="Arial" panose="020B0604020202020204" pitchFamily="34" charset="0"/>
              </a:rPr>
              <a:t>: </a:t>
            </a:r>
            <a:r>
              <a:rPr lang="es-AR" altLang="es-AR" sz="1600" dirty="0" smtClean="0">
                <a:solidFill>
                  <a:srgbClr val="000000"/>
                </a:solidFill>
                <a:latin typeface="Arial" panose="020B0604020202020204" pitchFamily="34" charset="0"/>
                <a:cs typeface="Arial" panose="020B0604020202020204" pitchFamily="34" charset="0"/>
              </a:rPr>
              <a:t>Memoria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	ð </a:t>
            </a:r>
            <a:r>
              <a:rPr lang="es-AR" altLang="es-AR" sz="1600" dirty="0" smtClean="0">
                <a:solidFill>
                  <a:srgbClr val="000000"/>
                </a:solidFill>
                <a:latin typeface="Arial" panose="020B0604020202020204" pitchFamily="34" charset="0"/>
                <a:cs typeface="Arial" panose="020B0604020202020204" pitchFamily="34" charset="0"/>
              </a:rPr>
              <a:t>Después de la transferencia de cada palabra se actualizan los registros del DMA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ü </a:t>
            </a:r>
            <a:r>
              <a:rPr lang="es-AR" altLang="es-AR" sz="1600" dirty="0" smtClean="0">
                <a:solidFill>
                  <a:srgbClr val="000000"/>
                </a:solidFill>
                <a:latin typeface="Arial" panose="020B0604020202020204" pitchFamily="34" charset="0"/>
                <a:cs typeface="Arial" panose="020B0604020202020204" pitchFamily="34" charset="0"/>
              </a:rPr>
              <a:t>Nº de bytes o palabras a transferir	</a:t>
            </a:r>
            <a:r>
              <a:rPr lang="es-AR" altLang="es-AR" sz="1600" dirty="0" smtClean="0">
                <a:solidFill>
                  <a:srgbClr val="000000"/>
                </a:solidFill>
                <a:latin typeface="Wingdings" panose="05000000000000000000" pitchFamily="2" charset="2"/>
                <a:cs typeface="Times New Roman" panose="02020603050405020304" pitchFamily="18" charset="0"/>
              </a:rPr>
              <a:t>ü </a:t>
            </a:r>
            <a:r>
              <a:rPr lang="es-AR" altLang="es-AR" sz="1600" dirty="0" smtClean="0">
                <a:solidFill>
                  <a:srgbClr val="000000"/>
                </a:solidFill>
                <a:latin typeface="Arial" panose="020B0604020202020204" pitchFamily="34" charset="0"/>
                <a:cs typeface="Arial" panose="020B0604020202020204" pitchFamily="34" charset="0"/>
              </a:rPr>
              <a:t>Dirección de memoria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Ö </a:t>
            </a:r>
            <a:r>
              <a:rPr lang="es-AR" altLang="es-AR" sz="1600" b="1" dirty="0" smtClean="0">
                <a:solidFill>
                  <a:srgbClr val="000000"/>
                </a:solidFill>
                <a:latin typeface="Arial" panose="020B0604020202020204" pitchFamily="34" charset="0"/>
                <a:cs typeface="Arial" panose="020B0604020202020204" pitchFamily="34" charset="0"/>
              </a:rPr>
              <a:t>Finalización de la transferencia</a:t>
            </a:r>
            <a:endParaRPr lang="es-AR" altLang="es-AR" sz="1600" dirty="0" smtClean="0">
              <a:cs typeface="Times New Roman" panose="02020603050405020304" pitchFamily="18" charset="0"/>
            </a:endParaRPr>
          </a:p>
          <a:p>
            <a:pPr>
              <a:lnSpc>
                <a:spcPct val="90000"/>
              </a:lnSpc>
              <a:buFontTx/>
              <a:buNone/>
            </a:pPr>
            <a:r>
              <a:rPr lang="es-AR" altLang="es-AR" sz="1600" dirty="0" smtClean="0">
                <a:solidFill>
                  <a:srgbClr val="000000"/>
                </a:solidFill>
                <a:latin typeface="Wingdings" panose="05000000000000000000" pitchFamily="2" charset="2"/>
                <a:cs typeface="Times New Roman" panose="02020603050405020304" pitchFamily="18" charset="0"/>
              </a:rPr>
              <a:t>Ø </a:t>
            </a:r>
            <a:r>
              <a:rPr lang="es-AR" altLang="es-AR" sz="1600" dirty="0" smtClean="0">
                <a:solidFill>
                  <a:srgbClr val="000000"/>
                </a:solidFill>
                <a:latin typeface="Arial" panose="020B0604020202020204" pitchFamily="34" charset="0"/>
                <a:cs typeface="Arial" panose="020B0604020202020204" pitchFamily="34" charset="0"/>
              </a:rPr>
              <a:t>El DMAC libera el bus y devuelve el control a la CPU</a:t>
            </a:r>
            <a:endParaRPr lang="es-AR" altLang="es-AR" sz="1600" dirty="0" smtClean="0">
              <a:cs typeface="Times New Roman" panose="02020603050405020304" pitchFamily="18" charset="0"/>
            </a:endParaRPr>
          </a:p>
          <a:p>
            <a:pPr>
              <a:lnSpc>
                <a:spcPct val="90000"/>
              </a:lnSpc>
              <a:buFont typeface="Wingdings" panose="05000000000000000000" pitchFamily="2" charset="2"/>
              <a:buChar char="Ø"/>
            </a:pPr>
            <a:r>
              <a:rPr lang="es-AR" altLang="es-AR" sz="1600" dirty="0" smtClean="0">
                <a:solidFill>
                  <a:srgbClr val="000000"/>
                </a:solidFill>
                <a:latin typeface="Arial" panose="020B0604020202020204" pitchFamily="34" charset="0"/>
                <a:cs typeface="Arial" panose="020B0604020202020204" pitchFamily="34" charset="0"/>
              </a:rPr>
              <a:t>El DMAC suele activar una señal de interrupción para indicar a la CPU la finalización de la</a:t>
            </a:r>
          </a:p>
          <a:p>
            <a:pPr>
              <a:lnSpc>
                <a:spcPct val="90000"/>
              </a:lnSpc>
              <a:buFont typeface="Wingdings" panose="05000000000000000000" pitchFamily="2" charset="2"/>
              <a:buNone/>
            </a:pPr>
            <a:r>
              <a:rPr lang="es-AR" altLang="es-AR" sz="1600" dirty="0" smtClean="0">
                <a:solidFill>
                  <a:srgbClr val="000000"/>
                </a:solidFill>
                <a:latin typeface="Arial" panose="020B0604020202020204" pitchFamily="34" charset="0"/>
                <a:cs typeface="Arial" panose="020B0604020202020204" pitchFamily="34" charset="0"/>
              </a:rPr>
              <a:t>      operación de E/S solicitada</a:t>
            </a:r>
            <a:endParaRPr lang="en-GB" altLang="es-AR" sz="1600" dirty="0" smtClean="0"/>
          </a:p>
        </p:txBody>
      </p:sp>
    </p:spTree>
    <p:extLst>
      <p:ext uri="{BB962C8B-B14F-4D97-AF65-F5344CB8AC3E}">
        <p14:creationId xmlns:p14="http://schemas.microsoft.com/office/powerpoint/2010/main" val="131285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274638"/>
            <a:ext cx="8003232" cy="634082"/>
          </a:xfrm>
        </p:spPr>
        <p:txBody>
          <a:bodyPr>
            <a:normAutofit fontScale="90000"/>
          </a:bodyPr>
          <a:lstStyle/>
          <a:p>
            <a:pPr algn="ctr"/>
            <a:r>
              <a:rPr lang="es-AR" altLang="es-AR" b="1" dirty="0" smtClean="0">
                <a:solidFill>
                  <a:srgbClr val="000000"/>
                </a:solidFill>
                <a:latin typeface="Arial" panose="020B0604020202020204" pitchFamily="34" charset="0"/>
                <a:cs typeface="Arial" panose="020B0604020202020204" pitchFamily="34" charset="0"/>
              </a:rPr>
              <a:t>Tipos de transferencias</a:t>
            </a:r>
            <a:r>
              <a:rPr lang="es-AR" altLang="es-AR" dirty="0" smtClean="0">
                <a:cs typeface="Times New Roman" panose="02020603050405020304" pitchFamily="18" charset="0"/>
              </a:rPr>
              <a:t/>
            </a:r>
            <a:br>
              <a:rPr lang="es-AR" altLang="es-AR" dirty="0" smtClean="0">
                <a:cs typeface="Times New Roman" panose="02020603050405020304" pitchFamily="18" charset="0"/>
              </a:rPr>
            </a:br>
            <a:endParaRPr lang="es-ES" altLang="es-AR" dirty="0" smtClean="0">
              <a:cs typeface="Times New Roman" panose="02020603050405020304" pitchFamily="18" charset="0"/>
            </a:endParaRPr>
          </a:p>
        </p:txBody>
      </p:sp>
      <p:sp>
        <p:nvSpPr>
          <p:cNvPr id="50179" name="Rectangle 4"/>
          <p:cNvSpPr>
            <a:spLocks noChangeArrowheads="1"/>
          </p:cNvSpPr>
          <p:nvPr/>
        </p:nvSpPr>
        <p:spPr bwMode="auto">
          <a:xfrm>
            <a:off x="251520" y="894590"/>
            <a:ext cx="8784976" cy="600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sz="1600" dirty="0">
                <a:solidFill>
                  <a:srgbClr val="000000"/>
                </a:solidFill>
                <a:latin typeface="Wingdings" panose="05000000000000000000" pitchFamily="2" charset="2"/>
                <a:cs typeface="Times New Roman" panose="02020603050405020304" pitchFamily="18" charset="0"/>
              </a:rPr>
              <a:t>Ö </a:t>
            </a:r>
            <a:r>
              <a:rPr lang="es-AR" altLang="es-AR" sz="1600" b="1" dirty="0">
                <a:solidFill>
                  <a:srgbClr val="000000"/>
                </a:solidFill>
                <a:latin typeface="Arial" panose="020B0604020202020204" pitchFamily="34" charset="0"/>
                <a:cs typeface="Arial" panose="020B0604020202020204" pitchFamily="34" charset="0"/>
              </a:rPr>
              <a:t>Problema que puede presentar el DMA</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Puede degradar el rendimiento de la CPU si el DMAC hace uso intensivo del bus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Si el bus está ocupado en una transferencia DMA, la CPU no puede acceder a</a:t>
            </a:r>
          </a:p>
          <a:p>
            <a:r>
              <a:rPr lang="es-AR" altLang="es-AR" sz="1600" dirty="0">
                <a:solidFill>
                  <a:srgbClr val="000000"/>
                </a:solidFill>
                <a:latin typeface="Arial" panose="020B0604020202020204" pitchFamily="34" charset="0"/>
                <a:cs typeface="Arial" panose="020B0604020202020204" pitchFamily="34" charset="0"/>
              </a:rPr>
              <a:t>                       memoria para leer instrucciones y datos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Este problema se reduce con el uso de memoria cache</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La mayor parte del tiempo, la CPU lee instrucciones de la cache, por lo que no</a:t>
            </a:r>
          </a:p>
          <a:p>
            <a:r>
              <a:rPr lang="es-AR" altLang="es-AR" sz="1600" dirty="0">
                <a:solidFill>
                  <a:srgbClr val="000000"/>
                </a:solidFill>
                <a:latin typeface="Arial" panose="020B0604020202020204" pitchFamily="34" charset="0"/>
                <a:cs typeface="Arial" panose="020B0604020202020204" pitchFamily="34" charset="0"/>
              </a:rPr>
              <a:t>	       necesita usar el bus de memoria</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El DMAC puede aprovechar estos intervalos en los que la CPU está leyendo</a:t>
            </a:r>
          </a:p>
          <a:p>
            <a:r>
              <a:rPr lang="es-AR" altLang="es-AR" sz="1600" dirty="0">
                <a:solidFill>
                  <a:srgbClr val="000000"/>
                </a:solidFill>
                <a:latin typeface="Arial" panose="020B0604020202020204" pitchFamily="34" charset="0"/>
                <a:cs typeface="Arial" panose="020B0604020202020204" pitchFamily="34" charset="0"/>
              </a:rPr>
              <a:t>                       instrucciones de la cache (y por tanto no usa el bus de memoria) para realizar las</a:t>
            </a:r>
          </a:p>
          <a:p>
            <a:r>
              <a:rPr lang="es-AR" altLang="es-AR" sz="1600" dirty="0">
                <a:solidFill>
                  <a:srgbClr val="000000"/>
                </a:solidFill>
                <a:latin typeface="Arial" panose="020B0604020202020204" pitchFamily="34" charset="0"/>
                <a:cs typeface="Arial" panose="020B0604020202020204" pitchFamily="34" charset="0"/>
              </a:rPr>
              <a:t>                       transferencias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En caso de computadores sin cache</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El procesador no utiliza el bus en todas las fases de la ejecución de una instrucción</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ð </a:t>
            </a:r>
            <a:r>
              <a:rPr lang="es-AR" altLang="es-AR" sz="1600" dirty="0">
                <a:solidFill>
                  <a:srgbClr val="000000"/>
                </a:solidFill>
                <a:latin typeface="Arial" panose="020B0604020202020204" pitchFamily="34" charset="0"/>
                <a:cs typeface="Arial" panose="020B0604020202020204" pitchFamily="34" charset="0"/>
              </a:rPr>
              <a:t>El DMAC puede aprovechar las fases de ejecución de una instrucción en las que la</a:t>
            </a:r>
          </a:p>
          <a:p>
            <a:r>
              <a:rPr lang="es-AR" altLang="es-AR" sz="1600" dirty="0">
                <a:solidFill>
                  <a:srgbClr val="000000"/>
                </a:solidFill>
                <a:latin typeface="Arial" panose="020B0604020202020204" pitchFamily="34" charset="0"/>
                <a:cs typeface="Arial" panose="020B0604020202020204" pitchFamily="34" charset="0"/>
              </a:rPr>
              <a:t>                       CPU no utiliza el bus para realizar sus transferencias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Ö </a:t>
            </a:r>
            <a:r>
              <a:rPr lang="es-AR" altLang="es-AR" sz="1600" b="1" dirty="0">
                <a:solidFill>
                  <a:srgbClr val="000000"/>
                </a:solidFill>
                <a:latin typeface="Arial" panose="020B0604020202020204" pitchFamily="34" charset="0"/>
                <a:cs typeface="Arial" panose="020B0604020202020204" pitchFamily="34" charset="0"/>
              </a:rPr>
              <a:t>Conclusión</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Si el DMAC sólo toma el control del bus durante los intervalos de tiempo en los que la CPU no hace uso del mismo </a:t>
            </a:r>
            <a:r>
              <a:rPr lang="es-AR" altLang="es-AR" sz="1600" dirty="0">
                <a:solidFill>
                  <a:srgbClr val="000000"/>
                </a:solidFill>
                <a:latin typeface="Symbol" panose="05050102010706020507" pitchFamily="18" charset="2"/>
                <a:cs typeface="Times New Roman" panose="02020603050405020304" pitchFamily="18" charset="0"/>
              </a:rPr>
              <a:t>Þ </a:t>
            </a:r>
            <a:r>
              <a:rPr lang="es-AR" altLang="es-AR" sz="1600" i="1" dirty="0">
                <a:solidFill>
                  <a:srgbClr val="000000"/>
                </a:solidFill>
                <a:latin typeface="Arial" panose="020B0604020202020204" pitchFamily="34" charset="0"/>
                <a:cs typeface="Arial" panose="020B0604020202020204" pitchFamily="34" charset="0"/>
              </a:rPr>
              <a:t>el rendimiento del sistema no sufrirá degradación alguna</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Ø </a:t>
            </a:r>
            <a:r>
              <a:rPr lang="es-AR" altLang="es-AR" sz="1600" dirty="0">
                <a:solidFill>
                  <a:srgbClr val="000000"/>
                </a:solidFill>
                <a:latin typeface="Arial" panose="020B0604020202020204" pitchFamily="34" charset="0"/>
                <a:cs typeface="Arial" panose="020B0604020202020204" pitchFamily="34" charset="0"/>
              </a:rPr>
              <a:t>Se distinguen, por tanto, dos tipos de transferencias</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à </a:t>
            </a:r>
            <a:r>
              <a:rPr lang="es-AR" altLang="es-AR" sz="1600" b="1" dirty="0">
                <a:solidFill>
                  <a:srgbClr val="000000"/>
                </a:solidFill>
                <a:latin typeface="Arial" panose="020B0604020202020204" pitchFamily="34" charset="0"/>
                <a:cs typeface="Arial" panose="020B0604020202020204" pitchFamily="34" charset="0"/>
              </a:rPr>
              <a:t>Por ráfagas (</a:t>
            </a:r>
            <a:r>
              <a:rPr lang="es-AR" altLang="es-AR" sz="1600" b="1" dirty="0" err="1">
                <a:solidFill>
                  <a:srgbClr val="000000"/>
                </a:solidFill>
                <a:latin typeface="Arial" panose="020B0604020202020204" pitchFamily="34" charset="0"/>
                <a:cs typeface="Arial" panose="020B0604020202020204" pitchFamily="34" charset="0"/>
              </a:rPr>
              <a:t>burst</a:t>
            </a:r>
            <a:r>
              <a:rPr lang="es-AR" altLang="es-AR" sz="1600" b="1" dirty="0">
                <a:solidFill>
                  <a:srgbClr val="000000"/>
                </a:solidFill>
                <a:latin typeface="Arial" panose="020B0604020202020204" pitchFamily="34" charset="0"/>
                <a:cs typeface="Arial" panose="020B0604020202020204" pitchFamily="34" charset="0"/>
              </a:rPr>
              <a:t>)</a:t>
            </a:r>
            <a:endParaRPr lang="es-AR" altLang="es-AR" sz="1600" dirty="0">
              <a:cs typeface="Times New Roman" panose="02020603050405020304" pitchFamily="18" charset="0"/>
            </a:endParaRPr>
          </a:p>
          <a:p>
            <a:r>
              <a:rPr lang="es-AR" altLang="es-AR" sz="1600" dirty="0">
                <a:solidFill>
                  <a:srgbClr val="000000"/>
                </a:solidFill>
                <a:latin typeface="Wingdings" panose="05000000000000000000" pitchFamily="2" charset="2"/>
                <a:cs typeface="Times New Roman" panose="02020603050405020304" pitchFamily="18" charset="0"/>
              </a:rPr>
              <a:t>	à </a:t>
            </a:r>
            <a:r>
              <a:rPr lang="es-AR" altLang="es-AR" sz="1600" b="1" dirty="0">
                <a:solidFill>
                  <a:srgbClr val="000000"/>
                </a:solidFill>
                <a:latin typeface="Arial" panose="020B0604020202020204" pitchFamily="34" charset="0"/>
                <a:cs typeface="Arial" panose="020B0604020202020204" pitchFamily="34" charset="0"/>
              </a:rPr>
              <a:t>Por robo de ciclo (</a:t>
            </a:r>
            <a:r>
              <a:rPr lang="es-AR" altLang="es-AR" sz="1600" b="1" dirty="0" err="1">
                <a:solidFill>
                  <a:srgbClr val="000000"/>
                </a:solidFill>
                <a:latin typeface="Arial" panose="020B0604020202020204" pitchFamily="34" charset="0"/>
                <a:cs typeface="Arial" panose="020B0604020202020204" pitchFamily="34" charset="0"/>
              </a:rPr>
              <a:t>cycle-stealing</a:t>
            </a:r>
            <a:r>
              <a:rPr lang="es-AR" altLang="es-AR" sz="1600" b="1" dirty="0">
                <a:solidFill>
                  <a:srgbClr val="000000"/>
                </a:solidFill>
                <a:latin typeface="Arial" panose="020B0604020202020204" pitchFamily="34" charset="0"/>
                <a:cs typeface="Arial" panose="020B0604020202020204" pitchFamily="34" charset="0"/>
              </a:rPr>
              <a:t>)</a:t>
            </a:r>
            <a:endParaRPr lang="es-AR" altLang="es-AR" sz="1600" dirty="0">
              <a:cs typeface="Times New Roman" panose="02020603050405020304" pitchFamily="18" charset="0"/>
            </a:endParaRPr>
          </a:p>
          <a:p>
            <a:endParaRPr lang="es-AR" altLang="es-AR" sz="1600" dirty="0"/>
          </a:p>
        </p:txBody>
      </p:sp>
    </p:spTree>
    <p:extLst>
      <p:ext uri="{BB962C8B-B14F-4D97-AF65-F5344CB8AC3E}">
        <p14:creationId xmlns:p14="http://schemas.microsoft.com/office/powerpoint/2010/main" val="33291979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476672"/>
            <a:ext cx="7467600" cy="5997280"/>
          </a:xfrm>
        </p:spPr>
        <p:txBody>
          <a:bodyPr>
            <a:normAutofit lnSpcReduction="10000"/>
          </a:bodyPr>
          <a:lstStyle/>
          <a:p>
            <a:r>
              <a:rPr lang="es-AR" dirty="0" smtClean="0"/>
              <a:t>Tenemos el </a:t>
            </a:r>
            <a:r>
              <a:rPr lang="es-AR" dirty="0" err="1" smtClean="0"/>
              <a:t>mother</a:t>
            </a:r>
            <a:r>
              <a:rPr lang="es-AR" dirty="0" smtClean="0"/>
              <a:t>, el procesador y la memoria. Todo lo que se conecte de alguna forma a esto, en donde se necesite “pasarle” o “recibir” cosas, es un dispositivo de Entrada y/o Salida.</a:t>
            </a:r>
          </a:p>
          <a:p>
            <a:pPr marL="0" indent="0">
              <a:buNone/>
            </a:pPr>
            <a:endParaRPr lang="es-AR" dirty="0" smtClean="0"/>
          </a:p>
          <a:p>
            <a:r>
              <a:rPr lang="es-AR" dirty="0" smtClean="0"/>
              <a:t>Hay </a:t>
            </a:r>
            <a:r>
              <a:rPr lang="es-AR" dirty="0" smtClean="0">
                <a:effectLst>
                  <a:outerShdw blurRad="38100" dist="38100" dir="2700000" algn="tl">
                    <a:srgbClr val="000000">
                      <a:alpha val="43137"/>
                    </a:srgbClr>
                  </a:outerShdw>
                </a:effectLst>
              </a:rPr>
              <a:t>características</a:t>
            </a:r>
            <a:r>
              <a:rPr lang="es-AR" dirty="0" smtClean="0"/>
              <a:t> que los diferencian:</a:t>
            </a:r>
          </a:p>
          <a:p>
            <a:pPr>
              <a:buFont typeface="Wingdings" pitchFamily="2" charset="2"/>
              <a:buChar char="ü"/>
            </a:pPr>
            <a:r>
              <a:rPr lang="es-AR" dirty="0" smtClean="0"/>
              <a:t>Velocidad de los datos.</a:t>
            </a:r>
          </a:p>
          <a:p>
            <a:pPr>
              <a:buFont typeface="Wingdings" pitchFamily="2" charset="2"/>
              <a:buChar char="ü"/>
            </a:pPr>
            <a:r>
              <a:rPr lang="es-AR" dirty="0" smtClean="0"/>
              <a:t>Aplicaciones (en dónde o para qué se usa).</a:t>
            </a:r>
          </a:p>
          <a:p>
            <a:pPr>
              <a:buFont typeface="Wingdings" pitchFamily="2" charset="2"/>
              <a:buChar char="ü"/>
            </a:pPr>
            <a:r>
              <a:rPr lang="es-AR" dirty="0" smtClean="0"/>
              <a:t>Complejidad de control (ej.: Impresora: fácil. Disco: un quilombo)</a:t>
            </a:r>
          </a:p>
          <a:p>
            <a:pPr>
              <a:buFont typeface="Wingdings" pitchFamily="2" charset="2"/>
              <a:buChar char="ü"/>
            </a:pPr>
            <a:r>
              <a:rPr lang="es-AR" dirty="0" smtClean="0"/>
              <a:t>Unidad de transferencia (ej.: transmitir de a byte o de bloques mayores como lo hace el disco)</a:t>
            </a:r>
          </a:p>
          <a:p>
            <a:pPr>
              <a:buFont typeface="Wingdings" pitchFamily="2" charset="2"/>
              <a:buChar char="ü"/>
            </a:pPr>
            <a:r>
              <a:rPr lang="es-AR" dirty="0" smtClean="0"/>
              <a:t>Representación de los datos (diferencias de tablas de caracteres, convenios de paridad, </a:t>
            </a:r>
            <a:r>
              <a:rPr lang="es-AR" dirty="0" err="1" smtClean="0"/>
              <a:t>etc</a:t>
            </a:r>
            <a:r>
              <a:rPr lang="es-AR" dirty="0" smtClean="0"/>
              <a:t>)</a:t>
            </a:r>
          </a:p>
          <a:p>
            <a:pPr>
              <a:buFont typeface="Wingdings" pitchFamily="2" charset="2"/>
              <a:buChar char="ü"/>
            </a:pPr>
            <a:r>
              <a:rPr lang="es-AR" dirty="0" smtClean="0"/>
              <a:t>Condiciones de error (tipo de error, manera de informarlo, consecuencias, </a:t>
            </a:r>
            <a:r>
              <a:rPr lang="es-AR" dirty="0" err="1" smtClean="0"/>
              <a:t>etc</a:t>
            </a:r>
            <a:r>
              <a:rPr lang="es-AR" dirty="0" smtClean="0"/>
              <a:t>)</a:t>
            </a:r>
            <a:endParaRPr lang="es-AR" dirty="0"/>
          </a:p>
        </p:txBody>
      </p:sp>
    </p:spTree>
    <p:extLst>
      <p:ext uri="{BB962C8B-B14F-4D97-AF65-F5344CB8AC3E}">
        <p14:creationId xmlns:p14="http://schemas.microsoft.com/office/powerpoint/2010/main" val="9203133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a:bodyPr>
          <a:lstStyle/>
          <a:p>
            <a:pPr marL="0" indent="0">
              <a:buNone/>
            </a:pPr>
            <a:endParaRPr lang="es-AR" dirty="0" smtClean="0"/>
          </a:p>
          <a:p>
            <a:pPr marL="0" indent="0">
              <a:buNone/>
            </a:pPr>
            <a:r>
              <a:rPr lang="es-AR" dirty="0" smtClean="0"/>
              <a:t>Formas en las que se comunican los Módulos DMA con los dispositivos de E/S:</a:t>
            </a:r>
          </a:p>
          <a:p>
            <a:pPr marL="0" indent="0">
              <a:buNone/>
            </a:pPr>
            <a:endParaRPr lang="es-AR" dirty="0"/>
          </a:p>
          <a:p>
            <a:pPr>
              <a:buFont typeface="Arial" pitchFamily="34" charset="0"/>
              <a:buChar char="•"/>
            </a:pPr>
            <a:r>
              <a:rPr lang="es-AR" dirty="0" smtClean="0"/>
              <a:t>A través del bus del sistema:</a:t>
            </a:r>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r>
              <a:rPr lang="es-AR" dirty="0" smtClean="0"/>
              <a:t>Esto no es muy copado, porque ambos traspasos de información van por el bus del sistema, y se lo “roba” mucho tiempo al procesador.</a:t>
            </a:r>
          </a:p>
          <a:p>
            <a:pPr marL="0" indent="0">
              <a:buNone/>
            </a:pPr>
            <a:endParaRPr lang="es-AR" dirty="0" smtClean="0"/>
          </a:p>
          <a:p>
            <a:pPr marL="0" indent="0">
              <a:buNone/>
            </a:pPr>
            <a:endParaRPr lang="es-AR"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3668" y="2780928"/>
            <a:ext cx="53625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969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a:bodyPr>
          <a:lstStyle/>
          <a:p>
            <a:pPr>
              <a:buFont typeface="Arial" pitchFamily="34" charset="0"/>
              <a:buChar char="•"/>
            </a:pPr>
            <a:r>
              <a:rPr lang="es-AR" sz="2000" dirty="0" smtClean="0"/>
              <a:t>Integrando el Módulo DMA a uno o más dispositivos de E/S:</a:t>
            </a:r>
          </a:p>
          <a:p>
            <a:pPr marL="0" indent="0">
              <a:buNone/>
            </a:pPr>
            <a:endParaRPr lang="es-AR" sz="2000" dirty="0"/>
          </a:p>
          <a:p>
            <a:pPr marL="0" indent="0">
              <a:buNone/>
            </a:pPr>
            <a:endParaRPr lang="es-AR" sz="2000" dirty="0" smtClean="0"/>
          </a:p>
          <a:p>
            <a:pPr marL="0" indent="0">
              <a:buNone/>
            </a:pPr>
            <a:endParaRPr lang="es-AR" sz="2000" dirty="0"/>
          </a:p>
          <a:p>
            <a:pPr marL="0" indent="0">
              <a:buNone/>
            </a:pPr>
            <a:endParaRPr lang="es-AR" sz="2000" dirty="0" smtClean="0"/>
          </a:p>
          <a:p>
            <a:pPr marL="0" indent="0">
              <a:buNone/>
            </a:pPr>
            <a:endParaRPr lang="es-AR" sz="2000" dirty="0"/>
          </a:p>
          <a:p>
            <a:pPr marL="0" indent="0">
              <a:buNone/>
            </a:pPr>
            <a:r>
              <a:rPr lang="es-AR" sz="2000" dirty="0" smtClean="0"/>
              <a:t>Eso reduce mucho el uso del bus. Pero hay otra forma que, además, permite que sea más expansible:</a:t>
            </a:r>
          </a:p>
          <a:p>
            <a:pPr>
              <a:buFont typeface="Arial" pitchFamily="34" charset="0"/>
              <a:buChar char="•"/>
            </a:pPr>
            <a:r>
              <a:rPr lang="es-AR" sz="2000" dirty="0" smtClean="0"/>
              <a:t>Usando un bus separado para varios dispositivos de E/S:</a:t>
            </a:r>
          </a:p>
          <a:p>
            <a:pPr marL="0" indent="0">
              <a:buNone/>
            </a:pPr>
            <a:endParaRPr lang="es-AR" dirty="0"/>
          </a:p>
          <a:p>
            <a:pPr marL="0" indent="0">
              <a:buNone/>
            </a:pPr>
            <a:endParaRPr lang="es-AR" dirty="0" smtClean="0"/>
          </a:p>
          <a:p>
            <a:pPr marL="0" indent="0">
              <a:buNone/>
            </a:pPr>
            <a:endParaRPr lang="es-AR" dirty="0" smtClean="0"/>
          </a:p>
          <a:p>
            <a:pPr marL="0" indent="0">
              <a:buNone/>
            </a:pPr>
            <a:endParaRPr lang="es-AR"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124744"/>
            <a:ext cx="5400675"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72642" y="4196394"/>
            <a:ext cx="52387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2472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p:cNvSpPr>
            <a:spLocks/>
          </p:cNvSpPr>
          <p:nvPr/>
        </p:nvSpPr>
        <p:spPr bwMode="auto">
          <a:xfrm>
            <a:off x="468313" y="476250"/>
            <a:ext cx="7467600" cy="5997575"/>
          </a:xfrm>
          <a:prstGeom prst="rect">
            <a:avLst/>
          </a:prstGeom>
          <a:noFill/>
          <a:ln w="9525">
            <a:noFill/>
            <a:miter lim="800000"/>
            <a:headEnd/>
            <a:tailEnd/>
          </a:ln>
        </p:spPr>
        <p:txBody>
          <a:bodyPr/>
          <a:lstStyle/>
          <a:p>
            <a:pPr marL="342900" indent="-342900">
              <a:spcBef>
                <a:spcPts val="600"/>
              </a:spcBef>
              <a:buClr>
                <a:schemeClr val="accent1"/>
              </a:buClr>
              <a:buSzPct val="70000"/>
              <a:buFont typeface="Wingdings" pitchFamily="2" charset="2"/>
              <a:buChar char=""/>
            </a:pPr>
            <a:r>
              <a:rPr lang="es-AR" sz="2400" u="sng" dirty="0">
                <a:effectLst>
                  <a:outerShdw blurRad="38100" dist="38100" dir="2700000" algn="tl">
                    <a:srgbClr val="C0C0C0"/>
                  </a:outerShdw>
                </a:effectLst>
                <a:latin typeface="Century Schoolbook" pitchFamily="18" charset="0"/>
              </a:rPr>
              <a:t>Objetivos de Diseño:</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342900" indent="-342900">
              <a:spcBef>
                <a:spcPts val="600"/>
              </a:spcBef>
              <a:buClr>
                <a:schemeClr val="accent1"/>
              </a:buClr>
              <a:buSzPct val="70000"/>
              <a:buFont typeface="Wingdings" pitchFamily="2" charset="2"/>
              <a:buNone/>
            </a:pPr>
            <a:r>
              <a:rPr lang="es-AR" dirty="0">
                <a:latin typeface="Century Schoolbook" pitchFamily="18" charset="0"/>
              </a:rPr>
              <a:t>      </a:t>
            </a:r>
            <a:r>
              <a:rPr lang="es-AR" sz="2000" dirty="0">
                <a:latin typeface="Century Schoolbook" pitchFamily="18" charset="0"/>
              </a:rPr>
              <a:t>Los objetivos principales que se buscan mejorar para el diseño de un servicio de E/S son:</a:t>
            </a:r>
          </a:p>
          <a:p>
            <a:pPr marL="342900" indent="-342900">
              <a:spcBef>
                <a:spcPts val="600"/>
              </a:spcBef>
              <a:buClr>
                <a:schemeClr val="accent1"/>
              </a:buClr>
              <a:buSzPct val="70000"/>
              <a:buFont typeface="Wingdings" pitchFamily="2" charset="2"/>
              <a:buAutoNum type="arabicPeriod"/>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latin typeface="Century Schoolbook" pitchFamily="18" charset="0"/>
              </a:rPr>
              <a:t>Eficiencia:</a:t>
            </a:r>
            <a:r>
              <a:rPr lang="es-AR" sz="2400" dirty="0">
                <a:latin typeface="Century Schoolbook" pitchFamily="18" charset="0"/>
              </a:rPr>
              <a:t> </a:t>
            </a:r>
            <a:r>
              <a:rPr lang="es-AR" sz="2000" dirty="0">
                <a:latin typeface="Century Schoolbook" pitchFamily="18" charset="0"/>
              </a:rPr>
              <a:t>se busca evita los cuellos de botella. Al área que mas atención se le da por su gran importancia es la E/S a Disco.</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effectLst>
                  <a:outerShdw blurRad="38100" dist="38100" dir="2700000" algn="tl">
                    <a:srgbClr val="C0C0C0"/>
                  </a:outerShdw>
                </a:effectLst>
                <a:latin typeface="Century Schoolbook" pitchFamily="18" charset="0"/>
              </a:rPr>
              <a:t>Generalidad:</a:t>
            </a:r>
            <a:r>
              <a:rPr lang="es-AR" sz="2400" dirty="0">
                <a:effectLst>
                  <a:outerShdw blurRad="38100" dist="38100" dir="2700000" algn="tl">
                    <a:srgbClr val="C0C0C0"/>
                  </a:outerShdw>
                </a:effectLst>
                <a:latin typeface="Century Schoolbook" pitchFamily="18" charset="0"/>
              </a:rPr>
              <a:t> </a:t>
            </a:r>
            <a:r>
              <a:rPr lang="es-AR" sz="2000" dirty="0">
                <a:effectLst>
                  <a:outerShdw blurRad="38100" dist="38100" dir="2700000" algn="tl">
                    <a:srgbClr val="C0C0C0"/>
                  </a:outerShdw>
                </a:effectLst>
                <a:latin typeface="Century Schoolbook" pitchFamily="18" charset="0"/>
              </a:rPr>
              <a:t>gestionar todos los dispositivos de una manera uniforme, que debido a la diversidad de características de los dispositivos, en la practica es difícil de conseguir</a:t>
            </a:r>
            <a:r>
              <a:rPr lang="es-AR" sz="2000" dirty="0">
                <a:latin typeface="Century Schoolbook" pitchFamily="18" charset="0"/>
              </a:rPr>
              <a:t>.</a:t>
            </a:r>
          </a:p>
          <a:p>
            <a:pPr marL="342900" indent="-342900">
              <a:spcBef>
                <a:spcPts val="600"/>
              </a:spcBef>
              <a:buClr>
                <a:schemeClr val="accent1"/>
              </a:buClr>
              <a:buSzPct val="70000"/>
              <a:buFont typeface="Wingdings" pitchFamily="2" charset="2"/>
              <a:buAutoNum type="arabicPeriod"/>
            </a:pPr>
            <a:endParaRPr lang="es-AR" sz="2000" dirty="0">
              <a:latin typeface="Century Schoolbook" pitchFamily="18" charset="0"/>
            </a:endParaRPr>
          </a:p>
          <a:p>
            <a:pPr marL="342900" indent="-342900">
              <a:spcBef>
                <a:spcPts val="600"/>
              </a:spcBef>
              <a:buClr>
                <a:schemeClr val="accent1"/>
              </a:buClr>
              <a:buSzPct val="70000"/>
              <a:buFont typeface="Wingdings" pitchFamily="2" charset="2"/>
              <a:buAutoNum type="arabicPeriod"/>
            </a:pPr>
            <a:endParaRPr lang="es-AR" sz="2000" dirty="0">
              <a:latin typeface="Century Schoolbook" pitchFamily="18" charset="0"/>
            </a:endParaRPr>
          </a:p>
        </p:txBody>
      </p:sp>
    </p:spTree>
    <p:extLst>
      <p:ext uri="{BB962C8B-B14F-4D97-AF65-F5344CB8AC3E}">
        <p14:creationId xmlns:p14="http://schemas.microsoft.com/office/powerpoint/2010/main" val="10576713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fontScale="92500" lnSpcReduction="20000"/>
          </a:bodyPr>
          <a:lstStyle/>
          <a:p>
            <a:r>
              <a:rPr lang="es-AR" u="sng" dirty="0" smtClean="0">
                <a:effectLst>
                  <a:outerShdw blurRad="38100" dist="38100" dir="2700000" algn="tl">
                    <a:srgbClr val="000000">
                      <a:alpha val="43137"/>
                    </a:srgbClr>
                  </a:outerShdw>
                </a:effectLst>
              </a:rPr>
              <a:t>Almacenamiento intermedio de E/S (</a:t>
            </a:r>
            <a:r>
              <a:rPr lang="es-AR" u="sng" dirty="0" err="1" smtClean="0">
                <a:effectLst>
                  <a:outerShdw blurRad="38100" dist="38100" dir="2700000" algn="tl">
                    <a:srgbClr val="000000">
                      <a:alpha val="43137"/>
                    </a:srgbClr>
                  </a:outerShdw>
                </a:effectLst>
              </a:rPr>
              <a:t>Buffering</a:t>
            </a:r>
            <a:r>
              <a:rPr lang="es-AR" u="sng" dirty="0" smtClean="0">
                <a:effectLst>
                  <a:outerShdw blurRad="38100" dist="38100" dir="2700000" algn="tl">
                    <a:srgbClr val="000000">
                      <a:alpha val="43137"/>
                    </a:srgbClr>
                  </a:outerShdw>
                </a:effectLst>
              </a:rPr>
              <a:t>)</a:t>
            </a:r>
            <a:endParaRPr lang="es-AR" u="sng" dirty="0">
              <a:effectLst>
                <a:outerShdw blurRad="38100" dist="38100" dir="2700000" algn="tl">
                  <a:srgbClr val="000000">
                    <a:alpha val="43137"/>
                  </a:srgbClr>
                </a:outerShdw>
              </a:effectLst>
            </a:endParaRPr>
          </a:p>
          <a:p>
            <a:pPr marL="0" indent="0">
              <a:buNone/>
            </a:pPr>
            <a:endParaRPr lang="es-AR" dirty="0"/>
          </a:p>
          <a:p>
            <a:pPr marL="0" indent="0">
              <a:buNone/>
            </a:pPr>
            <a:r>
              <a:rPr lang="es-AR" dirty="0" smtClean="0"/>
              <a:t>Si tenemos que, por ejemplo, leer desde el disco varias cosas, ¿Qué haría nuestro proceso? Pide algo al disco, espera… Lo usa. Pide otra cosa, espera… Lo usa. Para evitar esas esperas y otros problemas se usan buffers.</a:t>
            </a:r>
          </a:p>
          <a:p>
            <a:pPr marL="0" indent="0">
              <a:buNone/>
            </a:pPr>
            <a:endParaRPr lang="es-AR" dirty="0"/>
          </a:p>
          <a:p>
            <a:pPr marL="0" indent="0">
              <a:buNone/>
            </a:pPr>
            <a:r>
              <a:rPr lang="es-AR" dirty="0" smtClean="0"/>
              <a:t>¿Pero qué es un buffer?</a:t>
            </a:r>
          </a:p>
          <a:p>
            <a:pPr marL="0" indent="0">
              <a:buNone/>
            </a:pPr>
            <a:r>
              <a:rPr lang="es-AR" dirty="0" smtClean="0"/>
              <a:t>Un buffer es un </a:t>
            </a:r>
            <a:r>
              <a:rPr lang="es-AR" dirty="0" smtClean="0"/>
              <a:t>“cacho” </a:t>
            </a:r>
            <a:r>
              <a:rPr lang="es-AR" dirty="0" smtClean="0"/>
              <a:t>de memoria que el sistema operativo va llenando con algo que le pedimos. Cuando se llena, nos lo da para poder usarlo.</a:t>
            </a:r>
          </a:p>
          <a:p>
            <a:pPr marL="0" indent="0">
              <a:buNone/>
            </a:pPr>
            <a:endParaRPr lang="es-AR" dirty="0"/>
          </a:p>
          <a:p>
            <a:pPr marL="0" indent="0">
              <a:buNone/>
            </a:pPr>
            <a:r>
              <a:rPr lang="es-AR" dirty="0" smtClean="0"/>
              <a:t>¿Y cómo hace para ayudarme a no esperar?</a:t>
            </a:r>
          </a:p>
          <a:p>
            <a:pPr marL="0" indent="0">
              <a:buNone/>
            </a:pPr>
            <a:r>
              <a:rPr lang="es-AR" dirty="0" smtClean="0"/>
              <a:t>Con el ejemplo de antes: Pedimos algo al disco, se llena el buffer, empezamos a usar lo que nos dio el sistema operativo y, mientras hacemos esto, el buffer se empieza a llenar con la siguiente petición, haciendo que no tengamos que esperar otra vez.</a:t>
            </a:r>
            <a:endParaRPr lang="es-AR" dirty="0"/>
          </a:p>
        </p:txBody>
      </p:sp>
    </p:spTree>
    <p:extLst>
      <p:ext uri="{BB962C8B-B14F-4D97-AF65-F5344CB8AC3E}">
        <p14:creationId xmlns:p14="http://schemas.microsoft.com/office/powerpoint/2010/main" val="4181463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1400" dirty="0" smtClean="0"/>
              <a:t>Hay distintas formas de implementar un buffer:</a:t>
            </a:r>
          </a:p>
          <a:p>
            <a:pPr>
              <a:buFont typeface="Arial" pitchFamily="34" charset="0"/>
              <a:buChar char="•"/>
            </a:pPr>
            <a:r>
              <a:rPr lang="es-AR" sz="1400" dirty="0" smtClean="0"/>
              <a:t>Buffer sencillo:</a:t>
            </a:r>
          </a:p>
          <a:p>
            <a:pPr>
              <a:buFont typeface="Arial" pitchFamily="34" charset="0"/>
              <a:buChar char="•"/>
            </a:pPr>
            <a:endParaRPr lang="es-AR" sz="1400" dirty="0"/>
          </a:p>
          <a:p>
            <a:pPr>
              <a:buFont typeface="Arial" pitchFamily="34" charset="0"/>
              <a:buChar char="•"/>
            </a:pPr>
            <a:endParaRPr lang="es-AR" sz="1400" dirty="0" smtClean="0"/>
          </a:p>
          <a:p>
            <a:pPr>
              <a:buFont typeface="Arial" pitchFamily="34" charset="0"/>
              <a:buChar char="•"/>
            </a:pPr>
            <a:endParaRPr lang="es-AR" sz="1400" dirty="0" smtClean="0"/>
          </a:p>
          <a:p>
            <a:pPr marL="0" indent="0">
              <a:buNone/>
            </a:pPr>
            <a:endParaRPr lang="es-AR" sz="1400" dirty="0"/>
          </a:p>
          <a:p>
            <a:pPr marL="0" indent="0">
              <a:buNone/>
            </a:pPr>
            <a:endParaRPr lang="es-AR" sz="1400" dirty="0" smtClean="0"/>
          </a:p>
          <a:p>
            <a:pPr marL="0" indent="0">
              <a:buNone/>
            </a:pPr>
            <a:endParaRPr lang="es-AR" sz="1400" dirty="0" smtClean="0"/>
          </a:p>
          <a:p>
            <a:pPr>
              <a:buFont typeface="Arial" pitchFamily="34" charset="0"/>
              <a:buChar char="•"/>
            </a:pPr>
            <a:r>
              <a:rPr lang="es-AR" sz="1400" dirty="0" smtClean="0"/>
              <a:t>Buffer doble: Mientras se traspasa lo de un buffer al espacio de usuario (o al revés), se va llenando (o vaciando) el otro:</a:t>
            </a:r>
          </a:p>
          <a:p>
            <a:pPr>
              <a:buFont typeface="Arial" pitchFamily="34" charset="0"/>
              <a:buChar char="•"/>
            </a:pPr>
            <a:endParaRPr lang="es-AR" sz="1400" dirty="0"/>
          </a:p>
          <a:p>
            <a:pPr>
              <a:buFont typeface="Arial" pitchFamily="34" charset="0"/>
              <a:buChar char="•"/>
            </a:pPr>
            <a:endParaRPr lang="es-AR" sz="1400" dirty="0" smtClean="0"/>
          </a:p>
          <a:p>
            <a:pPr>
              <a:buFont typeface="Arial" pitchFamily="34" charset="0"/>
              <a:buChar char="•"/>
            </a:pPr>
            <a:endParaRPr lang="es-AR" sz="1400" dirty="0" smtClean="0"/>
          </a:p>
          <a:p>
            <a:pPr>
              <a:buFont typeface="Arial" pitchFamily="34" charset="0"/>
              <a:buChar char="•"/>
            </a:pPr>
            <a:endParaRPr lang="es-AR" sz="1050" dirty="0"/>
          </a:p>
          <a:p>
            <a:pPr marL="0" indent="0">
              <a:buNone/>
            </a:pPr>
            <a:endParaRPr lang="es-AR" sz="1050" dirty="0"/>
          </a:p>
          <a:p>
            <a:pPr marL="0" indent="0">
              <a:buNone/>
            </a:pPr>
            <a:endParaRPr lang="es-AR" sz="1200" dirty="0" smtClean="0"/>
          </a:p>
          <a:p>
            <a:pPr>
              <a:buFont typeface="Arial" pitchFamily="34" charset="0"/>
              <a:buChar char="•"/>
            </a:pPr>
            <a:r>
              <a:rPr lang="es-AR" sz="1400" dirty="0" smtClean="0"/>
              <a:t>Buffer circular: Es como el doble, pero con más de dos buffers. Sirve para hacer rápidas ráfagas de E/S:</a:t>
            </a:r>
          </a:p>
          <a:p>
            <a:pPr>
              <a:buFont typeface="Arial" pitchFamily="34" charset="0"/>
              <a:buChar char="•"/>
            </a:pPr>
            <a:endParaRPr lang="es-AR" sz="1800" dirty="0"/>
          </a:p>
          <a:p>
            <a:pPr>
              <a:buFont typeface="Arial" pitchFamily="34" charset="0"/>
              <a:buChar char="•"/>
            </a:pPr>
            <a:endParaRPr lang="es-AR" sz="1800" dirty="0" smtClean="0"/>
          </a:p>
          <a:p>
            <a:pPr>
              <a:buFont typeface="Arial" pitchFamily="34" charset="0"/>
              <a:buChar char="•"/>
            </a:pPr>
            <a:endParaRPr lang="es-AR" sz="1800" dirty="0"/>
          </a:p>
          <a:p>
            <a:pPr marL="0" indent="0">
              <a:buNone/>
            </a:pPr>
            <a:endParaRPr lang="es-AR"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0021" y="1052736"/>
            <a:ext cx="4981575" cy="1409700"/>
          </a:xfrm>
          <a:prstGeom prst="rect">
            <a:avLst/>
          </a:prstGeom>
          <a:noFill/>
          <a:ln>
            <a:noFill/>
          </a:ln>
          <a:effec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3483" y="3284984"/>
            <a:ext cx="49339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0021" y="5373216"/>
            <a:ext cx="49244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33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972050" y="3554413"/>
            <a:ext cx="6767512" cy="2919412"/>
          </a:xfrm>
          <a:prstGeom prst="rect">
            <a:avLst/>
          </a:prstGeom>
          <a:noFill/>
        </p:spPr>
      </p:pic>
      <p:sp>
        <p:nvSpPr>
          <p:cNvPr id="3" name="1 Título"/>
          <p:cNvSpPr>
            <a:spLocks noGrp="1"/>
          </p:cNvSpPr>
          <p:nvPr>
            <p:ph type="title"/>
          </p:nvPr>
        </p:nvSpPr>
        <p:spPr>
          <a:xfrm>
            <a:off x="457200" y="274638"/>
            <a:ext cx="7467600" cy="706090"/>
          </a:xfrm>
        </p:spPr>
        <p:txBody>
          <a:bodyPr>
            <a:normAutofit/>
          </a:bodyPr>
          <a:lstStyle/>
          <a:p>
            <a:r>
              <a:rPr lang="es-AR" sz="3200" u="sng" dirty="0" smtClean="0">
                <a:effectLst>
                  <a:outerShdw blurRad="38100" dist="38100" dir="2700000" algn="tl">
                    <a:srgbClr val="000000">
                      <a:alpha val="43137"/>
                    </a:srgbClr>
                  </a:outerShdw>
                </a:effectLst>
              </a:rPr>
              <a:t>Planificación de Disco</a:t>
            </a:r>
            <a:endParaRPr lang="es-AR" sz="2800" u="sng" dirty="0">
              <a:effectLst>
                <a:outerShdw blurRad="38100" dist="38100" dir="2700000" algn="tl">
                  <a:srgbClr val="000000">
                    <a:alpha val="43137"/>
                  </a:srgbClr>
                </a:outerShdw>
              </a:effectLst>
            </a:endParaRPr>
          </a:p>
        </p:txBody>
      </p:sp>
      <p:sp>
        <p:nvSpPr>
          <p:cNvPr id="5" name="2 Marcador de contenido"/>
          <p:cNvSpPr>
            <a:spLocks/>
          </p:cNvSpPr>
          <p:nvPr/>
        </p:nvSpPr>
        <p:spPr bwMode="auto">
          <a:xfrm>
            <a:off x="468313" y="1124744"/>
            <a:ext cx="7467600" cy="5349081"/>
          </a:xfrm>
          <a:prstGeom prst="rect">
            <a:avLst/>
          </a:prstGeom>
          <a:noFill/>
          <a:ln w="9525">
            <a:noFill/>
            <a:miter lim="800000"/>
            <a:headEnd/>
            <a:tailEnd/>
          </a:ln>
        </p:spPr>
        <p:txBody>
          <a:bodyPr/>
          <a:lstStyle/>
          <a:p>
            <a:pPr marL="342900" indent="-342900">
              <a:spcBef>
                <a:spcPts val="600"/>
              </a:spcBef>
              <a:buClr>
                <a:schemeClr val="accent1"/>
              </a:buClr>
              <a:buSzPct val="70000"/>
              <a:buFont typeface="Wingdings" pitchFamily="2" charset="2"/>
              <a:buChar char=""/>
            </a:pPr>
            <a:r>
              <a:rPr lang="es-AR" sz="2400" u="sng" dirty="0">
                <a:effectLst>
                  <a:outerShdw blurRad="38100" dist="38100" dir="2700000" algn="tl">
                    <a:srgbClr val="C0C0C0"/>
                  </a:outerShdw>
                </a:effectLst>
                <a:latin typeface="Century Schoolbook" pitchFamily="18" charset="0"/>
              </a:rPr>
              <a:t>Ecuaciones de tiempo en Disco</a:t>
            </a:r>
            <a:r>
              <a:rPr lang="es-AR" sz="2400" u="sng" dirty="0" smtClean="0">
                <a:effectLst>
                  <a:outerShdw blurRad="38100" dist="38100" dir="2700000" algn="tl">
                    <a:srgbClr val="C0C0C0"/>
                  </a:outerShdw>
                </a:effectLst>
                <a:latin typeface="Century Schoolbook" pitchFamily="18" charset="0"/>
              </a:rPr>
              <a:t>:</a:t>
            </a:r>
            <a:endParaRPr lang="es-AR"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ES" sz="1600" b="1" dirty="0">
                <a:latin typeface="Century Schoolbook" pitchFamily="18" charset="0"/>
              </a:rPr>
              <a:t>Tiempo de búsqueda (</a:t>
            </a:r>
            <a:r>
              <a:rPr lang="es-ES" sz="1600" b="1" dirty="0" err="1">
                <a:latin typeface="Century Schoolbook" pitchFamily="18" charset="0"/>
              </a:rPr>
              <a:t>seek</a:t>
            </a:r>
            <a:r>
              <a:rPr lang="es-ES" sz="1600" b="1" dirty="0">
                <a:latin typeface="Century Schoolbook" pitchFamily="18" charset="0"/>
              </a:rPr>
              <a:t> time):</a:t>
            </a:r>
            <a:r>
              <a:rPr lang="es-ES" sz="1600" dirty="0">
                <a:latin typeface="Century Schoolbook" pitchFamily="18" charset="0"/>
              </a:rPr>
              <a:t> es el tiempo que tarda la cabeza lectora en trasladarse hasta la </a:t>
            </a:r>
            <a:r>
              <a:rPr lang="es-ES" sz="1600" dirty="0" smtClean="0">
                <a:latin typeface="Century Schoolbook" pitchFamily="18" charset="0"/>
              </a:rPr>
              <a:t>pista: Tiempo que tarda en moverse una pista * pistas totales por las que hay que desplazarse.</a:t>
            </a:r>
          </a:p>
          <a:p>
            <a:pPr marL="781050" lvl="1" indent="-323850">
              <a:spcBef>
                <a:spcPct val="20000"/>
              </a:spcBef>
              <a:buClr>
                <a:schemeClr val="accent1"/>
              </a:buClr>
              <a:buSzPct val="80000"/>
              <a:buFont typeface="Wingdings 2" pitchFamily="18" charset="2"/>
              <a:buChar char=""/>
            </a:pPr>
            <a:endParaRPr lang="es-AR" sz="16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1600" b="1" dirty="0">
                <a:effectLst>
                  <a:outerShdw blurRad="38100" dist="38100" dir="2700000" algn="tl">
                    <a:srgbClr val="C0C0C0"/>
                  </a:outerShdw>
                </a:effectLst>
                <a:latin typeface="Century Schoolbook" pitchFamily="18" charset="0"/>
              </a:rPr>
              <a:t>Retardo de giro:</a:t>
            </a:r>
            <a:r>
              <a:rPr lang="es-AR" sz="1600" dirty="0">
                <a:effectLst>
                  <a:outerShdw blurRad="38100" dist="38100" dir="2700000" algn="tl">
                    <a:srgbClr val="C0C0C0"/>
                  </a:outerShdw>
                </a:effectLst>
                <a:latin typeface="Century Schoolbook" pitchFamily="18" charset="0"/>
              </a:rPr>
              <a:t> </a:t>
            </a:r>
            <a:r>
              <a:rPr lang="es-ES" sz="1600" dirty="0">
                <a:effectLst>
                  <a:outerShdw blurRad="38100" dist="38100" dir="2700000" algn="tl">
                    <a:srgbClr val="C0C0C0"/>
                  </a:outerShdw>
                </a:effectLst>
                <a:latin typeface="Century Schoolbook" pitchFamily="18" charset="0"/>
              </a:rPr>
              <a:t>el tiempo que espera hasta que la cabeza se alinea con el sector (cuando el cabezal ya encontró la pista</a:t>
            </a:r>
            <a:r>
              <a:rPr lang="es-ES" sz="1600" dirty="0" smtClean="0">
                <a:effectLst>
                  <a:outerShdw blurRad="38100" dist="38100" dir="2700000" algn="tl">
                    <a:srgbClr val="C0C0C0"/>
                  </a:outerShdw>
                </a:effectLst>
                <a:latin typeface="Century Schoolbook" pitchFamily="18" charset="0"/>
              </a:rPr>
              <a:t>): Tiempo que tarda en moverse un sector debajo de la cabeza * sectores totales que faltan para llegar al que queremos</a:t>
            </a:r>
            <a:endParaRPr lang="es-AR" sz="1600" dirty="0">
              <a:latin typeface="Century Schoolbook" pitchFamily="18" charset="0"/>
            </a:endParaRPr>
          </a:p>
          <a:p>
            <a:pPr marL="342900" indent="-342900">
              <a:spcBef>
                <a:spcPts val="600"/>
              </a:spcBef>
              <a:buClr>
                <a:schemeClr val="accent1"/>
              </a:buClr>
              <a:buSzPct val="70000"/>
              <a:buFont typeface="Wingdings" pitchFamily="2" charset="2"/>
              <a:buNone/>
            </a:pPr>
            <a:endParaRPr lang="es-AR" dirty="0">
              <a:latin typeface="Century Schoolbook" pitchFamily="18" charset="0"/>
            </a:endParaRPr>
          </a:p>
          <a:p>
            <a:pPr marL="342900" indent="-342900">
              <a:spcBef>
                <a:spcPts val="600"/>
              </a:spcBef>
              <a:buClr>
                <a:schemeClr val="accent1"/>
              </a:buClr>
              <a:buSzPct val="70000"/>
              <a:buFont typeface="Wingdings" pitchFamily="2" charset="2"/>
              <a:buChar char=""/>
            </a:pPr>
            <a:endParaRPr lang="es-AR" dirty="0">
              <a:latin typeface="Century Schoolbook" pitchFamily="18" charset="0"/>
            </a:endParaRPr>
          </a:p>
        </p:txBody>
      </p:sp>
    </p:spTree>
    <p:extLst>
      <p:ext uri="{BB962C8B-B14F-4D97-AF65-F5344CB8AC3E}">
        <p14:creationId xmlns:p14="http://schemas.microsoft.com/office/powerpoint/2010/main" val="7281746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395288" y="476250"/>
            <a:ext cx="7467600" cy="602615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None/>
            </a:pPr>
            <a:endParaRPr lang="es-AR" sz="3200" dirty="0" smtClean="0"/>
          </a:p>
          <a:p>
            <a:pPr lvl="1"/>
            <a:r>
              <a:rPr lang="es-ES" sz="2000" b="1" dirty="0" smtClean="0"/>
              <a:t>Tiempo de acceso:</a:t>
            </a:r>
            <a:r>
              <a:rPr lang="es-ES" sz="2000" dirty="0" smtClean="0"/>
              <a:t> es el tiempo que tarda en encontrar el sector buscado (</a:t>
            </a:r>
            <a:r>
              <a:rPr lang="es-ES" sz="2000" dirty="0" err="1" smtClean="0"/>
              <a:t>seek</a:t>
            </a:r>
            <a:r>
              <a:rPr lang="es-ES" sz="2000" dirty="0" smtClean="0"/>
              <a:t> time + retardo de giro).</a:t>
            </a:r>
          </a:p>
          <a:p>
            <a:pPr lvl="1"/>
            <a:endParaRPr lang="es-AR" sz="2000" dirty="0" smtClean="0"/>
          </a:p>
          <a:p>
            <a:pPr lvl="1">
              <a:buFont typeface="Wingdings 2" pitchFamily="18" charset="2"/>
              <a:buNone/>
            </a:pPr>
            <a:endParaRPr lang="es-AR" sz="2000" dirty="0" smtClean="0"/>
          </a:p>
          <a:p>
            <a:pPr lvl="1">
              <a:buFont typeface="Wingdings 2" pitchFamily="18" charset="2"/>
              <a:buNone/>
            </a:pPr>
            <a:endParaRPr lang="es-AR" sz="2000" dirty="0" smtClean="0"/>
          </a:p>
          <a:p>
            <a:pPr lvl="1"/>
            <a:r>
              <a:rPr lang="es-ES" sz="2000" b="1" dirty="0" smtClean="0">
                <a:effectLst>
                  <a:outerShdw blurRad="38100" dist="38100" dir="2700000" algn="tl">
                    <a:srgbClr val="C0C0C0"/>
                  </a:outerShdw>
                </a:effectLst>
              </a:rPr>
              <a:t>Tiempo de transferencia:</a:t>
            </a:r>
            <a:r>
              <a:rPr lang="es-ES" sz="2000" dirty="0" smtClean="0">
                <a:effectLst>
                  <a:outerShdw blurRad="38100" dist="38100" dir="2700000" algn="tl">
                    <a:srgbClr val="C0C0C0"/>
                  </a:outerShdw>
                </a:effectLst>
              </a:rPr>
              <a:t> </a:t>
            </a:r>
          </a:p>
          <a:p>
            <a:pPr lvl="1"/>
            <a:endParaRPr lang="es-AR" sz="2000" dirty="0" smtClean="0">
              <a:effectLst>
                <a:outerShdw blurRad="38100" dist="38100" dir="2700000" algn="tl">
                  <a:srgbClr val="C0C0C0"/>
                </a:outerShdw>
              </a:effectLst>
            </a:endParaRPr>
          </a:p>
          <a:p>
            <a:pPr marL="365760" lvl="1" indent="0">
              <a:buNone/>
            </a:pPr>
            <a:endParaRPr lang="es-AR" sz="2000" dirty="0" smtClean="0">
              <a:effectLst>
                <a:outerShdw blurRad="38100" dist="38100" dir="2700000" algn="tl">
                  <a:srgbClr val="C0C0C0"/>
                </a:outerShdw>
              </a:effectLst>
            </a:endParaRPr>
          </a:p>
          <a:p>
            <a:pPr lvl="1">
              <a:buFont typeface="Wingdings 2" pitchFamily="18" charset="2"/>
              <a:buNone/>
            </a:pPr>
            <a:r>
              <a:rPr lang="es-AR" sz="2000" dirty="0" smtClean="0">
                <a:effectLst>
                  <a:outerShdw blurRad="38100" dist="38100" dir="2700000" algn="tl">
                    <a:srgbClr val="C0C0C0"/>
                  </a:outerShdw>
                </a:effectLst>
              </a:rPr>
              <a:t>					b: bytes a transferir</a:t>
            </a:r>
          </a:p>
          <a:p>
            <a:pPr lvl="1">
              <a:buFont typeface="Wingdings 2" pitchFamily="18" charset="2"/>
              <a:buNone/>
            </a:pPr>
            <a:r>
              <a:rPr lang="es-AR" sz="2000" dirty="0" smtClean="0">
                <a:effectLst>
                  <a:outerShdw blurRad="38100" dist="38100" dir="2700000" algn="tl">
                    <a:srgbClr val="C0C0C0"/>
                  </a:outerShdw>
                </a:effectLst>
              </a:rPr>
              <a:t>					r: retardo rotacional</a:t>
            </a:r>
          </a:p>
          <a:p>
            <a:pPr lvl="1">
              <a:buFont typeface="Wingdings 2" pitchFamily="18" charset="2"/>
              <a:buNone/>
            </a:pPr>
            <a:r>
              <a:rPr lang="es-AR" sz="2000" dirty="0" smtClean="0">
                <a:effectLst>
                  <a:outerShdw blurRad="38100" dist="38100" dir="2700000" algn="tl">
                    <a:srgbClr val="C0C0C0"/>
                  </a:outerShdw>
                </a:effectLst>
              </a:rPr>
              <a:t>					N: n° de bytes en una pista</a:t>
            </a:r>
            <a:endParaRPr lang="es-ES" sz="2000" b="1" u="sng" dirty="0" smtClean="0">
              <a:effectLst>
                <a:outerShdw blurRad="38100" dist="38100" dir="2700000" algn="tl">
                  <a:srgbClr val="C0C0C0"/>
                </a:outerShdw>
              </a:effectLst>
            </a:endParaRPr>
          </a:p>
        </p:txBody>
      </p:sp>
      <p:pic>
        <p:nvPicPr>
          <p:cNvPr id="3" name="Picture 4"/>
          <p:cNvPicPr>
            <a:picLocks noChangeAspect="1" noChangeArrowheads="1"/>
          </p:cNvPicPr>
          <p:nvPr/>
        </p:nvPicPr>
        <p:blipFill>
          <a:blip r:embed="rId2" cstate="print"/>
          <a:srcRect/>
          <a:stretch>
            <a:fillRect/>
          </a:stretch>
        </p:blipFill>
        <p:spPr bwMode="auto">
          <a:xfrm>
            <a:off x="1403648" y="3717032"/>
            <a:ext cx="1914525" cy="1247775"/>
          </a:xfrm>
          <a:prstGeom prst="rect">
            <a:avLst/>
          </a:prstGeom>
          <a:noFill/>
        </p:spPr>
      </p:pic>
    </p:spTree>
    <p:extLst>
      <p:ext uri="{BB962C8B-B14F-4D97-AF65-F5344CB8AC3E}">
        <p14:creationId xmlns:p14="http://schemas.microsoft.com/office/powerpoint/2010/main" val="18548812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sz="quarter" idx="1"/>
          </p:nvPr>
        </p:nvSpPr>
        <p:spPr>
          <a:xfrm>
            <a:off x="601638" y="476672"/>
            <a:ext cx="7467600" cy="5997280"/>
          </a:xfrm>
        </p:spPr>
        <p:txBody>
          <a:bodyPr>
            <a:normAutofit/>
          </a:bodyPr>
          <a:lstStyle/>
          <a:p>
            <a:r>
              <a:rPr lang="es-AR" u="sng" dirty="0" smtClean="0">
                <a:effectLst>
                  <a:outerShdw blurRad="38100" dist="38100" dir="2700000" algn="tl">
                    <a:srgbClr val="000000">
                      <a:alpha val="43137"/>
                    </a:srgbClr>
                  </a:outerShdw>
                </a:effectLst>
              </a:rPr>
              <a:t>Algoritmos de Planificación de Disco</a:t>
            </a:r>
            <a:endParaRPr lang="es-AR" u="sng" dirty="0">
              <a:effectLst>
                <a:outerShdw blurRad="38100" dist="38100" dir="2700000" algn="tl">
                  <a:srgbClr val="000000">
                    <a:alpha val="43137"/>
                  </a:srgbClr>
                </a:outerShdw>
              </a:effectLst>
            </a:endParaRPr>
          </a:p>
          <a:p>
            <a:pPr>
              <a:buFont typeface="Arial" pitchFamily="34" charset="0"/>
              <a:buChar char="•"/>
            </a:pPr>
            <a:endParaRPr lang="es-AR" sz="1800" dirty="0" smtClean="0"/>
          </a:p>
          <a:p>
            <a:pPr marL="0" indent="0">
              <a:buNone/>
            </a:pPr>
            <a:r>
              <a:rPr lang="es-AR" sz="1800" dirty="0" smtClean="0"/>
              <a:t>Al tener varios pedidos para leer/escribir en el disco, vamos a lograr satisfacerlos a mayor o menor velocidad según en qué orden los atendamos.</a:t>
            </a:r>
          </a:p>
          <a:p>
            <a:pPr marL="0" indent="0">
              <a:buNone/>
            </a:pPr>
            <a:endParaRPr lang="es-AR" sz="1800" dirty="0" smtClean="0"/>
          </a:p>
          <a:p>
            <a:pPr marL="0" indent="0">
              <a:buNone/>
            </a:pPr>
            <a:r>
              <a:rPr lang="es-AR" sz="1800" dirty="0" smtClean="0"/>
              <a:t>Ejemplo sencillo: si tenemos que leer todos los sectores de una pista, y también 3 sectores que están lejos de ésta, nos conviene leer toda esa pista junta en vez de “ir y volver” varias veces.</a:t>
            </a:r>
          </a:p>
          <a:p>
            <a:pPr marL="0" indent="0">
              <a:buNone/>
            </a:pPr>
            <a:endParaRPr lang="es-AR" sz="1800" dirty="0" smtClean="0"/>
          </a:p>
          <a:p>
            <a:pPr marL="0" indent="0">
              <a:buNone/>
            </a:pPr>
            <a:r>
              <a:rPr lang="es-AR" sz="1800" dirty="0" smtClean="0"/>
              <a:t>Existen distintos algoritmos para atender estos pedidos:</a:t>
            </a:r>
          </a:p>
          <a:p>
            <a:pPr marL="0" indent="0">
              <a:buNone/>
            </a:pPr>
            <a:endParaRPr lang="es-AR" sz="1800" dirty="0" smtClean="0"/>
          </a:p>
          <a:p>
            <a:pPr marL="0" indent="0">
              <a:buNone/>
            </a:pPr>
            <a:r>
              <a:rPr lang="es-AR" sz="1800" dirty="0"/>
              <a:t>Planificación </a:t>
            </a:r>
            <a:r>
              <a:rPr lang="es-AR" sz="1800" u="sng" dirty="0">
                <a:effectLst>
                  <a:outerShdw blurRad="38100" dist="38100" dir="2700000" algn="tl">
                    <a:srgbClr val="000000">
                      <a:alpha val="43137"/>
                    </a:srgbClr>
                  </a:outerShdw>
                </a:effectLst>
              </a:rPr>
              <a:t>FIFO</a:t>
            </a:r>
            <a:r>
              <a:rPr lang="es-AR" sz="1800" dirty="0">
                <a:effectLst>
                  <a:outerShdw blurRad="38100" dist="38100" dir="2700000" algn="tl">
                    <a:srgbClr val="000000">
                      <a:alpha val="43137"/>
                    </a:srgbClr>
                  </a:outerShdw>
                </a:effectLst>
              </a:rPr>
              <a:t> </a:t>
            </a:r>
            <a:r>
              <a:rPr lang="es-AR" sz="1800" dirty="0"/>
              <a:t>(</a:t>
            </a:r>
            <a:r>
              <a:rPr lang="es-AR" sz="1800" dirty="0" err="1"/>
              <a:t>First</a:t>
            </a:r>
            <a:r>
              <a:rPr lang="es-AR" sz="1800" dirty="0"/>
              <a:t> In, </a:t>
            </a:r>
            <a:r>
              <a:rPr lang="es-AR" sz="1800" dirty="0" err="1"/>
              <a:t>First</a:t>
            </a:r>
            <a:r>
              <a:rPr lang="es-AR" sz="1800" dirty="0"/>
              <a:t> </a:t>
            </a:r>
            <a:r>
              <a:rPr lang="es-AR" sz="1800" dirty="0" err="1"/>
              <a:t>Out</a:t>
            </a:r>
            <a:r>
              <a:rPr lang="es-AR" sz="1800" dirty="0"/>
              <a:t>): Se atienden los pedidos en el orden exacto en el que llegaron. </a:t>
            </a:r>
            <a:endParaRPr lang="es-AR" sz="1800" dirty="0" smtClean="0"/>
          </a:p>
          <a:p>
            <a:pPr marL="0" indent="0">
              <a:buNone/>
            </a:pPr>
            <a:endParaRPr lang="es-AR" sz="1800" dirty="0"/>
          </a:p>
          <a:p>
            <a:pPr marL="0" indent="0">
              <a:buNone/>
            </a:pPr>
            <a:r>
              <a:rPr lang="es-AR" sz="1800" dirty="0"/>
              <a:t>Planificación por </a:t>
            </a:r>
            <a:r>
              <a:rPr lang="es-AR" sz="1800" u="sng" dirty="0">
                <a:effectLst>
                  <a:outerShdw blurRad="38100" dist="38100" dir="2700000" algn="tl">
                    <a:srgbClr val="000000">
                      <a:alpha val="43137"/>
                    </a:srgbClr>
                  </a:outerShdw>
                </a:effectLst>
              </a:rPr>
              <a:t>Prioridad:</a:t>
            </a:r>
            <a:r>
              <a:rPr lang="es-AR" sz="1800" dirty="0"/>
              <a:t> Se le da prioridad a trabajos cortos para terminarlos más rápido. No otorga una mejoría en el tiempo total de acceso al disco</a:t>
            </a:r>
            <a:r>
              <a:rPr lang="es-AR" sz="1800" dirty="0" smtClean="0"/>
              <a:t>.</a:t>
            </a:r>
            <a:endParaRPr lang="es-AR" sz="1800"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626193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a:buFont typeface="Wingdings" pitchFamily="2" charset="2"/>
              <a:buChar char="ü"/>
            </a:pPr>
            <a:r>
              <a:rPr lang="es-AR" sz="1800" dirty="0" smtClean="0"/>
              <a:t>Planificación </a:t>
            </a:r>
            <a:r>
              <a:rPr lang="es-AR" sz="1800" u="sng" dirty="0" smtClean="0">
                <a:effectLst>
                  <a:outerShdw blurRad="38100" dist="38100" dir="2700000" algn="tl">
                    <a:srgbClr val="000000">
                      <a:alpha val="43137"/>
                    </a:srgbClr>
                  </a:outerShdw>
                </a:effectLst>
              </a:rPr>
              <a:t>SSTF</a:t>
            </a:r>
            <a:r>
              <a:rPr lang="es-AR" sz="1800" dirty="0" smtClean="0"/>
              <a:t> (</a:t>
            </a:r>
            <a:r>
              <a:rPr lang="es-AR" sz="1800" dirty="0" err="1"/>
              <a:t>S</a:t>
            </a:r>
            <a:r>
              <a:rPr lang="es-AR" sz="1800" dirty="0" err="1" smtClean="0"/>
              <a:t>hortest</a:t>
            </a:r>
            <a:r>
              <a:rPr lang="es-AR" sz="1800" dirty="0" smtClean="0"/>
              <a:t> </a:t>
            </a:r>
            <a:r>
              <a:rPr lang="es-AR" sz="1800" dirty="0" err="1"/>
              <a:t>S</a:t>
            </a:r>
            <a:r>
              <a:rPr lang="es-AR" sz="1800" dirty="0" err="1" smtClean="0"/>
              <a:t>ervice</a:t>
            </a:r>
            <a:r>
              <a:rPr lang="es-AR" sz="1800" dirty="0" smtClean="0"/>
              <a:t> Time </a:t>
            </a:r>
            <a:r>
              <a:rPr lang="es-AR" sz="1800" dirty="0" err="1" smtClean="0"/>
              <a:t>First</a:t>
            </a:r>
            <a:r>
              <a:rPr lang="es-AR" sz="1800" dirty="0" smtClean="0"/>
              <a:t>): El siguiente pedido a ser atendido será el que está más cerca del que acabamos de atender.</a:t>
            </a:r>
          </a:p>
          <a:p>
            <a:pPr>
              <a:buFont typeface="Wingdings" pitchFamily="2" charset="2"/>
              <a:buChar char="ü"/>
            </a:pPr>
            <a:endParaRPr lang="es-AR" sz="1800" dirty="0" smtClean="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SCAN</a:t>
            </a:r>
            <a:r>
              <a:rPr lang="es-AR" sz="1800" dirty="0" smtClean="0"/>
              <a:t>: Si el brazo del disco se estaba moviendo “hacia arriba”, sólo podrá moverse en ese sentido hasta llegar al final del disco, o bien hasta que no tenga pedidos por atender “adelante” (tener en cuenta esto último se llama “LOOK”), atendiendo todos los pedidos a su paso. Luego, cambia de dirección y sigue barriendo con los pedidos “hacia abajo”.</a:t>
            </a:r>
          </a:p>
          <a:p>
            <a:pPr>
              <a:buFont typeface="Wingdings" pitchFamily="2" charset="2"/>
              <a:buChar char="ü"/>
            </a:pPr>
            <a:endParaRPr lang="es-AR" sz="1800" dirty="0"/>
          </a:p>
          <a:p>
            <a:pPr marL="0" indent="0">
              <a:buNone/>
            </a:pPr>
            <a:r>
              <a:rPr lang="es-AR" sz="1800" dirty="0" smtClean="0"/>
              <a:t>SSTF y SCAN traen el inconveniente de que si muchos pedidos que van llegando son cercanos entre sí, se puede demorar mucho en atender algún pedido que llegó antes. Entonces, algo que reduce un poco este problema, es:</a:t>
            </a:r>
          </a:p>
          <a:p>
            <a:pPr>
              <a:buFont typeface="Wingdings" pitchFamily="2" charset="2"/>
              <a:buChar char="ü"/>
            </a:pPr>
            <a:endParaRPr lang="es-AR" sz="1800" dirty="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C-SCAN</a:t>
            </a:r>
            <a:r>
              <a:rPr lang="es-AR" sz="1800" dirty="0" smtClean="0"/>
              <a:t>: Es como el SCAN, pero sólo atiende pedidos en un sentido. Al terminar, vuelve al principio del disco.</a:t>
            </a:r>
          </a:p>
          <a:p>
            <a:pPr marL="0" indent="0">
              <a:buNone/>
            </a:pPr>
            <a:endParaRPr lang="es-AR" sz="1800" dirty="0"/>
          </a:p>
          <a:p>
            <a:pPr marL="0" indent="0">
              <a:buNone/>
            </a:pPr>
            <a:endParaRPr lang="es-AR" sz="1800" dirty="0" smtClean="0"/>
          </a:p>
          <a:p>
            <a:pPr marL="0" indent="0">
              <a:buNone/>
            </a:pPr>
            <a:endParaRPr lang="es-AR" dirty="0" smtClean="0"/>
          </a:p>
        </p:txBody>
      </p:sp>
    </p:spTree>
    <p:extLst>
      <p:ext uri="{BB962C8B-B14F-4D97-AF65-F5344CB8AC3E}">
        <p14:creationId xmlns:p14="http://schemas.microsoft.com/office/powerpoint/2010/main" val="22495069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1844824"/>
            <a:ext cx="6496050" cy="4817110"/>
          </a:xfrm>
          <a:prstGeom prst="rect">
            <a:avLst/>
          </a:prstGeom>
          <a:noFill/>
          <a:ln>
            <a:noFill/>
          </a:ln>
        </p:spPr>
      </p:pic>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1800" u="sng" dirty="0" smtClean="0"/>
              <a:t>Comparación de algunos de los algoritmos</a:t>
            </a:r>
          </a:p>
          <a:p>
            <a:pPr marL="0" indent="0">
              <a:buNone/>
            </a:pPr>
            <a:r>
              <a:rPr lang="es-AR" sz="1600" dirty="0" smtClean="0"/>
              <a:t>Suponemos que tenemos un disco de 200 pistas, que en este momento estamos en la 100 ascendiendo y que tenemos pedidos distribuidos en las siguientes pistas: 55, 58, 39, 18, 90, 160, 150, 38, 184.</a:t>
            </a:r>
          </a:p>
          <a:p>
            <a:pPr marL="0" indent="0">
              <a:buNone/>
            </a:pPr>
            <a:r>
              <a:rPr lang="es-AR" sz="1600" dirty="0" smtClean="0"/>
              <a:t>El acceso a estas pistas en función del tiempo, para sería:</a:t>
            </a:r>
          </a:p>
          <a:p>
            <a:pPr marL="0" indent="0">
              <a:buNone/>
            </a:pPr>
            <a:endParaRPr lang="es-AR" sz="2000" dirty="0" smtClean="0"/>
          </a:p>
        </p:txBody>
      </p:sp>
    </p:spTree>
    <p:extLst>
      <p:ext uri="{BB962C8B-B14F-4D97-AF65-F5344CB8AC3E}">
        <p14:creationId xmlns:p14="http://schemas.microsoft.com/office/powerpoint/2010/main" val="4000918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7467600" cy="469774"/>
          </a:xfrm>
        </p:spPr>
        <p:txBody>
          <a:bodyPr>
            <a:normAutofit fontScale="90000"/>
          </a:bodyPr>
          <a:lstStyle/>
          <a:p>
            <a:pPr algn="ctr"/>
            <a:r>
              <a:rPr lang="en-US" altLang="es-AR" dirty="0" err="1" smtClean="0"/>
              <a:t>Módulo</a:t>
            </a:r>
            <a:r>
              <a:rPr lang="en-US" altLang="es-AR" dirty="0" smtClean="0"/>
              <a:t> de Entrada/</a:t>
            </a:r>
            <a:r>
              <a:rPr lang="en-US" altLang="es-AR" dirty="0" err="1" smtClean="0"/>
              <a:t>salida</a:t>
            </a:r>
            <a:endParaRPr lang="en-US" altLang="es-AR" dirty="0" smtClean="0"/>
          </a:p>
        </p:txBody>
      </p:sp>
      <p:sp>
        <p:nvSpPr>
          <p:cNvPr id="7171" name="Rectangle 3"/>
          <p:cNvSpPr>
            <a:spLocks noGrp="1" noChangeArrowheads="1"/>
          </p:cNvSpPr>
          <p:nvPr>
            <p:ph type="body" idx="1"/>
          </p:nvPr>
        </p:nvSpPr>
        <p:spPr/>
        <p:txBody>
          <a:bodyPr/>
          <a:lstStyle/>
          <a:p>
            <a:r>
              <a:rPr lang="en-US" altLang="es-AR" smtClean="0"/>
              <a:t>Interface con la  CPU y Memoria</a:t>
            </a:r>
          </a:p>
          <a:p>
            <a:r>
              <a:rPr lang="en-US" altLang="es-AR" smtClean="0"/>
              <a:t>Interface a uno o más periféricos</a:t>
            </a:r>
          </a:p>
          <a:p>
            <a:pPr>
              <a:buFontTx/>
              <a:buNone/>
            </a:pPr>
            <a:endParaRPr lang="en-US" altLang="es-AR" smtClean="0"/>
          </a:p>
        </p:txBody>
      </p:sp>
      <p:sp>
        <p:nvSpPr>
          <p:cNvPr id="7172" name="Rectangle 4"/>
          <p:cNvSpPr>
            <a:spLocks noChangeArrowheads="1"/>
          </p:cNvSpPr>
          <p:nvPr/>
        </p:nvSpPr>
        <p:spPr bwMode="auto">
          <a:xfrm>
            <a:off x="3924300" y="3571875"/>
            <a:ext cx="1223963" cy="1511300"/>
          </a:xfrm>
          <a:prstGeom prst="rect">
            <a:avLst/>
          </a:prstGeom>
          <a:solidFill>
            <a:schemeClr val="accent1"/>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7173" name="Rectangle 5"/>
          <p:cNvSpPr>
            <a:spLocks noChangeArrowheads="1"/>
          </p:cNvSpPr>
          <p:nvPr/>
        </p:nvSpPr>
        <p:spPr bwMode="auto">
          <a:xfrm>
            <a:off x="6227763" y="2852738"/>
            <a:ext cx="1727200" cy="863600"/>
          </a:xfrm>
          <a:prstGeom prst="rect">
            <a:avLst/>
          </a:prstGeom>
          <a:solidFill>
            <a:schemeClr val="accent2"/>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7174" name="Rectangle 6"/>
          <p:cNvSpPr>
            <a:spLocks noChangeArrowheads="1"/>
          </p:cNvSpPr>
          <p:nvPr/>
        </p:nvSpPr>
        <p:spPr bwMode="auto">
          <a:xfrm>
            <a:off x="6227763" y="4437063"/>
            <a:ext cx="1727200" cy="863600"/>
          </a:xfrm>
          <a:prstGeom prst="rect">
            <a:avLst/>
          </a:prstGeom>
          <a:solidFill>
            <a:schemeClr val="accent2"/>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cxnSp>
        <p:nvCxnSpPr>
          <p:cNvPr id="7175" name="AutoShape 9"/>
          <p:cNvCxnSpPr>
            <a:cxnSpLocks noChangeShapeType="1"/>
            <a:stCxn id="7172" idx="3"/>
            <a:endCxn id="7173" idx="1"/>
          </p:cNvCxnSpPr>
          <p:nvPr/>
        </p:nvCxnSpPr>
        <p:spPr bwMode="auto">
          <a:xfrm flipV="1">
            <a:off x="5148263" y="3284538"/>
            <a:ext cx="1079500" cy="1042987"/>
          </a:xfrm>
          <a:prstGeom prst="bentConnector3">
            <a:avLst>
              <a:gd name="adj1" fmla="val 50000"/>
            </a:avLst>
          </a:prstGeom>
          <a:noFill/>
          <a:ln w="38100">
            <a:solidFill>
              <a:schemeClr val="tx1"/>
            </a:solidFill>
            <a:miter lim="800000"/>
            <a:headEnd type="triangle" w="sm" len="sm"/>
            <a:tailEnd type="triangle" w="sm" len="sm"/>
          </a:ln>
          <a:extLst>
            <a:ext uri="{909E8E84-426E-40DD-AFC4-6F175D3DCCD1}">
              <a14:hiddenFill xmlns:a14="http://schemas.microsoft.com/office/drawing/2010/main">
                <a:noFill/>
              </a14:hiddenFill>
            </a:ext>
          </a:extLst>
        </p:spPr>
      </p:cxnSp>
      <p:cxnSp>
        <p:nvCxnSpPr>
          <p:cNvPr id="7176" name="AutoShape 12"/>
          <p:cNvCxnSpPr>
            <a:cxnSpLocks noChangeShapeType="1"/>
            <a:stCxn id="7172" idx="3"/>
            <a:endCxn id="7174" idx="1"/>
          </p:cNvCxnSpPr>
          <p:nvPr/>
        </p:nvCxnSpPr>
        <p:spPr bwMode="auto">
          <a:xfrm>
            <a:off x="5148263" y="4327525"/>
            <a:ext cx="1079500" cy="541338"/>
          </a:xfrm>
          <a:prstGeom prst="bentConnector3">
            <a:avLst>
              <a:gd name="adj1" fmla="val 50000"/>
            </a:avLst>
          </a:prstGeom>
          <a:noFill/>
          <a:ln w="3810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7177" name="Rectangle 13"/>
          <p:cNvSpPr>
            <a:spLocks noChangeArrowheads="1"/>
          </p:cNvSpPr>
          <p:nvPr/>
        </p:nvSpPr>
        <p:spPr bwMode="auto">
          <a:xfrm>
            <a:off x="827088" y="2781300"/>
            <a:ext cx="914400" cy="914400"/>
          </a:xfrm>
          <a:prstGeom prst="rect">
            <a:avLst/>
          </a:prstGeom>
          <a:solidFill>
            <a:srgbClr val="66CCFF"/>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7178" name="Rectangle 15"/>
          <p:cNvSpPr>
            <a:spLocks noChangeArrowheads="1"/>
          </p:cNvSpPr>
          <p:nvPr/>
        </p:nvSpPr>
        <p:spPr bwMode="auto">
          <a:xfrm>
            <a:off x="2411413" y="2492375"/>
            <a:ext cx="863600" cy="1511300"/>
          </a:xfrm>
          <a:prstGeom prst="rect">
            <a:avLst/>
          </a:prstGeom>
          <a:solidFill>
            <a:srgbClr val="66CCFF"/>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cxnSp>
        <p:nvCxnSpPr>
          <p:cNvPr id="7179" name="AutoShape 16"/>
          <p:cNvCxnSpPr>
            <a:cxnSpLocks noChangeShapeType="1"/>
            <a:stCxn id="7177" idx="3"/>
            <a:endCxn id="7178" idx="1"/>
          </p:cNvCxnSpPr>
          <p:nvPr/>
        </p:nvCxnSpPr>
        <p:spPr bwMode="auto">
          <a:xfrm>
            <a:off x="1741488" y="3238500"/>
            <a:ext cx="669925" cy="9525"/>
          </a:xfrm>
          <a:prstGeom prst="straightConnector1">
            <a:avLst/>
          </a:prstGeom>
          <a:noFill/>
          <a:ln w="38100">
            <a:solidFill>
              <a:schemeClr val="tx1"/>
            </a:solidFill>
            <a:round/>
            <a:headEnd type="triangle" w="sm" len="sm"/>
            <a:tailEnd type="triangle" w="sm" len="sm"/>
          </a:ln>
          <a:extLst>
            <a:ext uri="{909E8E84-426E-40DD-AFC4-6F175D3DCCD1}">
              <a14:hiddenFill xmlns:a14="http://schemas.microsoft.com/office/drawing/2010/main">
                <a:noFill/>
              </a14:hiddenFill>
            </a:ext>
          </a:extLst>
        </p:spPr>
      </p:cxnSp>
      <p:sp>
        <p:nvSpPr>
          <p:cNvPr id="7180" name="Line 19"/>
          <p:cNvSpPr>
            <a:spLocks noChangeShapeType="1"/>
          </p:cNvSpPr>
          <p:nvPr/>
        </p:nvSpPr>
        <p:spPr bwMode="auto">
          <a:xfrm>
            <a:off x="2051050" y="4365625"/>
            <a:ext cx="1873250" cy="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7181" name="Line 20"/>
          <p:cNvSpPr>
            <a:spLocks noChangeShapeType="1"/>
          </p:cNvSpPr>
          <p:nvPr/>
        </p:nvSpPr>
        <p:spPr bwMode="auto">
          <a:xfrm flipV="1">
            <a:off x="2051050" y="3284538"/>
            <a:ext cx="0" cy="1081087"/>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7182" name="Text Box 21"/>
          <p:cNvSpPr txBox="1">
            <a:spLocks noChangeArrowheads="1"/>
          </p:cNvSpPr>
          <p:nvPr/>
        </p:nvSpPr>
        <p:spPr bwMode="auto">
          <a:xfrm>
            <a:off x="900113" y="2997200"/>
            <a:ext cx="774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CPU</a:t>
            </a:r>
          </a:p>
        </p:txBody>
      </p:sp>
      <p:sp>
        <p:nvSpPr>
          <p:cNvPr id="7183" name="Text Box 22"/>
          <p:cNvSpPr txBox="1">
            <a:spLocks noChangeArrowheads="1"/>
          </p:cNvSpPr>
          <p:nvPr/>
        </p:nvSpPr>
        <p:spPr bwMode="auto">
          <a:xfrm rot="-5400000">
            <a:off x="2207419" y="3056732"/>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Memoria</a:t>
            </a:r>
          </a:p>
        </p:txBody>
      </p:sp>
      <p:sp>
        <p:nvSpPr>
          <p:cNvPr id="7184" name="Text Box 23"/>
          <p:cNvSpPr txBox="1">
            <a:spLocks noChangeArrowheads="1"/>
          </p:cNvSpPr>
          <p:nvPr/>
        </p:nvSpPr>
        <p:spPr bwMode="auto">
          <a:xfrm>
            <a:off x="3924300" y="3933825"/>
            <a:ext cx="1146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Módulo</a:t>
            </a:r>
          </a:p>
          <a:p>
            <a:r>
              <a:rPr lang="es-AR" altLang="es-AR"/>
              <a:t>de I/O</a:t>
            </a:r>
          </a:p>
        </p:txBody>
      </p:sp>
      <p:sp>
        <p:nvSpPr>
          <p:cNvPr id="7185" name="Text Box 24"/>
          <p:cNvSpPr txBox="1">
            <a:spLocks noChangeArrowheads="1"/>
          </p:cNvSpPr>
          <p:nvPr/>
        </p:nvSpPr>
        <p:spPr bwMode="auto">
          <a:xfrm>
            <a:off x="6372225" y="3068638"/>
            <a:ext cx="138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Periférico</a:t>
            </a:r>
          </a:p>
        </p:txBody>
      </p:sp>
      <p:sp>
        <p:nvSpPr>
          <p:cNvPr id="7186" name="Text Box 25"/>
          <p:cNvSpPr txBox="1">
            <a:spLocks noChangeArrowheads="1"/>
          </p:cNvSpPr>
          <p:nvPr/>
        </p:nvSpPr>
        <p:spPr bwMode="auto">
          <a:xfrm>
            <a:off x="6372225" y="4652963"/>
            <a:ext cx="138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Periférico</a:t>
            </a:r>
          </a:p>
        </p:txBody>
      </p:sp>
      <p:sp>
        <p:nvSpPr>
          <p:cNvPr id="7187" name="Text Box 26"/>
          <p:cNvSpPr txBox="1">
            <a:spLocks noChangeArrowheads="1"/>
          </p:cNvSpPr>
          <p:nvPr/>
        </p:nvSpPr>
        <p:spPr bwMode="auto">
          <a:xfrm>
            <a:off x="6659563" y="3644900"/>
            <a:ext cx="75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sz="3600" b="1"/>
              <a:t>. . .</a:t>
            </a:r>
          </a:p>
        </p:txBody>
      </p:sp>
    </p:spTree>
    <p:extLst>
      <p:ext uri="{BB962C8B-B14F-4D97-AF65-F5344CB8AC3E}">
        <p14:creationId xmlns:p14="http://schemas.microsoft.com/office/powerpoint/2010/main" val="30938274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fontScale="85000" lnSpcReduction="20000"/>
          </a:bodyPr>
          <a:lstStyle/>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r>
              <a:rPr lang="es-AR" dirty="0" smtClean="0"/>
              <a:t>El menos eficiente: FIFO.</a:t>
            </a:r>
          </a:p>
          <a:p>
            <a:pPr marL="0" indent="0">
              <a:buNone/>
            </a:pPr>
            <a:r>
              <a:rPr lang="es-AR" dirty="0" smtClean="0"/>
              <a:t>C-SCAN también tuvo un bajo rendimiento pero asegura que el promedio de tiempo para cada pedido no sea tan grande como puede serlo con los otros algoritmos.</a:t>
            </a:r>
          </a:p>
        </p:txBody>
      </p:sp>
      <p:pic>
        <p:nvPicPr>
          <p:cNvPr id="6" name="5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620688"/>
            <a:ext cx="6378575" cy="4651375"/>
          </a:xfrm>
          <a:prstGeom prst="rect">
            <a:avLst/>
          </a:prstGeom>
          <a:noFill/>
          <a:ln>
            <a:noFill/>
          </a:ln>
        </p:spPr>
      </p:pic>
    </p:spTree>
    <p:extLst>
      <p:ext uri="{BB962C8B-B14F-4D97-AF65-F5344CB8AC3E}">
        <p14:creationId xmlns:p14="http://schemas.microsoft.com/office/powerpoint/2010/main" val="20171348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1800" dirty="0" smtClean="0"/>
              <a:t>PERO</a:t>
            </a:r>
          </a:p>
          <a:p>
            <a:pPr marL="0" indent="0">
              <a:buNone/>
            </a:pPr>
            <a:r>
              <a:rPr lang="es-AR" sz="1800" dirty="0" smtClean="0"/>
              <a:t>Si bien el problema se aminora, no desaparece. C-SCAN también puede dejar un pedido esperando por mucho tiempo. Por lo que existen estos otros algoritmos:</a:t>
            </a:r>
          </a:p>
          <a:p>
            <a:pPr marL="0" indent="0">
              <a:buNone/>
            </a:pPr>
            <a:endParaRPr lang="es-AR" sz="1800" dirty="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SCAN de N pasos</a:t>
            </a:r>
            <a:r>
              <a:rPr lang="es-AR" sz="1800" dirty="0" smtClean="0"/>
              <a:t>: Divide las peticiones en colas de longitud N, atendiendo una por una.</a:t>
            </a:r>
            <a:endParaRPr lang="es-AR" sz="1800" dirty="0"/>
          </a:p>
          <a:p>
            <a:pPr marL="0" indent="0">
              <a:buNone/>
            </a:pPr>
            <a:endParaRPr lang="es-AR" sz="1800" dirty="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FSCAN </a:t>
            </a:r>
            <a:r>
              <a:rPr lang="es-AR" sz="1800" dirty="0" smtClean="0"/>
              <a:t>: Mientras atiende una cola de pedidos, los pedidos nuevos se ponen en una segunda cola. Al terminar la primera, atiende la segunda y los nuevos pedidos ahora se van colocando en la primera.</a:t>
            </a:r>
            <a:endParaRPr lang="es-AR" sz="1800" dirty="0"/>
          </a:p>
          <a:p>
            <a:pPr marL="0" indent="0">
              <a:buNone/>
            </a:pPr>
            <a:endParaRPr lang="es-AR" dirty="0" smtClean="0"/>
          </a:p>
        </p:txBody>
      </p:sp>
    </p:spTree>
    <p:extLst>
      <p:ext uri="{BB962C8B-B14F-4D97-AF65-F5344CB8AC3E}">
        <p14:creationId xmlns:p14="http://schemas.microsoft.com/office/powerpoint/2010/main" val="39783100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274638"/>
            <a:ext cx="7467600" cy="1138138"/>
          </a:xfrm>
        </p:spPr>
        <p:txBody>
          <a:bodyPr>
            <a:normAutofit/>
          </a:bodyPr>
          <a:lstStyle/>
          <a:p>
            <a:r>
              <a:rPr lang="es-AR" sz="3200" u="sng" dirty="0" smtClean="0">
                <a:effectLst>
                  <a:outerShdw blurRad="38100" dist="38100" dir="2700000" algn="tl">
                    <a:srgbClr val="000000">
                      <a:alpha val="43137"/>
                    </a:srgbClr>
                  </a:outerShdw>
                </a:effectLst>
              </a:rPr>
              <a:t>RAID (</a:t>
            </a:r>
            <a:r>
              <a:rPr lang="es-AR" sz="3200" u="sng" dirty="0" err="1" smtClean="0">
                <a:effectLst>
                  <a:outerShdw blurRad="38100" dist="38100" dir="2700000" algn="tl">
                    <a:srgbClr val="000000">
                      <a:alpha val="43137"/>
                    </a:srgbClr>
                  </a:outerShdw>
                </a:effectLst>
              </a:rPr>
              <a:t>Redundant</a:t>
            </a:r>
            <a:r>
              <a:rPr lang="es-AR" sz="3200" u="sng" dirty="0" smtClean="0">
                <a:effectLst>
                  <a:outerShdw blurRad="38100" dist="38100" dir="2700000" algn="tl">
                    <a:srgbClr val="000000">
                      <a:alpha val="43137"/>
                    </a:srgbClr>
                  </a:outerShdw>
                </a:effectLst>
              </a:rPr>
              <a:t> </a:t>
            </a:r>
            <a:r>
              <a:rPr lang="es-AR" sz="3200" u="sng" dirty="0" err="1" smtClean="0">
                <a:effectLst>
                  <a:outerShdw blurRad="38100" dist="38100" dir="2700000" algn="tl">
                    <a:srgbClr val="000000">
                      <a:alpha val="43137"/>
                    </a:srgbClr>
                  </a:outerShdw>
                </a:effectLst>
              </a:rPr>
              <a:t>Array</a:t>
            </a:r>
            <a:r>
              <a:rPr lang="es-AR" sz="3200" u="sng" dirty="0" smtClean="0">
                <a:effectLst>
                  <a:outerShdw blurRad="38100" dist="38100" dir="2700000" algn="tl">
                    <a:srgbClr val="000000">
                      <a:alpha val="43137"/>
                    </a:srgbClr>
                  </a:outerShdw>
                </a:effectLst>
              </a:rPr>
              <a:t> of </a:t>
            </a:r>
            <a:r>
              <a:rPr lang="es-AR" sz="3200" u="sng" dirty="0" err="1" smtClean="0">
                <a:effectLst>
                  <a:outerShdw blurRad="38100" dist="38100" dir="2700000" algn="tl">
                    <a:srgbClr val="000000">
                      <a:alpha val="43137"/>
                    </a:srgbClr>
                  </a:outerShdw>
                </a:effectLst>
              </a:rPr>
              <a:t>Independent</a:t>
            </a:r>
            <a:r>
              <a:rPr lang="es-AR" sz="3200" u="sng" dirty="0" smtClean="0">
                <a:effectLst>
                  <a:outerShdw blurRad="38100" dist="38100" dir="2700000" algn="tl">
                    <a:srgbClr val="000000">
                      <a:alpha val="43137"/>
                    </a:srgbClr>
                  </a:outerShdw>
                </a:effectLst>
              </a:rPr>
              <a:t> </a:t>
            </a:r>
            <a:r>
              <a:rPr lang="es-AR" sz="3200" u="sng" dirty="0" err="1" smtClean="0">
                <a:effectLst>
                  <a:outerShdw blurRad="38100" dist="38100" dir="2700000" algn="tl">
                    <a:srgbClr val="000000">
                      <a:alpha val="43137"/>
                    </a:srgbClr>
                  </a:outerShdw>
                </a:effectLst>
              </a:rPr>
              <a:t>Discks</a:t>
            </a:r>
            <a:r>
              <a:rPr lang="es-AR" sz="3200" u="sng" dirty="0" smtClean="0">
                <a:effectLst>
                  <a:outerShdw blurRad="38100" dist="38100" dir="2700000" algn="tl">
                    <a:srgbClr val="000000">
                      <a:alpha val="43137"/>
                    </a:srgbClr>
                  </a:outerShdw>
                </a:effectLst>
              </a:rPr>
              <a:t>)</a:t>
            </a:r>
            <a:endParaRPr lang="es-AR" sz="3200" dirty="0"/>
          </a:p>
        </p:txBody>
      </p:sp>
      <p:sp>
        <p:nvSpPr>
          <p:cNvPr id="6" name="2 Marcador de contenido"/>
          <p:cNvSpPr>
            <a:spLocks noGrp="1"/>
          </p:cNvSpPr>
          <p:nvPr>
            <p:ph sz="quarter" idx="1"/>
          </p:nvPr>
        </p:nvSpPr>
        <p:spPr>
          <a:xfrm>
            <a:off x="457200" y="1600200"/>
            <a:ext cx="7467600" cy="4873752"/>
          </a:xfrm>
        </p:spPr>
        <p:txBody>
          <a:bodyPr/>
          <a:lstStyle/>
          <a:p>
            <a:pPr marL="342900" indent="-342900">
              <a:buNone/>
            </a:pPr>
            <a:r>
              <a:rPr lang="es-AR" sz="2000" dirty="0">
                <a:latin typeface="Century Schoolbook" pitchFamily="18" charset="0"/>
              </a:rPr>
              <a:t> </a:t>
            </a:r>
            <a:r>
              <a:rPr lang="es-AR" sz="2000" dirty="0" smtClean="0">
                <a:latin typeface="Century Schoolbook" pitchFamily="18" charset="0"/>
              </a:rPr>
              <a:t>      </a:t>
            </a:r>
            <a:r>
              <a:rPr lang="es-AR" dirty="0" smtClean="0">
                <a:latin typeface="Century Schoolbook" pitchFamily="18" charset="0"/>
              </a:rPr>
              <a:t>El </a:t>
            </a:r>
            <a:r>
              <a:rPr lang="es-AR" dirty="0">
                <a:latin typeface="Century Schoolbook" pitchFamily="18" charset="0"/>
              </a:rPr>
              <a:t>termino de </a:t>
            </a:r>
            <a:r>
              <a:rPr lang="es-ES" dirty="0">
                <a:latin typeface="Century Schoolbook" pitchFamily="18" charset="0"/>
              </a:rPr>
              <a:t>conjunto redundante de discos independientes hace referencia a un sistema de almacenamiento que usa múltiples discos duros entre los que se distribuyen o replican los datos.</a:t>
            </a:r>
            <a:r>
              <a:rPr lang="es-ES" sz="2000" dirty="0">
                <a:latin typeface="Century Schoolbook" pitchFamily="18" charset="0"/>
              </a:rPr>
              <a:t>  </a:t>
            </a:r>
          </a:p>
          <a:p>
            <a:pPr marL="342900" indent="-342900">
              <a:buNone/>
            </a:pPr>
            <a:endParaRPr lang="es-AR" sz="2000" dirty="0">
              <a:latin typeface="Century Schoolbook" pitchFamily="18" charset="0"/>
            </a:endParaRPr>
          </a:p>
          <a:p>
            <a:pPr marL="342900" indent="-342900">
              <a:buNone/>
            </a:pPr>
            <a:r>
              <a:rPr lang="es-AR" sz="2000" dirty="0">
                <a:latin typeface="Century Schoolbook" pitchFamily="18" charset="0"/>
              </a:rPr>
              <a:t>	 </a:t>
            </a:r>
            <a:r>
              <a:rPr lang="es-AR" u="sng" dirty="0">
                <a:latin typeface="Century Schoolbook" pitchFamily="18" charset="0"/>
              </a:rPr>
              <a:t>Características:</a:t>
            </a:r>
            <a:r>
              <a:rPr lang="es-AR" b="1" u="sng" dirty="0">
                <a:latin typeface="Century Schoolbook" pitchFamily="18" charset="0"/>
              </a:rPr>
              <a:t> </a:t>
            </a:r>
            <a:endParaRPr lang="es-AR" u="sng" dirty="0">
              <a:latin typeface="Century Schoolbook" pitchFamily="18" charset="0"/>
            </a:endParaRPr>
          </a:p>
          <a:p>
            <a:pPr marL="781050" lvl="1" indent="-323850">
              <a:buFont typeface="Wingdings 2" pitchFamily="18" charset="2"/>
              <a:buChar char=""/>
            </a:pPr>
            <a:r>
              <a:rPr lang="es-AR" sz="2400" dirty="0">
                <a:latin typeface="Century Schoolbook" pitchFamily="18" charset="0"/>
              </a:rPr>
              <a:t>Varios discos físicos vistos por el SO como uno solo</a:t>
            </a:r>
            <a:r>
              <a:rPr lang="es-AR" sz="2400" b="1" dirty="0">
                <a:latin typeface="Century Schoolbook" pitchFamily="18" charset="0"/>
              </a:rPr>
              <a:t>.</a:t>
            </a:r>
          </a:p>
          <a:p>
            <a:pPr marL="781050" lvl="1" indent="-323850">
              <a:buFont typeface="Wingdings 2" pitchFamily="18" charset="2"/>
              <a:buChar char=""/>
            </a:pPr>
            <a:r>
              <a:rPr lang="es-AR" sz="2400" dirty="0">
                <a:latin typeface="Century Schoolbook" pitchFamily="18" charset="0"/>
              </a:rPr>
              <a:t>Datos distribuidos a lo largo de los discos (</a:t>
            </a:r>
            <a:r>
              <a:rPr lang="es-AR" sz="2400" dirty="0" err="1">
                <a:latin typeface="Century Schoolbook" pitchFamily="18" charset="0"/>
              </a:rPr>
              <a:t>Stripping</a:t>
            </a:r>
            <a:r>
              <a:rPr lang="es-AR" sz="2400" dirty="0">
                <a:latin typeface="Century Schoolbook" pitchFamily="18" charset="0"/>
              </a:rPr>
              <a:t>).</a:t>
            </a:r>
          </a:p>
          <a:p>
            <a:pPr marL="781050" lvl="1" indent="-323850">
              <a:buFont typeface="Wingdings 2" pitchFamily="18" charset="2"/>
              <a:buChar char=""/>
            </a:pPr>
            <a:r>
              <a:rPr lang="es-AR" sz="2400" dirty="0">
                <a:latin typeface="Century Schoolbook" pitchFamily="18" charset="0"/>
              </a:rPr>
              <a:t>Redundancia (información repetida por si se cae alguno de los discos).</a:t>
            </a:r>
            <a:endParaRPr lang="es-AR" dirty="0"/>
          </a:p>
        </p:txBody>
      </p:sp>
    </p:spTree>
    <p:extLst>
      <p:ext uri="{BB962C8B-B14F-4D97-AF65-F5344CB8AC3E}">
        <p14:creationId xmlns:p14="http://schemas.microsoft.com/office/powerpoint/2010/main" val="31117339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p:cNvSpPr>
          <p:nvPr/>
        </p:nvSpPr>
        <p:spPr>
          <a:xfrm>
            <a:off x="250825" y="188913"/>
            <a:ext cx="7685088" cy="6473825"/>
          </a:xfrm>
          <a:prstGeom prst="rect">
            <a:avLst/>
          </a:prstGeom>
          <a:noFill/>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es-AR" sz="2000" b="1" u="sng" dirty="0" smtClean="0"/>
              <a:t>Distintos tipos de RAID</a:t>
            </a:r>
          </a:p>
          <a:p>
            <a:pPr>
              <a:lnSpc>
                <a:spcPct val="90000"/>
              </a:lnSpc>
              <a:buFont typeface="Wingdings" pitchFamily="2" charset="2"/>
              <a:buNone/>
            </a:pPr>
            <a:endParaRPr lang="es-AR" sz="2000" b="1" u="sng" dirty="0" smtClean="0"/>
          </a:p>
          <a:p>
            <a:pPr lvl="1">
              <a:lnSpc>
                <a:spcPct val="90000"/>
              </a:lnSpc>
            </a:pPr>
            <a:r>
              <a:rPr lang="es-ES" sz="2000" u="sng" dirty="0" smtClean="0">
                <a:effectLst>
                  <a:outerShdw blurRad="38100" dist="38100" dir="2700000" algn="tl">
                    <a:srgbClr val="000000">
                      <a:alpha val="43137"/>
                    </a:srgbClr>
                  </a:outerShdw>
                </a:effectLst>
              </a:rPr>
              <a:t>RAID 0:</a:t>
            </a:r>
            <a:r>
              <a:rPr lang="es-ES" sz="2000" dirty="0" smtClean="0"/>
              <a:t> No tiene redundancia de datos. Sólo los distribuye en bandas.</a:t>
            </a:r>
          </a:p>
          <a:p>
            <a:pPr lvl="1">
              <a:lnSpc>
                <a:spcPct val="90000"/>
              </a:lnSpc>
            </a:pPr>
            <a:endParaRPr lang="es-AR" sz="2000" dirty="0" smtClean="0"/>
          </a:p>
          <a:p>
            <a:pPr lvl="1">
              <a:lnSpc>
                <a:spcPct val="90000"/>
              </a:lnSpc>
              <a:buFont typeface="Wingdings 2" pitchFamily="18" charset="2"/>
              <a:buNone/>
            </a:pPr>
            <a:endParaRPr lang="es-AR" sz="1600" dirty="0" smtClean="0"/>
          </a:p>
          <a:p>
            <a:pPr lvl="1">
              <a:lnSpc>
                <a:spcPct val="90000"/>
              </a:lnSpc>
            </a:pPr>
            <a:endParaRPr lang="es-AR" sz="2000" dirty="0" smtClean="0"/>
          </a:p>
          <a:p>
            <a:pPr lvl="1">
              <a:lnSpc>
                <a:spcPct val="90000"/>
              </a:lnSpc>
            </a:pPr>
            <a:endParaRPr lang="es-AR" sz="1800" dirty="0" smtClean="0"/>
          </a:p>
          <a:p>
            <a:pPr lvl="1">
              <a:lnSpc>
                <a:spcPct val="90000"/>
              </a:lnSpc>
            </a:pPr>
            <a:endParaRPr lang="es-AR" sz="1800" dirty="0" smtClean="0"/>
          </a:p>
          <a:p>
            <a:pPr lvl="1">
              <a:lnSpc>
                <a:spcPct val="90000"/>
              </a:lnSpc>
            </a:pPr>
            <a:r>
              <a:rPr lang="es-AR" sz="2000" u="sng" dirty="0" smtClean="0">
                <a:effectLst>
                  <a:outerShdw blurRad="38100" dist="38100" dir="2700000" algn="tl">
                    <a:srgbClr val="000000">
                      <a:alpha val="43137"/>
                    </a:srgbClr>
                  </a:outerShdw>
                </a:effectLst>
              </a:rPr>
              <a:t>RAID 1: </a:t>
            </a:r>
            <a:r>
              <a:rPr lang="es-AR" sz="2000" dirty="0" smtClean="0"/>
              <a:t>Crea una copia exacta o espejo de un conjunto de datos en 2 o mas discos.</a:t>
            </a:r>
          </a:p>
          <a:p>
            <a:pPr lvl="1">
              <a:lnSpc>
                <a:spcPct val="90000"/>
              </a:lnSpc>
            </a:pPr>
            <a:endParaRPr lang="es-AR" sz="2000" dirty="0" smtClean="0"/>
          </a:p>
          <a:p>
            <a:pPr lvl="1">
              <a:lnSpc>
                <a:spcPct val="90000"/>
              </a:lnSpc>
            </a:pPr>
            <a:endParaRPr lang="es-AR" sz="2000" dirty="0" smtClean="0"/>
          </a:p>
          <a:p>
            <a:pPr lvl="1">
              <a:lnSpc>
                <a:spcPct val="90000"/>
              </a:lnSpc>
            </a:pPr>
            <a:endParaRPr lang="es-AR" sz="2000" dirty="0" smtClean="0"/>
          </a:p>
          <a:p>
            <a:pPr lvl="1">
              <a:lnSpc>
                <a:spcPct val="90000"/>
              </a:lnSpc>
            </a:pPr>
            <a:endParaRPr lang="es-AR" sz="2000" dirty="0" smtClean="0"/>
          </a:p>
          <a:p>
            <a:pPr lvl="1">
              <a:lnSpc>
                <a:spcPct val="90000"/>
              </a:lnSpc>
            </a:pPr>
            <a:endParaRPr lang="es-AR" sz="2000" dirty="0" smtClean="0"/>
          </a:p>
          <a:p>
            <a:pPr lvl="1">
              <a:lnSpc>
                <a:spcPct val="90000"/>
              </a:lnSpc>
            </a:pPr>
            <a:r>
              <a:rPr lang="es-AR" sz="2000" u="sng" dirty="0" smtClean="0">
                <a:effectLst>
                  <a:outerShdw blurRad="38100" dist="38100" dir="2700000" algn="tl">
                    <a:srgbClr val="000000">
                      <a:alpha val="43137"/>
                    </a:srgbClr>
                  </a:outerShdw>
                </a:effectLst>
              </a:rPr>
              <a:t>RAID 0 + 1: </a:t>
            </a:r>
            <a:r>
              <a:rPr lang="es-AR" sz="2000" dirty="0" smtClean="0"/>
              <a:t>No entra en la clasificación estándar de RAID, pero se lo conoce así comercialmente. Combina a los 2 anteriores, es decir que emplea la distribución en bandas y la redundancia.</a:t>
            </a:r>
          </a:p>
        </p:txBody>
      </p:sp>
      <p:pic>
        <p:nvPicPr>
          <p:cNvPr id="5" name="Picture 5"/>
          <p:cNvPicPr>
            <a:picLocks noChangeAspect="1" noChangeArrowheads="1"/>
          </p:cNvPicPr>
          <p:nvPr/>
        </p:nvPicPr>
        <p:blipFill>
          <a:blip r:embed="rId2" cstate="print"/>
          <a:srcRect/>
          <a:stretch>
            <a:fillRect/>
          </a:stretch>
        </p:blipFill>
        <p:spPr bwMode="auto">
          <a:xfrm>
            <a:off x="2195736" y="1515548"/>
            <a:ext cx="2879725" cy="1311275"/>
          </a:xfrm>
          <a:prstGeom prst="rect">
            <a:avLst/>
          </a:prstGeom>
          <a:noFill/>
        </p:spPr>
      </p:pic>
      <p:pic>
        <p:nvPicPr>
          <p:cNvPr id="6" name="Picture 6"/>
          <p:cNvPicPr>
            <a:picLocks noChangeAspect="1" noChangeArrowheads="1"/>
          </p:cNvPicPr>
          <p:nvPr/>
        </p:nvPicPr>
        <p:blipFill>
          <a:blip r:embed="rId3" cstate="print"/>
          <a:srcRect/>
          <a:stretch>
            <a:fillRect/>
          </a:stretch>
        </p:blipFill>
        <p:spPr bwMode="auto">
          <a:xfrm>
            <a:off x="1042988" y="3656213"/>
            <a:ext cx="6465887" cy="1466850"/>
          </a:xfrm>
          <a:prstGeom prst="rect">
            <a:avLst/>
          </a:prstGeom>
          <a:noFill/>
        </p:spPr>
      </p:pic>
    </p:spTree>
    <p:extLst>
      <p:ext uri="{BB962C8B-B14F-4D97-AF65-F5344CB8AC3E}">
        <p14:creationId xmlns:p14="http://schemas.microsoft.com/office/powerpoint/2010/main" val="38551021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2000" u="sng" dirty="0" smtClean="0">
                <a:effectLst>
                  <a:outerShdw blurRad="38100" dist="38100" dir="2700000" algn="tl">
                    <a:srgbClr val="000000">
                      <a:alpha val="43137"/>
                    </a:srgbClr>
                  </a:outerShdw>
                </a:effectLst>
              </a:rPr>
              <a:t>RAID 2</a:t>
            </a:r>
            <a:r>
              <a:rPr lang="es-AR" sz="2000" dirty="0" smtClean="0"/>
              <a:t>: </a:t>
            </a:r>
            <a:r>
              <a:rPr lang="es-AR" sz="1800" dirty="0" smtClean="0"/>
              <a:t>Se maneja con bits de paridad y otros bits de corrección de errores en discos adicionales. Se usa sólo si hay una alta probabilidad de fallas en los discos.</a:t>
            </a:r>
          </a:p>
          <a:p>
            <a:pPr marL="0" indent="0">
              <a:buNone/>
            </a:pPr>
            <a:endParaRPr lang="es-AR" sz="1800" dirty="0"/>
          </a:p>
          <a:p>
            <a:pPr marL="0" indent="0">
              <a:buNone/>
            </a:pPr>
            <a:endParaRPr lang="es-AR" sz="1800" dirty="0" smtClean="0"/>
          </a:p>
          <a:p>
            <a:pPr marL="0" indent="0">
              <a:buNone/>
            </a:pPr>
            <a:endParaRPr lang="es-AR" sz="1800" dirty="0"/>
          </a:p>
          <a:p>
            <a:pPr marL="0" indent="0">
              <a:buNone/>
            </a:pPr>
            <a:endParaRPr lang="es-AR" sz="1800" dirty="0" smtClean="0"/>
          </a:p>
          <a:p>
            <a:pPr marL="0" indent="0">
              <a:buNone/>
            </a:pPr>
            <a:endParaRPr lang="es-AR" sz="1100" dirty="0" smtClean="0"/>
          </a:p>
          <a:p>
            <a:pPr marL="0" indent="0">
              <a:buNone/>
            </a:pPr>
            <a:endParaRPr lang="es-AR" sz="1100" dirty="0"/>
          </a:p>
          <a:p>
            <a:pPr marL="0" indent="0">
              <a:buNone/>
            </a:pPr>
            <a:endParaRPr lang="es-AR" sz="700" u="sng" dirty="0" smtClean="0">
              <a:effectLst>
                <a:outerShdw blurRad="38100" dist="38100" dir="2700000" algn="tl">
                  <a:srgbClr val="000000">
                    <a:alpha val="43137"/>
                  </a:srgbClr>
                </a:outerShdw>
              </a:effectLst>
            </a:endParaRPr>
          </a:p>
          <a:p>
            <a:pPr marL="0" indent="0">
              <a:buNone/>
            </a:pPr>
            <a:r>
              <a:rPr lang="es-AR" sz="2000" u="sng" dirty="0" smtClean="0">
                <a:effectLst>
                  <a:outerShdw blurRad="38100" dist="38100" dir="2700000" algn="tl">
                    <a:srgbClr val="000000">
                      <a:alpha val="43137"/>
                    </a:srgbClr>
                  </a:outerShdw>
                </a:effectLst>
              </a:rPr>
              <a:t>RAID 3</a:t>
            </a:r>
            <a:r>
              <a:rPr lang="es-AR" sz="2000" dirty="0" smtClean="0"/>
              <a:t>: </a:t>
            </a:r>
            <a:r>
              <a:rPr lang="es-AR" sz="1800" dirty="0" smtClean="0"/>
              <a:t>Sólo usa UN disco adicional con bits de paridad para poder reconstruir los datos del disco que ha fallado.</a:t>
            </a:r>
            <a:endParaRPr lang="es-AR" sz="1800" dirty="0"/>
          </a:p>
          <a:p>
            <a:pPr marL="0" indent="0">
              <a:buNone/>
            </a:pPr>
            <a:endParaRPr lang="es-AR" sz="1800" dirty="0" smtClean="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021" y="1556792"/>
            <a:ext cx="54387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293096"/>
            <a:ext cx="44862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33709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2000" u="sng" dirty="0">
                <a:effectLst>
                  <a:outerShdw blurRad="38100" dist="38100" dir="2700000" algn="tl">
                    <a:srgbClr val="000000">
                      <a:alpha val="43137"/>
                    </a:srgbClr>
                  </a:outerShdw>
                </a:effectLst>
              </a:rPr>
              <a:t>RAID </a:t>
            </a:r>
            <a:r>
              <a:rPr lang="es-AR" sz="2000" u="sng" dirty="0" smtClean="0">
                <a:effectLst>
                  <a:outerShdw blurRad="38100" dist="38100" dir="2700000" algn="tl">
                    <a:srgbClr val="000000">
                      <a:alpha val="43137"/>
                    </a:srgbClr>
                  </a:outerShdw>
                </a:effectLst>
              </a:rPr>
              <a:t>4</a:t>
            </a:r>
            <a:r>
              <a:rPr lang="es-AR" sz="2000" dirty="0" smtClean="0"/>
              <a:t>: </a:t>
            </a:r>
            <a:r>
              <a:rPr lang="es-AR" sz="1800" dirty="0" smtClean="0"/>
              <a:t>Similar al 3, pero con bloques de paridad. Al manejarse la información en bandas como el RAID 0, permite accesos de lectura simultáneos a diferentes discos.</a:t>
            </a:r>
          </a:p>
          <a:p>
            <a:pPr marL="0" indent="0">
              <a:buNone/>
            </a:pPr>
            <a:endParaRPr lang="es-AR" sz="1800" dirty="0"/>
          </a:p>
          <a:p>
            <a:pPr marL="0" indent="0">
              <a:buNone/>
            </a:pPr>
            <a:endParaRPr lang="es-AR" sz="1800" dirty="0" smtClean="0"/>
          </a:p>
          <a:p>
            <a:pPr marL="0" indent="0">
              <a:buNone/>
            </a:pPr>
            <a:endParaRPr lang="es-AR" sz="1800" dirty="0"/>
          </a:p>
          <a:p>
            <a:pPr marL="0" indent="0">
              <a:buNone/>
            </a:pPr>
            <a:endParaRPr lang="es-AR" sz="1800" dirty="0" smtClean="0"/>
          </a:p>
          <a:p>
            <a:pPr marL="0" indent="0">
              <a:buNone/>
            </a:pPr>
            <a:endParaRPr lang="es-AR" sz="1800" dirty="0"/>
          </a:p>
          <a:p>
            <a:pPr marL="0" indent="0">
              <a:buNone/>
            </a:pPr>
            <a:endParaRPr lang="es-AR" sz="1800" dirty="0" smtClean="0"/>
          </a:p>
          <a:p>
            <a:pPr marL="0" indent="0">
              <a:buNone/>
            </a:pPr>
            <a:endParaRPr lang="es-AR" sz="1800" dirty="0"/>
          </a:p>
          <a:p>
            <a:pPr marL="0" indent="0">
              <a:buNone/>
            </a:pPr>
            <a:r>
              <a:rPr lang="es-AR" sz="1800" dirty="0" smtClean="0"/>
              <a:t>Por diversas razones (costos, sobre-exigir al disco de paridad, etc.) los RAID 2, 3 y 4 no se suelen utilizar. Se exponen porque es necesario tener una idea de cómo funcionan para entender los siguientes.</a:t>
            </a:r>
            <a:endParaRPr lang="es-AR" sz="1800" dirty="0"/>
          </a:p>
          <a:p>
            <a:pPr marL="0" indent="0">
              <a:buNone/>
            </a:pPr>
            <a:endParaRPr lang="es-AR"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9337" y="1705002"/>
            <a:ext cx="4505325"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38067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p:cNvSpPr>
          <p:nvPr/>
        </p:nvSpPr>
        <p:spPr>
          <a:xfrm>
            <a:off x="250825" y="188913"/>
            <a:ext cx="7685088" cy="6473825"/>
          </a:xfrm>
          <a:prstGeom prst="rect">
            <a:avLst/>
          </a:prstGeom>
          <a:noFill/>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lvl="1"/>
            <a:endParaRPr lang="es-ES" b="1" u="sng" dirty="0" smtClean="0"/>
          </a:p>
          <a:p>
            <a:pPr lvl="1"/>
            <a:r>
              <a:rPr lang="es-ES" u="sng" dirty="0" smtClean="0">
                <a:effectLst>
                  <a:outerShdw blurRad="38100" dist="38100" dir="2700000" algn="tl">
                    <a:srgbClr val="000000">
                      <a:alpha val="43137"/>
                    </a:srgbClr>
                  </a:outerShdw>
                </a:effectLst>
              </a:rPr>
              <a:t>RAID 5:</a:t>
            </a:r>
            <a:r>
              <a:rPr lang="es-ES" dirty="0" smtClean="0">
                <a:effectLst>
                  <a:outerShdw blurRad="38100" dist="38100" dir="2700000" algn="tl">
                    <a:srgbClr val="000000">
                      <a:alpha val="43137"/>
                    </a:srgbClr>
                  </a:outerShdw>
                </a:effectLst>
              </a:rPr>
              <a:t> </a:t>
            </a:r>
            <a:r>
              <a:rPr lang="es-ES" dirty="0" smtClean="0"/>
              <a:t>Está organizado de forma similar al RAID 4, la diferencia es que distribuye las bandas de paridad a través de todos los discos. Es uno de los RAID más usados comercialmente junto al RAID 0 + 1.</a:t>
            </a:r>
          </a:p>
          <a:p>
            <a:pPr lvl="1">
              <a:buFont typeface="Wingdings 2" pitchFamily="18" charset="2"/>
              <a:buNone/>
            </a:pPr>
            <a:endParaRPr lang="es-ES" dirty="0" smtClean="0"/>
          </a:p>
          <a:p>
            <a:pPr lvl="1"/>
            <a:endParaRPr lang="es-AR" dirty="0" smtClean="0"/>
          </a:p>
          <a:p>
            <a:pPr lvl="1"/>
            <a:endParaRPr lang="es-AR" dirty="0" smtClean="0"/>
          </a:p>
          <a:p>
            <a:pPr lvl="1"/>
            <a:endParaRPr lang="es-AR" dirty="0" smtClean="0"/>
          </a:p>
          <a:p>
            <a:pPr lvl="1"/>
            <a:endParaRPr lang="es-AR" dirty="0" smtClean="0"/>
          </a:p>
          <a:p>
            <a:pPr lvl="1"/>
            <a:r>
              <a:rPr lang="es-AR" u="sng" dirty="0" smtClean="0">
                <a:effectLst>
                  <a:outerShdw blurRad="38100" dist="38100" dir="2700000" algn="tl">
                    <a:srgbClr val="000000">
                      <a:alpha val="43137"/>
                    </a:srgbClr>
                  </a:outerShdw>
                </a:effectLst>
              </a:rPr>
              <a:t>RAID 6:</a:t>
            </a:r>
            <a:r>
              <a:rPr lang="es-AR" dirty="0" smtClean="0">
                <a:effectLst>
                  <a:outerShdw blurRad="38100" dist="38100" dir="2700000" algn="tl">
                    <a:srgbClr val="000000">
                      <a:alpha val="43137"/>
                    </a:srgbClr>
                  </a:outerShdw>
                </a:effectLst>
              </a:rPr>
              <a:t> </a:t>
            </a:r>
            <a:r>
              <a:rPr lang="es-AR" dirty="0" smtClean="0"/>
              <a:t>Similar al RAID 5 pero con 2 paridades por franja. </a:t>
            </a:r>
          </a:p>
          <a:p>
            <a:pPr lvl="1"/>
            <a:endParaRPr lang="es-AR" dirty="0" smtClean="0"/>
          </a:p>
          <a:p>
            <a:pPr lvl="1">
              <a:buFont typeface="Wingdings 2" pitchFamily="18" charset="2"/>
              <a:buNone/>
            </a:pPr>
            <a:endParaRPr lang="es-AR" dirty="0" smtClean="0"/>
          </a:p>
        </p:txBody>
      </p:sp>
      <p:pic>
        <p:nvPicPr>
          <p:cNvPr id="6" name="Picture 5"/>
          <p:cNvPicPr>
            <a:picLocks noChangeAspect="1" noChangeArrowheads="1"/>
          </p:cNvPicPr>
          <p:nvPr/>
        </p:nvPicPr>
        <p:blipFill>
          <a:blip r:embed="rId2" cstate="print"/>
          <a:srcRect/>
          <a:stretch>
            <a:fillRect/>
          </a:stretch>
        </p:blipFill>
        <p:spPr bwMode="auto">
          <a:xfrm>
            <a:off x="1476375" y="1916113"/>
            <a:ext cx="5400675" cy="2014537"/>
          </a:xfrm>
          <a:prstGeom prst="rect">
            <a:avLst/>
          </a:prstGeom>
          <a:noFill/>
        </p:spPr>
      </p:pic>
      <p:pic>
        <p:nvPicPr>
          <p:cNvPr id="7" name="Picture 6"/>
          <p:cNvPicPr>
            <a:picLocks noChangeAspect="1" noChangeArrowheads="1"/>
          </p:cNvPicPr>
          <p:nvPr/>
        </p:nvPicPr>
        <p:blipFill>
          <a:blip r:embed="rId3" cstate="print"/>
          <a:srcRect/>
          <a:stretch>
            <a:fillRect/>
          </a:stretch>
        </p:blipFill>
        <p:spPr bwMode="auto">
          <a:xfrm>
            <a:off x="1042988" y="4652963"/>
            <a:ext cx="6637337" cy="1905000"/>
          </a:xfrm>
          <a:prstGeom prst="rect">
            <a:avLst/>
          </a:prstGeom>
          <a:noFill/>
        </p:spPr>
      </p:pic>
    </p:spTree>
    <p:extLst>
      <p:ext uri="{BB962C8B-B14F-4D97-AF65-F5344CB8AC3E}">
        <p14:creationId xmlns:p14="http://schemas.microsoft.com/office/powerpoint/2010/main" val="3906643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r>
              <a:rPr lang="es-AR" u="sng" dirty="0" smtClean="0">
                <a:effectLst>
                  <a:outerShdw blurRad="38100" dist="38100" dir="2700000" algn="tl">
                    <a:srgbClr val="000000">
                      <a:alpha val="43137"/>
                    </a:srgbClr>
                  </a:outerShdw>
                </a:effectLst>
              </a:rPr>
              <a:t>Cache de Disco</a:t>
            </a:r>
            <a:endParaRPr lang="es-AR" u="sng" dirty="0">
              <a:effectLst>
                <a:outerShdw blurRad="38100" dist="38100" dir="2700000" algn="tl">
                  <a:srgbClr val="000000">
                    <a:alpha val="43137"/>
                  </a:srgbClr>
                </a:outerShdw>
              </a:effectLst>
            </a:endParaRPr>
          </a:p>
          <a:p>
            <a:pPr>
              <a:buFont typeface="Arial" pitchFamily="34" charset="0"/>
              <a:buChar char="•"/>
            </a:pPr>
            <a:endParaRPr lang="es-AR" dirty="0"/>
          </a:p>
          <a:p>
            <a:pPr>
              <a:buFont typeface="Wingdings" pitchFamily="2" charset="2"/>
              <a:buChar char="v"/>
            </a:pPr>
            <a:r>
              <a:rPr lang="es-AR" dirty="0" smtClean="0"/>
              <a:t>La caché de Disco es un buffer para sectores de disco situado en la memoria principal.</a:t>
            </a:r>
          </a:p>
          <a:p>
            <a:pPr>
              <a:buFont typeface="Wingdings" pitchFamily="2" charset="2"/>
              <a:buChar char="v"/>
            </a:pPr>
            <a:endParaRPr lang="es-AR" dirty="0" smtClean="0"/>
          </a:p>
          <a:p>
            <a:pPr>
              <a:buFont typeface="Wingdings" pitchFamily="2" charset="2"/>
              <a:buChar char="v"/>
            </a:pPr>
            <a:r>
              <a:rPr lang="es-AR" dirty="0" smtClean="0"/>
              <a:t>Cuando se solicita un sector del disco, se verifica si está en la cache. Si no está, se lee del disco y se almacena en la misma.</a:t>
            </a:r>
          </a:p>
          <a:p>
            <a:pPr marL="0" indent="0">
              <a:buNone/>
            </a:pPr>
            <a:endParaRPr lang="es-AR" dirty="0" smtClean="0"/>
          </a:p>
          <a:p>
            <a:pPr>
              <a:buFont typeface="Wingdings" pitchFamily="2" charset="2"/>
              <a:buChar char="v"/>
            </a:pPr>
            <a:r>
              <a:rPr lang="es-AR" dirty="0" smtClean="0"/>
              <a:t>Si traemos un sector nuevo a memoria. ¿Por cuál otro sector más antiguo lo </a:t>
            </a:r>
            <a:r>
              <a:rPr lang="es-AR" dirty="0" err="1" smtClean="0"/>
              <a:t>reemplazamos</a:t>
            </a:r>
            <a:r>
              <a:rPr lang="es-AR" dirty="0" smtClean="0"/>
              <a:t>? (ver siguiente diapositiva)</a:t>
            </a:r>
          </a:p>
        </p:txBody>
      </p:sp>
    </p:spTree>
    <p:extLst>
      <p:ext uri="{BB962C8B-B14F-4D97-AF65-F5344CB8AC3E}">
        <p14:creationId xmlns:p14="http://schemas.microsoft.com/office/powerpoint/2010/main" val="16275284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p:cNvSpPr>
          <p:nvPr/>
        </p:nvSpPr>
        <p:spPr bwMode="auto">
          <a:xfrm>
            <a:off x="468313" y="476250"/>
            <a:ext cx="7467600" cy="5997575"/>
          </a:xfrm>
          <a:prstGeom prst="rect">
            <a:avLst/>
          </a:prstGeom>
          <a:noFill/>
          <a:ln w="9525">
            <a:noFill/>
            <a:miter lim="800000"/>
            <a:headEnd/>
            <a:tailEnd/>
          </a:ln>
        </p:spPr>
        <p:txBody>
          <a:bodyPr/>
          <a:lstStyle/>
          <a:p>
            <a:pPr marL="342900" indent="-342900">
              <a:spcBef>
                <a:spcPts val="600"/>
              </a:spcBef>
              <a:buClr>
                <a:schemeClr val="accent1"/>
              </a:buClr>
              <a:buSzPct val="70000"/>
              <a:buFont typeface="Wingdings" pitchFamily="2" charset="2"/>
              <a:buChar char=""/>
            </a:pPr>
            <a:r>
              <a:rPr lang="es-AR" sz="2400" u="sng" dirty="0">
                <a:effectLst>
                  <a:outerShdw blurRad="38100" dist="38100" dir="2700000" algn="tl">
                    <a:srgbClr val="C0C0C0"/>
                  </a:outerShdw>
                </a:effectLst>
                <a:latin typeface="Century Schoolbook" pitchFamily="18" charset="0"/>
              </a:rPr>
              <a:t>Algoritmos de sustitución de la Cache:</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latin typeface="Century Schoolbook" pitchFamily="18" charset="0"/>
              </a:rPr>
              <a:t>LRU (</a:t>
            </a:r>
            <a:r>
              <a:rPr lang="es-AR" sz="2400" b="1" dirty="0" err="1">
                <a:latin typeface="Century Schoolbook" pitchFamily="18" charset="0"/>
              </a:rPr>
              <a:t>Least</a:t>
            </a:r>
            <a:r>
              <a:rPr lang="es-AR" sz="2400" b="1" dirty="0">
                <a:latin typeface="Century Schoolbook" pitchFamily="18" charset="0"/>
              </a:rPr>
              <a:t> </a:t>
            </a:r>
            <a:r>
              <a:rPr lang="es-AR" sz="2400" b="1" dirty="0" err="1">
                <a:latin typeface="Century Schoolbook" pitchFamily="18" charset="0"/>
              </a:rPr>
              <a:t>Recently</a:t>
            </a:r>
            <a:r>
              <a:rPr lang="es-AR" sz="2400" b="1" dirty="0">
                <a:latin typeface="Century Schoolbook" pitchFamily="18" charset="0"/>
              </a:rPr>
              <a:t> </a:t>
            </a:r>
            <a:r>
              <a:rPr lang="es-AR" sz="2400" b="1" dirty="0" err="1">
                <a:latin typeface="Century Schoolbook" pitchFamily="18" charset="0"/>
              </a:rPr>
              <a:t>Used</a:t>
            </a:r>
            <a:r>
              <a:rPr lang="es-AR" sz="2400" b="1" dirty="0">
                <a:latin typeface="Century Schoolbook" pitchFamily="18" charset="0"/>
              </a:rPr>
              <a:t>):</a:t>
            </a:r>
            <a:r>
              <a:rPr lang="es-AR" sz="2400" dirty="0">
                <a:latin typeface="Century Schoolbook" pitchFamily="18" charset="0"/>
              </a:rPr>
              <a:t> es el algoritmo </a:t>
            </a:r>
            <a:r>
              <a:rPr lang="es-AR" sz="2400" dirty="0" smtClean="0">
                <a:latin typeface="Century Schoolbook" pitchFamily="18" charset="0"/>
              </a:rPr>
              <a:t>más </a:t>
            </a:r>
            <a:r>
              <a:rPr lang="es-AR" sz="2400" dirty="0">
                <a:latin typeface="Century Schoolbook" pitchFamily="18" charset="0"/>
              </a:rPr>
              <a:t>utilizado. </a:t>
            </a:r>
            <a:r>
              <a:rPr lang="es-AR" sz="2400" dirty="0" err="1">
                <a:latin typeface="Century Schoolbook" pitchFamily="18" charset="0"/>
              </a:rPr>
              <a:t>Reemplaza</a:t>
            </a:r>
            <a:r>
              <a:rPr lang="es-AR" sz="2400" dirty="0">
                <a:latin typeface="Century Schoolbook" pitchFamily="18" charset="0"/>
              </a:rPr>
              <a:t> al bloque que ha permanecido sin referencias en la cache durante </a:t>
            </a:r>
            <a:r>
              <a:rPr lang="es-AR" sz="2400" dirty="0" smtClean="0">
                <a:latin typeface="Century Schoolbook" pitchFamily="18" charset="0"/>
              </a:rPr>
              <a:t>más </a:t>
            </a:r>
            <a:r>
              <a:rPr lang="es-AR" sz="2400" dirty="0">
                <a:latin typeface="Century Schoolbook" pitchFamily="18" charset="0"/>
              </a:rPr>
              <a:t>tiempo. Elimina al </a:t>
            </a:r>
            <a:r>
              <a:rPr lang="es-AR" sz="2400" dirty="0" smtClean="0">
                <a:latin typeface="Century Schoolbook" pitchFamily="18" charset="0"/>
              </a:rPr>
              <a:t>último </a:t>
            </a:r>
            <a:r>
              <a:rPr lang="es-AR" sz="2400" dirty="0">
                <a:latin typeface="Century Schoolbook" pitchFamily="18" charset="0"/>
              </a:rPr>
              <a:t>bloque de la </a:t>
            </a:r>
            <a:r>
              <a:rPr lang="es-AR" sz="2400" dirty="0" smtClean="0">
                <a:latin typeface="Century Schoolbook" pitchFamily="18" charset="0"/>
              </a:rPr>
              <a:t>lista y </a:t>
            </a:r>
            <a:r>
              <a:rPr lang="es-AR" sz="2400" dirty="0">
                <a:latin typeface="Century Schoolbook" pitchFamily="18" charset="0"/>
              </a:rPr>
              <a:t>pone al nuevo sector en el tope de la misma.</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effectLst>
                  <a:outerShdw blurRad="38100" dist="38100" dir="2700000" algn="tl">
                    <a:srgbClr val="C0C0C0"/>
                  </a:outerShdw>
                </a:effectLst>
                <a:latin typeface="Century Schoolbook" pitchFamily="18" charset="0"/>
              </a:rPr>
              <a:t>LFU (</a:t>
            </a:r>
            <a:r>
              <a:rPr lang="es-AR" sz="2400" b="1" dirty="0" err="1">
                <a:effectLst>
                  <a:outerShdw blurRad="38100" dist="38100" dir="2700000" algn="tl">
                    <a:srgbClr val="C0C0C0"/>
                  </a:outerShdw>
                </a:effectLst>
                <a:latin typeface="Century Schoolbook" pitchFamily="18" charset="0"/>
              </a:rPr>
              <a:t>Least</a:t>
            </a:r>
            <a:r>
              <a:rPr lang="es-AR" sz="2400" b="1" dirty="0">
                <a:effectLst>
                  <a:outerShdw blurRad="38100" dist="38100" dir="2700000" algn="tl">
                    <a:srgbClr val="C0C0C0"/>
                  </a:outerShdw>
                </a:effectLst>
                <a:latin typeface="Century Schoolbook" pitchFamily="18" charset="0"/>
              </a:rPr>
              <a:t> </a:t>
            </a:r>
            <a:r>
              <a:rPr lang="es-AR" sz="2400" b="1" dirty="0" err="1">
                <a:effectLst>
                  <a:outerShdw blurRad="38100" dist="38100" dir="2700000" algn="tl">
                    <a:srgbClr val="C0C0C0"/>
                  </a:outerShdw>
                </a:effectLst>
                <a:latin typeface="Century Schoolbook" pitchFamily="18" charset="0"/>
              </a:rPr>
              <a:t>Frecuentky</a:t>
            </a:r>
            <a:r>
              <a:rPr lang="es-AR" sz="2400" b="1" dirty="0">
                <a:effectLst>
                  <a:outerShdw blurRad="38100" dist="38100" dir="2700000" algn="tl">
                    <a:srgbClr val="C0C0C0"/>
                  </a:outerShdw>
                </a:effectLst>
                <a:latin typeface="Century Schoolbook" pitchFamily="18" charset="0"/>
              </a:rPr>
              <a:t> </a:t>
            </a:r>
            <a:r>
              <a:rPr lang="es-AR" sz="2400" b="1" dirty="0" err="1">
                <a:effectLst>
                  <a:outerShdw blurRad="38100" dist="38100" dir="2700000" algn="tl">
                    <a:srgbClr val="C0C0C0"/>
                  </a:outerShdw>
                </a:effectLst>
                <a:latin typeface="Century Schoolbook" pitchFamily="18" charset="0"/>
              </a:rPr>
              <a:t>Used</a:t>
            </a:r>
            <a:r>
              <a:rPr lang="es-AR" sz="2400" b="1" dirty="0">
                <a:effectLst>
                  <a:outerShdw blurRad="38100" dist="38100" dir="2700000" algn="tl">
                    <a:srgbClr val="C0C0C0"/>
                  </a:outerShdw>
                </a:effectLst>
                <a:latin typeface="Century Schoolbook" pitchFamily="18" charset="0"/>
              </a:rPr>
              <a:t>):</a:t>
            </a:r>
            <a:r>
              <a:rPr lang="es-AR" sz="2400" dirty="0">
                <a:effectLst>
                  <a:outerShdw blurRad="38100" dist="38100" dir="2700000" algn="tl">
                    <a:srgbClr val="C0C0C0"/>
                  </a:outerShdw>
                </a:effectLst>
                <a:latin typeface="Century Schoolbook" pitchFamily="18" charset="0"/>
              </a:rPr>
              <a:t> Sustituye al bloque de la cache que ha sufrido un menor numero de referencias</a:t>
            </a:r>
            <a:r>
              <a:rPr lang="es-AR" sz="2400" dirty="0">
                <a:latin typeface="Century Schoolbook" pitchFamily="18" charset="0"/>
              </a:rPr>
              <a:t>. Se puede implementar asociando un contador a cada bloque. </a:t>
            </a:r>
          </a:p>
          <a:p>
            <a:pPr marL="342900" indent="-342900">
              <a:spcBef>
                <a:spcPts val="600"/>
              </a:spcBef>
              <a:buClr>
                <a:schemeClr val="accent1"/>
              </a:buClr>
              <a:buSzPct val="70000"/>
              <a:buFont typeface="Wingdings" pitchFamily="2" charset="2"/>
              <a:buAutoNum type="arabicPeriod"/>
            </a:pPr>
            <a:endParaRPr lang="es-AR" sz="2400" dirty="0">
              <a:latin typeface="Century Schoolbook" pitchFamily="18" charset="0"/>
            </a:endParaRPr>
          </a:p>
          <a:p>
            <a:pPr marL="342900" indent="-342900">
              <a:spcBef>
                <a:spcPts val="600"/>
              </a:spcBef>
              <a:buClr>
                <a:schemeClr val="accent1"/>
              </a:buClr>
              <a:buSzPct val="70000"/>
              <a:buFont typeface="Wingdings" pitchFamily="2" charset="2"/>
              <a:buAutoNum type="arabicPeriod"/>
            </a:pPr>
            <a:endParaRPr lang="es-AR" sz="2000" dirty="0">
              <a:latin typeface="Century Schoolbook" pitchFamily="18" charset="0"/>
            </a:endParaRPr>
          </a:p>
        </p:txBody>
      </p:sp>
    </p:spTree>
    <p:extLst>
      <p:ext uri="{BB962C8B-B14F-4D97-AF65-F5344CB8AC3E}">
        <p14:creationId xmlns:p14="http://schemas.microsoft.com/office/powerpoint/2010/main" val="3140435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p:cNvSpPr>
            <a:spLocks noGrp="1" noChangeArrowheads="1"/>
          </p:cNvSpPr>
          <p:nvPr>
            <p:ph type="title"/>
          </p:nvPr>
        </p:nvSpPr>
        <p:spPr>
          <a:xfrm>
            <a:off x="683568" y="32405"/>
            <a:ext cx="7467600" cy="634082"/>
          </a:xfrm>
        </p:spPr>
        <p:txBody>
          <a:bodyPr/>
          <a:lstStyle/>
          <a:p>
            <a:pPr algn="ctr"/>
            <a:r>
              <a:rPr lang="en-GB" altLang="es-AR" dirty="0" err="1" smtClean="0"/>
              <a:t>Modelo</a:t>
            </a:r>
            <a:r>
              <a:rPr lang="en-GB" altLang="es-AR" dirty="0" smtClean="0"/>
              <a:t> </a:t>
            </a:r>
            <a:r>
              <a:rPr lang="en-GB" altLang="es-AR" dirty="0" err="1" smtClean="0"/>
              <a:t>Genérico</a:t>
            </a:r>
            <a:r>
              <a:rPr lang="en-GB" altLang="es-AR" dirty="0" smtClean="0"/>
              <a:t> de </a:t>
            </a:r>
            <a:r>
              <a:rPr lang="en-GB" altLang="es-AR" dirty="0" err="1" smtClean="0"/>
              <a:t>Módulo</a:t>
            </a:r>
            <a:r>
              <a:rPr lang="en-GB" altLang="es-AR" dirty="0" smtClean="0"/>
              <a:t> de I/O</a:t>
            </a:r>
          </a:p>
        </p:txBody>
      </p:sp>
      <p:sp>
        <p:nvSpPr>
          <p:cNvPr id="8195" name="Rectangle 1029"/>
          <p:cNvSpPr>
            <a:spLocks noChangeArrowheads="1"/>
          </p:cNvSpPr>
          <p:nvPr/>
        </p:nvSpPr>
        <p:spPr bwMode="auto">
          <a:xfrm>
            <a:off x="3851275" y="2205038"/>
            <a:ext cx="1584325" cy="2159000"/>
          </a:xfrm>
          <a:prstGeom prst="rect">
            <a:avLst/>
          </a:prstGeom>
          <a:solidFill>
            <a:schemeClr val="accent1"/>
          </a:solidFill>
          <a:ln w="9525">
            <a:solidFill>
              <a:schemeClr val="tx1"/>
            </a:solidFill>
            <a:miter lim="800000"/>
            <a:headEnd type="none" w="sm" len="sm"/>
            <a:tailEnd type="none" w="sm" len="sm"/>
          </a:ln>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8196" name="Text Box 1030"/>
          <p:cNvSpPr txBox="1">
            <a:spLocks noChangeArrowheads="1"/>
          </p:cNvSpPr>
          <p:nvPr/>
        </p:nvSpPr>
        <p:spPr bwMode="auto">
          <a:xfrm>
            <a:off x="4067175" y="2852738"/>
            <a:ext cx="11461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Módulo</a:t>
            </a:r>
          </a:p>
          <a:p>
            <a:r>
              <a:rPr lang="es-AR" altLang="es-AR"/>
              <a:t>de I/O</a:t>
            </a:r>
          </a:p>
        </p:txBody>
      </p:sp>
      <p:sp>
        <p:nvSpPr>
          <p:cNvPr id="8197" name="Line 1032"/>
          <p:cNvSpPr>
            <a:spLocks noChangeShapeType="1"/>
          </p:cNvSpPr>
          <p:nvPr/>
        </p:nvSpPr>
        <p:spPr bwMode="auto">
          <a:xfrm flipH="1">
            <a:off x="2124075" y="2708275"/>
            <a:ext cx="1727200" cy="0"/>
          </a:xfrm>
          <a:prstGeom prst="line">
            <a:avLst/>
          </a:prstGeom>
          <a:noFill/>
          <a:ln w="381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198" name="Line 1039"/>
          <p:cNvSpPr>
            <a:spLocks noChangeShapeType="1"/>
          </p:cNvSpPr>
          <p:nvPr/>
        </p:nvSpPr>
        <p:spPr bwMode="auto">
          <a:xfrm flipH="1">
            <a:off x="2124075" y="3284538"/>
            <a:ext cx="1727200" cy="0"/>
          </a:xfrm>
          <a:prstGeom prst="line">
            <a:avLst/>
          </a:prstGeom>
          <a:noFill/>
          <a:ln w="381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199" name="Line 1040"/>
          <p:cNvSpPr>
            <a:spLocks noChangeShapeType="1"/>
          </p:cNvSpPr>
          <p:nvPr/>
        </p:nvSpPr>
        <p:spPr bwMode="auto">
          <a:xfrm flipH="1">
            <a:off x="2124075" y="3933825"/>
            <a:ext cx="1727200" cy="0"/>
          </a:xfrm>
          <a:prstGeom prst="line">
            <a:avLst/>
          </a:prstGeom>
          <a:noFill/>
          <a:ln w="38100">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00" name="Text Box 1041"/>
          <p:cNvSpPr txBox="1">
            <a:spLocks noChangeArrowheads="1"/>
          </p:cNvSpPr>
          <p:nvPr/>
        </p:nvSpPr>
        <p:spPr bwMode="auto">
          <a:xfrm>
            <a:off x="2339975" y="2133600"/>
            <a:ext cx="1381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Dirección</a:t>
            </a:r>
          </a:p>
        </p:txBody>
      </p:sp>
      <p:sp>
        <p:nvSpPr>
          <p:cNvPr id="8201" name="Text Box 1042"/>
          <p:cNvSpPr txBox="1">
            <a:spLocks noChangeArrowheads="1"/>
          </p:cNvSpPr>
          <p:nvPr/>
        </p:nvSpPr>
        <p:spPr bwMode="auto">
          <a:xfrm>
            <a:off x="2339975" y="2852738"/>
            <a:ext cx="89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Datos</a:t>
            </a:r>
          </a:p>
        </p:txBody>
      </p:sp>
      <p:sp>
        <p:nvSpPr>
          <p:cNvPr id="8202" name="Text Box 1043"/>
          <p:cNvSpPr txBox="1">
            <a:spLocks noChangeArrowheads="1"/>
          </p:cNvSpPr>
          <p:nvPr/>
        </p:nvSpPr>
        <p:spPr bwMode="auto">
          <a:xfrm>
            <a:off x="2339975" y="3429000"/>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Control</a:t>
            </a:r>
          </a:p>
        </p:txBody>
      </p:sp>
      <p:sp>
        <p:nvSpPr>
          <p:cNvPr id="8203" name="AutoShape 1044"/>
          <p:cNvSpPr>
            <a:spLocks/>
          </p:cNvSpPr>
          <p:nvPr/>
        </p:nvSpPr>
        <p:spPr bwMode="auto">
          <a:xfrm>
            <a:off x="1619250" y="2565400"/>
            <a:ext cx="73025" cy="1584325"/>
          </a:xfrm>
          <a:prstGeom prst="leftBrace">
            <a:avLst>
              <a:gd name="adj1" fmla="val 180797"/>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8204" name="Text Box 1045"/>
          <p:cNvSpPr txBox="1">
            <a:spLocks noChangeArrowheads="1"/>
          </p:cNvSpPr>
          <p:nvPr/>
        </p:nvSpPr>
        <p:spPr bwMode="auto">
          <a:xfrm>
            <a:off x="377825" y="2801938"/>
            <a:ext cx="1179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Bus del </a:t>
            </a:r>
          </a:p>
          <a:p>
            <a:r>
              <a:rPr lang="es-AR" altLang="es-AR"/>
              <a:t>Sistema</a:t>
            </a:r>
          </a:p>
        </p:txBody>
      </p:sp>
      <p:sp>
        <p:nvSpPr>
          <p:cNvPr id="8205" name="Line 1047"/>
          <p:cNvSpPr>
            <a:spLocks noChangeShapeType="1"/>
          </p:cNvSpPr>
          <p:nvPr/>
        </p:nvSpPr>
        <p:spPr bwMode="auto">
          <a:xfrm flipV="1">
            <a:off x="5435600" y="2420938"/>
            <a:ext cx="1008063"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06" name="Line 1048"/>
          <p:cNvSpPr>
            <a:spLocks noChangeShapeType="1"/>
          </p:cNvSpPr>
          <p:nvPr/>
        </p:nvSpPr>
        <p:spPr bwMode="auto">
          <a:xfrm flipV="1">
            <a:off x="5435600" y="2636838"/>
            <a:ext cx="1008063"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07" name="Line 1049"/>
          <p:cNvSpPr>
            <a:spLocks noChangeShapeType="1"/>
          </p:cNvSpPr>
          <p:nvPr/>
        </p:nvSpPr>
        <p:spPr bwMode="auto">
          <a:xfrm flipV="1">
            <a:off x="5435600" y="2852738"/>
            <a:ext cx="1008063"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08" name="AutoShape 1051"/>
          <p:cNvSpPr>
            <a:spLocks/>
          </p:cNvSpPr>
          <p:nvPr/>
        </p:nvSpPr>
        <p:spPr bwMode="auto">
          <a:xfrm>
            <a:off x="6659563" y="2133600"/>
            <a:ext cx="217487" cy="2087563"/>
          </a:xfrm>
          <a:prstGeom prst="rightBrace">
            <a:avLst>
              <a:gd name="adj1" fmla="val 79988"/>
              <a:gd name="adj2" fmla="val 50000"/>
            </a:avLst>
          </a:prstGeom>
          <a:noFill/>
          <a:ln w="952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s-AR" altLang="es-AR"/>
          </a:p>
        </p:txBody>
      </p:sp>
      <p:sp>
        <p:nvSpPr>
          <p:cNvPr id="8209" name="Text Box 1052"/>
          <p:cNvSpPr txBox="1">
            <a:spLocks noChangeArrowheads="1"/>
          </p:cNvSpPr>
          <p:nvPr/>
        </p:nvSpPr>
        <p:spPr bwMode="auto">
          <a:xfrm>
            <a:off x="7019925" y="2636838"/>
            <a:ext cx="16351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a:t>Líneas a los</a:t>
            </a:r>
          </a:p>
          <a:p>
            <a:r>
              <a:rPr lang="es-AR" altLang="es-AR"/>
              <a:t>periféricos</a:t>
            </a:r>
          </a:p>
        </p:txBody>
      </p:sp>
      <p:sp>
        <p:nvSpPr>
          <p:cNvPr id="8210" name="Line 1053"/>
          <p:cNvSpPr>
            <a:spLocks noChangeShapeType="1"/>
          </p:cNvSpPr>
          <p:nvPr/>
        </p:nvSpPr>
        <p:spPr bwMode="auto">
          <a:xfrm flipV="1">
            <a:off x="5435600" y="3573463"/>
            <a:ext cx="1008063"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11" name="Line 1054"/>
          <p:cNvSpPr>
            <a:spLocks noChangeShapeType="1"/>
          </p:cNvSpPr>
          <p:nvPr/>
        </p:nvSpPr>
        <p:spPr bwMode="auto">
          <a:xfrm flipV="1">
            <a:off x="5435600" y="3789363"/>
            <a:ext cx="1008063"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12" name="Line 1055"/>
          <p:cNvSpPr>
            <a:spLocks noChangeShapeType="1"/>
          </p:cNvSpPr>
          <p:nvPr/>
        </p:nvSpPr>
        <p:spPr bwMode="auto">
          <a:xfrm flipV="1">
            <a:off x="5435600" y="4005263"/>
            <a:ext cx="1008063" cy="0"/>
          </a:xfrm>
          <a:prstGeom prst="line">
            <a:avLst/>
          </a:prstGeom>
          <a:noFill/>
          <a:ln w="9525">
            <a:solidFill>
              <a:schemeClr val="tx1"/>
            </a:solidFill>
            <a:round/>
            <a:headEnd type="triangle" w="sm" len="sm"/>
            <a:tailEnd type="triangle" w="sm" len="sm"/>
          </a:ln>
          <a:extLst>
            <a:ext uri="{909E8E84-426E-40DD-AFC4-6F175D3DCCD1}">
              <a14:hiddenFill xmlns:a14="http://schemas.microsoft.com/office/drawing/2010/main">
                <a:noFill/>
              </a14:hiddenFill>
            </a:ext>
          </a:extLst>
        </p:spPr>
        <p:txBody>
          <a:bodyPr lIns="90000" tIns="46800" rIns="90000" bIns="46800"/>
          <a:lstStyle/>
          <a:p>
            <a:endParaRPr lang="es-AR"/>
          </a:p>
        </p:txBody>
      </p:sp>
      <p:sp>
        <p:nvSpPr>
          <p:cNvPr id="8213" name="Text Box 1056"/>
          <p:cNvSpPr txBox="1">
            <a:spLocks noChangeArrowheads="1"/>
          </p:cNvSpPr>
          <p:nvPr/>
        </p:nvSpPr>
        <p:spPr bwMode="auto">
          <a:xfrm>
            <a:off x="5580063" y="2781300"/>
            <a:ext cx="752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90000" tIns="46800" rIns="90000" bIns="4680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s-AR" altLang="es-AR" sz="3600" b="1"/>
              <a:t>. . .</a:t>
            </a:r>
          </a:p>
        </p:txBody>
      </p:sp>
    </p:spTree>
    <p:extLst>
      <p:ext uri="{BB962C8B-B14F-4D97-AF65-F5344CB8AC3E}">
        <p14:creationId xmlns:p14="http://schemas.microsoft.com/office/powerpoint/2010/main" val="3610790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55576" y="116632"/>
            <a:ext cx="7467600" cy="490066"/>
          </a:xfrm>
        </p:spPr>
        <p:txBody>
          <a:bodyPr>
            <a:normAutofit fontScale="90000"/>
          </a:bodyPr>
          <a:lstStyle/>
          <a:p>
            <a:pPr algn="ctr"/>
            <a:r>
              <a:rPr lang="en-US" altLang="es-AR" dirty="0" err="1" smtClean="0"/>
              <a:t>Función</a:t>
            </a:r>
            <a:r>
              <a:rPr lang="en-US" altLang="es-AR" dirty="0" smtClean="0"/>
              <a:t> de </a:t>
            </a:r>
            <a:r>
              <a:rPr lang="en-US" altLang="es-AR" dirty="0" err="1" smtClean="0"/>
              <a:t>Módulo</a:t>
            </a:r>
            <a:r>
              <a:rPr lang="en-US" altLang="es-AR" dirty="0" smtClean="0"/>
              <a:t> de E/S</a:t>
            </a:r>
          </a:p>
        </p:txBody>
      </p:sp>
      <p:sp>
        <p:nvSpPr>
          <p:cNvPr id="9219" name="Rectangle 3"/>
          <p:cNvSpPr>
            <a:spLocks noGrp="1" noChangeArrowheads="1"/>
          </p:cNvSpPr>
          <p:nvPr>
            <p:ph type="body" idx="1"/>
          </p:nvPr>
        </p:nvSpPr>
        <p:spPr/>
        <p:txBody>
          <a:bodyPr/>
          <a:lstStyle/>
          <a:p>
            <a:r>
              <a:rPr lang="en-US" altLang="es-AR" smtClean="0"/>
              <a:t>Comunicación con la CPU</a:t>
            </a:r>
          </a:p>
          <a:p>
            <a:r>
              <a:rPr lang="en-US" altLang="es-AR" smtClean="0"/>
              <a:t>Comunicación con el dispositivo</a:t>
            </a:r>
          </a:p>
          <a:p>
            <a:r>
              <a:rPr lang="en-US" altLang="es-AR" smtClean="0"/>
              <a:t>Buffering de datos</a:t>
            </a:r>
          </a:p>
          <a:p>
            <a:r>
              <a:rPr lang="en-US" altLang="es-AR" smtClean="0"/>
              <a:t>Control &amp; Timing </a:t>
            </a:r>
          </a:p>
          <a:p>
            <a:r>
              <a:rPr lang="en-US" altLang="es-AR" smtClean="0"/>
              <a:t>Detección de error</a:t>
            </a:r>
          </a:p>
        </p:txBody>
      </p:sp>
    </p:spTree>
    <p:extLst>
      <p:ext uri="{BB962C8B-B14F-4D97-AF65-F5344CB8AC3E}">
        <p14:creationId xmlns:p14="http://schemas.microsoft.com/office/powerpoint/2010/main" val="4217275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7504" y="0"/>
            <a:ext cx="8579296" cy="692696"/>
          </a:xfrm>
        </p:spPr>
        <p:txBody>
          <a:bodyPr>
            <a:normAutofit/>
          </a:bodyPr>
          <a:lstStyle/>
          <a:p>
            <a:pPr algn="ctr"/>
            <a:r>
              <a:rPr lang="en-US" altLang="es-AR" sz="2700" dirty="0" err="1"/>
              <a:t>Diagrama</a:t>
            </a:r>
            <a:r>
              <a:rPr lang="en-US" altLang="es-AR" sz="2700" dirty="0"/>
              <a:t> en </a:t>
            </a:r>
            <a:r>
              <a:rPr lang="en-US" altLang="es-AR" sz="2700" dirty="0" err="1"/>
              <a:t>Bloques</a:t>
            </a:r>
            <a:r>
              <a:rPr lang="en-US" altLang="es-AR" sz="2700" dirty="0"/>
              <a:t> de un </a:t>
            </a:r>
            <a:r>
              <a:rPr lang="en-US" altLang="es-AR" sz="2700" dirty="0" err="1"/>
              <a:t>Módulo</a:t>
            </a:r>
            <a:r>
              <a:rPr lang="en-US" altLang="es-AR" sz="2700" dirty="0"/>
              <a:t> E/S</a:t>
            </a:r>
          </a:p>
        </p:txBody>
      </p:sp>
      <p:pic>
        <p:nvPicPr>
          <p:cNvPr id="10243" name="Picture 44"/>
          <p:cNvPicPr>
            <a:picLocks noChangeAspect="1" noChangeArrowheads="1"/>
          </p:cNvPicPr>
          <p:nvPr/>
        </p:nvPicPr>
        <p:blipFill>
          <a:blip r:embed="rId3">
            <a:extLst>
              <a:ext uri="{28A0092B-C50C-407E-A947-70E740481C1C}">
                <a14:useLocalDpi xmlns:a14="http://schemas.microsoft.com/office/drawing/2010/main" val="0"/>
              </a:ext>
            </a:extLst>
          </a:blip>
          <a:srcRect l="7666" t="13445" r="9837" b="23286"/>
          <a:stretch>
            <a:fillRect/>
          </a:stretch>
        </p:blipFill>
        <p:spPr bwMode="auto">
          <a:xfrm>
            <a:off x="320452" y="1484784"/>
            <a:ext cx="8153400" cy="482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57821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1128" y="188640"/>
            <a:ext cx="8496944" cy="504056"/>
          </a:xfrm>
        </p:spPr>
        <p:txBody>
          <a:bodyPr>
            <a:noAutofit/>
          </a:bodyPr>
          <a:lstStyle/>
          <a:p>
            <a:pPr algn="ctr"/>
            <a:r>
              <a:rPr lang="en-GB" altLang="es-AR" sz="2700" dirty="0" err="1"/>
              <a:t>Diagrama</a:t>
            </a:r>
            <a:r>
              <a:rPr lang="en-GB" altLang="es-AR" sz="2700" dirty="0"/>
              <a:t> en </a:t>
            </a:r>
            <a:r>
              <a:rPr lang="en-GB" altLang="es-AR" sz="2700" dirty="0" err="1"/>
              <a:t>Bloques</a:t>
            </a:r>
            <a:r>
              <a:rPr lang="en-GB" altLang="es-AR" sz="2700" dirty="0"/>
              <a:t> de </a:t>
            </a:r>
            <a:r>
              <a:rPr lang="en-GB" altLang="es-AR" sz="2700" dirty="0" err="1"/>
              <a:t>Dispositivo</a:t>
            </a:r>
            <a:r>
              <a:rPr lang="en-GB" altLang="es-AR" sz="2700" dirty="0"/>
              <a:t> </a:t>
            </a:r>
            <a:r>
              <a:rPr lang="en-GB" altLang="es-AR" sz="2700" dirty="0" err="1"/>
              <a:t>Externo</a:t>
            </a:r>
            <a:endParaRPr lang="en-GB" altLang="es-AR" sz="2700" dirty="0"/>
          </a:p>
        </p:txBody>
      </p:sp>
      <p:pic>
        <p:nvPicPr>
          <p:cNvPr id="11267" name="Picture 4"/>
          <p:cNvPicPr>
            <a:picLocks noChangeAspect="1" noChangeArrowheads="1"/>
          </p:cNvPicPr>
          <p:nvPr/>
        </p:nvPicPr>
        <p:blipFill>
          <a:blip r:embed="rId3">
            <a:extLst>
              <a:ext uri="{28A0092B-C50C-407E-A947-70E740481C1C}">
                <a14:useLocalDpi xmlns:a14="http://schemas.microsoft.com/office/drawing/2010/main" val="0"/>
              </a:ext>
            </a:extLst>
          </a:blip>
          <a:srcRect l="17458" t="21777" r="18512" b="36266"/>
          <a:stretch>
            <a:fillRect/>
          </a:stretch>
        </p:blipFill>
        <p:spPr bwMode="auto">
          <a:xfrm>
            <a:off x="1385528" y="980728"/>
            <a:ext cx="6068144" cy="515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8459991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482</TotalTime>
  <Words>3151</Words>
  <Application>Microsoft Office PowerPoint</Application>
  <PresentationFormat>On-screen Show (4:3)</PresentationFormat>
  <Paragraphs>525</Paragraphs>
  <Slides>58</Slides>
  <Notes>34</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Mirador</vt:lpstr>
      <vt:lpstr>Temario:  Administración de Entrada/Salida  Planificación de Disco  RAID</vt:lpstr>
      <vt:lpstr>Administración de Entrada/Salida Introducción</vt:lpstr>
      <vt:lpstr>Velocidades Típicas I/O</vt:lpstr>
      <vt:lpstr>PowerPoint Presentation</vt:lpstr>
      <vt:lpstr>Módulo de Entrada/salida</vt:lpstr>
      <vt:lpstr>Modelo Genérico de Módulo de I/O</vt:lpstr>
      <vt:lpstr>Función de Módulo de E/S</vt:lpstr>
      <vt:lpstr>Diagrama en Bloques de un Módulo E/S</vt:lpstr>
      <vt:lpstr>Diagrama en Bloques de Dispositivo Externo</vt:lpstr>
      <vt:lpstr>PowerPoint Presentation</vt:lpstr>
      <vt:lpstr>Entrada Salida Programada</vt:lpstr>
      <vt:lpstr>Detalle de E/S programada</vt:lpstr>
      <vt:lpstr>Entrada/salida Programada</vt:lpstr>
      <vt:lpstr>Entrada/Salida Programada</vt:lpstr>
      <vt:lpstr>Comandos de Entrada/salida</vt:lpstr>
      <vt:lpstr>Direccionamiento de Dispositivos de E/S</vt:lpstr>
      <vt:lpstr>Mapeo de Entrada/Salida</vt:lpstr>
      <vt:lpstr>Entrada Salida Manejada por Interrupciones</vt:lpstr>
      <vt:lpstr>Entrada Salida Manejada por Interrupciones,  Operación Básica</vt:lpstr>
      <vt:lpstr>Punto de vista de la CPU</vt:lpstr>
      <vt:lpstr>Ciclo de Interrupción</vt:lpstr>
      <vt:lpstr>Transferencia de Control via Interrupciones</vt:lpstr>
      <vt:lpstr>Entrada Salida Manejada por Interrupciones, continúa ejemplo</vt:lpstr>
      <vt:lpstr>Interrupciones, en forma más amplia</vt:lpstr>
      <vt:lpstr>Una clasificación de las interrupciones</vt:lpstr>
      <vt:lpstr>Tópicos de Diseño</vt:lpstr>
      <vt:lpstr>Identificando el Módulo que Interrumpe (1)</vt:lpstr>
      <vt:lpstr>Identificando el Módulo que Interrumpe (2)</vt:lpstr>
      <vt:lpstr>Interrupciones Múltiples</vt:lpstr>
      <vt:lpstr>Múltiples Interrupciones - Secuencial</vt:lpstr>
      <vt:lpstr>Múltiples Interrupciones – Anidadas</vt:lpstr>
      <vt:lpstr>PowerPoint Presentation</vt:lpstr>
      <vt:lpstr>Acceso Directo a Memoria  (Direct Memory Access o DMA)</vt:lpstr>
      <vt:lpstr>Acceso Directo a Memoria (DMA)</vt:lpstr>
      <vt:lpstr>Función del DMA</vt:lpstr>
      <vt:lpstr>Controlador de DMA</vt:lpstr>
      <vt:lpstr>Diagrama de controlador DMA</vt:lpstr>
      <vt:lpstr>Etapas de una transferencia DMA </vt:lpstr>
      <vt:lpstr>Tipos de transferencias </vt:lpstr>
      <vt:lpstr>PowerPoint Presentation</vt:lpstr>
      <vt:lpstr>PowerPoint Presentation</vt:lpstr>
      <vt:lpstr>PowerPoint Presentation</vt:lpstr>
      <vt:lpstr>PowerPoint Presentation</vt:lpstr>
      <vt:lpstr>PowerPoint Presentation</vt:lpstr>
      <vt:lpstr>Planificación de Disco</vt:lpstr>
      <vt:lpstr>PowerPoint Presentation</vt:lpstr>
      <vt:lpstr>PowerPoint Presentation</vt:lpstr>
      <vt:lpstr>PowerPoint Presentation</vt:lpstr>
      <vt:lpstr>PowerPoint Presentation</vt:lpstr>
      <vt:lpstr>PowerPoint Presentation</vt:lpstr>
      <vt:lpstr>PowerPoint Presentation</vt:lpstr>
      <vt:lpstr>RAID (Redundant Array of Independent Discks)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Ochullini</dc:creator>
  <cp:lastModifiedBy>Esquivel, Nestor</cp:lastModifiedBy>
  <cp:revision>48</cp:revision>
  <dcterms:created xsi:type="dcterms:W3CDTF">2012-06-10T22:53:19Z</dcterms:created>
  <dcterms:modified xsi:type="dcterms:W3CDTF">2016-11-02T14:04:29Z</dcterms:modified>
</cp:coreProperties>
</file>