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301" r:id="rId5"/>
    <p:sldId id="261" r:id="rId6"/>
    <p:sldId id="299" r:id="rId7"/>
    <p:sldId id="279" r:id="rId8"/>
    <p:sldId id="263" r:id="rId9"/>
    <p:sldId id="302" r:id="rId10"/>
    <p:sldId id="266" r:id="rId11"/>
    <p:sldId id="303" r:id="rId12"/>
    <p:sldId id="304" r:id="rId13"/>
    <p:sldId id="305" r:id="rId14"/>
    <p:sldId id="306" r:id="rId15"/>
    <p:sldId id="268" r:id="rId16"/>
    <p:sldId id="269" r:id="rId17"/>
    <p:sldId id="313" r:id="rId18"/>
    <p:sldId id="312" r:id="rId19"/>
    <p:sldId id="315" r:id="rId20"/>
    <p:sldId id="316" r:id="rId21"/>
    <p:sldId id="307" r:id="rId22"/>
    <p:sldId id="325" r:id="rId23"/>
    <p:sldId id="326" r:id="rId24"/>
    <p:sldId id="284" r:id="rId25"/>
    <p:sldId id="318" r:id="rId26"/>
    <p:sldId id="319" r:id="rId27"/>
    <p:sldId id="320" r:id="rId28"/>
    <p:sldId id="321" r:id="rId29"/>
    <p:sldId id="285" r:id="rId30"/>
    <p:sldId id="329" r:id="rId31"/>
    <p:sldId id="330" r:id="rId32"/>
    <p:sldId id="286" r:id="rId33"/>
    <p:sldId id="308" r:id="rId34"/>
    <p:sldId id="309" r:id="rId35"/>
    <p:sldId id="288" r:id="rId36"/>
    <p:sldId id="331" r:id="rId37"/>
    <p:sldId id="332" r:id="rId38"/>
    <p:sldId id="333" r:id="rId39"/>
    <p:sldId id="334" r:id="rId40"/>
    <p:sldId id="300" r:id="rId41"/>
    <p:sldId id="324" r:id="rId42"/>
    <p:sldId id="327" r:id="rId43"/>
    <p:sldId id="328" r:id="rId44"/>
    <p:sldId id="297" r:id="rId45"/>
    <p:sldId id="29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FF66"/>
    <a:srgbClr val="FF0101"/>
    <a:srgbClr val="FF01C9"/>
    <a:srgbClr val="06E3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75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7BCB0B-A58A-4435-99F6-C7F90C1C0BFD}" type="datetimeFigureOut">
              <a:rPr lang="es-ES" smtClean="0"/>
              <a:pPr/>
              <a:t>31/08/2015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3AD586-6BF0-48D2-B26F-6A9582EA8307}" type="slidenum">
              <a:rPr lang="es-ES" smtClean="0"/>
              <a:pPr/>
              <a:t>‹#›</a:t>
            </a:fld>
            <a:endParaRPr lang="es-ES"/>
          </a:p>
        </p:txBody>
      </p:sp>
    </p:spTree>
    <p:extLst>
      <p:ext uri="{BB962C8B-B14F-4D97-AF65-F5344CB8AC3E}">
        <p14:creationId xmlns:p14="http://schemas.microsoft.com/office/powerpoint/2010/main" val="2148182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2F3AD586-6BF0-48D2-B26F-6A9582EA8307}" type="slidenum">
              <a:rPr lang="es-ES" smtClean="0"/>
              <a:pPr/>
              <a:t>36</a:t>
            </a:fld>
            <a:endParaRPr lang="es-ES"/>
          </a:p>
        </p:txBody>
      </p:sp>
    </p:spTree>
    <p:extLst>
      <p:ext uri="{BB962C8B-B14F-4D97-AF65-F5344CB8AC3E}">
        <p14:creationId xmlns:p14="http://schemas.microsoft.com/office/powerpoint/2010/main" val="2435909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2F3AD586-6BF0-48D2-B26F-6A9582EA8307}" type="slidenum">
              <a:rPr lang="es-ES" smtClean="0"/>
              <a:pPr/>
              <a:t>37</a:t>
            </a:fld>
            <a:endParaRPr lang="es-ES"/>
          </a:p>
        </p:txBody>
      </p:sp>
    </p:spTree>
    <p:extLst>
      <p:ext uri="{BB962C8B-B14F-4D97-AF65-F5344CB8AC3E}">
        <p14:creationId xmlns:p14="http://schemas.microsoft.com/office/powerpoint/2010/main" val="1950209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2F3AD586-6BF0-48D2-B26F-6A9582EA8307}" type="slidenum">
              <a:rPr lang="es-ES" smtClean="0"/>
              <a:pPr/>
              <a:t>38</a:t>
            </a:fld>
            <a:endParaRPr lang="es-ES"/>
          </a:p>
        </p:txBody>
      </p:sp>
    </p:spTree>
    <p:extLst>
      <p:ext uri="{BB962C8B-B14F-4D97-AF65-F5344CB8AC3E}">
        <p14:creationId xmlns:p14="http://schemas.microsoft.com/office/powerpoint/2010/main" val="228804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2F3AD586-6BF0-48D2-B26F-6A9582EA8307}" type="slidenum">
              <a:rPr lang="es-ES" smtClean="0"/>
              <a:pPr/>
              <a:t>39</a:t>
            </a:fld>
            <a:endParaRPr lang="es-ES"/>
          </a:p>
        </p:txBody>
      </p:sp>
    </p:spTree>
    <p:extLst>
      <p:ext uri="{BB962C8B-B14F-4D97-AF65-F5344CB8AC3E}">
        <p14:creationId xmlns:p14="http://schemas.microsoft.com/office/powerpoint/2010/main" val="3416819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a:p>
        </p:txBody>
      </p:sp>
      <p:sp>
        <p:nvSpPr>
          <p:cNvPr id="4" name="3 Marcador de fecha"/>
          <p:cNvSpPr>
            <a:spLocks noGrp="1"/>
          </p:cNvSpPr>
          <p:nvPr>
            <p:ph type="dt" sz="half" idx="10"/>
          </p:nvPr>
        </p:nvSpPr>
        <p:spPr/>
        <p:txBody>
          <a:bodyPr/>
          <a:lstStyle/>
          <a:p>
            <a:fld id="{6BA65F7D-2229-4A55-9E81-FD05796D7D74}" type="datetimeFigureOut">
              <a:rPr lang="en-US" smtClean="0"/>
              <a:pPr/>
              <a:t>8/31/2015</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B48F468-8952-43CB-BB6D-E3CDA8F2B29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6BA65F7D-2229-4A55-9E81-FD05796D7D74}" type="datetimeFigureOut">
              <a:rPr lang="en-US" smtClean="0"/>
              <a:pPr/>
              <a:t>8/31/2015</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B48F468-8952-43CB-BB6D-E3CDA8F2B29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6BA65F7D-2229-4A55-9E81-FD05796D7D74}" type="datetimeFigureOut">
              <a:rPr lang="en-US" smtClean="0"/>
              <a:pPr/>
              <a:t>8/31/2015</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B48F468-8952-43CB-BB6D-E3CDA8F2B29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10"/>
          </p:nvPr>
        </p:nvSpPr>
        <p:spPr/>
        <p:txBody>
          <a:bodyPr/>
          <a:lstStyle/>
          <a:p>
            <a:fld id="{6BA65F7D-2229-4A55-9E81-FD05796D7D74}" type="datetimeFigureOut">
              <a:rPr lang="en-US" smtClean="0"/>
              <a:pPr/>
              <a:t>8/31/2015</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B48F468-8952-43CB-BB6D-E3CDA8F2B29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6BA65F7D-2229-4A55-9E81-FD05796D7D74}" type="datetimeFigureOut">
              <a:rPr lang="en-US" smtClean="0"/>
              <a:pPr/>
              <a:t>8/31/2015</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FB48F468-8952-43CB-BB6D-E3CDA8F2B29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fecha"/>
          <p:cNvSpPr>
            <a:spLocks noGrp="1"/>
          </p:cNvSpPr>
          <p:nvPr>
            <p:ph type="dt" sz="half" idx="10"/>
          </p:nvPr>
        </p:nvSpPr>
        <p:spPr/>
        <p:txBody>
          <a:bodyPr/>
          <a:lstStyle/>
          <a:p>
            <a:fld id="{6BA65F7D-2229-4A55-9E81-FD05796D7D74}" type="datetimeFigureOut">
              <a:rPr lang="en-US" smtClean="0"/>
              <a:pPr/>
              <a:t>8/31/2015</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FB48F468-8952-43CB-BB6D-E3CDA8F2B29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6 Marcador de fecha"/>
          <p:cNvSpPr>
            <a:spLocks noGrp="1"/>
          </p:cNvSpPr>
          <p:nvPr>
            <p:ph type="dt" sz="half" idx="10"/>
          </p:nvPr>
        </p:nvSpPr>
        <p:spPr/>
        <p:txBody>
          <a:bodyPr/>
          <a:lstStyle/>
          <a:p>
            <a:fld id="{6BA65F7D-2229-4A55-9E81-FD05796D7D74}" type="datetimeFigureOut">
              <a:rPr lang="en-US" smtClean="0"/>
              <a:pPr/>
              <a:t>8/31/2015</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FB48F468-8952-43CB-BB6D-E3CDA8F2B29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fecha"/>
          <p:cNvSpPr>
            <a:spLocks noGrp="1"/>
          </p:cNvSpPr>
          <p:nvPr>
            <p:ph type="dt" sz="half" idx="10"/>
          </p:nvPr>
        </p:nvSpPr>
        <p:spPr/>
        <p:txBody>
          <a:bodyPr/>
          <a:lstStyle/>
          <a:p>
            <a:fld id="{6BA65F7D-2229-4A55-9E81-FD05796D7D74}" type="datetimeFigureOut">
              <a:rPr lang="en-US" smtClean="0"/>
              <a:pPr/>
              <a:t>8/31/2015</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FB48F468-8952-43CB-BB6D-E3CDA8F2B29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BA65F7D-2229-4A55-9E81-FD05796D7D74}" type="datetimeFigureOut">
              <a:rPr lang="en-US" smtClean="0"/>
              <a:pPr/>
              <a:t>8/31/2015</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FB48F468-8952-43CB-BB6D-E3CDA8F2B29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BA65F7D-2229-4A55-9E81-FD05796D7D74}" type="datetimeFigureOut">
              <a:rPr lang="en-US" smtClean="0"/>
              <a:pPr/>
              <a:t>8/31/2015</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FB48F468-8952-43CB-BB6D-E3CDA8F2B29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6BA65F7D-2229-4A55-9E81-FD05796D7D74}" type="datetimeFigureOut">
              <a:rPr lang="en-US" smtClean="0"/>
              <a:pPr/>
              <a:t>8/31/2015</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FB48F468-8952-43CB-BB6D-E3CDA8F2B29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65F7D-2229-4A55-9E81-FD05796D7D74}" type="datetimeFigureOut">
              <a:rPr lang="en-US" smtClean="0"/>
              <a:pPr/>
              <a:t>8/31/2015</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48F468-8952-43CB-BB6D-E3CDA8F2B29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60040" y="1889398"/>
            <a:ext cx="7772400" cy="2115666"/>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sz="5600" dirty="0" smtClean="0"/>
              <a:t>PLANIFICACION CPU</a:t>
            </a:r>
            <a:r>
              <a:rPr lang="en-US" dirty="0" smtClean="0"/>
              <a:t/>
            </a:r>
            <a:br>
              <a:rPr lang="en-US" dirty="0" smtClean="0"/>
            </a:br>
            <a:r>
              <a:rPr lang="en-US" dirty="0" smtClean="0"/>
              <a:t/>
            </a:r>
            <a:br>
              <a:rPr lang="en-US" dirty="0" smtClean="0"/>
            </a:br>
            <a:endParaRPr lang="en-US" sz="2800" dirty="0"/>
          </a:p>
        </p:txBody>
      </p:sp>
      <p:pic>
        <p:nvPicPr>
          <p:cNvPr id="1026" name="Picture 2" descr="C:\Users\Pablo Bergna\Desktop\utn_logo.jpg"/>
          <p:cNvPicPr>
            <a:picLocks noChangeAspect="1" noChangeArrowheads="1"/>
          </p:cNvPicPr>
          <p:nvPr/>
        </p:nvPicPr>
        <p:blipFill>
          <a:blip r:embed="rId2" cstate="print"/>
          <a:srcRect/>
          <a:stretch>
            <a:fillRect/>
          </a:stretch>
        </p:blipFill>
        <p:spPr bwMode="auto">
          <a:xfrm>
            <a:off x="1403649" y="545544"/>
            <a:ext cx="1152128" cy="1306892"/>
          </a:xfrm>
          <a:prstGeom prst="rect">
            <a:avLst/>
          </a:prstGeom>
          <a:noFill/>
        </p:spPr>
      </p:pic>
      <p:sp>
        <p:nvSpPr>
          <p:cNvPr id="5" name="4 CuadroTexto"/>
          <p:cNvSpPr txBox="1"/>
          <p:nvPr/>
        </p:nvSpPr>
        <p:spPr>
          <a:xfrm>
            <a:off x="2569645" y="449377"/>
            <a:ext cx="5386731" cy="1477328"/>
          </a:xfrm>
          <a:prstGeom prst="rect">
            <a:avLst/>
          </a:prstGeom>
          <a:noFill/>
        </p:spPr>
        <p:txBody>
          <a:bodyPr wrap="none" rtlCol="0">
            <a:spAutoFit/>
          </a:bodyPr>
          <a:lstStyle/>
          <a:p>
            <a:r>
              <a:rPr lang="en-US" sz="3000" dirty="0" smtClean="0"/>
              <a:t>Universidad </a:t>
            </a:r>
            <a:r>
              <a:rPr lang="en-US" sz="3000" dirty="0" err="1" smtClean="0"/>
              <a:t>Tecnológica</a:t>
            </a:r>
            <a:r>
              <a:rPr lang="en-US" sz="3000" dirty="0" smtClean="0"/>
              <a:t> </a:t>
            </a:r>
            <a:r>
              <a:rPr lang="en-US" sz="3000" dirty="0" err="1" smtClean="0"/>
              <a:t>Nacional</a:t>
            </a:r>
            <a:endParaRPr lang="en-US" sz="3000" dirty="0" smtClean="0"/>
          </a:p>
          <a:p>
            <a:r>
              <a:rPr lang="en-US" sz="2000" dirty="0" err="1" smtClean="0"/>
              <a:t>Sistemas</a:t>
            </a:r>
            <a:r>
              <a:rPr lang="en-US" sz="2000" dirty="0" smtClean="0"/>
              <a:t> </a:t>
            </a:r>
            <a:r>
              <a:rPr lang="en-US" sz="2000" dirty="0" err="1" smtClean="0"/>
              <a:t>Operativos</a:t>
            </a:r>
            <a:r>
              <a:rPr lang="en-US" sz="2000" dirty="0" smtClean="0"/>
              <a:t/>
            </a:r>
            <a:br>
              <a:rPr lang="en-US" sz="2000" dirty="0" smtClean="0"/>
            </a:br>
            <a:r>
              <a:rPr lang="en-US" sz="2000" dirty="0" err="1" smtClean="0"/>
              <a:t>Curso</a:t>
            </a:r>
            <a:r>
              <a:rPr lang="en-US" sz="2000" dirty="0" smtClean="0"/>
              <a:t> </a:t>
            </a:r>
            <a:r>
              <a:rPr lang="en-US" sz="2000" dirty="0" smtClean="0"/>
              <a:t>K3x</a:t>
            </a:r>
            <a:endParaRPr lang="en-US" sz="2000" dirty="0" smtClean="0"/>
          </a:p>
          <a:p>
            <a:r>
              <a:rPr lang="en-US" sz="2000" dirty="0" err="1" smtClean="0"/>
              <a:t>Profesor</a:t>
            </a:r>
            <a:r>
              <a:rPr lang="en-US" sz="2000" dirty="0" smtClean="0"/>
              <a:t>: </a:t>
            </a:r>
            <a:r>
              <a:rPr lang="en-US" sz="2000" dirty="0" err="1" smtClean="0"/>
              <a:t>Ing</a:t>
            </a:r>
            <a:r>
              <a:rPr lang="en-US" sz="2000" dirty="0" smtClean="0"/>
              <a:t>. </a:t>
            </a:r>
            <a:r>
              <a:rPr lang="en-US" sz="2000" dirty="0" err="1" smtClean="0"/>
              <a:t>Néstor</a:t>
            </a:r>
            <a:r>
              <a:rPr lang="en-US" sz="2000" dirty="0" smtClean="0"/>
              <a:t> Esquivel</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485642" y="1988840"/>
            <a:ext cx="8321958" cy="3447098"/>
          </a:xfrm>
          <a:prstGeom prst="rect">
            <a:avLst/>
          </a:prstGeom>
          <a:noFill/>
        </p:spPr>
        <p:txBody>
          <a:bodyPr wrap="none" rtlCol="0">
            <a:spAutoFit/>
          </a:bodyPr>
          <a:lstStyle/>
          <a:p>
            <a:r>
              <a:rPr lang="en-US" sz="2200" dirty="0" smtClean="0"/>
              <a:t>- </a:t>
            </a:r>
            <a:r>
              <a:rPr lang="en-US" sz="2200" dirty="0" err="1" smtClean="0"/>
              <a:t>Uso</a:t>
            </a:r>
            <a:r>
              <a:rPr lang="en-US" sz="2200" dirty="0" smtClean="0"/>
              <a:t> de CPU: </a:t>
            </a:r>
            <a:r>
              <a:rPr lang="en-US" sz="2200" dirty="0" err="1" smtClean="0"/>
              <a:t>Mantener</a:t>
            </a:r>
            <a:r>
              <a:rPr lang="en-US" sz="2200" dirty="0" smtClean="0"/>
              <a:t> CPU </a:t>
            </a:r>
            <a:r>
              <a:rPr lang="en-US" sz="2200" dirty="0" err="1" smtClean="0"/>
              <a:t>ocupada</a:t>
            </a:r>
            <a:endParaRPr lang="en-US" sz="2200" dirty="0" smtClean="0"/>
          </a:p>
          <a:p>
            <a:endParaRPr lang="en-US" sz="2200" dirty="0"/>
          </a:p>
          <a:p>
            <a:r>
              <a:rPr lang="en-US" sz="2200" dirty="0" smtClean="0"/>
              <a:t>- </a:t>
            </a:r>
            <a:r>
              <a:rPr lang="en-US" sz="2200" dirty="0" err="1" smtClean="0"/>
              <a:t>Rendimiento</a:t>
            </a:r>
            <a:r>
              <a:rPr lang="en-US" sz="2200" dirty="0" smtClean="0"/>
              <a:t> (Throughput): </a:t>
            </a:r>
            <a:r>
              <a:rPr lang="en-US" sz="2200" dirty="0" err="1" smtClean="0"/>
              <a:t>Cantidad</a:t>
            </a:r>
            <a:r>
              <a:rPr lang="en-US" sz="2200" dirty="0" smtClean="0"/>
              <a:t> de </a:t>
            </a:r>
            <a:r>
              <a:rPr lang="en-US" sz="2200" dirty="0" err="1" smtClean="0"/>
              <a:t>procesos</a:t>
            </a:r>
            <a:r>
              <a:rPr lang="en-US" sz="2200" dirty="0" smtClean="0"/>
              <a:t> </a:t>
            </a:r>
            <a:r>
              <a:rPr lang="en-US" sz="2200" dirty="0" err="1" smtClean="0"/>
              <a:t>por</a:t>
            </a:r>
            <a:r>
              <a:rPr lang="en-US" sz="2200" dirty="0" smtClean="0"/>
              <a:t> </a:t>
            </a:r>
            <a:r>
              <a:rPr lang="en-US" sz="2200" dirty="0" err="1" smtClean="0"/>
              <a:t>tiempo</a:t>
            </a:r>
            <a:endParaRPr lang="en-US" sz="2200" dirty="0" smtClean="0"/>
          </a:p>
          <a:p>
            <a:endParaRPr lang="en-US" sz="2200" dirty="0"/>
          </a:p>
          <a:p>
            <a:r>
              <a:rPr lang="en-US" sz="2200" dirty="0" smtClean="0"/>
              <a:t>- </a:t>
            </a:r>
            <a:r>
              <a:rPr lang="en-US" sz="2200" dirty="0" err="1" smtClean="0"/>
              <a:t>Tiempo</a:t>
            </a:r>
            <a:r>
              <a:rPr lang="en-US" sz="2200" dirty="0" smtClean="0"/>
              <a:t> de </a:t>
            </a:r>
            <a:r>
              <a:rPr lang="en-US" sz="2200" dirty="0" err="1" smtClean="0"/>
              <a:t>vuelta</a:t>
            </a:r>
            <a:r>
              <a:rPr lang="en-US" sz="2200" dirty="0" smtClean="0"/>
              <a:t> (Turnaround): </a:t>
            </a:r>
            <a:r>
              <a:rPr lang="en-US" sz="2200" dirty="0" err="1" smtClean="0"/>
              <a:t>Tiempo</a:t>
            </a:r>
            <a:r>
              <a:rPr lang="en-US" sz="2200" dirty="0" smtClean="0"/>
              <a:t> entre </a:t>
            </a:r>
            <a:r>
              <a:rPr lang="en-US" sz="2200" dirty="0" err="1" smtClean="0"/>
              <a:t>Inicio</a:t>
            </a:r>
            <a:r>
              <a:rPr lang="en-US" sz="2200" dirty="0" smtClean="0"/>
              <a:t>/Fin de un </a:t>
            </a:r>
            <a:r>
              <a:rPr lang="en-US" sz="2200" dirty="0" err="1" smtClean="0"/>
              <a:t>Proceso</a:t>
            </a:r>
            <a:endParaRPr lang="en-US" sz="2200" dirty="0" smtClean="0"/>
          </a:p>
          <a:p>
            <a:endParaRPr lang="en-US" sz="2200" dirty="0" smtClean="0"/>
          </a:p>
          <a:p>
            <a:r>
              <a:rPr lang="en-US" sz="2200" dirty="0" smtClean="0"/>
              <a:t>- </a:t>
            </a:r>
            <a:r>
              <a:rPr lang="en-US" sz="2200" dirty="0" err="1" smtClean="0"/>
              <a:t>Tiempo</a:t>
            </a:r>
            <a:r>
              <a:rPr lang="en-US" sz="2200" dirty="0" smtClean="0"/>
              <a:t> de </a:t>
            </a:r>
            <a:r>
              <a:rPr lang="en-US" sz="2200" dirty="0" err="1" smtClean="0"/>
              <a:t>espera</a:t>
            </a:r>
            <a:r>
              <a:rPr lang="en-US" sz="2200" dirty="0" smtClean="0"/>
              <a:t>:  </a:t>
            </a:r>
            <a:r>
              <a:rPr lang="en-US" sz="2200" dirty="0" err="1" smtClean="0"/>
              <a:t>Transcurrido</a:t>
            </a:r>
            <a:r>
              <a:rPr lang="en-US" sz="2200" dirty="0" smtClean="0"/>
              <a:t> en Ready</a:t>
            </a:r>
          </a:p>
          <a:p>
            <a:endParaRPr lang="en-US" sz="2200" dirty="0"/>
          </a:p>
          <a:p>
            <a:r>
              <a:rPr lang="en-US" sz="2200" dirty="0" smtClean="0"/>
              <a:t>- </a:t>
            </a:r>
            <a:r>
              <a:rPr lang="en-US" sz="2200" dirty="0" err="1" smtClean="0"/>
              <a:t>Tiempo</a:t>
            </a:r>
            <a:r>
              <a:rPr lang="en-US" sz="2200" dirty="0" smtClean="0"/>
              <a:t> de </a:t>
            </a:r>
            <a:r>
              <a:rPr lang="en-US" sz="2200" dirty="0" err="1" smtClean="0"/>
              <a:t>Respuesta</a:t>
            </a:r>
            <a:r>
              <a:rPr lang="en-US" sz="2200" dirty="0" smtClean="0"/>
              <a:t>: </a:t>
            </a:r>
            <a:r>
              <a:rPr lang="en-US" sz="2200" dirty="0" err="1" smtClean="0"/>
              <a:t>Desde</a:t>
            </a:r>
            <a:r>
              <a:rPr lang="en-US" sz="2200" dirty="0" smtClean="0"/>
              <a:t> </a:t>
            </a:r>
            <a:r>
              <a:rPr lang="en-US" sz="2200" dirty="0" err="1" smtClean="0"/>
              <a:t>que</a:t>
            </a:r>
            <a:r>
              <a:rPr lang="en-US" sz="2200" dirty="0" smtClean="0"/>
              <a:t> </a:t>
            </a:r>
            <a:r>
              <a:rPr lang="en-US" sz="2200" dirty="0" err="1" smtClean="0"/>
              <a:t>está</a:t>
            </a:r>
            <a:r>
              <a:rPr lang="en-US" sz="2200" dirty="0" smtClean="0"/>
              <a:t> en Ready </a:t>
            </a:r>
            <a:r>
              <a:rPr lang="en-US" sz="2200" dirty="0" err="1" smtClean="0"/>
              <a:t>hasta</a:t>
            </a:r>
            <a:r>
              <a:rPr lang="en-US" sz="2200" dirty="0" smtClean="0"/>
              <a:t> </a:t>
            </a:r>
            <a:r>
              <a:rPr lang="en-US" sz="2200" dirty="0" err="1" smtClean="0"/>
              <a:t>que</a:t>
            </a:r>
            <a:r>
              <a:rPr lang="en-US" sz="2200" dirty="0" smtClean="0"/>
              <a:t> se </a:t>
            </a:r>
            <a:r>
              <a:rPr lang="en-US" sz="2200" dirty="0" err="1" smtClean="0"/>
              <a:t>atiende</a:t>
            </a:r>
            <a:endParaRPr lang="en-US" sz="2200" dirty="0"/>
          </a:p>
          <a:p>
            <a:endParaRPr lang="en-US" sz="2000" dirty="0"/>
          </a:p>
        </p:txBody>
      </p:sp>
      <p:sp>
        <p:nvSpPr>
          <p:cNvPr id="4" name="3 CuadroTexto"/>
          <p:cNvSpPr txBox="1"/>
          <p:nvPr/>
        </p:nvSpPr>
        <p:spPr>
          <a:xfrm>
            <a:off x="1259632" y="416858"/>
            <a:ext cx="7024102" cy="707886"/>
          </a:xfrm>
          <a:prstGeom prst="rect">
            <a:avLst/>
          </a:prstGeom>
          <a:noFill/>
        </p:spPr>
        <p:txBody>
          <a:bodyPr wrap="none" rtlCol="0">
            <a:spAutoFit/>
          </a:bodyPr>
          <a:lstStyle/>
          <a:p>
            <a:r>
              <a:rPr lang="en-US" sz="4000" u="sng" smtClean="0">
                <a:solidFill>
                  <a:srgbClr val="66FF66"/>
                </a:solidFill>
                <a:latin typeface="+mj-lt"/>
                <a:ea typeface="+mj-ea"/>
                <a:cs typeface="+mj-cs"/>
              </a:rPr>
              <a:t>CRITERIOS DE LA PLANIFICACIÓN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485642" y="1628800"/>
            <a:ext cx="8165312" cy="4462760"/>
          </a:xfrm>
          <a:prstGeom prst="rect">
            <a:avLst/>
          </a:prstGeom>
          <a:noFill/>
        </p:spPr>
        <p:txBody>
          <a:bodyPr wrap="square" rtlCol="0">
            <a:spAutoFit/>
          </a:bodyPr>
          <a:lstStyle/>
          <a:p>
            <a:pPr>
              <a:buFontTx/>
              <a:buChar char="-"/>
            </a:pPr>
            <a:r>
              <a:rPr lang="es-AR" sz="2400" dirty="0" smtClean="0"/>
              <a:t>Orientados al Usuario (relacionados con el rendimiento): </a:t>
            </a:r>
          </a:p>
          <a:p>
            <a:r>
              <a:rPr lang="es-AR" sz="2400" dirty="0" smtClean="0"/>
              <a:t>	 Tiempo de instancia, Tiempo de respuesta,  Fecha limite</a:t>
            </a:r>
          </a:p>
          <a:p>
            <a:endParaRPr lang="es-AR" sz="2400" dirty="0" smtClean="0"/>
          </a:p>
          <a:p>
            <a:pPr>
              <a:buFontTx/>
              <a:buChar char="-"/>
            </a:pPr>
            <a:r>
              <a:rPr lang="es-AR" sz="2400" dirty="0" smtClean="0"/>
              <a:t>Orientados al Usuario (otros): </a:t>
            </a:r>
          </a:p>
          <a:p>
            <a:pPr lvl="2"/>
            <a:r>
              <a:rPr lang="es-AR" sz="2400" dirty="0" smtClean="0"/>
              <a:t> Previsibilidad</a:t>
            </a:r>
          </a:p>
          <a:p>
            <a:pPr lvl="2"/>
            <a:endParaRPr lang="es-AR" sz="2400" dirty="0" smtClean="0"/>
          </a:p>
          <a:p>
            <a:pPr>
              <a:buFontTx/>
              <a:buChar char="-"/>
            </a:pPr>
            <a:r>
              <a:rPr lang="es-AR" sz="2400" dirty="0" smtClean="0"/>
              <a:t>Orientados al Sistema (relacionados con el rendimiento): </a:t>
            </a:r>
          </a:p>
          <a:p>
            <a:r>
              <a:rPr lang="es-AR" sz="2400" dirty="0" smtClean="0"/>
              <a:t>	 Utilización de CPU,  </a:t>
            </a:r>
            <a:r>
              <a:rPr lang="es-AR" sz="2400" dirty="0" err="1" smtClean="0"/>
              <a:t>Throughput</a:t>
            </a:r>
            <a:r>
              <a:rPr lang="es-AR" sz="2400" dirty="0" smtClean="0"/>
              <a:t>  (Performance)</a:t>
            </a:r>
          </a:p>
          <a:p>
            <a:endParaRPr lang="es-AR" sz="2400" dirty="0" smtClean="0"/>
          </a:p>
          <a:p>
            <a:pPr>
              <a:buFontTx/>
              <a:buChar char="-"/>
            </a:pPr>
            <a:r>
              <a:rPr lang="es-AR" sz="2400" dirty="0" smtClean="0"/>
              <a:t>Orientados al Sistema (otros): </a:t>
            </a:r>
          </a:p>
          <a:p>
            <a:r>
              <a:rPr lang="es-AR" sz="2400" dirty="0" smtClean="0"/>
              <a:t>	 Igualdad, Prioridades, Balance de recursos</a:t>
            </a:r>
          </a:p>
          <a:p>
            <a:endParaRPr lang="en-US" sz="2000" dirty="0"/>
          </a:p>
        </p:txBody>
      </p:sp>
      <p:sp>
        <p:nvSpPr>
          <p:cNvPr id="4" name="3 CuadroTexto"/>
          <p:cNvSpPr txBox="1"/>
          <p:nvPr/>
        </p:nvSpPr>
        <p:spPr>
          <a:xfrm>
            <a:off x="766724" y="416858"/>
            <a:ext cx="776571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ORIENTACIÓN DE LA PLANIFICACIÓN</a:t>
            </a:r>
            <a:endParaRPr lang="en-US" sz="4000" u="sng" dirty="0">
              <a:solidFill>
                <a:srgbClr val="66FF66"/>
              </a:solidFill>
              <a:latin typeface="+mj-lt"/>
              <a:ea typeface="+mj-ea"/>
              <a:cs typeface="+mj-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165167" y="1412776"/>
            <a:ext cx="7871329" cy="3877985"/>
          </a:xfrm>
          <a:prstGeom prst="rect">
            <a:avLst/>
          </a:prstGeom>
          <a:noFill/>
        </p:spPr>
        <p:txBody>
          <a:bodyPr wrap="square" rtlCol="0">
            <a:spAutoFit/>
          </a:bodyPr>
          <a:lstStyle/>
          <a:p>
            <a:r>
              <a:rPr lang="en-US" sz="5000" dirty="0" err="1" smtClean="0"/>
              <a:t>Temas</a:t>
            </a:r>
            <a:endParaRPr lang="en-US" sz="5000" dirty="0" smtClean="0"/>
          </a:p>
          <a:p>
            <a:endParaRPr lang="en-US" dirty="0"/>
          </a:p>
          <a:p>
            <a:pPr marL="514350" indent="-514350"/>
            <a:r>
              <a:rPr lang="es-AR" sz="3200" dirty="0" smtClean="0">
                <a:solidFill>
                  <a:srgbClr val="66FF66"/>
                </a:solidFill>
              </a:rPr>
              <a:t>1) Conceptos Básicos</a:t>
            </a:r>
            <a:r>
              <a:rPr lang="es-AR" sz="3200" dirty="0" smtClean="0"/>
              <a:t>	</a:t>
            </a:r>
          </a:p>
          <a:p>
            <a:pPr marL="514350" indent="-514350"/>
            <a:r>
              <a:rPr lang="es-AR" sz="3200" dirty="0" smtClean="0">
                <a:solidFill>
                  <a:srgbClr val="66FF66"/>
                </a:solidFill>
              </a:rPr>
              <a:t>2) Planificadores</a:t>
            </a:r>
            <a:endParaRPr lang="es-AR" sz="3200" dirty="0" smtClean="0"/>
          </a:p>
          <a:p>
            <a:pPr marL="514350" indent="-514350"/>
            <a:r>
              <a:rPr lang="es-AR" sz="3200" dirty="0" smtClean="0">
                <a:solidFill>
                  <a:srgbClr val="66FF66"/>
                </a:solidFill>
              </a:rPr>
              <a:t>3) Criterios y Orientación de la Planificación </a:t>
            </a:r>
            <a:endParaRPr lang="es-AR" sz="3200" dirty="0" smtClean="0">
              <a:sym typeface="Wingdings" pitchFamily="2" charset="2"/>
            </a:endParaRPr>
          </a:p>
          <a:p>
            <a:pPr marL="514350" indent="-514350"/>
            <a:r>
              <a:rPr lang="es-AR" sz="3200" dirty="0" smtClean="0">
                <a:solidFill>
                  <a:srgbClr val="FF3300"/>
                </a:solidFill>
              </a:rPr>
              <a:t>4) Alternativas de Planificación  </a:t>
            </a:r>
            <a:r>
              <a:rPr lang="es-AR" sz="3200" dirty="0" smtClean="0">
                <a:sym typeface="Wingdings" pitchFamily="2" charset="2"/>
              </a:rPr>
              <a:t></a:t>
            </a:r>
          </a:p>
          <a:p>
            <a:pPr marL="514350" indent="-514350"/>
            <a:r>
              <a:rPr lang="es-AR" sz="3200" dirty="0" smtClean="0"/>
              <a:t>5) Algoritmos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259632" y="416858"/>
            <a:ext cx="7251024" cy="707886"/>
          </a:xfrm>
          <a:prstGeom prst="rect">
            <a:avLst/>
          </a:prstGeom>
          <a:noFill/>
        </p:spPr>
        <p:txBody>
          <a:bodyPr wrap="none" rtlCol="0">
            <a:spAutoFit/>
          </a:bodyPr>
          <a:lstStyle/>
          <a:p>
            <a:r>
              <a:rPr lang="es-AR" sz="4000" u="sng" dirty="0" smtClean="0">
                <a:solidFill>
                  <a:srgbClr val="66FF66"/>
                </a:solidFill>
                <a:latin typeface="+mj-lt"/>
                <a:ea typeface="+mj-ea"/>
                <a:cs typeface="+mj-cs"/>
              </a:rPr>
              <a:t>ALTERNATIVAS DE PLANIFICACIÓN</a:t>
            </a:r>
            <a:endParaRPr lang="en-US" sz="4000" u="sng" dirty="0" smtClean="0">
              <a:solidFill>
                <a:srgbClr val="66FF66"/>
              </a:solidFill>
              <a:latin typeface="+mj-lt"/>
              <a:ea typeface="+mj-ea"/>
              <a:cs typeface="+mj-cs"/>
            </a:endParaRPr>
          </a:p>
        </p:txBody>
      </p:sp>
      <p:sp>
        <p:nvSpPr>
          <p:cNvPr id="5" name="4 CuadroTexto"/>
          <p:cNvSpPr txBox="1"/>
          <p:nvPr/>
        </p:nvSpPr>
        <p:spPr>
          <a:xfrm>
            <a:off x="395536" y="2408982"/>
            <a:ext cx="8506816" cy="1938992"/>
          </a:xfrm>
          <a:prstGeom prst="rect">
            <a:avLst/>
          </a:prstGeom>
          <a:noFill/>
        </p:spPr>
        <p:txBody>
          <a:bodyPr wrap="none" rtlCol="0">
            <a:spAutoFit/>
          </a:bodyPr>
          <a:lstStyle/>
          <a:p>
            <a:r>
              <a:rPr lang="en-US" sz="3000" dirty="0" smtClean="0">
                <a:solidFill>
                  <a:srgbClr val="FFFF00"/>
                </a:solidFill>
              </a:rPr>
              <a:t>1- </a:t>
            </a:r>
            <a:r>
              <a:rPr lang="en-US" sz="3000" dirty="0" err="1" smtClean="0">
                <a:solidFill>
                  <a:srgbClr val="FFFF00"/>
                </a:solidFill>
              </a:rPr>
              <a:t>Cambio</a:t>
            </a:r>
            <a:r>
              <a:rPr lang="en-US" sz="3000" dirty="0" smtClean="0">
                <a:solidFill>
                  <a:srgbClr val="FFFF00"/>
                </a:solidFill>
              </a:rPr>
              <a:t> de </a:t>
            </a:r>
            <a:r>
              <a:rPr lang="en-US" sz="3000" dirty="0" err="1" smtClean="0">
                <a:solidFill>
                  <a:srgbClr val="FFFF00"/>
                </a:solidFill>
              </a:rPr>
              <a:t>estado</a:t>
            </a:r>
            <a:r>
              <a:rPr lang="en-US" sz="3000" dirty="0" smtClean="0">
                <a:solidFill>
                  <a:srgbClr val="FFFF00"/>
                </a:solidFill>
              </a:rPr>
              <a:t>: </a:t>
            </a:r>
            <a:r>
              <a:rPr lang="en-US" sz="3000" dirty="0" err="1" smtClean="0">
                <a:solidFill>
                  <a:srgbClr val="FFFF00"/>
                </a:solidFill>
              </a:rPr>
              <a:t>Ejecutando</a:t>
            </a:r>
            <a:r>
              <a:rPr lang="en-US" sz="3000" dirty="0" smtClean="0">
                <a:solidFill>
                  <a:srgbClr val="FFFF00"/>
                </a:solidFill>
              </a:rPr>
              <a:t> a </a:t>
            </a:r>
            <a:r>
              <a:rPr lang="en-US" sz="3000" dirty="0" err="1" smtClean="0">
                <a:solidFill>
                  <a:srgbClr val="FFFF00"/>
                </a:solidFill>
              </a:rPr>
              <a:t>Espera</a:t>
            </a:r>
            <a:r>
              <a:rPr lang="en-US" sz="3000" dirty="0" smtClean="0">
                <a:solidFill>
                  <a:srgbClr val="FFFF00"/>
                </a:solidFill>
              </a:rPr>
              <a:t> (wait)</a:t>
            </a:r>
          </a:p>
          <a:p>
            <a:r>
              <a:rPr lang="en-US" sz="3000" dirty="0" smtClean="0">
                <a:solidFill>
                  <a:srgbClr val="FF0101"/>
                </a:solidFill>
              </a:rPr>
              <a:t>2- </a:t>
            </a:r>
            <a:r>
              <a:rPr lang="en-US" sz="3000" dirty="0" err="1" smtClean="0">
                <a:solidFill>
                  <a:srgbClr val="FF0101"/>
                </a:solidFill>
              </a:rPr>
              <a:t>Cambio</a:t>
            </a:r>
            <a:r>
              <a:rPr lang="en-US" sz="3000" dirty="0" smtClean="0">
                <a:solidFill>
                  <a:srgbClr val="FF0101"/>
                </a:solidFill>
              </a:rPr>
              <a:t> de </a:t>
            </a:r>
            <a:r>
              <a:rPr lang="en-US" sz="3000" dirty="0" err="1" smtClean="0">
                <a:solidFill>
                  <a:srgbClr val="FF0101"/>
                </a:solidFill>
              </a:rPr>
              <a:t>estado</a:t>
            </a:r>
            <a:r>
              <a:rPr lang="en-US" sz="3000" dirty="0" smtClean="0">
                <a:solidFill>
                  <a:srgbClr val="FF0101"/>
                </a:solidFill>
              </a:rPr>
              <a:t>: </a:t>
            </a:r>
            <a:r>
              <a:rPr lang="en-US" sz="3000" dirty="0" err="1" smtClean="0">
                <a:solidFill>
                  <a:srgbClr val="FF0101"/>
                </a:solidFill>
              </a:rPr>
              <a:t>Ejecutando</a:t>
            </a:r>
            <a:r>
              <a:rPr lang="en-US" sz="3000" dirty="0" smtClean="0">
                <a:solidFill>
                  <a:srgbClr val="FF0101"/>
                </a:solidFill>
              </a:rPr>
              <a:t> a </a:t>
            </a:r>
            <a:r>
              <a:rPr lang="en-US" sz="3000" dirty="0" err="1" smtClean="0">
                <a:solidFill>
                  <a:srgbClr val="FF0101"/>
                </a:solidFill>
              </a:rPr>
              <a:t>Listo</a:t>
            </a:r>
            <a:r>
              <a:rPr lang="en-US" sz="3000" dirty="0">
                <a:solidFill>
                  <a:srgbClr val="FF0101"/>
                </a:solidFill>
              </a:rPr>
              <a:t> </a:t>
            </a:r>
            <a:r>
              <a:rPr lang="en-US" sz="3000" dirty="0" smtClean="0">
                <a:solidFill>
                  <a:srgbClr val="FF0101"/>
                </a:solidFill>
              </a:rPr>
              <a:t>(ready)</a:t>
            </a:r>
          </a:p>
          <a:p>
            <a:r>
              <a:rPr lang="en-US" sz="3000" dirty="0" smtClean="0">
                <a:solidFill>
                  <a:srgbClr val="FF0101"/>
                </a:solidFill>
              </a:rPr>
              <a:t>3- </a:t>
            </a:r>
            <a:r>
              <a:rPr lang="en-US" sz="3000" dirty="0" err="1" smtClean="0">
                <a:solidFill>
                  <a:srgbClr val="FF0101"/>
                </a:solidFill>
              </a:rPr>
              <a:t>Cambio</a:t>
            </a:r>
            <a:r>
              <a:rPr lang="en-US" sz="3000" dirty="0" smtClean="0">
                <a:solidFill>
                  <a:srgbClr val="FF0101"/>
                </a:solidFill>
              </a:rPr>
              <a:t> de </a:t>
            </a:r>
            <a:r>
              <a:rPr lang="en-US" sz="3000" dirty="0" err="1" smtClean="0">
                <a:solidFill>
                  <a:srgbClr val="FF0101"/>
                </a:solidFill>
              </a:rPr>
              <a:t>estado</a:t>
            </a:r>
            <a:r>
              <a:rPr lang="en-US" sz="3000" dirty="0" smtClean="0">
                <a:solidFill>
                  <a:srgbClr val="FF0101"/>
                </a:solidFill>
              </a:rPr>
              <a:t>: </a:t>
            </a:r>
            <a:r>
              <a:rPr lang="en-US" sz="3000" dirty="0" err="1" smtClean="0">
                <a:solidFill>
                  <a:srgbClr val="FF0101"/>
                </a:solidFill>
              </a:rPr>
              <a:t>Esperando</a:t>
            </a:r>
            <a:r>
              <a:rPr lang="en-US" sz="3000" dirty="0" smtClean="0">
                <a:solidFill>
                  <a:srgbClr val="FF0101"/>
                </a:solidFill>
              </a:rPr>
              <a:t> (wait) a </a:t>
            </a:r>
            <a:r>
              <a:rPr lang="en-US" sz="3000" dirty="0" err="1" smtClean="0">
                <a:solidFill>
                  <a:srgbClr val="FF0101"/>
                </a:solidFill>
              </a:rPr>
              <a:t>Listo</a:t>
            </a:r>
            <a:r>
              <a:rPr lang="en-US" sz="3000" dirty="0" smtClean="0">
                <a:solidFill>
                  <a:srgbClr val="FF0101"/>
                </a:solidFill>
              </a:rPr>
              <a:t> (ready)</a:t>
            </a:r>
          </a:p>
          <a:p>
            <a:r>
              <a:rPr lang="en-US" sz="3000" dirty="0" smtClean="0">
                <a:solidFill>
                  <a:srgbClr val="FFFF00"/>
                </a:solidFill>
              </a:rPr>
              <a:t>4- </a:t>
            </a:r>
            <a:r>
              <a:rPr lang="en-US" sz="3000" dirty="0" err="1" smtClean="0">
                <a:solidFill>
                  <a:srgbClr val="FFFF00"/>
                </a:solidFill>
              </a:rPr>
              <a:t>Termina</a:t>
            </a:r>
            <a:endParaRPr lang="en-US" sz="3000" dirty="0" smtClean="0">
              <a:solidFill>
                <a:srgbClr val="FFFF00"/>
              </a:solidFill>
            </a:endParaRPr>
          </a:p>
        </p:txBody>
      </p:sp>
      <p:sp>
        <p:nvSpPr>
          <p:cNvPr id="6" name="5 CuadroTexto"/>
          <p:cNvSpPr txBox="1"/>
          <p:nvPr/>
        </p:nvSpPr>
        <p:spPr>
          <a:xfrm>
            <a:off x="1403648" y="1700808"/>
            <a:ext cx="5890395" cy="630942"/>
          </a:xfrm>
          <a:prstGeom prst="rect">
            <a:avLst/>
          </a:prstGeom>
          <a:noFill/>
        </p:spPr>
        <p:txBody>
          <a:bodyPr wrap="none" rtlCol="0">
            <a:spAutoFit/>
          </a:bodyPr>
          <a:lstStyle/>
          <a:p>
            <a:r>
              <a:rPr lang="en-US" sz="3500" dirty="0" smtClean="0">
                <a:solidFill>
                  <a:srgbClr val="FF3300"/>
                </a:solidFill>
              </a:rPr>
              <a:t>Preemptive</a:t>
            </a:r>
            <a:r>
              <a:rPr lang="en-US" sz="3500" dirty="0" smtClean="0"/>
              <a:t> Vs </a:t>
            </a:r>
            <a:r>
              <a:rPr lang="en-US" sz="3500" dirty="0" smtClean="0">
                <a:solidFill>
                  <a:srgbClr val="FFFF00"/>
                </a:solidFill>
              </a:rPr>
              <a:t>Non-Preemptive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165167" y="1412776"/>
            <a:ext cx="7871329" cy="3877985"/>
          </a:xfrm>
          <a:prstGeom prst="rect">
            <a:avLst/>
          </a:prstGeom>
          <a:noFill/>
        </p:spPr>
        <p:txBody>
          <a:bodyPr wrap="square" rtlCol="0">
            <a:spAutoFit/>
          </a:bodyPr>
          <a:lstStyle/>
          <a:p>
            <a:r>
              <a:rPr lang="en-US" sz="5000" dirty="0" err="1" smtClean="0"/>
              <a:t>Temas</a:t>
            </a:r>
            <a:endParaRPr lang="en-US" sz="5000" dirty="0" smtClean="0"/>
          </a:p>
          <a:p>
            <a:endParaRPr lang="en-US" dirty="0"/>
          </a:p>
          <a:p>
            <a:pPr marL="514350" indent="-514350"/>
            <a:r>
              <a:rPr lang="es-AR" sz="3200" dirty="0" smtClean="0">
                <a:solidFill>
                  <a:srgbClr val="66FF66"/>
                </a:solidFill>
              </a:rPr>
              <a:t>1) Conceptos Básicos</a:t>
            </a:r>
            <a:r>
              <a:rPr lang="es-AR" sz="3200" dirty="0" smtClean="0"/>
              <a:t>	</a:t>
            </a:r>
          </a:p>
          <a:p>
            <a:pPr marL="514350" indent="-514350"/>
            <a:r>
              <a:rPr lang="es-AR" sz="3200" dirty="0" smtClean="0">
                <a:solidFill>
                  <a:srgbClr val="66FF66"/>
                </a:solidFill>
              </a:rPr>
              <a:t>2) Planificadores</a:t>
            </a:r>
            <a:endParaRPr lang="es-AR" sz="3200" dirty="0" smtClean="0"/>
          </a:p>
          <a:p>
            <a:pPr marL="514350" indent="-514350"/>
            <a:r>
              <a:rPr lang="es-AR" sz="3200" dirty="0" smtClean="0">
                <a:solidFill>
                  <a:srgbClr val="66FF66"/>
                </a:solidFill>
              </a:rPr>
              <a:t>3) Criterios y Orientación de la Planificación </a:t>
            </a:r>
            <a:endParaRPr lang="es-AR" sz="3200" dirty="0" smtClean="0">
              <a:sym typeface="Wingdings" pitchFamily="2" charset="2"/>
            </a:endParaRPr>
          </a:p>
          <a:p>
            <a:pPr marL="514350" indent="-514350"/>
            <a:r>
              <a:rPr lang="es-AR" sz="3200" dirty="0" smtClean="0">
                <a:solidFill>
                  <a:srgbClr val="66FF66"/>
                </a:solidFill>
              </a:rPr>
              <a:t>4) Alternativas de Planificación  </a:t>
            </a:r>
            <a:endParaRPr lang="es-AR" sz="3200" dirty="0" smtClean="0">
              <a:sym typeface="Wingdings" pitchFamily="2" charset="2"/>
            </a:endParaRPr>
          </a:p>
          <a:p>
            <a:pPr marL="514350" indent="-514350"/>
            <a:r>
              <a:rPr lang="es-AR" sz="3200" dirty="0" smtClean="0">
                <a:solidFill>
                  <a:srgbClr val="FF3300"/>
                </a:solidFill>
              </a:rPr>
              <a:t>5) Algoritmos  </a:t>
            </a:r>
            <a:r>
              <a:rPr lang="es-AR" sz="3200" dirty="0" smtClean="0">
                <a:sym typeface="Wingdings" pitchFamily="2" charset="2"/>
              </a:rPr>
              <a:t></a:t>
            </a:r>
            <a:endParaRPr lang="es-AR" sz="3200"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2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sp>
        <p:nvSpPr>
          <p:cNvPr id="4" name="3 CuadroTexto"/>
          <p:cNvSpPr txBox="1"/>
          <p:nvPr/>
        </p:nvSpPr>
        <p:spPr>
          <a:xfrm>
            <a:off x="179512" y="1844824"/>
            <a:ext cx="5647893" cy="3062377"/>
          </a:xfrm>
          <a:prstGeom prst="rect">
            <a:avLst/>
          </a:prstGeom>
          <a:noFill/>
        </p:spPr>
        <p:txBody>
          <a:bodyPr wrap="none" rtlCol="0">
            <a:spAutoFit/>
          </a:bodyPr>
          <a:lstStyle/>
          <a:p>
            <a:r>
              <a:rPr lang="es-AR" sz="2800" dirty="0" smtClean="0"/>
              <a:t>• FCFS (</a:t>
            </a:r>
            <a:r>
              <a:rPr lang="es-AR" sz="2800" dirty="0" err="1" smtClean="0"/>
              <a:t>First</a:t>
            </a:r>
            <a:r>
              <a:rPr lang="es-AR" sz="2800" dirty="0" smtClean="0"/>
              <a:t> come </a:t>
            </a:r>
            <a:r>
              <a:rPr lang="es-AR" sz="2800" dirty="0" err="1" smtClean="0"/>
              <a:t>First</a:t>
            </a:r>
            <a:r>
              <a:rPr lang="es-AR" sz="2800" dirty="0" smtClean="0"/>
              <a:t> </a:t>
            </a:r>
            <a:r>
              <a:rPr lang="es-AR" sz="2800" dirty="0" err="1" smtClean="0"/>
              <a:t>Serve</a:t>
            </a:r>
            <a:r>
              <a:rPr lang="es-AR" sz="2800" dirty="0" smtClean="0"/>
              <a:t>)</a:t>
            </a:r>
          </a:p>
          <a:p>
            <a:r>
              <a:rPr lang="es-AR" sz="2800" dirty="0" smtClean="0"/>
              <a:t>• Round </a:t>
            </a:r>
            <a:r>
              <a:rPr lang="es-AR" sz="2800" dirty="0" err="1" smtClean="0"/>
              <a:t>Robin</a:t>
            </a:r>
            <a:r>
              <a:rPr lang="es-AR" sz="2800" dirty="0" smtClean="0"/>
              <a:t>  </a:t>
            </a:r>
          </a:p>
          <a:p>
            <a:r>
              <a:rPr lang="en-US" sz="2800" dirty="0" smtClean="0"/>
              <a:t>• SPN/SJF (Shortest Process Next)</a:t>
            </a:r>
            <a:endParaRPr lang="es-AR" sz="2800" dirty="0" smtClean="0"/>
          </a:p>
          <a:p>
            <a:r>
              <a:rPr lang="en-US" sz="2800" dirty="0" smtClean="0"/>
              <a:t>• SRT (Shortest Remaining Time)</a:t>
            </a:r>
            <a:endParaRPr lang="es-AR" sz="2800" dirty="0" smtClean="0"/>
          </a:p>
          <a:p>
            <a:r>
              <a:rPr lang="en-US" sz="2800" dirty="0" smtClean="0"/>
              <a:t>• HRRN (Highest Response ratio next)</a:t>
            </a:r>
            <a:endParaRPr lang="es-AR" sz="2800" dirty="0" smtClean="0"/>
          </a:p>
          <a:p>
            <a:r>
              <a:rPr lang="es-AR" sz="2800" dirty="0" smtClean="0"/>
              <a:t>• Prioridad</a:t>
            </a:r>
          </a:p>
          <a:p>
            <a:endParaRPr lang="en-US" sz="2500" dirty="0"/>
          </a:p>
        </p:txBody>
      </p:sp>
      <p:sp>
        <p:nvSpPr>
          <p:cNvPr id="5" name="4 CuadroTexto"/>
          <p:cNvSpPr txBox="1"/>
          <p:nvPr/>
        </p:nvSpPr>
        <p:spPr>
          <a:xfrm>
            <a:off x="5364088" y="5566881"/>
            <a:ext cx="3736344" cy="1246495"/>
          </a:xfrm>
          <a:prstGeom prst="rect">
            <a:avLst/>
          </a:prstGeom>
          <a:noFill/>
        </p:spPr>
        <p:txBody>
          <a:bodyPr wrap="none" rtlCol="0">
            <a:spAutoFit/>
          </a:bodyPr>
          <a:lstStyle/>
          <a:p>
            <a:r>
              <a:rPr lang="en-US" sz="2500" dirty="0" err="1" smtClean="0"/>
              <a:t>Conceptos</a:t>
            </a:r>
            <a:r>
              <a:rPr lang="en-US" sz="2500" dirty="0" smtClean="0"/>
              <a:t>:</a:t>
            </a:r>
            <a:endParaRPr lang="en-US" sz="2500" dirty="0"/>
          </a:p>
          <a:p>
            <a:pPr lvl="1">
              <a:buFont typeface="Arial" pitchFamily="34" charset="0"/>
              <a:buChar char="•"/>
            </a:pPr>
            <a:r>
              <a:rPr lang="en-US" sz="2500" dirty="0" err="1" smtClean="0"/>
              <a:t>Hambruna</a:t>
            </a:r>
            <a:r>
              <a:rPr lang="en-US" sz="2500" dirty="0" smtClean="0"/>
              <a:t> (Starvation)</a:t>
            </a:r>
          </a:p>
          <a:p>
            <a:pPr lvl="1">
              <a:buFont typeface="Arial" pitchFamily="34" charset="0"/>
              <a:buChar char="•"/>
            </a:pPr>
            <a:r>
              <a:rPr lang="en-US" sz="2500" dirty="0" err="1" smtClean="0"/>
              <a:t>Envejecimiento</a:t>
            </a:r>
            <a:r>
              <a:rPr lang="en-US" sz="2500" dirty="0" smtClean="0"/>
              <a:t> (Aging)</a:t>
            </a:r>
            <a:endParaRPr lang="en-US" sz="2500"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2195736" y="1772816"/>
            <a:ext cx="4946803" cy="553998"/>
          </a:xfrm>
          <a:prstGeom prst="rect">
            <a:avLst/>
          </a:prstGeom>
          <a:noFill/>
        </p:spPr>
        <p:txBody>
          <a:bodyPr wrap="none" rtlCol="0">
            <a:spAutoFit/>
          </a:bodyPr>
          <a:lstStyle/>
          <a:p>
            <a:r>
              <a:rPr lang="en-US" sz="3000" u="sng" dirty="0" smtClean="0"/>
              <a:t>First-Come First-Served (FCFS )</a:t>
            </a:r>
            <a:endParaRPr lang="en-US" sz="3000" u="sng" dirty="0"/>
          </a:p>
        </p:txBody>
      </p:sp>
      <p:sp>
        <p:nvSpPr>
          <p:cNvPr id="7" name="6 CuadroTexto"/>
          <p:cNvSpPr txBox="1"/>
          <p:nvPr/>
        </p:nvSpPr>
        <p:spPr>
          <a:xfrm>
            <a:off x="251520" y="2852936"/>
            <a:ext cx="8640960" cy="1938992"/>
          </a:xfrm>
          <a:prstGeom prst="rect">
            <a:avLst/>
          </a:prstGeom>
          <a:noFill/>
        </p:spPr>
        <p:txBody>
          <a:bodyPr wrap="square" rtlCol="0">
            <a:spAutoFit/>
          </a:bodyPr>
          <a:lstStyle/>
          <a:p>
            <a:r>
              <a:rPr lang="es-AR" sz="3000" dirty="0" smtClean="0"/>
              <a:t>Primero en llegar, primero en atender. Trabaja con una cola de procesos “listos” para ejecutarse. Cuando un proceso se deja de ejecutar se toma el proceso que lleva más tiempo en la cola de “listos</a:t>
            </a:r>
            <a:r>
              <a:rPr lang="es-AR" dirty="0" smtClean="0"/>
              <a:t>”.</a:t>
            </a:r>
            <a:endParaRPr lang="es-AR" dirty="0"/>
          </a:p>
        </p:txBody>
      </p:sp>
      <p:sp>
        <p:nvSpPr>
          <p:cNvPr id="8" name="7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2195736" y="1772816"/>
            <a:ext cx="5010474" cy="1015663"/>
          </a:xfrm>
          <a:prstGeom prst="rect">
            <a:avLst/>
          </a:prstGeom>
          <a:noFill/>
        </p:spPr>
        <p:txBody>
          <a:bodyPr wrap="none" rtlCol="0">
            <a:spAutoFit/>
          </a:bodyPr>
          <a:lstStyle/>
          <a:p>
            <a:r>
              <a:rPr lang="en-US" sz="3000" u="sng" dirty="0" smtClean="0"/>
              <a:t>First-Come First-Served (FCFS )</a:t>
            </a:r>
          </a:p>
          <a:p>
            <a:r>
              <a:rPr lang="en-US" sz="3000" dirty="0" smtClean="0"/>
              <a:t>	</a:t>
            </a:r>
            <a:r>
              <a:rPr lang="en-US" sz="3000" dirty="0" err="1" smtClean="0"/>
              <a:t>Ejercicio</a:t>
            </a:r>
            <a:r>
              <a:rPr lang="en-US" sz="3000" dirty="0" smtClean="0"/>
              <a:t> (Sin </a:t>
            </a:r>
            <a:r>
              <a:rPr lang="en-US" sz="3000" dirty="0" err="1" smtClean="0"/>
              <a:t>arribo</a:t>
            </a:r>
            <a:r>
              <a:rPr lang="en-US" sz="3000" dirty="0" smtClean="0"/>
              <a:t>) </a:t>
            </a:r>
            <a:endParaRPr lang="en-US" sz="3000" dirty="0"/>
          </a:p>
        </p:txBody>
      </p:sp>
      <p:sp>
        <p:nvSpPr>
          <p:cNvPr id="8" name="7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pic>
        <p:nvPicPr>
          <p:cNvPr id="2051" name="Picture 3"/>
          <p:cNvPicPr>
            <a:picLocks noChangeAspect="1" noChangeArrowheads="1"/>
          </p:cNvPicPr>
          <p:nvPr/>
        </p:nvPicPr>
        <p:blipFill>
          <a:blip r:embed="rId2" cstate="print"/>
          <a:srcRect/>
          <a:stretch>
            <a:fillRect/>
          </a:stretch>
        </p:blipFill>
        <p:spPr bwMode="auto">
          <a:xfrm>
            <a:off x="3275856" y="2852936"/>
            <a:ext cx="3392388" cy="35943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2195736" y="1772816"/>
            <a:ext cx="5087098" cy="1015663"/>
          </a:xfrm>
          <a:prstGeom prst="rect">
            <a:avLst/>
          </a:prstGeom>
          <a:noFill/>
        </p:spPr>
        <p:txBody>
          <a:bodyPr wrap="none" rtlCol="0">
            <a:spAutoFit/>
          </a:bodyPr>
          <a:lstStyle/>
          <a:p>
            <a:r>
              <a:rPr lang="en-US" sz="3000" u="sng" dirty="0" smtClean="0"/>
              <a:t>First-Come First-Served (FCFS )</a:t>
            </a:r>
          </a:p>
          <a:p>
            <a:r>
              <a:rPr lang="en-US" sz="3000" dirty="0" err="1" smtClean="0"/>
              <a:t>Resolución</a:t>
            </a:r>
            <a:r>
              <a:rPr lang="en-US" sz="3000" dirty="0" smtClean="0"/>
              <a:t> </a:t>
            </a:r>
            <a:r>
              <a:rPr lang="en-US" sz="3000" dirty="0" err="1" smtClean="0"/>
              <a:t>Ejercicio</a:t>
            </a:r>
            <a:r>
              <a:rPr lang="en-US" sz="3000" dirty="0" smtClean="0"/>
              <a:t> (Sin </a:t>
            </a:r>
            <a:r>
              <a:rPr lang="en-US" sz="3000" dirty="0" err="1" smtClean="0"/>
              <a:t>arribo</a:t>
            </a:r>
            <a:r>
              <a:rPr lang="en-US" sz="3000" dirty="0" smtClean="0"/>
              <a:t>)</a:t>
            </a:r>
            <a:endParaRPr lang="en-US" sz="3000" dirty="0"/>
          </a:p>
        </p:txBody>
      </p:sp>
      <p:sp>
        <p:nvSpPr>
          <p:cNvPr id="8" name="7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pic>
        <p:nvPicPr>
          <p:cNvPr id="1027" name="Picture 3"/>
          <p:cNvPicPr>
            <a:picLocks noChangeAspect="1" noChangeArrowheads="1"/>
          </p:cNvPicPr>
          <p:nvPr/>
        </p:nvPicPr>
        <p:blipFill>
          <a:blip r:embed="rId2" cstate="print"/>
          <a:srcRect/>
          <a:stretch>
            <a:fillRect/>
          </a:stretch>
        </p:blipFill>
        <p:spPr bwMode="auto">
          <a:xfrm>
            <a:off x="1043608" y="2780928"/>
            <a:ext cx="7020272" cy="40158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2195736" y="1772816"/>
            <a:ext cx="5010474" cy="1015663"/>
          </a:xfrm>
          <a:prstGeom prst="rect">
            <a:avLst/>
          </a:prstGeom>
          <a:noFill/>
        </p:spPr>
        <p:txBody>
          <a:bodyPr wrap="none" rtlCol="0">
            <a:spAutoFit/>
          </a:bodyPr>
          <a:lstStyle/>
          <a:p>
            <a:r>
              <a:rPr lang="en-US" sz="3000" u="sng" dirty="0" smtClean="0"/>
              <a:t>First-Come First-Served (FCFS )</a:t>
            </a:r>
          </a:p>
          <a:p>
            <a:r>
              <a:rPr lang="en-US" sz="3000" dirty="0" smtClean="0"/>
              <a:t>	</a:t>
            </a:r>
            <a:r>
              <a:rPr lang="en-US" sz="3000" dirty="0" err="1" smtClean="0"/>
              <a:t>Ejercicio</a:t>
            </a:r>
            <a:r>
              <a:rPr lang="en-US" sz="3000" dirty="0" smtClean="0"/>
              <a:t> (Con </a:t>
            </a:r>
            <a:r>
              <a:rPr lang="en-US" sz="3000" dirty="0" err="1" smtClean="0"/>
              <a:t>arribo</a:t>
            </a:r>
            <a:r>
              <a:rPr lang="en-US" sz="3000" dirty="0" smtClean="0"/>
              <a:t>) </a:t>
            </a:r>
            <a:endParaRPr lang="en-US" sz="3000" dirty="0"/>
          </a:p>
        </p:txBody>
      </p:sp>
      <p:sp>
        <p:nvSpPr>
          <p:cNvPr id="8" name="7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pic>
        <p:nvPicPr>
          <p:cNvPr id="4098" name="Picture 2"/>
          <p:cNvPicPr>
            <a:picLocks noChangeAspect="1" noChangeArrowheads="1"/>
          </p:cNvPicPr>
          <p:nvPr/>
        </p:nvPicPr>
        <p:blipFill>
          <a:blip r:embed="rId2" cstate="print"/>
          <a:srcRect/>
          <a:stretch>
            <a:fillRect/>
          </a:stretch>
        </p:blipFill>
        <p:spPr bwMode="auto">
          <a:xfrm>
            <a:off x="2915816" y="2924944"/>
            <a:ext cx="3807318" cy="33478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165167" y="1412776"/>
            <a:ext cx="7439281" cy="3877985"/>
          </a:xfrm>
          <a:prstGeom prst="rect">
            <a:avLst/>
          </a:prstGeom>
          <a:noFill/>
        </p:spPr>
        <p:txBody>
          <a:bodyPr wrap="none" rtlCol="0">
            <a:spAutoFit/>
          </a:bodyPr>
          <a:lstStyle/>
          <a:p>
            <a:r>
              <a:rPr lang="en-US" sz="5000" dirty="0" err="1" smtClean="0"/>
              <a:t>Temas</a:t>
            </a:r>
            <a:endParaRPr lang="en-US" sz="5000" dirty="0" smtClean="0"/>
          </a:p>
          <a:p>
            <a:endParaRPr lang="en-US" dirty="0"/>
          </a:p>
          <a:p>
            <a:pPr marL="514350" indent="-514350"/>
            <a:r>
              <a:rPr lang="es-AR" sz="3200" dirty="0" smtClean="0">
                <a:solidFill>
                  <a:srgbClr val="FF0000"/>
                </a:solidFill>
              </a:rPr>
              <a:t>1) Conceptos Básicos</a:t>
            </a:r>
            <a:r>
              <a:rPr lang="es-AR" sz="3200" dirty="0" smtClean="0"/>
              <a:t>	</a:t>
            </a:r>
            <a:r>
              <a:rPr lang="es-AR" sz="3200" dirty="0" smtClean="0">
                <a:sym typeface="Wingdings" pitchFamily="2" charset="2"/>
              </a:rPr>
              <a:t></a:t>
            </a:r>
            <a:endParaRPr lang="es-AR" sz="3200" dirty="0" smtClean="0"/>
          </a:p>
          <a:p>
            <a:pPr marL="514350" indent="-514350"/>
            <a:r>
              <a:rPr lang="es-AR" sz="3200" dirty="0" smtClean="0"/>
              <a:t>2) Planificadores </a:t>
            </a:r>
          </a:p>
          <a:p>
            <a:pPr marL="514350" indent="-514350"/>
            <a:r>
              <a:rPr lang="es-AR" sz="3200" dirty="0" smtClean="0"/>
              <a:t>3) Criterios y Orientación de la Planificación</a:t>
            </a:r>
          </a:p>
          <a:p>
            <a:r>
              <a:rPr lang="es-AR" sz="3200" dirty="0" smtClean="0"/>
              <a:t>4) Alternativas de Planificación</a:t>
            </a:r>
          </a:p>
          <a:p>
            <a:r>
              <a:rPr lang="es-AR" sz="3200" dirty="0" smtClean="0"/>
              <a:t>5) Algoritmos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2195736" y="1772816"/>
            <a:ext cx="5433347" cy="1015663"/>
          </a:xfrm>
          <a:prstGeom prst="rect">
            <a:avLst/>
          </a:prstGeom>
          <a:noFill/>
        </p:spPr>
        <p:txBody>
          <a:bodyPr wrap="none" rtlCol="0">
            <a:spAutoFit/>
          </a:bodyPr>
          <a:lstStyle/>
          <a:p>
            <a:r>
              <a:rPr lang="en-US" sz="3000" u="sng" dirty="0" smtClean="0"/>
              <a:t>First-Come First-Served (FCFS )</a:t>
            </a:r>
          </a:p>
          <a:p>
            <a:r>
              <a:rPr lang="en-US" sz="3000" dirty="0" err="1" smtClean="0"/>
              <a:t>Resolución</a:t>
            </a:r>
            <a:r>
              <a:rPr lang="en-US" sz="3000" dirty="0" smtClean="0"/>
              <a:t> </a:t>
            </a:r>
            <a:r>
              <a:rPr lang="en-US" sz="3000" dirty="0" err="1" smtClean="0"/>
              <a:t>Ejercicio</a:t>
            </a:r>
            <a:r>
              <a:rPr lang="en-US" sz="3000" dirty="0" smtClean="0"/>
              <a:t> (Con </a:t>
            </a:r>
            <a:r>
              <a:rPr lang="en-US" sz="3000" dirty="0" err="1" smtClean="0"/>
              <a:t>arribo</a:t>
            </a:r>
            <a:r>
              <a:rPr lang="en-US" sz="3000" dirty="0" smtClean="0"/>
              <a:t>)</a:t>
            </a:r>
            <a:endParaRPr lang="en-US" sz="3000" dirty="0"/>
          </a:p>
        </p:txBody>
      </p:sp>
      <p:sp>
        <p:nvSpPr>
          <p:cNvPr id="8" name="7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pic>
        <p:nvPicPr>
          <p:cNvPr id="5123" name="Picture 3"/>
          <p:cNvPicPr>
            <a:picLocks noChangeAspect="1" noChangeArrowheads="1"/>
          </p:cNvPicPr>
          <p:nvPr/>
        </p:nvPicPr>
        <p:blipFill>
          <a:blip r:embed="rId2" cstate="print"/>
          <a:srcRect/>
          <a:stretch>
            <a:fillRect/>
          </a:stretch>
        </p:blipFill>
        <p:spPr bwMode="auto">
          <a:xfrm>
            <a:off x="1486477" y="2725093"/>
            <a:ext cx="6397891" cy="39442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525834" y="1621249"/>
            <a:ext cx="2177456" cy="553998"/>
          </a:xfrm>
          <a:prstGeom prst="rect">
            <a:avLst/>
          </a:prstGeom>
          <a:noFill/>
        </p:spPr>
        <p:txBody>
          <a:bodyPr wrap="none" rtlCol="0">
            <a:spAutoFit/>
          </a:bodyPr>
          <a:lstStyle/>
          <a:p>
            <a:pPr algn="ctr"/>
            <a:r>
              <a:rPr lang="en-US" sz="3000" u="sng" dirty="0" smtClean="0"/>
              <a:t>Round Robin</a:t>
            </a:r>
            <a:endParaRPr lang="en-US" sz="3000" u="sng" dirty="0"/>
          </a:p>
        </p:txBody>
      </p:sp>
      <p:sp>
        <p:nvSpPr>
          <p:cNvPr id="7" name="6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sp>
        <p:nvSpPr>
          <p:cNvPr id="5" name="4 CuadroTexto"/>
          <p:cNvSpPr txBox="1"/>
          <p:nvPr/>
        </p:nvSpPr>
        <p:spPr>
          <a:xfrm>
            <a:off x="395536" y="2492896"/>
            <a:ext cx="8352928" cy="1938992"/>
          </a:xfrm>
          <a:prstGeom prst="rect">
            <a:avLst/>
          </a:prstGeom>
          <a:noFill/>
        </p:spPr>
        <p:txBody>
          <a:bodyPr wrap="square" rtlCol="0">
            <a:spAutoFit/>
          </a:bodyPr>
          <a:lstStyle/>
          <a:p>
            <a:r>
              <a:rPr lang="es-AR" sz="3000" dirty="0" smtClean="0"/>
              <a:t>Turnos rotativos. Se cambia de proceso en ejecución por una interrupción de reloj (Quantum). Permite a todos los procesos ejecutarse la misma cantidad de tiempo</a:t>
            </a:r>
            <a:r>
              <a:rPr lang="es-AR" dirty="0" smtClean="0"/>
              <a:t>.</a:t>
            </a:r>
            <a:endParaRPr lang="es-A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448409" y="1621249"/>
            <a:ext cx="2332306" cy="1477328"/>
          </a:xfrm>
          <a:prstGeom prst="rect">
            <a:avLst/>
          </a:prstGeom>
          <a:noFill/>
        </p:spPr>
        <p:txBody>
          <a:bodyPr wrap="none" rtlCol="0">
            <a:spAutoFit/>
          </a:bodyPr>
          <a:lstStyle/>
          <a:p>
            <a:pPr algn="ctr"/>
            <a:r>
              <a:rPr lang="en-US" sz="3000" u="sng" dirty="0" smtClean="0"/>
              <a:t>Round Robin</a:t>
            </a:r>
            <a:endParaRPr lang="en-US" sz="3000" u="sng" dirty="0"/>
          </a:p>
          <a:p>
            <a:pPr algn="ctr"/>
            <a:r>
              <a:rPr lang="en-US" sz="3000" dirty="0" err="1" smtClean="0"/>
              <a:t>Ejercicio</a:t>
            </a:r>
            <a:endParaRPr lang="en-US" sz="3000" dirty="0" smtClean="0"/>
          </a:p>
          <a:p>
            <a:pPr algn="ctr"/>
            <a:r>
              <a:rPr lang="en-US" sz="3000" dirty="0" err="1" smtClean="0"/>
              <a:t>Quamtum</a:t>
            </a:r>
            <a:r>
              <a:rPr lang="en-US" sz="3000" dirty="0" smtClean="0"/>
              <a:t> = 5</a:t>
            </a:r>
          </a:p>
        </p:txBody>
      </p:sp>
      <p:sp>
        <p:nvSpPr>
          <p:cNvPr id="7" name="6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pic>
        <p:nvPicPr>
          <p:cNvPr id="12290" name="Picture 2"/>
          <p:cNvPicPr>
            <a:picLocks noChangeAspect="1" noChangeArrowheads="1"/>
          </p:cNvPicPr>
          <p:nvPr/>
        </p:nvPicPr>
        <p:blipFill>
          <a:blip r:embed="rId2" cstate="print"/>
          <a:srcRect/>
          <a:stretch>
            <a:fillRect/>
          </a:stretch>
        </p:blipFill>
        <p:spPr bwMode="auto">
          <a:xfrm>
            <a:off x="2987824" y="3030548"/>
            <a:ext cx="3528392" cy="37509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474474" y="1621249"/>
            <a:ext cx="6280182" cy="1015663"/>
          </a:xfrm>
          <a:prstGeom prst="rect">
            <a:avLst/>
          </a:prstGeom>
          <a:noFill/>
        </p:spPr>
        <p:txBody>
          <a:bodyPr wrap="none" rtlCol="0">
            <a:spAutoFit/>
          </a:bodyPr>
          <a:lstStyle/>
          <a:p>
            <a:pPr algn="ctr"/>
            <a:r>
              <a:rPr lang="en-US" sz="3000" u="sng" dirty="0" smtClean="0"/>
              <a:t>Round Robin</a:t>
            </a:r>
            <a:endParaRPr lang="en-US" sz="3000" u="sng" dirty="0"/>
          </a:p>
          <a:p>
            <a:pPr algn="ctr"/>
            <a:r>
              <a:rPr lang="en-US" sz="3000" dirty="0" err="1" smtClean="0"/>
              <a:t>Resolución</a:t>
            </a:r>
            <a:r>
              <a:rPr lang="en-US" sz="3000" dirty="0" smtClean="0"/>
              <a:t> (Con </a:t>
            </a:r>
            <a:r>
              <a:rPr lang="en-US" sz="3000" dirty="0" err="1" smtClean="0"/>
              <a:t>arribo</a:t>
            </a:r>
            <a:r>
              <a:rPr lang="en-US" sz="3000" dirty="0" smtClean="0"/>
              <a:t> - </a:t>
            </a:r>
            <a:r>
              <a:rPr lang="en-US" sz="3000" dirty="0" err="1" smtClean="0"/>
              <a:t>Quamtum</a:t>
            </a:r>
            <a:r>
              <a:rPr lang="en-US" sz="3000" dirty="0" smtClean="0"/>
              <a:t> = 5)</a:t>
            </a:r>
          </a:p>
        </p:txBody>
      </p:sp>
      <p:sp>
        <p:nvSpPr>
          <p:cNvPr id="7" name="6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pic>
        <p:nvPicPr>
          <p:cNvPr id="13314" name="Picture 2"/>
          <p:cNvPicPr>
            <a:picLocks noChangeAspect="1" noChangeArrowheads="1"/>
          </p:cNvPicPr>
          <p:nvPr/>
        </p:nvPicPr>
        <p:blipFill>
          <a:blip r:embed="rId2" cstate="print"/>
          <a:srcRect/>
          <a:stretch>
            <a:fillRect/>
          </a:stretch>
        </p:blipFill>
        <p:spPr bwMode="auto">
          <a:xfrm>
            <a:off x="1403648" y="2564904"/>
            <a:ext cx="6290594" cy="41150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2391568" y="1621249"/>
            <a:ext cx="4445961" cy="553998"/>
          </a:xfrm>
          <a:prstGeom prst="rect">
            <a:avLst/>
          </a:prstGeom>
          <a:noFill/>
        </p:spPr>
        <p:txBody>
          <a:bodyPr wrap="none" rtlCol="0">
            <a:spAutoFit/>
          </a:bodyPr>
          <a:lstStyle/>
          <a:p>
            <a:pPr algn="ctr"/>
            <a:r>
              <a:rPr lang="en-US" sz="3000" u="sng" dirty="0" smtClean="0"/>
              <a:t>Shortest-Job First (SJF/SPN)</a:t>
            </a:r>
          </a:p>
        </p:txBody>
      </p:sp>
      <p:sp>
        <p:nvSpPr>
          <p:cNvPr id="8" name="7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sp>
        <p:nvSpPr>
          <p:cNvPr id="9" name="8 CuadroTexto"/>
          <p:cNvSpPr txBox="1"/>
          <p:nvPr/>
        </p:nvSpPr>
        <p:spPr>
          <a:xfrm>
            <a:off x="395536" y="2348880"/>
            <a:ext cx="8280920" cy="1938992"/>
          </a:xfrm>
          <a:prstGeom prst="rect">
            <a:avLst/>
          </a:prstGeom>
          <a:noFill/>
        </p:spPr>
        <p:txBody>
          <a:bodyPr wrap="square" rtlCol="0">
            <a:spAutoFit/>
          </a:bodyPr>
          <a:lstStyle/>
          <a:p>
            <a:r>
              <a:rPr lang="en-US" sz="3000" dirty="0" smtClean="0"/>
              <a:t>El </a:t>
            </a:r>
            <a:r>
              <a:rPr lang="en-US" sz="3000" dirty="0" err="1" smtClean="0"/>
              <a:t>proceso</a:t>
            </a:r>
            <a:r>
              <a:rPr lang="en-US" sz="3000" dirty="0" smtClean="0"/>
              <a:t> </a:t>
            </a:r>
            <a:r>
              <a:rPr lang="en-US" sz="3000" dirty="0" err="1" smtClean="0"/>
              <a:t>más</a:t>
            </a:r>
            <a:r>
              <a:rPr lang="en-US" sz="3000" dirty="0" smtClean="0"/>
              <a:t> </a:t>
            </a:r>
            <a:r>
              <a:rPr lang="en-US" sz="3000" dirty="0" err="1" smtClean="0"/>
              <a:t>corto</a:t>
            </a:r>
            <a:r>
              <a:rPr lang="en-US" sz="3000" dirty="0" smtClean="0"/>
              <a:t> </a:t>
            </a:r>
            <a:r>
              <a:rPr lang="en-US" sz="3000" dirty="0" err="1" smtClean="0"/>
              <a:t>primero</a:t>
            </a:r>
            <a:r>
              <a:rPr lang="en-US" sz="3000" dirty="0" smtClean="0"/>
              <a:t>. </a:t>
            </a:r>
            <a:r>
              <a:rPr lang="es-AR" sz="3000" dirty="0" smtClean="0"/>
              <a:t>Se verifican los tiempos de procesamiento y se los ordena de menor a mayor para ser ejecutados. Alta posibilidad de inanición para procesos largos.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2391568" y="1621249"/>
            <a:ext cx="4445961" cy="1015663"/>
          </a:xfrm>
          <a:prstGeom prst="rect">
            <a:avLst/>
          </a:prstGeom>
          <a:noFill/>
        </p:spPr>
        <p:txBody>
          <a:bodyPr wrap="none" rtlCol="0">
            <a:spAutoFit/>
          </a:bodyPr>
          <a:lstStyle/>
          <a:p>
            <a:pPr algn="ctr"/>
            <a:r>
              <a:rPr lang="en-US" sz="3000" u="sng" dirty="0" smtClean="0"/>
              <a:t>Shortest-Job First (SJF/SPN)</a:t>
            </a:r>
          </a:p>
          <a:p>
            <a:pPr algn="ctr"/>
            <a:r>
              <a:rPr lang="en-US" sz="3000" dirty="0" err="1" smtClean="0"/>
              <a:t>Ejercicio</a:t>
            </a:r>
            <a:r>
              <a:rPr lang="en-US" sz="3000" dirty="0" smtClean="0"/>
              <a:t> (Sin </a:t>
            </a:r>
            <a:r>
              <a:rPr lang="en-US" sz="3000" dirty="0" err="1" smtClean="0"/>
              <a:t>arribo</a:t>
            </a:r>
            <a:r>
              <a:rPr lang="en-US" sz="3000" dirty="0" smtClean="0"/>
              <a:t>)</a:t>
            </a:r>
          </a:p>
        </p:txBody>
      </p:sp>
      <p:sp>
        <p:nvSpPr>
          <p:cNvPr id="8" name="7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pic>
        <p:nvPicPr>
          <p:cNvPr id="8194" name="Picture 2"/>
          <p:cNvPicPr>
            <a:picLocks noChangeAspect="1" noChangeArrowheads="1"/>
          </p:cNvPicPr>
          <p:nvPr/>
        </p:nvPicPr>
        <p:blipFill>
          <a:blip r:embed="rId2" cstate="print"/>
          <a:srcRect/>
          <a:stretch>
            <a:fillRect/>
          </a:stretch>
        </p:blipFill>
        <p:spPr bwMode="auto">
          <a:xfrm>
            <a:off x="2627784" y="2629710"/>
            <a:ext cx="3888432" cy="41430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2391568" y="1621249"/>
            <a:ext cx="4445961" cy="1015663"/>
          </a:xfrm>
          <a:prstGeom prst="rect">
            <a:avLst/>
          </a:prstGeom>
          <a:noFill/>
        </p:spPr>
        <p:txBody>
          <a:bodyPr wrap="none" rtlCol="0">
            <a:spAutoFit/>
          </a:bodyPr>
          <a:lstStyle/>
          <a:p>
            <a:pPr algn="ctr"/>
            <a:r>
              <a:rPr lang="en-US" sz="3000" u="sng" dirty="0" smtClean="0"/>
              <a:t>Shortest-Job First (SJF/SPN)</a:t>
            </a:r>
          </a:p>
          <a:p>
            <a:pPr algn="ctr"/>
            <a:r>
              <a:rPr lang="en-US" sz="3000" dirty="0" err="1" smtClean="0"/>
              <a:t>Resolución</a:t>
            </a:r>
            <a:r>
              <a:rPr lang="en-US" sz="3000" dirty="0" smtClean="0"/>
              <a:t> (Sin </a:t>
            </a:r>
            <a:r>
              <a:rPr lang="en-US" sz="3000" dirty="0" err="1" smtClean="0"/>
              <a:t>arribo</a:t>
            </a:r>
            <a:r>
              <a:rPr lang="en-US" sz="3000" dirty="0" smtClean="0"/>
              <a:t>)</a:t>
            </a:r>
          </a:p>
        </p:txBody>
      </p:sp>
      <p:sp>
        <p:nvSpPr>
          <p:cNvPr id="8" name="7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pic>
        <p:nvPicPr>
          <p:cNvPr id="9218" name="Picture 2"/>
          <p:cNvPicPr>
            <a:picLocks noChangeAspect="1" noChangeArrowheads="1"/>
          </p:cNvPicPr>
          <p:nvPr/>
        </p:nvPicPr>
        <p:blipFill>
          <a:blip r:embed="rId2" cstate="print"/>
          <a:srcRect/>
          <a:stretch>
            <a:fillRect/>
          </a:stretch>
        </p:blipFill>
        <p:spPr bwMode="auto">
          <a:xfrm>
            <a:off x="1512931" y="2636912"/>
            <a:ext cx="6371437" cy="41454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2391568" y="1621249"/>
            <a:ext cx="4445961" cy="1015663"/>
          </a:xfrm>
          <a:prstGeom prst="rect">
            <a:avLst/>
          </a:prstGeom>
          <a:noFill/>
        </p:spPr>
        <p:txBody>
          <a:bodyPr wrap="none" rtlCol="0">
            <a:spAutoFit/>
          </a:bodyPr>
          <a:lstStyle/>
          <a:p>
            <a:pPr algn="ctr"/>
            <a:r>
              <a:rPr lang="en-US" sz="3000" u="sng" dirty="0" smtClean="0"/>
              <a:t>Shortest-Job First (SJF/SPN)</a:t>
            </a:r>
          </a:p>
          <a:p>
            <a:pPr algn="ctr"/>
            <a:r>
              <a:rPr lang="en-US" sz="3000" dirty="0" err="1" smtClean="0"/>
              <a:t>Ejercicio</a:t>
            </a:r>
            <a:r>
              <a:rPr lang="en-US" sz="3000" dirty="0" smtClean="0"/>
              <a:t> (Con </a:t>
            </a:r>
            <a:r>
              <a:rPr lang="en-US" sz="3000" dirty="0" err="1" smtClean="0"/>
              <a:t>arribo</a:t>
            </a:r>
            <a:r>
              <a:rPr lang="en-US" sz="3000" dirty="0" smtClean="0"/>
              <a:t>)</a:t>
            </a:r>
          </a:p>
        </p:txBody>
      </p:sp>
      <p:sp>
        <p:nvSpPr>
          <p:cNvPr id="8" name="7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pic>
        <p:nvPicPr>
          <p:cNvPr id="10242" name="Picture 2"/>
          <p:cNvPicPr>
            <a:picLocks noChangeAspect="1" noChangeArrowheads="1"/>
          </p:cNvPicPr>
          <p:nvPr/>
        </p:nvPicPr>
        <p:blipFill>
          <a:blip r:embed="rId2" cstate="print"/>
          <a:srcRect/>
          <a:stretch>
            <a:fillRect/>
          </a:stretch>
        </p:blipFill>
        <p:spPr bwMode="auto">
          <a:xfrm>
            <a:off x="2699792" y="2622174"/>
            <a:ext cx="3887489" cy="41191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2391568" y="1621249"/>
            <a:ext cx="4445961" cy="1015663"/>
          </a:xfrm>
          <a:prstGeom prst="rect">
            <a:avLst/>
          </a:prstGeom>
          <a:noFill/>
        </p:spPr>
        <p:txBody>
          <a:bodyPr wrap="none" rtlCol="0">
            <a:spAutoFit/>
          </a:bodyPr>
          <a:lstStyle/>
          <a:p>
            <a:pPr algn="ctr"/>
            <a:r>
              <a:rPr lang="en-US" sz="3000" u="sng" dirty="0" smtClean="0"/>
              <a:t>Shortest-Job First (SJF/SPN)</a:t>
            </a:r>
          </a:p>
          <a:p>
            <a:pPr algn="ctr"/>
            <a:r>
              <a:rPr lang="en-US" sz="3000" dirty="0" err="1" smtClean="0"/>
              <a:t>Resolución</a:t>
            </a:r>
            <a:r>
              <a:rPr lang="en-US" sz="3000" dirty="0" smtClean="0"/>
              <a:t> (Con </a:t>
            </a:r>
            <a:r>
              <a:rPr lang="en-US" sz="3000" dirty="0" err="1" smtClean="0"/>
              <a:t>arribo</a:t>
            </a:r>
            <a:r>
              <a:rPr lang="en-US" sz="3000" dirty="0" smtClean="0"/>
              <a:t>)</a:t>
            </a:r>
          </a:p>
        </p:txBody>
      </p:sp>
      <p:sp>
        <p:nvSpPr>
          <p:cNvPr id="8" name="7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pic>
        <p:nvPicPr>
          <p:cNvPr id="11266" name="Picture 2"/>
          <p:cNvPicPr>
            <a:picLocks noChangeAspect="1" noChangeArrowheads="1"/>
          </p:cNvPicPr>
          <p:nvPr/>
        </p:nvPicPr>
        <p:blipFill>
          <a:blip r:embed="rId2" cstate="print"/>
          <a:srcRect/>
          <a:stretch>
            <a:fillRect/>
          </a:stretch>
        </p:blipFill>
        <p:spPr bwMode="auto">
          <a:xfrm>
            <a:off x="1182713" y="2648893"/>
            <a:ext cx="6989687" cy="4092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6" name="5 CuadroTexto"/>
          <p:cNvSpPr txBox="1"/>
          <p:nvPr/>
        </p:nvSpPr>
        <p:spPr>
          <a:xfrm>
            <a:off x="1915481" y="1621249"/>
            <a:ext cx="5398144" cy="892552"/>
          </a:xfrm>
          <a:prstGeom prst="rect">
            <a:avLst/>
          </a:prstGeom>
          <a:noFill/>
        </p:spPr>
        <p:txBody>
          <a:bodyPr wrap="none" rtlCol="0">
            <a:spAutoFit/>
          </a:bodyPr>
          <a:lstStyle/>
          <a:p>
            <a:pPr algn="ctr"/>
            <a:r>
              <a:rPr lang="en-US" sz="3200" u="sng" dirty="0" smtClean="0"/>
              <a:t>Shortest Remaining Time (SRT) </a:t>
            </a:r>
          </a:p>
          <a:p>
            <a:pPr algn="ctr"/>
            <a:r>
              <a:rPr lang="en-US" sz="2000" dirty="0" smtClean="0">
                <a:solidFill>
                  <a:schemeClr val="bg1">
                    <a:lumMod val="95000"/>
                    <a:lumOff val="5000"/>
                  </a:schemeClr>
                </a:solidFill>
              </a:rPr>
              <a:t>(Preemptive version of SPN/SJF)</a:t>
            </a:r>
            <a:endParaRPr lang="en-US" sz="2000" dirty="0">
              <a:solidFill>
                <a:schemeClr val="bg1">
                  <a:lumMod val="95000"/>
                  <a:lumOff val="5000"/>
                </a:schemeClr>
              </a:solidFill>
            </a:endParaRPr>
          </a:p>
        </p:txBody>
      </p:sp>
      <p:sp>
        <p:nvSpPr>
          <p:cNvPr id="7" name="6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sp>
        <p:nvSpPr>
          <p:cNvPr id="8" name="7 CuadroTexto"/>
          <p:cNvSpPr txBox="1"/>
          <p:nvPr/>
        </p:nvSpPr>
        <p:spPr>
          <a:xfrm>
            <a:off x="611560" y="2996952"/>
            <a:ext cx="7704856" cy="1477328"/>
          </a:xfrm>
          <a:prstGeom prst="rect">
            <a:avLst/>
          </a:prstGeom>
          <a:noFill/>
        </p:spPr>
        <p:txBody>
          <a:bodyPr wrap="square" rtlCol="0">
            <a:spAutoFit/>
          </a:bodyPr>
          <a:lstStyle/>
          <a:p>
            <a:r>
              <a:rPr lang="es-AR" sz="3000" dirty="0" smtClean="0"/>
              <a:t>Se ordenan los procesos por el tiempo restante de procesamiento. Procesos largos pueden sufrir inanición.</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555776" y="116632"/>
            <a:ext cx="4824536" cy="1080120"/>
          </a:xfrm>
        </p:spPr>
        <p:txBody>
          <a:bodyPr>
            <a:normAutofit fontScale="90000"/>
          </a:bodyPr>
          <a:lstStyle/>
          <a:p>
            <a:r>
              <a:rPr lang="en-US" u="sng" smtClean="0"/>
              <a:t/>
            </a:r>
            <a:br>
              <a:rPr lang="en-US" u="sng" smtClean="0"/>
            </a:br>
            <a:r>
              <a:rPr lang="en-US" u="sng" smtClean="0">
                <a:solidFill>
                  <a:srgbClr val="66FF66"/>
                </a:solidFill>
              </a:rPr>
              <a:t>CONCEPTOS BASICOS</a:t>
            </a:r>
            <a:r>
              <a:rPr lang="en-US" smtClean="0"/>
              <a:t/>
            </a:r>
            <a:br>
              <a:rPr lang="en-US" smtClean="0"/>
            </a:br>
            <a:endParaRPr lang="en-US" sz="2800"/>
          </a:p>
        </p:txBody>
      </p:sp>
      <p:sp>
        <p:nvSpPr>
          <p:cNvPr id="7" name="6 CuadroTexto"/>
          <p:cNvSpPr txBox="1"/>
          <p:nvPr/>
        </p:nvSpPr>
        <p:spPr>
          <a:xfrm>
            <a:off x="755576" y="1672347"/>
            <a:ext cx="7272808" cy="3323987"/>
          </a:xfrm>
          <a:prstGeom prst="rect">
            <a:avLst/>
          </a:prstGeom>
          <a:noFill/>
        </p:spPr>
        <p:txBody>
          <a:bodyPr wrap="square" rtlCol="0">
            <a:spAutoFit/>
          </a:bodyPr>
          <a:lstStyle/>
          <a:p>
            <a:r>
              <a:rPr lang="en-US" sz="3000" dirty="0" smtClean="0"/>
              <a:t>• </a:t>
            </a:r>
            <a:r>
              <a:rPr lang="en-US" sz="3000" dirty="0" err="1" smtClean="0"/>
              <a:t>Planificación</a:t>
            </a:r>
            <a:endParaRPr lang="en-US" sz="3000" dirty="0" smtClean="0"/>
          </a:p>
          <a:p>
            <a:endParaRPr lang="en-US" sz="3000" dirty="0"/>
          </a:p>
          <a:p>
            <a:r>
              <a:rPr lang="en-US" sz="3000" dirty="0" smtClean="0"/>
              <a:t>• CPU Burst</a:t>
            </a:r>
          </a:p>
          <a:p>
            <a:endParaRPr lang="en-US" sz="3000" dirty="0"/>
          </a:p>
          <a:p>
            <a:r>
              <a:rPr lang="en-US" sz="3000" dirty="0" smtClean="0"/>
              <a:t>• </a:t>
            </a:r>
            <a:r>
              <a:rPr lang="en-US" sz="3000" dirty="0" err="1" smtClean="0"/>
              <a:t>Multiprogramación</a:t>
            </a:r>
            <a:r>
              <a:rPr lang="en-US" sz="3000" dirty="0" smtClean="0"/>
              <a:t> (Time Sharing)</a:t>
            </a:r>
          </a:p>
          <a:p>
            <a:endParaRPr lang="en-US" sz="3000" dirty="0"/>
          </a:p>
          <a:p>
            <a:r>
              <a:rPr lang="en-US" sz="3000" dirty="0" smtClean="0"/>
              <a:t>• </a:t>
            </a:r>
            <a:r>
              <a:rPr lang="en-US" sz="3000" dirty="0" err="1" smtClean="0"/>
              <a:t>Sistemas</a:t>
            </a:r>
            <a:r>
              <a:rPr lang="en-US" sz="3000" dirty="0" smtClean="0"/>
              <a:t> de </a:t>
            </a:r>
            <a:r>
              <a:rPr lang="en-US" sz="3000" dirty="0" err="1" smtClean="0"/>
              <a:t>Tiempo</a:t>
            </a:r>
            <a:r>
              <a:rPr lang="en-US" sz="3000" dirty="0" smtClean="0"/>
              <a:t> Real (RTC)</a:t>
            </a:r>
            <a:endParaRPr lang="en-US" sz="3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915481" y="1621249"/>
            <a:ext cx="5398144" cy="892552"/>
          </a:xfrm>
          <a:prstGeom prst="rect">
            <a:avLst/>
          </a:prstGeom>
          <a:noFill/>
        </p:spPr>
        <p:txBody>
          <a:bodyPr wrap="none" rtlCol="0">
            <a:spAutoFit/>
          </a:bodyPr>
          <a:lstStyle/>
          <a:p>
            <a:pPr algn="ctr"/>
            <a:r>
              <a:rPr lang="en-US" sz="3200" u="sng" dirty="0" smtClean="0"/>
              <a:t>Shortest Remaining Time (SRT) </a:t>
            </a:r>
          </a:p>
          <a:p>
            <a:pPr algn="ctr"/>
            <a:r>
              <a:rPr lang="en-US" sz="2000" dirty="0" smtClean="0">
                <a:solidFill>
                  <a:schemeClr val="bg1">
                    <a:lumMod val="95000"/>
                    <a:lumOff val="5000"/>
                  </a:schemeClr>
                </a:solidFill>
              </a:rPr>
              <a:t>(Preemptive version of SPN/SJF)</a:t>
            </a:r>
          </a:p>
        </p:txBody>
      </p:sp>
      <p:sp>
        <p:nvSpPr>
          <p:cNvPr id="7" name="6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sp>
        <p:nvSpPr>
          <p:cNvPr id="9" name="8 CuadroTexto"/>
          <p:cNvSpPr txBox="1"/>
          <p:nvPr/>
        </p:nvSpPr>
        <p:spPr>
          <a:xfrm>
            <a:off x="3963358" y="2564904"/>
            <a:ext cx="1574855" cy="584775"/>
          </a:xfrm>
          <a:prstGeom prst="rect">
            <a:avLst/>
          </a:prstGeom>
          <a:noFill/>
        </p:spPr>
        <p:txBody>
          <a:bodyPr wrap="none" rtlCol="0">
            <a:spAutoFit/>
          </a:bodyPr>
          <a:lstStyle/>
          <a:p>
            <a:pPr algn="ctr"/>
            <a:r>
              <a:rPr lang="en-US" sz="3200" u="sng" dirty="0" err="1" smtClean="0"/>
              <a:t>Ejercicio</a:t>
            </a:r>
            <a:endParaRPr lang="en-US" sz="2000" dirty="0" smtClean="0">
              <a:solidFill>
                <a:schemeClr val="bg1">
                  <a:lumMod val="95000"/>
                  <a:lumOff val="5000"/>
                </a:schemeClr>
              </a:solidFill>
            </a:endParaRPr>
          </a:p>
        </p:txBody>
      </p:sp>
      <p:pic>
        <p:nvPicPr>
          <p:cNvPr id="14338" name="Picture 2"/>
          <p:cNvPicPr>
            <a:picLocks noChangeAspect="1" noChangeArrowheads="1"/>
          </p:cNvPicPr>
          <p:nvPr/>
        </p:nvPicPr>
        <p:blipFill>
          <a:blip r:embed="rId2" cstate="print"/>
          <a:srcRect/>
          <a:stretch>
            <a:fillRect/>
          </a:stretch>
        </p:blipFill>
        <p:spPr bwMode="auto">
          <a:xfrm>
            <a:off x="1835696" y="3212976"/>
            <a:ext cx="5760640" cy="338083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915481" y="1621249"/>
            <a:ext cx="5398144" cy="892552"/>
          </a:xfrm>
          <a:prstGeom prst="rect">
            <a:avLst/>
          </a:prstGeom>
          <a:noFill/>
        </p:spPr>
        <p:txBody>
          <a:bodyPr wrap="none" rtlCol="0">
            <a:spAutoFit/>
          </a:bodyPr>
          <a:lstStyle/>
          <a:p>
            <a:pPr algn="ctr"/>
            <a:r>
              <a:rPr lang="en-US" sz="3200" u="sng" dirty="0" smtClean="0"/>
              <a:t>Shortest Remaining Time (SRT) </a:t>
            </a:r>
          </a:p>
          <a:p>
            <a:pPr algn="ctr"/>
            <a:r>
              <a:rPr lang="en-US" sz="2000" dirty="0" smtClean="0">
                <a:solidFill>
                  <a:schemeClr val="bg1">
                    <a:lumMod val="95000"/>
                    <a:lumOff val="5000"/>
                  </a:schemeClr>
                </a:solidFill>
              </a:rPr>
              <a:t>(Preemptive version of SPN/SJF)</a:t>
            </a:r>
          </a:p>
        </p:txBody>
      </p:sp>
      <p:sp>
        <p:nvSpPr>
          <p:cNvPr id="7" name="6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sp>
        <p:nvSpPr>
          <p:cNvPr id="9" name="8 CuadroTexto"/>
          <p:cNvSpPr txBox="1"/>
          <p:nvPr/>
        </p:nvSpPr>
        <p:spPr>
          <a:xfrm>
            <a:off x="3754777" y="2564904"/>
            <a:ext cx="1992020" cy="584775"/>
          </a:xfrm>
          <a:prstGeom prst="rect">
            <a:avLst/>
          </a:prstGeom>
          <a:noFill/>
        </p:spPr>
        <p:txBody>
          <a:bodyPr wrap="none" rtlCol="0">
            <a:spAutoFit/>
          </a:bodyPr>
          <a:lstStyle/>
          <a:p>
            <a:pPr algn="ctr"/>
            <a:r>
              <a:rPr lang="en-US" sz="3200" u="sng" dirty="0" err="1" smtClean="0"/>
              <a:t>Resolución</a:t>
            </a:r>
            <a:endParaRPr lang="en-US" sz="2000" dirty="0" smtClean="0">
              <a:solidFill>
                <a:schemeClr val="bg1">
                  <a:lumMod val="95000"/>
                  <a:lumOff val="5000"/>
                </a:schemeClr>
              </a:solidFill>
            </a:endParaRPr>
          </a:p>
        </p:txBody>
      </p:sp>
      <p:pic>
        <p:nvPicPr>
          <p:cNvPr id="15362" name="Picture 2"/>
          <p:cNvPicPr>
            <a:picLocks noChangeAspect="1" noChangeArrowheads="1"/>
          </p:cNvPicPr>
          <p:nvPr/>
        </p:nvPicPr>
        <p:blipFill>
          <a:blip r:embed="rId2" cstate="print"/>
          <a:srcRect/>
          <a:stretch>
            <a:fillRect/>
          </a:stretch>
        </p:blipFill>
        <p:spPr bwMode="auto">
          <a:xfrm>
            <a:off x="1043608" y="3284984"/>
            <a:ext cx="7520861" cy="32217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675324" y="1621249"/>
            <a:ext cx="5878469" cy="553998"/>
          </a:xfrm>
          <a:prstGeom prst="rect">
            <a:avLst/>
          </a:prstGeom>
          <a:noFill/>
        </p:spPr>
        <p:txBody>
          <a:bodyPr wrap="none" rtlCol="0">
            <a:spAutoFit/>
          </a:bodyPr>
          <a:lstStyle/>
          <a:p>
            <a:pPr algn="ctr"/>
            <a:r>
              <a:rPr lang="en-US" sz="3000" u="sng" dirty="0" smtClean="0"/>
              <a:t>Highest Response Ratio Next (HRRN)</a:t>
            </a:r>
            <a:endParaRPr lang="en-US" sz="3000" u="sng" dirty="0"/>
          </a:p>
        </p:txBody>
      </p:sp>
      <p:sp>
        <p:nvSpPr>
          <p:cNvPr id="7" name="6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sp>
        <p:nvSpPr>
          <p:cNvPr id="8" name="7 CuadroTexto"/>
          <p:cNvSpPr txBox="1"/>
          <p:nvPr/>
        </p:nvSpPr>
        <p:spPr>
          <a:xfrm>
            <a:off x="611560" y="2420888"/>
            <a:ext cx="8136904" cy="2400657"/>
          </a:xfrm>
          <a:prstGeom prst="rect">
            <a:avLst/>
          </a:prstGeom>
          <a:noFill/>
        </p:spPr>
        <p:txBody>
          <a:bodyPr wrap="square" rtlCol="0">
            <a:spAutoFit/>
          </a:bodyPr>
          <a:lstStyle/>
          <a:p>
            <a:r>
              <a:rPr lang="es-AR" sz="3000" dirty="0" smtClean="0"/>
              <a:t>Primero el de mayor tasa de respuesta. Se aproximan las tasas de respuestas en base a entradas previas, y al salir de ejecución un proceso se elige de la lista de READY el proceso con tasa de respuesta más alto.</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729957" y="2348880"/>
            <a:ext cx="1769202" cy="553998"/>
          </a:xfrm>
          <a:prstGeom prst="rect">
            <a:avLst/>
          </a:prstGeom>
          <a:noFill/>
        </p:spPr>
        <p:txBody>
          <a:bodyPr wrap="none" rtlCol="0">
            <a:spAutoFit/>
          </a:bodyPr>
          <a:lstStyle/>
          <a:p>
            <a:pPr algn="ctr"/>
            <a:r>
              <a:rPr lang="en-US" sz="3000" dirty="0" err="1" smtClean="0"/>
              <a:t>Ejercicio</a:t>
            </a:r>
            <a:r>
              <a:rPr lang="en-US" sz="3000" dirty="0" smtClean="0"/>
              <a:t> 1</a:t>
            </a:r>
            <a:endParaRPr lang="en-US" sz="3000" dirty="0"/>
          </a:p>
        </p:txBody>
      </p:sp>
      <p:pic>
        <p:nvPicPr>
          <p:cNvPr id="2050" name="Picture 2"/>
          <p:cNvPicPr>
            <a:picLocks noChangeAspect="1" noChangeArrowheads="1"/>
          </p:cNvPicPr>
          <p:nvPr/>
        </p:nvPicPr>
        <p:blipFill>
          <a:blip r:embed="rId2" cstate="print"/>
          <a:srcRect/>
          <a:stretch>
            <a:fillRect/>
          </a:stretch>
        </p:blipFill>
        <p:spPr bwMode="auto">
          <a:xfrm>
            <a:off x="2627784" y="3356992"/>
            <a:ext cx="4213681" cy="1512168"/>
          </a:xfrm>
          <a:prstGeom prst="rect">
            <a:avLst/>
          </a:prstGeom>
          <a:noFill/>
          <a:ln w="9525">
            <a:noFill/>
            <a:miter lim="800000"/>
            <a:headEnd/>
            <a:tailEnd/>
          </a:ln>
        </p:spPr>
      </p:pic>
      <p:sp>
        <p:nvSpPr>
          <p:cNvPr id="9" name="8 CuadroTexto"/>
          <p:cNvSpPr txBox="1"/>
          <p:nvPr/>
        </p:nvSpPr>
        <p:spPr>
          <a:xfrm>
            <a:off x="1675324" y="1621249"/>
            <a:ext cx="5878469" cy="553998"/>
          </a:xfrm>
          <a:prstGeom prst="rect">
            <a:avLst/>
          </a:prstGeom>
          <a:noFill/>
        </p:spPr>
        <p:txBody>
          <a:bodyPr wrap="none" rtlCol="0">
            <a:spAutoFit/>
          </a:bodyPr>
          <a:lstStyle/>
          <a:p>
            <a:pPr algn="ctr"/>
            <a:r>
              <a:rPr lang="en-US" sz="3000" u="sng" dirty="0" smtClean="0"/>
              <a:t>Highest Response Ratio Next (HRRN)</a:t>
            </a:r>
            <a:endParaRPr lang="en-US" sz="3000" u="sng" dirty="0"/>
          </a:p>
        </p:txBody>
      </p:sp>
      <p:sp>
        <p:nvSpPr>
          <p:cNvPr id="10" name="9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023835" y="1938898"/>
            <a:ext cx="3181447" cy="553998"/>
          </a:xfrm>
          <a:prstGeom prst="rect">
            <a:avLst/>
          </a:prstGeom>
          <a:noFill/>
        </p:spPr>
        <p:txBody>
          <a:bodyPr wrap="none" rtlCol="0">
            <a:spAutoFit/>
          </a:bodyPr>
          <a:lstStyle/>
          <a:p>
            <a:pPr algn="ctr"/>
            <a:r>
              <a:rPr lang="en-US" sz="3000" dirty="0" err="1" smtClean="0"/>
              <a:t>Solución</a:t>
            </a:r>
            <a:r>
              <a:rPr lang="en-US" sz="3000" dirty="0" smtClean="0"/>
              <a:t> </a:t>
            </a:r>
            <a:r>
              <a:rPr lang="en-US" sz="3000" dirty="0" err="1" smtClean="0"/>
              <a:t>Ejercicio</a:t>
            </a:r>
            <a:r>
              <a:rPr lang="en-US" sz="3000" dirty="0" smtClean="0"/>
              <a:t> 1</a:t>
            </a:r>
            <a:endParaRPr lang="en-US" sz="3000" dirty="0"/>
          </a:p>
        </p:txBody>
      </p:sp>
      <p:pic>
        <p:nvPicPr>
          <p:cNvPr id="1026" name="Picture 2"/>
          <p:cNvPicPr>
            <a:picLocks noChangeAspect="1" noChangeArrowheads="1"/>
          </p:cNvPicPr>
          <p:nvPr/>
        </p:nvPicPr>
        <p:blipFill>
          <a:blip r:embed="rId2" cstate="print"/>
          <a:srcRect/>
          <a:stretch>
            <a:fillRect/>
          </a:stretch>
        </p:blipFill>
        <p:spPr bwMode="auto">
          <a:xfrm>
            <a:off x="467544" y="2420888"/>
            <a:ext cx="8208912" cy="424763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273977" y="2420888"/>
            <a:ext cx="2402479" cy="1163191"/>
          </a:xfrm>
          <a:prstGeom prst="rect">
            <a:avLst/>
          </a:prstGeom>
          <a:noFill/>
          <a:ln w="9525">
            <a:noFill/>
            <a:miter lim="800000"/>
            <a:headEnd/>
            <a:tailEnd/>
          </a:ln>
        </p:spPr>
      </p:pic>
      <p:sp>
        <p:nvSpPr>
          <p:cNvPr id="9" name="8 CuadroTexto"/>
          <p:cNvSpPr txBox="1"/>
          <p:nvPr/>
        </p:nvSpPr>
        <p:spPr>
          <a:xfrm>
            <a:off x="1675324" y="1362834"/>
            <a:ext cx="5878469" cy="553998"/>
          </a:xfrm>
          <a:prstGeom prst="rect">
            <a:avLst/>
          </a:prstGeom>
          <a:noFill/>
        </p:spPr>
        <p:txBody>
          <a:bodyPr wrap="none" rtlCol="0">
            <a:spAutoFit/>
          </a:bodyPr>
          <a:lstStyle/>
          <a:p>
            <a:pPr algn="ctr"/>
            <a:r>
              <a:rPr lang="en-US" sz="3000" u="sng" dirty="0" smtClean="0"/>
              <a:t>Highest Response Ratio Next (HRRN)</a:t>
            </a:r>
            <a:endParaRPr lang="en-US" sz="3000" u="sng" dirty="0"/>
          </a:p>
        </p:txBody>
      </p:sp>
      <p:sp>
        <p:nvSpPr>
          <p:cNvPr id="10" name="9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633361" y="1621249"/>
            <a:ext cx="1962397" cy="553998"/>
          </a:xfrm>
          <a:prstGeom prst="rect">
            <a:avLst/>
          </a:prstGeom>
          <a:noFill/>
        </p:spPr>
        <p:txBody>
          <a:bodyPr wrap="none" rtlCol="0">
            <a:spAutoFit/>
          </a:bodyPr>
          <a:lstStyle/>
          <a:p>
            <a:pPr algn="ctr"/>
            <a:r>
              <a:rPr lang="en-US" sz="3000" u="sng" dirty="0" err="1" smtClean="0"/>
              <a:t>Prioridades</a:t>
            </a:r>
            <a:endParaRPr lang="en-US" sz="3000" u="sng" dirty="0"/>
          </a:p>
        </p:txBody>
      </p:sp>
      <p:sp>
        <p:nvSpPr>
          <p:cNvPr id="7" name="6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sp>
        <p:nvSpPr>
          <p:cNvPr id="8" name="7 CuadroTexto"/>
          <p:cNvSpPr txBox="1"/>
          <p:nvPr/>
        </p:nvSpPr>
        <p:spPr>
          <a:xfrm>
            <a:off x="539552" y="2289646"/>
            <a:ext cx="8208912" cy="1754326"/>
          </a:xfrm>
          <a:prstGeom prst="rect">
            <a:avLst/>
          </a:prstGeom>
          <a:noFill/>
        </p:spPr>
        <p:txBody>
          <a:bodyPr wrap="square" rtlCol="0">
            <a:spAutoFit/>
          </a:bodyPr>
          <a:lstStyle/>
          <a:p>
            <a:r>
              <a:rPr lang="es-AR" sz="3000" dirty="0" smtClean="0"/>
              <a:t>Prioridad numérica asociada a cada proceso. Cada planificador asigna y elige  prioridades entre procesos.</a:t>
            </a:r>
          </a:p>
          <a:p>
            <a:endParaRPr lang="es-A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2960517" y="1621249"/>
            <a:ext cx="3308085" cy="1015663"/>
          </a:xfrm>
          <a:prstGeom prst="rect">
            <a:avLst/>
          </a:prstGeom>
          <a:noFill/>
        </p:spPr>
        <p:txBody>
          <a:bodyPr wrap="none" rtlCol="0">
            <a:spAutoFit/>
          </a:bodyPr>
          <a:lstStyle/>
          <a:p>
            <a:pPr algn="ctr"/>
            <a:r>
              <a:rPr lang="en-US" sz="3000" u="sng" dirty="0" err="1" smtClean="0"/>
              <a:t>Prioridades</a:t>
            </a:r>
            <a:endParaRPr lang="en-US" sz="3000" u="sng" dirty="0" smtClean="0"/>
          </a:p>
          <a:p>
            <a:pPr algn="ctr"/>
            <a:r>
              <a:rPr lang="es-AR" sz="3000" dirty="0" smtClean="0"/>
              <a:t>Ejercicio (Sin arribo)</a:t>
            </a:r>
          </a:p>
        </p:txBody>
      </p:sp>
      <p:sp>
        <p:nvSpPr>
          <p:cNvPr id="7" name="6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pic>
        <p:nvPicPr>
          <p:cNvPr id="16386" name="Picture 2"/>
          <p:cNvPicPr>
            <a:picLocks noChangeAspect="1" noChangeArrowheads="1"/>
          </p:cNvPicPr>
          <p:nvPr/>
        </p:nvPicPr>
        <p:blipFill>
          <a:blip r:embed="rId3" cstate="print"/>
          <a:srcRect/>
          <a:stretch>
            <a:fillRect/>
          </a:stretch>
        </p:blipFill>
        <p:spPr bwMode="auto">
          <a:xfrm>
            <a:off x="2915816" y="2564904"/>
            <a:ext cx="3460204" cy="41886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2765498" y="1621249"/>
            <a:ext cx="3698128" cy="1015663"/>
          </a:xfrm>
          <a:prstGeom prst="rect">
            <a:avLst/>
          </a:prstGeom>
          <a:noFill/>
        </p:spPr>
        <p:txBody>
          <a:bodyPr wrap="none" rtlCol="0">
            <a:spAutoFit/>
          </a:bodyPr>
          <a:lstStyle/>
          <a:p>
            <a:pPr algn="ctr"/>
            <a:r>
              <a:rPr lang="en-US" sz="3000" u="sng" dirty="0" err="1" smtClean="0"/>
              <a:t>Prioridades</a:t>
            </a:r>
            <a:endParaRPr lang="en-US" sz="3000" u="sng" dirty="0" smtClean="0"/>
          </a:p>
          <a:p>
            <a:pPr algn="ctr"/>
            <a:r>
              <a:rPr lang="es-AR" sz="3000" dirty="0" smtClean="0"/>
              <a:t>Resolución (Sin arribo)</a:t>
            </a:r>
          </a:p>
        </p:txBody>
      </p:sp>
      <p:sp>
        <p:nvSpPr>
          <p:cNvPr id="7" name="6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pic>
        <p:nvPicPr>
          <p:cNvPr id="17410" name="Picture 2"/>
          <p:cNvPicPr>
            <a:picLocks noChangeAspect="1" noChangeArrowheads="1"/>
          </p:cNvPicPr>
          <p:nvPr/>
        </p:nvPicPr>
        <p:blipFill>
          <a:blip r:embed="rId3" cstate="print"/>
          <a:srcRect/>
          <a:stretch>
            <a:fillRect/>
          </a:stretch>
        </p:blipFill>
        <p:spPr bwMode="auto">
          <a:xfrm>
            <a:off x="1649007" y="2663180"/>
            <a:ext cx="6163353" cy="40061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2888382" y="1621249"/>
            <a:ext cx="3452356" cy="1015663"/>
          </a:xfrm>
          <a:prstGeom prst="rect">
            <a:avLst/>
          </a:prstGeom>
          <a:noFill/>
        </p:spPr>
        <p:txBody>
          <a:bodyPr wrap="none" rtlCol="0">
            <a:spAutoFit/>
          </a:bodyPr>
          <a:lstStyle/>
          <a:p>
            <a:pPr algn="ctr"/>
            <a:r>
              <a:rPr lang="en-US" sz="3000" u="sng" dirty="0" err="1" smtClean="0"/>
              <a:t>Prioridades</a:t>
            </a:r>
            <a:endParaRPr lang="en-US" sz="3000" u="sng" dirty="0" smtClean="0"/>
          </a:p>
          <a:p>
            <a:pPr algn="ctr"/>
            <a:r>
              <a:rPr lang="es-AR" sz="3000" dirty="0" smtClean="0"/>
              <a:t>Ejercicio (Con arribo)</a:t>
            </a:r>
          </a:p>
        </p:txBody>
      </p:sp>
      <p:sp>
        <p:nvSpPr>
          <p:cNvPr id="7" name="6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pic>
        <p:nvPicPr>
          <p:cNvPr id="18434" name="Picture 2"/>
          <p:cNvPicPr>
            <a:picLocks noChangeAspect="1" noChangeArrowheads="1"/>
          </p:cNvPicPr>
          <p:nvPr/>
        </p:nvPicPr>
        <p:blipFill>
          <a:blip r:embed="rId3" cstate="print"/>
          <a:srcRect/>
          <a:stretch>
            <a:fillRect/>
          </a:stretch>
        </p:blipFill>
        <p:spPr bwMode="auto">
          <a:xfrm>
            <a:off x="2483768" y="2636912"/>
            <a:ext cx="3925589" cy="3555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2693363" y="1621249"/>
            <a:ext cx="3842398" cy="1015663"/>
          </a:xfrm>
          <a:prstGeom prst="rect">
            <a:avLst/>
          </a:prstGeom>
          <a:noFill/>
        </p:spPr>
        <p:txBody>
          <a:bodyPr wrap="none" rtlCol="0">
            <a:spAutoFit/>
          </a:bodyPr>
          <a:lstStyle/>
          <a:p>
            <a:pPr algn="ctr"/>
            <a:r>
              <a:rPr lang="en-US" sz="3000" u="sng" dirty="0" err="1" smtClean="0"/>
              <a:t>Prioridades</a:t>
            </a:r>
            <a:endParaRPr lang="en-US" sz="3000" u="sng" dirty="0" smtClean="0"/>
          </a:p>
          <a:p>
            <a:pPr algn="ctr"/>
            <a:r>
              <a:rPr lang="es-AR" sz="3000" dirty="0" smtClean="0"/>
              <a:t>Resolución (Con arribo)</a:t>
            </a:r>
          </a:p>
        </p:txBody>
      </p:sp>
      <p:sp>
        <p:nvSpPr>
          <p:cNvPr id="7" name="6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pic>
        <p:nvPicPr>
          <p:cNvPr id="19458" name="Picture 2"/>
          <p:cNvPicPr>
            <a:picLocks noChangeAspect="1" noChangeArrowheads="1"/>
          </p:cNvPicPr>
          <p:nvPr/>
        </p:nvPicPr>
        <p:blipFill>
          <a:blip r:embed="rId3" cstate="print"/>
          <a:srcRect/>
          <a:stretch>
            <a:fillRect/>
          </a:stretch>
        </p:blipFill>
        <p:spPr bwMode="auto">
          <a:xfrm>
            <a:off x="1503436" y="2564904"/>
            <a:ext cx="6308924" cy="41443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165167" y="1412776"/>
            <a:ext cx="7439281" cy="3877985"/>
          </a:xfrm>
          <a:prstGeom prst="rect">
            <a:avLst/>
          </a:prstGeom>
          <a:noFill/>
        </p:spPr>
        <p:txBody>
          <a:bodyPr wrap="none" rtlCol="0">
            <a:spAutoFit/>
          </a:bodyPr>
          <a:lstStyle/>
          <a:p>
            <a:r>
              <a:rPr lang="en-US" sz="5000" smtClean="0"/>
              <a:t>Temas</a:t>
            </a:r>
          </a:p>
          <a:p>
            <a:endParaRPr lang="en-US"/>
          </a:p>
          <a:p>
            <a:pPr marL="514350" indent="-514350"/>
            <a:r>
              <a:rPr lang="es-AR" sz="3200" smtClean="0">
                <a:solidFill>
                  <a:srgbClr val="66FF66"/>
                </a:solidFill>
              </a:rPr>
              <a:t>1) Conceptos Básicos</a:t>
            </a:r>
            <a:r>
              <a:rPr lang="es-AR" sz="3200" smtClean="0"/>
              <a:t>	</a:t>
            </a:r>
          </a:p>
          <a:p>
            <a:pPr marL="514350" indent="-514350"/>
            <a:r>
              <a:rPr lang="es-AR" sz="3200" smtClean="0">
                <a:solidFill>
                  <a:srgbClr val="FF3300"/>
                </a:solidFill>
              </a:rPr>
              <a:t>2) Planificadores    </a:t>
            </a:r>
            <a:r>
              <a:rPr lang="es-AR" sz="3200" smtClean="0">
                <a:sym typeface="Wingdings" pitchFamily="2" charset="2"/>
              </a:rPr>
              <a:t></a:t>
            </a:r>
            <a:endParaRPr lang="es-AR" sz="3200" smtClean="0"/>
          </a:p>
          <a:p>
            <a:pPr marL="514350" indent="-514350"/>
            <a:r>
              <a:rPr lang="es-AR" sz="3200" smtClean="0"/>
              <a:t>3) Criterios y Orientación de la Planificación</a:t>
            </a:r>
          </a:p>
          <a:p>
            <a:r>
              <a:rPr lang="es-AR" sz="3200" smtClean="0"/>
              <a:t>4) Alternativas de Planificación</a:t>
            </a:r>
          </a:p>
          <a:p>
            <a:r>
              <a:rPr lang="es-AR" sz="3200" smtClean="0"/>
              <a:t>5) Algoritmos</a:t>
            </a:r>
          </a:p>
          <a:p>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429268" y="1218818"/>
            <a:ext cx="6455100" cy="553998"/>
          </a:xfrm>
          <a:prstGeom prst="rect">
            <a:avLst/>
          </a:prstGeom>
          <a:noFill/>
        </p:spPr>
        <p:txBody>
          <a:bodyPr wrap="none" rtlCol="0">
            <a:spAutoFit/>
          </a:bodyPr>
          <a:lstStyle/>
          <a:p>
            <a:pPr algn="ctr"/>
            <a:r>
              <a:rPr lang="en-US" sz="3000" u="sng" dirty="0" err="1" smtClean="0"/>
              <a:t>Carateristicas</a:t>
            </a:r>
            <a:r>
              <a:rPr lang="en-US" sz="3000" u="sng" dirty="0" smtClean="0"/>
              <a:t> de los </a:t>
            </a:r>
            <a:r>
              <a:rPr lang="en-US" sz="3000" u="sng" dirty="0" err="1" smtClean="0"/>
              <a:t>distintos</a:t>
            </a:r>
            <a:r>
              <a:rPr lang="en-US" sz="3000" u="sng" dirty="0" smtClean="0"/>
              <a:t> </a:t>
            </a:r>
            <a:r>
              <a:rPr lang="en-US" sz="3000" u="sng" dirty="0" err="1" smtClean="0"/>
              <a:t>algoritmos</a:t>
            </a:r>
            <a:endParaRPr lang="en-US" sz="3000" u="sng" dirty="0" smtClean="0"/>
          </a:p>
        </p:txBody>
      </p:sp>
      <p:pic>
        <p:nvPicPr>
          <p:cNvPr id="2050" name="Picture 2" descr="D:\Mis documentos\Facultad\SO\Clase - Planificacion\TP-SO20-04-2012-12.57.57 a.m..jpg"/>
          <p:cNvPicPr>
            <a:picLocks noChangeAspect="1" noChangeArrowheads="1"/>
          </p:cNvPicPr>
          <p:nvPr/>
        </p:nvPicPr>
        <p:blipFill>
          <a:blip r:embed="rId2" cstate="print"/>
          <a:srcRect/>
          <a:stretch>
            <a:fillRect/>
          </a:stretch>
        </p:blipFill>
        <p:spPr bwMode="auto">
          <a:xfrm rot="5400000">
            <a:off x="2108126" y="426292"/>
            <a:ext cx="4962525" cy="7667626"/>
          </a:xfrm>
          <a:prstGeom prst="rect">
            <a:avLst/>
          </a:prstGeom>
          <a:noFill/>
        </p:spPr>
      </p:pic>
      <p:sp>
        <p:nvSpPr>
          <p:cNvPr id="7" name="6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611560" y="2852936"/>
            <a:ext cx="7920694" cy="1015663"/>
          </a:xfrm>
          <a:prstGeom prst="rect">
            <a:avLst/>
          </a:prstGeom>
          <a:noFill/>
        </p:spPr>
        <p:txBody>
          <a:bodyPr wrap="none" rtlCol="0">
            <a:spAutoFit/>
          </a:bodyPr>
          <a:lstStyle/>
          <a:p>
            <a:pPr algn="ctr"/>
            <a:r>
              <a:rPr lang="en-US" sz="6000" u="sng" dirty="0" err="1" smtClean="0"/>
              <a:t>Ejercicios</a:t>
            </a:r>
            <a:r>
              <a:rPr lang="en-US" sz="6000" u="sng" dirty="0" smtClean="0"/>
              <a:t> </a:t>
            </a:r>
            <a:r>
              <a:rPr lang="en-US" sz="6000" u="sng" dirty="0" err="1" smtClean="0"/>
              <a:t>más</a:t>
            </a:r>
            <a:r>
              <a:rPr lang="en-US" sz="6000" u="sng" dirty="0" smtClean="0"/>
              <a:t> </a:t>
            </a:r>
            <a:r>
              <a:rPr lang="en-US" sz="6000" u="sng" dirty="0" err="1" smtClean="0"/>
              <a:t>complejos</a:t>
            </a:r>
            <a:endParaRPr lang="en-US" sz="6000" u="sng" dirty="0" smtClean="0"/>
          </a:p>
        </p:txBody>
      </p:sp>
      <p:sp>
        <p:nvSpPr>
          <p:cNvPr id="7" name="6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3448409" y="1621249"/>
            <a:ext cx="2332306" cy="1477328"/>
          </a:xfrm>
          <a:prstGeom prst="rect">
            <a:avLst/>
          </a:prstGeom>
          <a:noFill/>
        </p:spPr>
        <p:txBody>
          <a:bodyPr wrap="none" rtlCol="0">
            <a:spAutoFit/>
          </a:bodyPr>
          <a:lstStyle/>
          <a:p>
            <a:pPr algn="ctr"/>
            <a:r>
              <a:rPr lang="en-US" sz="3000" u="sng" dirty="0" smtClean="0"/>
              <a:t>Round Robin</a:t>
            </a:r>
            <a:endParaRPr lang="en-US" sz="3000" u="sng" dirty="0"/>
          </a:p>
          <a:p>
            <a:pPr algn="ctr"/>
            <a:r>
              <a:rPr lang="en-US" sz="3000" dirty="0" err="1" smtClean="0"/>
              <a:t>Ejercicio</a:t>
            </a:r>
            <a:endParaRPr lang="en-US" sz="3000" dirty="0" smtClean="0"/>
          </a:p>
          <a:p>
            <a:pPr algn="ctr"/>
            <a:r>
              <a:rPr lang="en-US" sz="3000" dirty="0" err="1" smtClean="0"/>
              <a:t>Quamtum</a:t>
            </a:r>
            <a:r>
              <a:rPr lang="en-US" sz="3000" dirty="0" smtClean="0"/>
              <a:t> = 5</a:t>
            </a:r>
          </a:p>
        </p:txBody>
      </p:sp>
      <p:sp>
        <p:nvSpPr>
          <p:cNvPr id="7" name="6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pic>
        <p:nvPicPr>
          <p:cNvPr id="6146" name="Picture 2"/>
          <p:cNvPicPr>
            <a:picLocks noChangeAspect="1" noChangeArrowheads="1"/>
          </p:cNvPicPr>
          <p:nvPr/>
        </p:nvPicPr>
        <p:blipFill>
          <a:blip r:embed="rId2" cstate="print"/>
          <a:srcRect/>
          <a:stretch>
            <a:fillRect/>
          </a:stretch>
        </p:blipFill>
        <p:spPr bwMode="auto">
          <a:xfrm>
            <a:off x="1979712" y="3152577"/>
            <a:ext cx="5907638" cy="30127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2441884" y="1621249"/>
            <a:ext cx="4345357" cy="1015663"/>
          </a:xfrm>
          <a:prstGeom prst="rect">
            <a:avLst/>
          </a:prstGeom>
          <a:noFill/>
        </p:spPr>
        <p:txBody>
          <a:bodyPr wrap="none" rtlCol="0">
            <a:spAutoFit/>
          </a:bodyPr>
          <a:lstStyle/>
          <a:p>
            <a:pPr algn="ctr"/>
            <a:r>
              <a:rPr lang="en-US" sz="3000" u="sng" dirty="0" smtClean="0"/>
              <a:t>Round Robin</a:t>
            </a:r>
            <a:endParaRPr lang="en-US" sz="3000" u="sng" dirty="0"/>
          </a:p>
          <a:p>
            <a:pPr algn="ctr"/>
            <a:r>
              <a:rPr lang="en-US" sz="3000" dirty="0" err="1" smtClean="0"/>
              <a:t>Resolución</a:t>
            </a:r>
            <a:r>
              <a:rPr lang="en-US" sz="3000" dirty="0" smtClean="0"/>
              <a:t> (</a:t>
            </a:r>
            <a:r>
              <a:rPr lang="en-US" sz="3000" dirty="0" err="1" smtClean="0"/>
              <a:t>Quamtum</a:t>
            </a:r>
            <a:r>
              <a:rPr lang="en-US" sz="3000" dirty="0" smtClean="0"/>
              <a:t> = 5)</a:t>
            </a:r>
          </a:p>
        </p:txBody>
      </p:sp>
      <p:sp>
        <p:nvSpPr>
          <p:cNvPr id="7" name="6 CuadroTexto"/>
          <p:cNvSpPr txBox="1"/>
          <p:nvPr/>
        </p:nvSpPr>
        <p:spPr>
          <a:xfrm>
            <a:off x="1187624" y="416858"/>
            <a:ext cx="7066806" cy="707886"/>
          </a:xfrm>
          <a:prstGeom prst="rect">
            <a:avLst/>
          </a:prstGeom>
          <a:noFill/>
        </p:spPr>
        <p:txBody>
          <a:bodyPr wrap="none" rtlCol="0">
            <a:spAutoFit/>
          </a:bodyPr>
          <a:lstStyle/>
          <a:p>
            <a:r>
              <a:rPr lang="en-US" sz="4000" u="sng" dirty="0" smtClean="0">
                <a:solidFill>
                  <a:srgbClr val="66FF66"/>
                </a:solidFill>
                <a:latin typeface="+mj-lt"/>
                <a:ea typeface="+mj-ea"/>
                <a:cs typeface="+mj-cs"/>
              </a:rPr>
              <a:t>ALGORITMOS DE PLANIFICACIÓN</a:t>
            </a:r>
            <a:endParaRPr lang="en-US" sz="4000" u="sng" dirty="0">
              <a:solidFill>
                <a:srgbClr val="66FF66"/>
              </a:solidFill>
              <a:latin typeface="+mj-lt"/>
              <a:ea typeface="+mj-ea"/>
              <a:cs typeface="+mj-cs"/>
            </a:endParaRPr>
          </a:p>
        </p:txBody>
      </p:sp>
      <p:pic>
        <p:nvPicPr>
          <p:cNvPr id="7171" name="Picture 3"/>
          <p:cNvPicPr>
            <a:picLocks noChangeAspect="1" noChangeArrowheads="1"/>
          </p:cNvPicPr>
          <p:nvPr/>
        </p:nvPicPr>
        <p:blipFill>
          <a:blip r:embed="rId2" cstate="print"/>
          <a:srcRect/>
          <a:stretch>
            <a:fillRect/>
          </a:stretch>
        </p:blipFill>
        <p:spPr bwMode="auto">
          <a:xfrm>
            <a:off x="1331640" y="2708920"/>
            <a:ext cx="6784442" cy="38895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3059832" y="2703691"/>
            <a:ext cx="3262432" cy="1877437"/>
          </a:xfrm>
          <a:prstGeom prst="rect">
            <a:avLst/>
          </a:prstGeom>
          <a:noFill/>
        </p:spPr>
        <p:txBody>
          <a:bodyPr wrap="none" rtlCol="0">
            <a:spAutoFit/>
          </a:bodyPr>
          <a:lstStyle/>
          <a:p>
            <a:r>
              <a:rPr lang="en-US" sz="8000" err="1" smtClean="0"/>
              <a:t>Dudas</a:t>
            </a:r>
            <a:r>
              <a:rPr lang="en-US" sz="8000" smtClean="0"/>
              <a:t>?</a:t>
            </a:r>
          </a:p>
          <a:p>
            <a:endParaRPr lang="en-US"/>
          </a:p>
          <a:p>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3860024" y="2703691"/>
            <a:ext cx="1576072" cy="1877437"/>
          </a:xfrm>
          <a:prstGeom prst="rect">
            <a:avLst/>
          </a:prstGeom>
          <a:noFill/>
        </p:spPr>
        <p:txBody>
          <a:bodyPr wrap="none" rtlCol="0">
            <a:spAutoFit/>
          </a:bodyPr>
          <a:lstStyle/>
          <a:p>
            <a:r>
              <a:rPr lang="en-US" sz="8000" smtClean="0"/>
              <a:t>FIN</a:t>
            </a:r>
          </a:p>
          <a:p>
            <a:endParaRPr lang="en-US"/>
          </a:p>
          <a:p>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2532951" y="416858"/>
            <a:ext cx="3775201" cy="707886"/>
          </a:xfrm>
          <a:prstGeom prst="rect">
            <a:avLst/>
          </a:prstGeom>
          <a:noFill/>
        </p:spPr>
        <p:txBody>
          <a:bodyPr wrap="none" rtlCol="0">
            <a:spAutoFit/>
          </a:bodyPr>
          <a:lstStyle/>
          <a:p>
            <a:r>
              <a:rPr lang="en-US" sz="4000" u="sng" dirty="0" smtClean="0">
                <a:solidFill>
                  <a:srgbClr val="66FF66"/>
                </a:solidFill>
                <a:latin typeface="+mj-lt"/>
                <a:ea typeface="+mj-ea"/>
                <a:cs typeface="+mj-cs"/>
              </a:rPr>
              <a:t>PLANIFICADORES</a:t>
            </a:r>
          </a:p>
        </p:txBody>
      </p:sp>
      <p:sp>
        <p:nvSpPr>
          <p:cNvPr id="4" name="3 CuadroTexto"/>
          <p:cNvSpPr txBox="1"/>
          <p:nvPr/>
        </p:nvSpPr>
        <p:spPr>
          <a:xfrm>
            <a:off x="251520" y="1196752"/>
            <a:ext cx="8424624" cy="5878532"/>
          </a:xfrm>
          <a:prstGeom prst="rect">
            <a:avLst/>
          </a:prstGeom>
          <a:noFill/>
        </p:spPr>
        <p:txBody>
          <a:bodyPr wrap="square" rtlCol="0">
            <a:spAutoFit/>
          </a:bodyPr>
          <a:lstStyle/>
          <a:p>
            <a:r>
              <a:rPr lang="es-AR" sz="3200" dirty="0" smtClean="0"/>
              <a:t>•</a:t>
            </a:r>
            <a:r>
              <a:rPr lang="es-AR" sz="3200" u="sng" dirty="0" smtClean="0"/>
              <a:t>Planificador  a Largo Plazo</a:t>
            </a:r>
            <a:r>
              <a:rPr lang="es-AR" sz="3200" dirty="0" smtClean="0"/>
              <a:t>: Agrega un nuevo proceso a la cola de procesos a ejecutar. </a:t>
            </a:r>
          </a:p>
          <a:p>
            <a:endParaRPr lang="en-US" sz="3000" dirty="0" smtClean="0"/>
          </a:p>
          <a:p>
            <a:r>
              <a:rPr lang="es-AR" sz="3200" dirty="0" smtClean="0"/>
              <a:t>•</a:t>
            </a:r>
            <a:r>
              <a:rPr lang="es-AR" sz="3200" u="sng" dirty="0" smtClean="0"/>
              <a:t>Planificador a Mediano Plazo</a:t>
            </a:r>
            <a:r>
              <a:rPr lang="es-AR" sz="3200" dirty="0" smtClean="0"/>
              <a:t>: Agrega parcial (SWAP) o  totalmente un proceso a la memoria principal. </a:t>
            </a:r>
          </a:p>
          <a:p>
            <a:endParaRPr lang="en-US" sz="3000" dirty="0" smtClean="0"/>
          </a:p>
          <a:p>
            <a:r>
              <a:rPr lang="es-AR" sz="2800" dirty="0" smtClean="0"/>
              <a:t>•</a:t>
            </a:r>
            <a:r>
              <a:rPr lang="es-AR" sz="2800" u="sng" dirty="0" smtClean="0"/>
              <a:t>Planificador a Corto Plazo </a:t>
            </a:r>
            <a:r>
              <a:rPr lang="en-US" sz="3000" dirty="0" smtClean="0"/>
              <a:t>: E</a:t>
            </a:r>
            <a:r>
              <a:rPr lang="es-AR" sz="3200" dirty="0" err="1" smtClean="0"/>
              <a:t>jecución</a:t>
            </a:r>
            <a:r>
              <a:rPr lang="es-AR" sz="3200" dirty="0" smtClean="0"/>
              <a:t> de un proceso disponible</a:t>
            </a:r>
            <a:endParaRPr lang="en-US" sz="3000" dirty="0" smtClean="0"/>
          </a:p>
          <a:p>
            <a:endParaRPr lang="en-US" sz="3000" dirty="0" smtClean="0"/>
          </a:p>
          <a:p>
            <a:r>
              <a:rPr lang="en-US" sz="3000" dirty="0" smtClean="0"/>
              <a:t>•</a:t>
            </a:r>
            <a:r>
              <a:rPr lang="en-US" sz="3000" u="sng" dirty="0" smtClean="0"/>
              <a:t>I/O</a:t>
            </a:r>
            <a:r>
              <a:rPr lang="en-US" sz="3000" dirty="0" smtClean="0"/>
              <a:t>: </a:t>
            </a:r>
            <a:r>
              <a:rPr lang="es-AR" sz="3200" dirty="0" smtClean="0"/>
              <a:t>Atención de peticiones E/S</a:t>
            </a:r>
          </a:p>
          <a:p>
            <a:endParaRPr lang="en-US" sz="30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Mis documentos\Facultad\SO\Clase - Planificacion\TP-SO19-04-2012-11.19.04 p.m..jpg"/>
          <p:cNvPicPr>
            <a:picLocks noChangeAspect="1" noChangeArrowheads="1"/>
          </p:cNvPicPr>
          <p:nvPr/>
        </p:nvPicPr>
        <p:blipFill>
          <a:blip r:embed="rId2" cstate="print"/>
          <a:srcRect/>
          <a:stretch>
            <a:fillRect/>
          </a:stretch>
        </p:blipFill>
        <p:spPr bwMode="auto">
          <a:xfrm>
            <a:off x="611560" y="1268760"/>
            <a:ext cx="8044953" cy="4688875"/>
          </a:xfrm>
          <a:prstGeom prst="rect">
            <a:avLst/>
          </a:prstGeom>
          <a:noFill/>
        </p:spPr>
      </p:pic>
      <p:sp>
        <p:nvSpPr>
          <p:cNvPr id="9" name="8 CuadroTexto"/>
          <p:cNvSpPr txBox="1"/>
          <p:nvPr/>
        </p:nvSpPr>
        <p:spPr>
          <a:xfrm>
            <a:off x="2532951" y="416858"/>
            <a:ext cx="3775201" cy="707886"/>
          </a:xfrm>
          <a:prstGeom prst="rect">
            <a:avLst/>
          </a:prstGeom>
          <a:noFill/>
        </p:spPr>
        <p:txBody>
          <a:bodyPr wrap="none" rtlCol="0">
            <a:spAutoFit/>
          </a:bodyPr>
          <a:lstStyle/>
          <a:p>
            <a:r>
              <a:rPr lang="en-US" sz="4000" u="sng" dirty="0" smtClean="0">
                <a:solidFill>
                  <a:srgbClr val="66FF66"/>
                </a:solidFill>
                <a:latin typeface="+mj-lt"/>
                <a:ea typeface="+mj-ea"/>
                <a:cs typeface="+mj-cs"/>
              </a:rPr>
              <a:t>PLANIFICADORES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descr="C:\Users\Hunter\Desktop\TP-SO19-04-2012-11.51.48 p.m..jpg"/>
          <p:cNvPicPr/>
          <p:nvPr/>
        </p:nvPicPr>
        <p:blipFill>
          <a:blip r:embed="rId2" cstate="print"/>
          <a:srcRect/>
          <a:stretch>
            <a:fillRect/>
          </a:stretch>
        </p:blipFill>
        <p:spPr bwMode="auto">
          <a:xfrm>
            <a:off x="5364088" y="1124744"/>
            <a:ext cx="3275330" cy="5591175"/>
          </a:xfrm>
          <a:prstGeom prst="rect">
            <a:avLst/>
          </a:prstGeom>
          <a:noFill/>
          <a:ln w="9525">
            <a:noFill/>
            <a:miter lim="800000"/>
            <a:headEnd/>
            <a:tailEnd/>
          </a:ln>
        </p:spPr>
      </p:pic>
      <p:sp>
        <p:nvSpPr>
          <p:cNvPr id="6" name="5 CuadroTexto"/>
          <p:cNvSpPr txBox="1"/>
          <p:nvPr/>
        </p:nvSpPr>
        <p:spPr>
          <a:xfrm>
            <a:off x="323528" y="1347733"/>
            <a:ext cx="4536504" cy="2585323"/>
          </a:xfrm>
          <a:prstGeom prst="rect">
            <a:avLst/>
          </a:prstGeom>
          <a:noFill/>
        </p:spPr>
        <p:txBody>
          <a:bodyPr wrap="square" rtlCol="0">
            <a:spAutoFit/>
          </a:bodyPr>
          <a:lstStyle/>
          <a:p>
            <a:r>
              <a:rPr lang="es-AR" smtClean="0"/>
              <a:t>• Planificador  a Largo Plazo: (Grano grueso) Ejecutado menos frecuentemente.</a:t>
            </a:r>
          </a:p>
          <a:p>
            <a:endParaRPr lang="es-AR" smtClean="0"/>
          </a:p>
          <a:p>
            <a:r>
              <a:rPr lang="es-AR" smtClean="0"/>
              <a:t>• Planificador a Mediano Plazo: (Grano medio) Ejecutado más frecuentemente.</a:t>
            </a:r>
          </a:p>
          <a:p>
            <a:endParaRPr lang="es-AR" smtClean="0"/>
          </a:p>
          <a:p>
            <a:r>
              <a:rPr lang="es-AR" smtClean="0"/>
              <a:t>• Planificador a Corto Plazo: (Grano fino) Ejecutado casi más aún que el de mediano plazo.</a:t>
            </a:r>
            <a:endParaRPr lang="es-AR"/>
          </a:p>
        </p:txBody>
      </p:sp>
      <p:sp>
        <p:nvSpPr>
          <p:cNvPr id="8" name="7 CuadroTexto"/>
          <p:cNvSpPr txBox="1"/>
          <p:nvPr/>
        </p:nvSpPr>
        <p:spPr>
          <a:xfrm>
            <a:off x="2532951" y="416858"/>
            <a:ext cx="3775201" cy="707886"/>
          </a:xfrm>
          <a:prstGeom prst="rect">
            <a:avLst/>
          </a:prstGeom>
          <a:noFill/>
        </p:spPr>
        <p:txBody>
          <a:bodyPr wrap="none" rtlCol="0">
            <a:spAutoFit/>
          </a:bodyPr>
          <a:lstStyle/>
          <a:p>
            <a:r>
              <a:rPr lang="en-US" sz="4000" u="sng" dirty="0" smtClean="0">
                <a:solidFill>
                  <a:srgbClr val="66FF66"/>
                </a:solidFill>
                <a:latin typeface="+mj-lt"/>
                <a:ea typeface="+mj-ea"/>
                <a:cs typeface="+mj-cs"/>
              </a:rPr>
              <a:t>PLANIFICADORES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1187624" y="1340768"/>
            <a:ext cx="4903907" cy="2554545"/>
          </a:xfrm>
          <a:prstGeom prst="rect">
            <a:avLst/>
          </a:prstGeom>
          <a:noFill/>
        </p:spPr>
        <p:txBody>
          <a:bodyPr wrap="none" rtlCol="0">
            <a:spAutoFit/>
          </a:bodyPr>
          <a:lstStyle/>
          <a:p>
            <a:r>
              <a:rPr lang="en-US" sz="3500" dirty="0" err="1" smtClean="0"/>
              <a:t>Despachador</a:t>
            </a:r>
            <a:r>
              <a:rPr lang="en-US" sz="3500" dirty="0" smtClean="0"/>
              <a:t> (Dispatcher)</a:t>
            </a:r>
          </a:p>
          <a:p>
            <a:endParaRPr lang="en-US" sz="3500" dirty="0"/>
          </a:p>
          <a:p>
            <a:pPr>
              <a:buFont typeface="Arial" pitchFamily="34" charset="0"/>
              <a:buChar char="•"/>
            </a:pPr>
            <a:r>
              <a:rPr lang="en-US" sz="3000" dirty="0" smtClean="0"/>
              <a:t> Context Switch</a:t>
            </a:r>
          </a:p>
          <a:p>
            <a:pPr>
              <a:buFont typeface="Arial" pitchFamily="34" charset="0"/>
              <a:buChar char="•"/>
            </a:pPr>
            <a:r>
              <a:rPr lang="en-US" sz="3000" dirty="0" smtClean="0"/>
              <a:t> Mode Switch (User-Kernel)</a:t>
            </a:r>
          </a:p>
          <a:p>
            <a:pPr>
              <a:buFont typeface="Arial" pitchFamily="34" charset="0"/>
              <a:buChar char="•"/>
            </a:pPr>
            <a:r>
              <a:rPr lang="en-US" sz="3000" dirty="0" smtClean="0"/>
              <a:t> Resume</a:t>
            </a:r>
            <a:endParaRPr lang="en-US" sz="3000" dirty="0"/>
          </a:p>
        </p:txBody>
      </p:sp>
      <p:sp>
        <p:nvSpPr>
          <p:cNvPr id="5" name="4 CuadroTexto"/>
          <p:cNvSpPr txBox="1"/>
          <p:nvPr/>
        </p:nvSpPr>
        <p:spPr>
          <a:xfrm>
            <a:off x="2532951" y="416858"/>
            <a:ext cx="3097579" cy="707886"/>
          </a:xfrm>
          <a:prstGeom prst="rect">
            <a:avLst/>
          </a:prstGeom>
          <a:noFill/>
        </p:spPr>
        <p:txBody>
          <a:bodyPr wrap="none" rtlCol="0">
            <a:spAutoFit/>
          </a:bodyPr>
          <a:lstStyle/>
          <a:p>
            <a:r>
              <a:rPr lang="en-US" sz="4000" u="sng" dirty="0" err="1" smtClean="0">
                <a:solidFill>
                  <a:srgbClr val="66FF66"/>
                </a:solidFill>
                <a:latin typeface="+mj-lt"/>
                <a:ea typeface="+mj-ea"/>
                <a:cs typeface="+mj-cs"/>
              </a:rPr>
              <a:t>Planificadores</a:t>
            </a:r>
            <a:endParaRPr lang="en-US" sz="4000" u="sng" dirty="0" smtClean="0">
              <a:solidFill>
                <a:srgbClr val="66FF66"/>
              </a:solidFill>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1165167" y="1412776"/>
            <a:ext cx="7871329" cy="3877985"/>
          </a:xfrm>
          <a:prstGeom prst="rect">
            <a:avLst/>
          </a:prstGeom>
          <a:noFill/>
        </p:spPr>
        <p:txBody>
          <a:bodyPr wrap="square" rtlCol="0">
            <a:spAutoFit/>
          </a:bodyPr>
          <a:lstStyle/>
          <a:p>
            <a:r>
              <a:rPr lang="en-US" sz="5000" dirty="0" err="1" smtClean="0"/>
              <a:t>Temas</a:t>
            </a:r>
            <a:endParaRPr lang="en-US" sz="5000" dirty="0" smtClean="0"/>
          </a:p>
          <a:p>
            <a:endParaRPr lang="en-US" dirty="0"/>
          </a:p>
          <a:p>
            <a:pPr marL="514350" indent="-514350"/>
            <a:r>
              <a:rPr lang="es-AR" sz="3200" dirty="0" smtClean="0">
                <a:solidFill>
                  <a:srgbClr val="66FF66"/>
                </a:solidFill>
              </a:rPr>
              <a:t>1) Conceptos Básicos</a:t>
            </a:r>
            <a:r>
              <a:rPr lang="es-AR" sz="3200" dirty="0" smtClean="0"/>
              <a:t>	</a:t>
            </a:r>
          </a:p>
          <a:p>
            <a:pPr marL="514350" indent="-514350"/>
            <a:r>
              <a:rPr lang="es-AR" sz="3200" dirty="0" smtClean="0">
                <a:solidFill>
                  <a:srgbClr val="66FF66"/>
                </a:solidFill>
              </a:rPr>
              <a:t>2) Planificadores</a:t>
            </a:r>
            <a:endParaRPr lang="es-AR" sz="3200" dirty="0" smtClean="0"/>
          </a:p>
          <a:p>
            <a:pPr marL="514350" indent="-514350"/>
            <a:r>
              <a:rPr lang="es-AR" sz="3200" dirty="0" smtClean="0">
                <a:solidFill>
                  <a:srgbClr val="FF3300"/>
                </a:solidFill>
              </a:rPr>
              <a:t>3) Criterios y Orientación de la Planificación </a:t>
            </a:r>
            <a:r>
              <a:rPr lang="es-AR" sz="3200" dirty="0" smtClean="0">
                <a:sym typeface="Wingdings" pitchFamily="2" charset="2"/>
              </a:rPr>
              <a:t></a:t>
            </a:r>
          </a:p>
          <a:p>
            <a:pPr marL="514350" indent="-514350"/>
            <a:r>
              <a:rPr lang="es-AR" sz="3200" dirty="0" smtClean="0"/>
              <a:t>4) Alternativas de Planificación</a:t>
            </a:r>
          </a:p>
          <a:p>
            <a:r>
              <a:rPr lang="es-AR" sz="3200" dirty="0" smtClean="0"/>
              <a:t>5) Algoritmos</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797</TotalTime>
  <Words>793</Words>
  <Application>Microsoft Office PowerPoint</Application>
  <PresentationFormat>On-screen Show (4:3)</PresentationFormat>
  <Paragraphs>199</Paragraphs>
  <Slides>45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Wingdings</vt:lpstr>
      <vt:lpstr>Tema de Office</vt:lpstr>
      <vt:lpstr>     PLANIFICACION CPU  </vt:lpstr>
      <vt:lpstr>PowerPoint Presentation</vt:lpstr>
      <vt:lpstr> CONCEPTOS BASICOS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Planificacion CPU</dc:title>
  <dc:creator>Nestor Esquivel</dc:creator>
  <cp:lastModifiedBy>Nestor Esquivel</cp:lastModifiedBy>
  <cp:revision>99</cp:revision>
  <dcterms:created xsi:type="dcterms:W3CDTF">2012-04-20T22:03:17Z</dcterms:created>
  <dcterms:modified xsi:type="dcterms:W3CDTF">2015-08-31T23:46:58Z</dcterms:modified>
</cp:coreProperties>
</file>