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20" r:id="rId1"/>
  </p:sldMasterIdLst>
  <p:notesMasterIdLst>
    <p:notesMasterId r:id="rId27"/>
  </p:notesMasterIdLst>
  <p:sldIdLst>
    <p:sldId id="256" r:id="rId2"/>
    <p:sldId id="257" r:id="rId3"/>
    <p:sldId id="258" r:id="rId4"/>
    <p:sldId id="265" r:id="rId5"/>
    <p:sldId id="272" r:id="rId6"/>
    <p:sldId id="275" r:id="rId7"/>
    <p:sldId id="266" r:id="rId8"/>
    <p:sldId id="259" r:id="rId9"/>
    <p:sldId id="277" r:id="rId10"/>
    <p:sldId id="276" r:id="rId11"/>
    <p:sldId id="267" r:id="rId12"/>
    <p:sldId id="260" r:id="rId13"/>
    <p:sldId id="268" r:id="rId14"/>
    <p:sldId id="279" r:id="rId15"/>
    <p:sldId id="282" r:id="rId16"/>
    <p:sldId id="283" r:id="rId17"/>
    <p:sldId id="273" r:id="rId18"/>
    <p:sldId id="280" r:id="rId19"/>
    <p:sldId id="284" r:id="rId20"/>
    <p:sldId id="286" r:id="rId21"/>
    <p:sldId id="274" r:id="rId22"/>
    <p:sldId id="281" r:id="rId23"/>
    <p:sldId id="285" r:id="rId24"/>
    <p:sldId id="287" r:id="rId25"/>
    <p:sldId id="264" r:id="rId26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0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Estilo oscuro 2 - Énfasis 1/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26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793489-06E6-4F20-8BF2-86B077A1DE11}" type="datetimeFigureOut">
              <a:rPr lang="es-ES"/>
              <a:t>15/10/2016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66BC1-6EDE-46F7-BD34-D3FEB7D71E25}" type="slidenum">
              <a:rPr lang="es-ES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8365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66BC1-6EDE-46F7-BD34-D3FEB7D71E25}" type="slidenum">
              <a:rPr lang="es-ES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0429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http://smsworld.es/wp-content/uploads/Comunicacion_SMS_World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605" y="1124744"/>
            <a:ext cx="5790170" cy="413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94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1475656" y="1333212"/>
            <a:ext cx="676875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s-AR" sz="22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Introducción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s-AR" sz="22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Jerarquía de Memoria</a:t>
            </a:r>
            <a:endParaRPr lang="es-AR" sz="2200" b="1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s-AR" sz="22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Requisitos de Gestión de Memoria</a:t>
            </a:r>
            <a:endParaRPr lang="es-AR" sz="2200" b="1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s-AR" sz="22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Métodos de Gestión de Memoria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es-AR" sz="22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Particionamiento</a:t>
            </a:r>
            <a:endParaRPr lang="es-AR" sz="2200" b="1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457200" lvl="1" indent="0">
              <a:lnSpc>
                <a:spcPct val="200000"/>
              </a:lnSpc>
              <a:buNone/>
            </a:pPr>
            <a:r>
              <a:rPr lang="es-AR" sz="22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Paginación Simple</a:t>
            </a:r>
            <a:endParaRPr lang="es-AR" sz="2200" b="1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457200" lvl="1" indent="0">
              <a:lnSpc>
                <a:spcPct val="200000"/>
              </a:lnSpc>
              <a:buNone/>
            </a:pPr>
            <a:r>
              <a:rPr lang="es-AR" sz="22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Segmentación Simple</a:t>
            </a:r>
            <a:endParaRPr lang="es-AR" sz="2200" b="1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287524" y="404664"/>
            <a:ext cx="8568952" cy="492443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AR" sz="26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14" name="Oval 13"/>
          <p:cNvSpPr/>
          <p:nvPr userDrawn="1"/>
        </p:nvSpPr>
        <p:spPr>
          <a:xfrm>
            <a:off x="1043608" y="1692587"/>
            <a:ext cx="182880" cy="182880"/>
          </a:xfrm>
          <a:prstGeom prst="ellipse">
            <a:avLst/>
          </a:prstGeom>
          <a:solidFill>
            <a:srgbClr val="B00404"/>
          </a:solidFill>
          <a:ln>
            <a:solidFill>
              <a:srgbClr val="B004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1043608" y="2363262"/>
            <a:ext cx="182880" cy="182880"/>
          </a:xfrm>
          <a:prstGeom prst="ellipse">
            <a:avLst/>
          </a:prstGeom>
          <a:solidFill>
            <a:srgbClr val="B00404"/>
          </a:solidFill>
          <a:ln>
            <a:solidFill>
              <a:srgbClr val="B004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 userDrawn="1"/>
        </p:nvSpPr>
        <p:spPr>
          <a:xfrm>
            <a:off x="1043608" y="3033937"/>
            <a:ext cx="182880" cy="182880"/>
          </a:xfrm>
          <a:prstGeom prst="ellipse">
            <a:avLst/>
          </a:prstGeom>
          <a:solidFill>
            <a:srgbClr val="B00404"/>
          </a:solidFill>
          <a:ln>
            <a:solidFill>
              <a:srgbClr val="B004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 userDrawn="1"/>
        </p:nvSpPr>
        <p:spPr>
          <a:xfrm>
            <a:off x="1043608" y="3704612"/>
            <a:ext cx="182880" cy="182880"/>
          </a:xfrm>
          <a:prstGeom prst="ellipse">
            <a:avLst/>
          </a:prstGeom>
          <a:solidFill>
            <a:srgbClr val="B00404"/>
          </a:solidFill>
          <a:ln>
            <a:solidFill>
              <a:srgbClr val="B004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 userDrawn="1"/>
        </p:nvSpPr>
        <p:spPr>
          <a:xfrm>
            <a:off x="1619672" y="4375287"/>
            <a:ext cx="182880" cy="182880"/>
          </a:xfrm>
          <a:prstGeom prst="ellipse">
            <a:avLst/>
          </a:prstGeom>
          <a:solidFill>
            <a:srgbClr val="B00404"/>
          </a:solidFill>
          <a:ln>
            <a:solidFill>
              <a:srgbClr val="B004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 userDrawn="1"/>
        </p:nvSpPr>
        <p:spPr>
          <a:xfrm>
            <a:off x="1619672" y="5045962"/>
            <a:ext cx="182880" cy="182880"/>
          </a:xfrm>
          <a:prstGeom prst="ellipse">
            <a:avLst/>
          </a:prstGeom>
          <a:solidFill>
            <a:srgbClr val="B00404"/>
          </a:solidFill>
          <a:ln>
            <a:solidFill>
              <a:srgbClr val="B004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18"/>
          <p:cNvSpPr/>
          <p:nvPr userDrawn="1"/>
        </p:nvSpPr>
        <p:spPr>
          <a:xfrm>
            <a:off x="1619672" y="5716637"/>
            <a:ext cx="182880" cy="182880"/>
          </a:xfrm>
          <a:prstGeom prst="ellipse">
            <a:avLst/>
          </a:prstGeom>
          <a:solidFill>
            <a:srgbClr val="B00404"/>
          </a:solidFill>
          <a:ln>
            <a:solidFill>
              <a:srgbClr val="B004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15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1321" y="404664"/>
            <a:ext cx="5184775" cy="492443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>
              <a:defRPr lang="en-US" sz="2600" b="1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dirty="0"/>
              <a:t>Click to edit Master text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4368" y="6453336"/>
            <a:ext cx="1080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89387E3-C593-4429-B839-BA931DDFB78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85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ED97E-1035-43B2-9FB2-204C784B1D02}" type="slidenum">
              <a:rPr lang="es-AR" smtClean="0"/>
              <a:t>‹Nº›</a:t>
            </a:fld>
            <a:endParaRPr lang="es-AR"/>
          </a:p>
        </p:txBody>
      </p:sp>
      <p:pic>
        <p:nvPicPr>
          <p:cNvPr id="1028" name="Picture 4" descr="http://siga.frba.utn.edu.ar/imag/news/utnba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844" y="128978"/>
            <a:ext cx="3631364" cy="779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153008" y="980728"/>
            <a:ext cx="8784976" cy="0"/>
          </a:xfrm>
          <a:prstGeom prst="line">
            <a:avLst/>
          </a:prstGeom>
          <a:ln w="38100">
            <a:solidFill>
              <a:srgbClr val="B004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4"/>
          <p:cNvSpPr txBox="1">
            <a:spLocks noChangeArrowheads="1"/>
          </p:cNvSpPr>
          <p:nvPr userDrawn="1"/>
        </p:nvSpPr>
        <p:spPr>
          <a:xfrm>
            <a:off x="166260" y="1052737"/>
            <a:ext cx="7772400" cy="576064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altLang="es-AR" sz="4000" b="1" dirty="0"/>
          </a:p>
        </p:txBody>
      </p:sp>
    </p:spTree>
    <p:extLst>
      <p:ext uri="{BB962C8B-B14F-4D97-AF65-F5344CB8AC3E}">
        <p14:creationId xmlns:p14="http://schemas.microsoft.com/office/powerpoint/2010/main" val="2996995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1" r:id="rId1"/>
    <p:sldLayoutId id="2147484323" r:id="rId2"/>
    <p:sldLayoutId id="2147484322" r:id="rId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 txBox="1">
            <a:spLocks noChangeArrowheads="1"/>
          </p:cNvSpPr>
          <p:nvPr/>
        </p:nvSpPr>
        <p:spPr>
          <a:xfrm>
            <a:off x="179512" y="3338005"/>
            <a:ext cx="3456384" cy="451035"/>
          </a:xfrm>
          <a:prstGeom prst="rect">
            <a:avLst/>
          </a:prstGeom>
        </p:spPr>
        <p:txBody>
          <a:bodyPr vert="horz" lIns="0" tIns="4572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altLang="es-AR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Gestión de </a:t>
            </a:r>
          </a:p>
          <a:p>
            <a:pPr algn="ctr"/>
            <a:r>
              <a:rPr lang="es-AR" altLang="es-AR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Memoria Real</a:t>
            </a:r>
            <a:endParaRPr lang="es-ES" altLang="es-AR" sz="2200" b="1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8"/>
          <p:cNvSpPr txBox="1">
            <a:spLocks noChangeArrowheads="1"/>
          </p:cNvSpPr>
          <p:nvPr/>
        </p:nvSpPr>
        <p:spPr>
          <a:xfrm>
            <a:off x="63894" y="1430302"/>
            <a:ext cx="3788026" cy="686069"/>
          </a:xfrm>
          <a:prstGeom prst="rect">
            <a:avLst/>
          </a:prstGeom>
        </p:spPr>
        <p:txBody>
          <a:bodyPr vert="horz" lIns="0" tIns="4572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sz="3500" b="1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Sistemas Operativos</a:t>
            </a:r>
            <a:endParaRPr lang="es-ES" altLang="es-AR" sz="35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79512" y="116632"/>
            <a:ext cx="2699792" cy="864096"/>
          </a:xfrm>
          <a:prstGeom prst="rect">
            <a:avLst/>
          </a:prstGeom>
        </p:spPr>
        <p:txBody>
          <a:bodyPr vert="horz" lIns="0" tIns="0" rIns="0" bIns="45720" rtlCol="0">
            <a:normAutofit fontScale="70000" lnSpcReduction="20000"/>
          </a:bodyPr>
          <a:lstStyle>
            <a:defPPr>
              <a:defRPr lang="es-AR"/>
            </a:defPPr>
            <a:lvl1pPr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lvl="1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b="1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indent="0" algn="ctr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None/>
              <a:defRPr sz="1400" baseline="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baseline="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baseline="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Tx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Tx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Tx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Tx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es-AR" dirty="0"/>
              <a:t>Año </a:t>
            </a:r>
            <a:r>
              <a:rPr lang="es-AR" dirty="0" smtClean="0"/>
              <a:t>2016</a:t>
            </a:r>
            <a:endParaRPr lang="es-AR" dirty="0"/>
          </a:p>
          <a:p>
            <a:pPr>
              <a:lnSpc>
                <a:spcPct val="120000"/>
              </a:lnSpc>
            </a:pPr>
            <a:r>
              <a:rPr lang="es-AR" dirty="0" smtClean="0"/>
              <a:t>Materia: Sistemas Operativos</a:t>
            </a:r>
            <a:endParaRPr lang="es-AR" dirty="0"/>
          </a:p>
          <a:p>
            <a:pPr>
              <a:lnSpc>
                <a:spcPct val="120000"/>
              </a:lnSpc>
            </a:pPr>
            <a:r>
              <a:rPr lang="es-AR" dirty="0"/>
              <a:t>Profesor: </a:t>
            </a:r>
            <a:r>
              <a:rPr lang="es-AR" dirty="0" smtClean="0"/>
              <a:t>Néstor Esquivel</a:t>
            </a:r>
            <a:endParaRPr lang="es-AR" dirty="0"/>
          </a:p>
          <a:p>
            <a:pPr>
              <a:lnSpc>
                <a:spcPct val="120000"/>
              </a:lnSpc>
            </a:pPr>
            <a:r>
              <a:rPr lang="es-AR" dirty="0" smtClean="0"/>
              <a:t>Ayudante: Maximiliano Bracho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27072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51321" y="435442"/>
            <a:ext cx="5184775" cy="461665"/>
          </a:xfrm>
        </p:spPr>
        <p:txBody>
          <a:bodyPr/>
          <a:lstStyle/>
          <a:p>
            <a:pPr marL="0" indent="0">
              <a:buNone/>
            </a:pPr>
            <a:r>
              <a:rPr lang="es-AR" sz="2400" dirty="0" smtClean="0"/>
              <a:t>Requisitos de Gestión de Memoria </a:t>
            </a:r>
            <a:endParaRPr lang="en-US" sz="24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51321" y="1182811"/>
            <a:ext cx="8229600" cy="504031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r>
              <a:rPr lang="es-ES" sz="2200" b="1" dirty="0" smtClean="0">
                <a:latin typeface="Trebuchet MS" panose="020B0603020202020204" pitchFamily="34" charset="0"/>
              </a:rPr>
              <a:t>Reubicación: </a:t>
            </a:r>
            <a:r>
              <a:rPr lang="es-ES" sz="2000" dirty="0" smtClean="0">
                <a:latin typeface="Trebuchet MS" panose="020B0603020202020204" pitchFamily="34" charset="0"/>
              </a:rPr>
              <a:t>Permitir el recalculo de direcciones de memoria de un proceso reubicado. </a:t>
            </a:r>
            <a:r>
              <a:rPr lang="es-ES" sz="2000" b="1" u="sng" dirty="0" smtClean="0">
                <a:latin typeface="Trebuchet MS" panose="020B0603020202020204" pitchFamily="34" charset="0"/>
              </a:rPr>
              <a:t>(“Swap”) (“Traducir Direcciones”)  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s-ES" sz="2000" dirty="0" smtClean="0">
              <a:latin typeface="Trebuchet MS" panose="020B0603020202020204" pitchFamily="34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s-ES" sz="2200" b="1" dirty="0">
                <a:latin typeface="Trebuchet MS" panose="020B0603020202020204" pitchFamily="34" charset="0"/>
              </a:rPr>
              <a:t>Protección:</a:t>
            </a:r>
            <a:r>
              <a:rPr lang="es-ES" sz="2000" b="1" dirty="0" smtClean="0">
                <a:latin typeface="Trebuchet MS" panose="020B0603020202020204" pitchFamily="34" charset="0"/>
              </a:rPr>
              <a:t> </a:t>
            </a:r>
            <a:r>
              <a:rPr lang="es-ES" sz="2000" dirty="0" smtClean="0">
                <a:latin typeface="Trebuchet MS" panose="020B0603020202020204" pitchFamily="34" charset="0"/>
              </a:rPr>
              <a:t>Evitar el acceso a posiciones de memoria sin el permiso expreso. </a:t>
            </a:r>
            <a:r>
              <a:rPr lang="es-ES" sz="2000" b="1" u="sng" dirty="0" smtClean="0">
                <a:latin typeface="Trebuchet MS" panose="020B0603020202020204" pitchFamily="34" charset="0"/>
              </a:rPr>
              <a:t>(“</a:t>
            </a:r>
            <a:r>
              <a:rPr lang="es-ES" sz="2000" b="1" u="sng" dirty="0">
                <a:latin typeface="Trebuchet MS" panose="020B0603020202020204" pitchFamily="34" charset="0"/>
              </a:rPr>
              <a:t>Traducir </a:t>
            </a:r>
            <a:r>
              <a:rPr lang="es-ES" sz="2000" b="1" u="sng" dirty="0" smtClean="0">
                <a:latin typeface="Trebuchet MS" panose="020B0603020202020204" pitchFamily="34" charset="0"/>
              </a:rPr>
              <a:t>Direcciones”) (“HW-Procesador”)  </a:t>
            </a:r>
            <a:endParaRPr lang="es-ES" sz="2000" b="1" u="sng" dirty="0">
              <a:latin typeface="Trebuchet MS" panose="020B0603020202020204" pitchFamily="34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es-ES" sz="2000" dirty="0" smtClean="0">
              <a:latin typeface="Trebuchet MS" panose="020B0603020202020204" pitchFamily="34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s-ES" sz="2200" b="1" dirty="0">
                <a:latin typeface="Trebuchet MS" panose="020B0603020202020204" pitchFamily="34" charset="0"/>
              </a:rPr>
              <a:t>Compartición:</a:t>
            </a:r>
            <a:r>
              <a:rPr lang="es-ES" sz="2000" b="1" dirty="0" smtClean="0">
                <a:latin typeface="Trebuchet MS" panose="020B0603020202020204" pitchFamily="34" charset="0"/>
              </a:rPr>
              <a:t> </a:t>
            </a:r>
            <a:r>
              <a:rPr lang="es-PE" sz="2000" dirty="0" smtClean="0">
                <a:latin typeface="Trebuchet MS" panose="020B0603020202020204" pitchFamily="34" charset="0"/>
              </a:rPr>
              <a:t>Permitir a procesos diferentes acceder a la misma porción de memoria. </a:t>
            </a:r>
            <a:r>
              <a:rPr lang="es-ES" sz="2000" b="1" u="sng" dirty="0" smtClean="0">
                <a:latin typeface="Trebuchet MS" panose="020B0603020202020204" pitchFamily="34" charset="0"/>
              </a:rPr>
              <a:t>(“Reubicación y Protección”)</a:t>
            </a:r>
            <a:endParaRPr lang="es-ES" sz="2000" dirty="0" smtClean="0">
              <a:latin typeface="Trebuchet MS" panose="020B0603020202020204" pitchFamily="34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es-ES" sz="2000" dirty="0" smtClean="0">
              <a:latin typeface="Trebuchet MS" panose="020B0603020202020204" pitchFamily="34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s-ES" sz="2200" b="1" dirty="0">
                <a:latin typeface="Trebuchet MS" panose="020B0603020202020204" pitchFamily="34" charset="0"/>
              </a:rPr>
              <a:t>Organización </a:t>
            </a:r>
            <a:r>
              <a:rPr lang="es-ES" sz="2200" b="1" dirty="0">
                <a:latin typeface="Trebuchet MS" panose="020B0603020202020204" pitchFamily="34" charset="0"/>
              </a:rPr>
              <a:t>Lógica:</a:t>
            </a:r>
            <a:r>
              <a:rPr lang="es-ES" sz="2000" dirty="0">
                <a:latin typeface="Trebuchet MS" panose="020B0603020202020204" pitchFamily="34" charset="0"/>
              </a:rPr>
              <a:t> </a:t>
            </a:r>
            <a:r>
              <a:rPr lang="es-ES" sz="2000" dirty="0" smtClean="0">
                <a:latin typeface="Trebuchet MS" panose="020B0603020202020204" pitchFamily="34" charset="0"/>
              </a:rPr>
              <a:t>Permitir que los </a:t>
            </a:r>
            <a:r>
              <a:rPr lang="es-PE" sz="2000" dirty="0" smtClean="0">
                <a:latin typeface="Trebuchet MS" panose="020B0603020202020204" pitchFamily="34" charset="0"/>
              </a:rPr>
              <a:t>programas se escriban como módulos compilables y ejecutables individualmente. </a:t>
            </a:r>
            <a:r>
              <a:rPr lang="es-ES" sz="2000" b="1" u="sng" dirty="0" smtClean="0">
                <a:latin typeface="Trebuchet MS" panose="020B0603020202020204" pitchFamily="34" charset="0"/>
              </a:rPr>
              <a:t>(“Grados de Protección”) (“Compartición de Módulos”)</a:t>
            </a:r>
            <a:endParaRPr lang="es-PE" sz="2000" dirty="0" smtClean="0">
              <a:latin typeface="Trebuchet MS" panose="020B0603020202020204" pitchFamily="34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es-ES" sz="2000" dirty="0" smtClean="0">
              <a:latin typeface="Trebuchet MS" panose="020B0603020202020204" pitchFamily="34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s-ES" sz="2200" b="1" dirty="0">
                <a:latin typeface="Trebuchet MS" panose="020B0603020202020204" pitchFamily="34" charset="0"/>
              </a:rPr>
              <a:t>Organización </a:t>
            </a:r>
            <a:r>
              <a:rPr lang="es-ES" sz="2200" b="1" dirty="0">
                <a:latin typeface="Trebuchet MS" panose="020B0603020202020204" pitchFamily="34" charset="0"/>
              </a:rPr>
              <a:t>Física:</a:t>
            </a:r>
            <a:r>
              <a:rPr lang="es-ES" sz="2000" dirty="0">
                <a:latin typeface="Trebuchet MS" panose="020B0603020202020204" pitchFamily="34" charset="0"/>
              </a:rPr>
              <a:t> </a:t>
            </a:r>
            <a:r>
              <a:rPr lang="es-ES" sz="2000" dirty="0" smtClean="0">
                <a:latin typeface="Trebuchet MS" panose="020B0603020202020204" pitchFamily="34" charset="0"/>
              </a:rPr>
              <a:t>Permitir el intercambio de datos en la memoria primaria y secundaria. </a:t>
            </a:r>
            <a:r>
              <a:rPr lang="es-ES" sz="2000" b="1" u="sng" dirty="0" smtClean="0">
                <a:latin typeface="Trebuchet MS" panose="020B0603020202020204" pitchFamily="34" charset="0"/>
              </a:rPr>
              <a:t>(“</a:t>
            </a:r>
            <a:r>
              <a:rPr lang="es-ES" sz="2000" b="1" u="sng" dirty="0" err="1" smtClean="0">
                <a:latin typeface="Trebuchet MS" panose="020B0603020202020204" pitchFamily="34" charset="0"/>
              </a:rPr>
              <a:t>Overlaying</a:t>
            </a:r>
            <a:r>
              <a:rPr lang="es-ES" sz="2000" b="1" u="sng" dirty="0" smtClean="0">
                <a:latin typeface="Trebuchet MS" panose="020B0603020202020204" pitchFamily="34" charset="0"/>
              </a:rPr>
              <a:t>”)</a:t>
            </a:r>
            <a:endParaRPr lang="es-ES" sz="2000" dirty="0">
              <a:latin typeface="Trebuchet MS" panose="020B0603020202020204" pitchFamily="34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es-PE" sz="20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04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403648" y="3536752"/>
            <a:ext cx="6500018" cy="468312"/>
          </a:xfrm>
          <a:prstGeom prst="rect">
            <a:avLst/>
          </a:prstGeom>
          <a:solidFill>
            <a:srgbClr val="B00404">
              <a:alpha val="30196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39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51321" y="435442"/>
            <a:ext cx="5184775" cy="461665"/>
          </a:xfrm>
        </p:spPr>
        <p:txBody>
          <a:bodyPr/>
          <a:lstStyle/>
          <a:p>
            <a:pPr marL="0" indent="0">
              <a:buNone/>
            </a:pPr>
            <a:r>
              <a:rPr lang="es-AR" sz="2400" dirty="0" smtClean="0"/>
              <a:t>Métodos de Gestión de Memoria</a:t>
            </a:r>
            <a:endParaRPr lang="en-US" sz="2400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457200" y="1196975"/>
            <a:ext cx="8229600" cy="266407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2000" dirty="0" smtClean="0">
                <a:latin typeface="Trebuchet MS" panose="020B0603020202020204" pitchFamily="34" charset="0"/>
              </a:rPr>
              <a:t>Dado que la Gestión de Memoria tiene como objetivo ubicar, reemplazar, cargar y descargar procesos en la memoria principal, deberá contar con diversas estrategias y técnicas que habiliten a la gestión.</a:t>
            </a:r>
          </a:p>
          <a:p>
            <a:pPr marL="0" indent="0" algn="just">
              <a:buFontTx/>
              <a:buNone/>
            </a:pPr>
            <a:endParaRPr lang="es-PE" sz="2000" dirty="0" smtClean="0">
              <a:latin typeface="Trebuchet MS" panose="020B0603020202020204" pitchFamily="34" charset="0"/>
            </a:endParaRPr>
          </a:p>
          <a:p>
            <a:pPr marL="0" indent="0" algn="just">
              <a:buFontTx/>
              <a:buNone/>
            </a:pPr>
            <a:r>
              <a:rPr lang="es-PE" sz="2000" dirty="0" smtClean="0">
                <a:latin typeface="Trebuchet MS" panose="020B0603020202020204" pitchFamily="34" charset="0"/>
              </a:rPr>
              <a:t>Las estrategias están </a:t>
            </a:r>
            <a:r>
              <a:rPr lang="es-PE" sz="2000" dirty="0">
                <a:latin typeface="Trebuchet MS" panose="020B0603020202020204" pitchFamily="34" charset="0"/>
              </a:rPr>
              <a:t>dirigidas a la obtención del mejor uso del recurso memoria principal, </a:t>
            </a:r>
            <a:r>
              <a:rPr lang="es-PE" sz="2000" dirty="0" smtClean="0">
                <a:latin typeface="Trebuchet MS" panose="020B0603020202020204" pitchFamily="34" charset="0"/>
              </a:rPr>
              <a:t>y estas </a:t>
            </a:r>
            <a:r>
              <a:rPr lang="es-PE" sz="2000" dirty="0">
                <a:latin typeface="Trebuchet MS" panose="020B0603020202020204" pitchFamily="34" charset="0"/>
              </a:rPr>
              <a:t>pueden ser</a:t>
            </a:r>
            <a:r>
              <a:rPr lang="es-PE" sz="2000" dirty="0" smtClean="0">
                <a:latin typeface="Trebuchet MS" panose="020B0603020202020204" pitchFamily="34" charset="0"/>
              </a:rPr>
              <a:t>:</a:t>
            </a:r>
          </a:p>
          <a:p>
            <a:pPr marL="0" indent="0" algn="just">
              <a:buFontTx/>
              <a:buNone/>
            </a:pPr>
            <a:endParaRPr lang="es-PE" sz="2000" dirty="0">
              <a:latin typeface="Trebuchet MS" panose="020B0603020202020204" pitchFamily="34" charset="0"/>
            </a:endParaRPr>
          </a:p>
          <a:p>
            <a:pPr marL="622300" lvl="1" indent="-442913">
              <a:buFont typeface="Wingdings" panose="05000000000000000000" pitchFamily="2" charset="2"/>
              <a:buChar char="ü"/>
            </a:pPr>
            <a:r>
              <a:rPr lang="es-PE" sz="2000" dirty="0">
                <a:latin typeface="Trebuchet MS" panose="020B0603020202020204" pitchFamily="34" charset="0"/>
              </a:rPr>
              <a:t>Estrategia de solicitud </a:t>
            </a:r>
            <a:r>
              <a:rPr lang="es-PE" sz="2000" dirty="0" smtClean="0">
                <a:latin typeface="Trebuchet MS" panose="020B0603020202020204" pitchFamily="34" charset="0"/>
              </a:rPr>
              <a:t>(o búsqueda):</a:t>
            </a:r>
            <a:endParaRPr lang="es-PE" sz="2000" dirty="0">
              <a:latin typeface="Trebuchet MS" panose="020B0603020202020204" pitchFamily="34" charset="0"/>
            </a:endParaRPr>
          </a:p>
          <a:p>
            <a:pPr marL="1144587" lvl="2" indent="-342900">
              <a:buFont typeface="Wingdings" panose="05000000000000000000" pitchFamily="2" charset="2"/>
              <a:buChar char="Ø"/>
            </a:pPr>
            <a:r>
              <a:rPr lang="es-PE" sz="2000" dirty="0" smtClean="0">
                <a:latin typeface="Trebuchet MS" panose="020B0603020202020204" pitchFamily="34" charset="0"/>
              </a:rPr>
              <a:t>Búsqueda </a:t>
            </a:r>
            <a:r>
              <a:rPr lang="es-PE" sz="2000" dirty="0">
                <a:latin typeface="Trebuchet MS" panose="020B0603020202020204" pitchFamily="34" charset="0"/>
              </a:rPr>
              <a:t>por </a:t>
            </a:r>
            <a:r>
              <a:rPr lang="es-PE" sz="2000" dirty="0" smtClean="0">
                <a:latin typeface="Trebuchet MS" panose="020B0603020202020204" pitchFamily="34" charset="0"/>
              </a:rPr>
              <a:t>demanda (o reactiva) </a:t>
            </a:r>
            <a:endParaRPr lang="es-PE" sz="2000" dirty="0">
              <a:latin typeface="Trebuchet MS" panose="020B0603020202020204" pitchFamily="34" charset="0"/>
            </a:endParaRPr>
          </a:p>
          <a:p>
            <a:pPr marL="1144587" lvl="2" indent="-342900">
              <a:buFont typeface="Wingdings" panose="05000000000000000000" pitchFamily="2" charset="2"/>
              <a:buChar char="Ø"/>
            </a:pPr>
            <a:r>
              <a:rPr lang="es-PE" sz="2000" dirty="0" smtClean="0">
                <a:latin typeface="Trebuchet MS" panose="020B0603020202020204" pitchFamily="34" charset="0"/>
              </a:rPr>
              <a:t>Búsqueda anticipada</a:t>
            </a:r>
            <a:r>
              <a:rPr lang="es-PE" sz="2000" dirty="0">
                <a:latin typeface="Trebuchet MS" panose="020B0603020202020204" pitchFamily="34" charset="0"/>
              </a:rPr>
              <a:t> </a:t>
            </a:r>
            <a:r>
              <a:rPr lang="es-PE" sz="2000" dirty="0" smtClean="0">
                <a:latin typeface="Trebuchet MS" panose="020B0603020202020204" pitchFamily="34" charset="0"/>
              </a:rPr>
              <a:t>(o proactiva)</a:t>
            </a:r>
            <a:endParaRPr lang="es-PE" sz="2000" dirty="0">
              <a:latin typeface="Trebuchet MS" panose="020B0603020202020204" pitchFamily="34" charset="0"/>
            </a:endParaRPr>
          </a:p>
          <a:p>
            <a:pPr marL="622300" lvl="1" indent="-442913">
              <a:buFont typeface="Wingdings" panose="05000000000000000000" pitchFamily="2" charset="2"/>
              <a:buChar char="ü"/>
            </a:pPr>
            <a:r>
              <a:rPr lang="es-PE" sz="2000" dirty="0" smtClean="0">
                <a:latin typeface="Trebuchet MS" panose="020B0603020202020204" pitchFamily="34" charset="0"/>
              </a:rPr>
              <a:t>Estrategia </a:t>
            </a:r>
            <a:r>
              <a:rPr lang="es-PE" sz="2000" dirty="0">
                <a:latin typeface="Trebuchet MS" panose="020B0603020202020204" pitchFamily="34" charset="0"/>
              </a:rPr>
              <a:t>de </a:t>
            </a:r>
            <a:r>
              <a:rPr lang="es-PE" sz="2000" dirty="0" smtClean="0">
                <a:latin typeface="Trebuchet MS" panose="020B0603020202020204" pitchFamily="34" charset="0"/>
              </a:rPr>
              <a:t>ubicación (o asignación)</a:t>
            </a:r>
            <a:endParaRPr lang="es-PE" sz="2000" dirty="0">
              <a:latin typeface="Trebuchet MS" panose="020B0603020202020204" pitchFamily="34" charset="0"/>
            </a:endParaRPr>
          </a:p>
          <a:p>
            <a:pPr marL="622300" lvl="1" indent="-442913">
              <a:buFont typeface="Wingdings" panose="05000000000000000000" pitchFamily="2" charset="2"/>
              <a:buChar char="ü"/>
            </a:pPr>
            <a:r>
              <a:rPr lang="es-PE" sz="2000" dirty="0">
                <a:latin typeface="Trebuchet MS" panose="020B0603020202020204" pitchFamily="34" charset="0"/>
              </a:rPr>
              <a:t>Estrategia de </a:t>
            </a:r>
            <a:r>
              <a:rPr lang="es-PE" sz="2000" dirty="0" smtClean="0">
                <a:latin typeface="Trebuchet MS" panose="020B0603020202020204" pitchFamily="34" charset="0"/>
              </a:rPr>
              <a:t>reposición (o reemplazo)</a:t>
            </a:r>
            <a:endParaRPr lang="es-PE" sz="20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70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0414" y="4221088"/>
            <a:ext cx="5943252" cy="468312"/>
          </a:xfrm>
          <a:prstGeom prst="rect">
            <a:avLst/>
          </a:prstGeom>
          <a:solidFill>
            <a:srgbClr val="B00404">
              <a:alpha val="30196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63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51321" y="435442"/>
            <a:ext cx="5184775" cy="461665"/>
          </a:xfrm>
        </p:spPr>
        <p:txBody>
          <a:bodyPr/>
          <a:lstStyle/>
          <a:p>
            <a:pPr marL="0" indent="0">
              <a:buNone/>
            </a:pPr>
            <a:r>
              <a:rPr lang="es-AR" sz="2400" dirty="0"/>
              <a:t>Particionamiento</a:t>
            </a:r>
            <a:endParaRPr lang="en-US" sz="24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759" y="1052736"/>
            <a:ext cx="5491335" cy="1797441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4283968" y="1838474"/>
            <a:ext cx="1571476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Rectángulo 8"/>
          <p:cNvSpPr/>
          <p:nvPr/>
        </p:nvSpPr>
        <p:spPr>
          <a:xfrm>
            <a:off x="251321" y="1099810"/>
            <a:ext cx="309654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>
                <a:latin typeface="Trebuchet MS" panose="020B0603020202020204" pitchFamily="34" charset="0"/>
              </a:rPr>
              <a:t>La memoria principal se divide en un conjunto de particiones de tamaño fijo durante el inicio del sistema</a:t>
            </a:r>
            <a:r>
              <a:rPr lang="es-ES" sz="2000" dirty="0" smtClean="0">
                <a:latin typeface="Trebuchet MS" panose="020B0603020202020204" pitchFamily="34" charset="0"/>
              </a:rPr>
              <a:t>.</a:t>
            </a:r>
            <a:endParaRPr lang="es-ES" sz="2000" dirty="0">
              <a:latin typeface="Trebuchet MS" panose="020B0603020202020204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51320" y="2988749"/>
            <a:ext cx="87447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>
                <a:latin typeface="Trebuchet MS" panose="020B0603020202020204" pitchFamily="34" charset="0"/>
              </a:rPr>
              <a:t>Un proceso se puede cargar completamente en una partición de tamaño </a:t>
            </a:r>
            <a:r>
              <a:rPr lang="es-ES" sz="2000" dirty="0">
                <a:latin typeface="Trebuchet MS" panose="020B0603020202020204" pitchFamily="34" charset="0"/>
                <a:cs typeface="Arial" charset="0"/>
              </a:rPr>
              <a:t>menor o igual</a:t>
            </a:r>
            <a:r>
              <a:rPr lang="es-ES" sz="2000" dirty="0" smtClean="0">
                <a:latin typeface="Trebuchet MS" panose="020B0603020202020204" pitchFamily="34" charset="0"/>
                <a:cs typeface="Arial" charset="0"/>
              </a:rPr>
              <a:t>.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539552" y="4244244"/>
            <a:ext cx="4176464" cy="1015663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ctr"/>
            <a:r>
              <a:rPr lang="es-ES" sz="2000" u="sng" dirty="0" smtClean="0">
                <a:latin typeface="Trebuchet MS" panose="020B0603020202020204" pitchFamily="34" charset="0"/>
                <a:cs typeface="Arial" charset="0"/>
              </a:rPr>
              <a:t>Ventajas</a:t>
            </a:r>
            <a:r>
              <a:rPr lang="es-ES" sz="2000" dirty="0" smtClean="0">
                <a:latin typeface="Trebuchet MS" panose="020B0603020202020204" pitchFamily="34" charset="0"/>
                <a:cs typeface="Arial" charset="0"/>
              </a:rPr>
              <a:t>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s-ES" sz="2000" dirty="0" smtClean="0">
                <a:latin typeface="Trebuchet MS" panose="020B0603020202020204" pitchFamily="34" charset="0"/>
                <a:cs typeface="Arial" charset="0"/>
              </a:rPr>
              <a:t>Sencilla de implementar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s-ES" sz="2000" dirty="0" smtClean="0">
                <a:latin typeface="Trebuchet MS" panose="020B0603020202020204" pitchFamily="34" charset="0"/>
                <a:cs typeface="Arial" charset="0"/>
              </a:rPr>
              <a:t>Poca sobrecarga al SO</a:t>
            </a:r>
            <a:endParaRPr lang="es-ES" sz="2000" dirty="0">
              <a:latin typeface="Trebuchet MS" panose="020B0603020202020204" pitchFamily="34" charset="0"/>
              <a:cs typeface="Arial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39552" y="5276454"/>
            <a:ext cx="41764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000" u="sng" dirty="0" smtClean="0">
                <a:latin typeface="Trebuchet MS" panose="020B0603020202020204" pitchFamily="34" charset="0"/>
                <a:cs typeface="Arial" charset="0"/>
              </a:rPr>
              <a:t>Desventajas </a:t>
            </a:r>
            <a:endParaRPr lang="es-ES" sz="2000" u="sng" dirty="0">
              <a:latin typeface="Trebuchet MS" panose="020B0603020202020204" pitchFamily="34" charset="0"/>
              <a:cs typeface="Arial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s-ES" sz="2000" dirty="0">
                <a:latin typeface="Trebuchet MS" panose="020B0603020202020204" pitchFamily="34" charset="0"/>
                <a:cs typeface="Arial" charset="0"/>
              </a:rPr>
              <a:t>Fragmentación interna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s-ES" sz="2000" dirty="0">
                <a:latin typeface="Trebuchet MS" panose="020B0603020202020204" pitchFamily="34" charset="0"/>
                <a:cs typeface="Arial" charset="0"/>
              </a:rPr>
              <a:t>Número fijo de procesos activos</a:t>
            </a:r>
            <a:endParaRPr lang="es-ES" sz="2000" dirty="0">
              <a:latin typeface="Trebuchet MS" panose="020B0603020202020204" pitchFamily="34" charset="0"/>
              <a:cs typeface="Arial" charset="0"/>
            </a:endParaRPr>
          </a:p>
        </p:txBody>
      </p:sp>
      <p:sp>
        <p:nvSpPr>
          <p:cNvPr id="72" name="Rectángulo 71"/>
          <p:cNvSpPr/>
          <p:nvPr/>
        </p:nvSpPr>
        <p:spPr>
          <a:xfrm>
            <a:off x="4819629" y="4237008"/>
            <a:ext cx="4176464" cy="70788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ctr"/>
            <a:r>
              <a:rPr lang="es-ES" sz="2000" u="sng" dirty="0" smtClean="0">
                <a:latin typeface="Trebuchet MS" panose="020B0603020202020204" pitchFamily="34" charset="0"/>
                <a:cs typeface="Arial" charset="0"/>
              </a:rPr>
              <a:t>Ventajas</a:t>
            </a:r>
            <a:r>
              <a:rPr lang="es-ES" sz="2000" dirty="0" smtClean="0">
                <a:latin typeface="Trebuchet MS" panose="020B0603020202020204" pitchFamily="34" charset="0"/>
                <a:cs typeface="Arial" charset="0"/>
              </a:rPr>
              <a:t>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s-ES" sz="2000" dirty="0" smtClean="0">
                <a:latin typeface="Trebuchet MS" panose="020B0603020202020204" pitchFamily="34" charset="0"/>
                <a:cs typeface="Arial" charset="0"/>
              </a:rPr>
              <a:t>Sin fragmentación interna</a:t>
            </a:r>
            <a:endParaRPr lang="es-ES" sz="2000" dirty="0">
              <a:latin typeface="Trebuchet MS" panose="020B0603020202020204" pitchFamily="34" charset="0"/>
              <a:cs typeface="Arial" charset="0"/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4819629" y="5269218"/>
            <a:ext cx="41764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000" u="sng" dirty="0" smtClean="0">
                <a:latin typeface="Trebuchet MS" panose="020B0603020202020204" pitchFamily="34" charset="0"/>
                <a:cs typeface="Arial" charset="0"/>
              </a:rPr>
              <a:t>Desventajas </a:t>
            </a:r>
            <a:endParaRPr lang="es-ES" sz="2000" u="sng" dirty="0">
              <a:latin typeface="Trebuchet MS" panose="020B0603020202020204" pitchFamily="34" charset="0"/>
              <a:cs typeface="Arial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s-AR" sz="2000" dirty="0">
                <a:latin typeface="Trebuchet MS" panose="020B0603020202020204" pitchFamily="34" charset="0"/>
                <a:cs typeface="Arial" charset="0"/>
              </a:rPr>
              <a:t>Fragmentación </a:t>
            </a:r>
            <a:r>
              <a:rPr lang="es-AR" sz="2000" dirty="0" smtClean="0">
                <a:latin typeface="Trebuchet MS" panose="020B0603020202020204" pitchFamily="34" charset="0"/>
                <a:cs typeface="Arial" charset="0"/>
              </a:rPr>
              <a:t>externa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s-AR" sz="2000" dirty="0" smtClean="0">
                <a:latin typeface="Trebuchet MS" panose="020B0603020202020204" pitchFamily="34" charset="0"/>
                <a:cs typeface="Arial" charset="0"/>
              </a:rPr>
              <a:t>Se </a:t>
            </a:r>
            <a:r>
              <a:rPr lang="es-AR" sz="2000" dirty="0">
                <a:latin typeface="Trebuchet MS" panose="020B0603020202020204" pitchFamily="34" charset="0"/>
                <a:cs typeface="Arial" charset="0"/>
              </a:rPr>
              <a:t>debe compactar la </a:t>
            </a:r>
            <a:r>
              <a:rPr lang="es-AR" sz="2000" dirty="0" smtClean="0">
                <a:latin typeface="Trebuchet MS" panose="020B0603020202020204" pitchFamily="34" charset="0"/>
                <a:cs typeface="Arial" charset="0"/>
              </a:rPr>
              <a:t>memoria</a:t>
            </a:r>
          </a:p>
        </p:txBody>
      </p:sp>
      <p:sp>
        <p:nvSpPr>
          <p:cNvPr id="74" name="Rectángulo 73"/>
          <p:cNvSpPr/>
          <p:nvPr/>
        </p:nvSpPr>
        <p:spPr>
          <a:xfrm>
            <a:off x="539552" y="3844678"/>
            <a:ext cx="4176464" cy="400110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ctr"/>
            <a:r>
              <a:rPr lang="es-ES" sz="2000" dirty="0" smtClean="0">
                <a:latin typeface="Trebuchet MS" panose="020B0603020202020204" pitchFamily="34" charset="0"/>
                <a:cs typeface="Arial" charset="0"/>
              </a:rPr>
              <a:t>Particionamiento Fijo</a:t>
            </a:r>
            <a:endParaRPr lang="es-ES" sz="2000" dirty="0">
              <a:latin typeface="Trebuchet MS" panose="020B0603020202020204" pitchFamily="34" charset="0"/>
              <a:cs typeface="Arial" charset="0"/>
            </a:endParaRPr>
          </a:p>
        </p:txBody>
      </p:sp>
      <p:sp>
        <p:nvSpPr>
          <p:cNvPr id="75" name="Rectángulo 74"/>
          <p:cNvSpPr/>
          <p:nvPr/>
        </p:nvSpPr>
        <p:spPr>
          <a:xfrm>
            <a:off x="4819629" y="3844134"/>
            <a:ext cx="4176464" cy="400110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ctr"/>
            <a:r>
              <a:rPr lang="es-ES" sz="2000" dirty="0" smtClean="0">
                <a:latin typeface="Trebuchet MS" panose="020B0603020202020204" pitchFamily="34" charset="0"/>
                <a:cs typeface="Arial" charset="0"/>
              </a:rPr>
              <a:t>Particionamiento Dinámico</a:t>
            </a:r>
            <a:endParaRPr lang="es-ES" sz="2000" dirty="0">
              <a:latin typeface="Trebuchet MS" panose="020B0603020202020204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21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51321" y="435442"/>
            <a:ext cx="5184775" cy="461665"/>
          </a:xfrm>
        </p:spPr>
        <p:txBody>
          <a:bodyPr/>
          <a:lstStyle/>
          <a:p>
            <a:pPr marL="0" indent="0">
              <a:buNone/>
            </a:pPr>
            <a:r>
              <a:rPr lang="es-AR" sz="2400" dirty="0" smtClean="0"/>
              <a:t>Particionamiento Fijo</a:t>
            </a:r>
            <a:endParaRPr lang="en-US" sz="2400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440334" y="5267930"/>
            <a:ext cx="4480288" cy="79174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PE" sz="2000" dirty="0" smtClean="0">
                <a:latin typeface="Trebuchet MS" panose="020B0603020202020204" pitchFamily="34" charset="0"/>
              </a:rPr>
              <a:t>El uso de la memoria es muy ineficiente, no importa el tamaño del proceso, ocupara toda la partición, se genera fragmentación interna.</a:t>
            </a:r>
            <a:endParaRPr lang="es-PE" sz="2000" dirty="0">
              <a:latin typeface="Trebuchet MS" panose="020B0603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21" y="5392234"/>
            <a:ext cx="3606038" cy="124433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2112413"/>
            <a:ext cx="4644380" cy="210867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05684" y="4726885"/>
            <a:ext cx="88477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dirty="0">
                <a:latin typeface="Trebuchet MS" panose="020B0603020202020204" pitchFamily="34" charset="0"/>
              </a:rPr>
              <a:t>Si un programa no cabe en una partición, el programador debe diseñarlo en módulos cargables.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105683" y="1040501"/>
            <a:ext cx="88149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dirty="0" smtClean="0">
                <a:latin typeface="Trebuchet MS" panose="020B0603020202020204" pitchFamily="34" charset="0"/>
              </a:rPr>
              <a:t>La memoria se divide en particiones de tamaño fijo (pueden ser del mismo tamaño o distintos tamaños).</a:t>
            </a:r>
            <a:endParaRPr lang="es-PE" dirty="0">
              <a:latin typeface="Trebuchet MS" panose="020B0603020202020204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49699" y="1984772"/>
            <a:ext cx="410627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latin typeface="Trebuchet MS" panose="020B0603020202020204" pitchFamily="34" charset="0"/>
              </a:rPr>
              <a:t>Estrategia: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 smtClean="0">
                <a:latin typeface="Trebuchet MS" panose="020B0603020202020204" pitchFamily="34" charset="0"/>
              </a:rPr>
              <a:t>Solicitud por demanda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 smtClean="0">
                <a:latin typeface="Trebuchet MS" panose="020B0603020202020204" pitchFamily="34" charset="0"/>
              </a:rPr>
              <a:t>Ubicación: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dirty="0">
                <a:latin typeface="Trebuchet MS" panose="020B0603020202020204" pitchFamily="34" charset="0"/>
              </a:rPr>
              <a:t>P</a:t>
            </a:r>
            <a:r>
              <a:rPr lang="es-ES" dirty="0" smtClean="0">
                <a:latin typeface="Trebuchet MS" panose="020B0603020202020204" pitchFamily="34" charset="0"/>
              </a:rPr>
              <a:t>artición </a:t>
            </a:r>
            <a:r>
              <a:rPr lang="es-ES" dirty="0">
                <a:latin typeface="Trebuchet MS" panose="020B0603020202020204" pitchFamily="34" charset="0"/>
              </a:rPr>
              <a:t>de igual </a:t>
            </a:r>
            <a:r>
              <a:rPr lang="es-ES" dirty="0" smtClean="0">
                <a:latin typeface="Trebuchet MS" panose="020B0603020202020204" pitchFamily="34" charset="0"/>
              </a:rPr>
              <a:t>tamaño</a:t>
            </a:r>
            <a:endParaRPr lang="es-ES" dirty="0">
              <a:latin typeface="Trebuchet MS" panose="020B0603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dirty="0" smtClean="0">
                <a:latin typeface="Trebuchet MS" panose="020B0603020202020204" pitchFamily="34" charset="0"/>
              </a:rPr>
              <a:t>Partición </a:t>
            </a:r>
            <a:r>
              <a:rPr lang="es-ES" dirty="0">
                <a:latin typeface="Trebuchet MS" panose="020B0603020202020204" pitchFamily="34" charset="0"/>
              </a:rPr>
              <a:t>de diferente </a:t>
            </a:r>
            <a:r>
              <a:rPr lang="es-ES" dirty="0" smtClean="0">
                <a:latin typeface="Trebuchet MS" panose="020B0603020202020204" pitchFamily="34" charset="0"/>
              </a:rPr>
              <a:t>tamaño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s-ES" dirty="0" smtClean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 smtClean="0">
                <a:latin typeface="Trebuchet MS" panose="020B0603020202020204" pitchFamily="34" charset="0"/>
              </a:rPr>
              <a:t>Reposición: uno </a:t>
            </a:r>
            <a:r>
              <a:rPr lang="es-ES" dirty="0">
                <a:latin typeface="Trebuchet MS" panose="020B0603020202020204" pitchFamily="34" charset="0"/>
              </a:rPr>
              <a:t>de los proceso se saca, según el planificador.</a:t>
            </a:r>
            <a:endParaRPr lang="es-PE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28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51321" y="435442"/>
            <a:ext cx="5184775" cy="461665"/>
          </a:xfrm>
        </p:spPr>
        <p:txBody>
          <a:bodyPr/>
          <a:lstStyle/>
          <a:p>
            <a:pPr marL="0" indent="0">
              <a:buNone/>
            </a:pPr>
            <a:r>
              <a:rPr lang="es-AR" sz="2400" dirty="0" smtClean="0"/>
              <a:t>Particionamiento Dinámico</a:t>
            </a:r>
            <a:endParaRPr lang="en-US" sz="2400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569448" y="2356350"/>
            <a:ext cx="4499832" cy="79174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AR" sz="2000" dirty="0">
                <a:latin typeface="Trebuchet MS" panose="020B0603020202020204" pitchFamily="34" charset="0"/>
              </a:rPr>
              <a:t>El uso de la memoria es muy ineficiente, se generan muchos huecos entre las particiones, cada vez más pequeñas, se genera la fragmentación externa.</a:t>
            </a:r>
          </a:p>
          <a:p>
            <a:pPr marL="0" indent="0" algn="just">
              <a:buNone/>
            </a:pPr>
            <a:endParaRPr lang="es-PE" sz="2000" dirty="0">
              <a:latin typeface="Trebuchet MS" panose="020B0603020202020204" pitchFamily="34" charset="0"/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105683" y="1040501"/>
            <a:ext cx="88149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dirty="0" smtClean="0">
                <a:latin typeface="Trebuchet MS" panose="020B0603020202020204" pitchFamily="34" charset="0"/>
              </a:rPr>
              <a:t>La memoria se divide en particiones que se crean dinámicamente a demanda. Dichas particiones s</a:t>
            </a:r>
            <a:r>
              <a:rPr lang="es-ES" dirty="0" err="1" smtClean="0">
                <a:latin typeface="Trebuchet MS" panose="020B0603020202020204" pitchFamily="34" charset="0"/>
              </a:rPr>
              <a:t>on</a:t>
            </a:r>
            <a:r>
              <a:rPr lang="es-ES" dirty="0" smtClean="0">
                <a:latin typeface="Trebuchet MS" panose="020B0603020202020204" pitchFamily="34" charset="0"/>
              </a:rPr>
              <a:t> </a:t>
            </a:r>
            <a:r>
              <a:rPr lang="es-ES" dirty="0">
                <a:latin typeface="Trebuchet MS" panose="020B0603020202020204" pitchFamily="34" charset="0"/>
              </a:rPr>
              <a:t>variables en tamaño y </a:t>
            </a:r>
            <a:r>
              <a:rPr lang="es-ES" dirty="0" smtClean="0">
                <a:latin typeface="Trebuchet MS" panose="020B0603020202020204" pitchFamily="34" charset="0"/>
              </a:rPr>
              <a:t>número; y cada </a:t>
            </a:r>
            <a:r>
              <a:rPr lang="es-ES" dirty="0">
                <a:latin typeface="Trebuchet MS" panose="020B0603020202020204" pitchFamily="34" charset="0"/>
              </a:rPr>
              <a:t>proceso se carga completamente en una única partición del tamaño del proceso.</a:t>
            </a:r>
          </a:p>
          <a:p>
            <a:pPr algn="just"/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249699" y="1984772"/>
            <a:ext cx="410627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latin typeface="Trebuchet MS" panose="020B0603020202020204" pitchFamily="34" charset="0"/>
              </a:rPr>
              <a:t>Estrategia: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 smtClean="0">
                <a:latin typeface="Trebuchet MS" panose="020B0603020202020204" pitchFamily="34" charset="0"/>
              </a:rPr>
              <a:t>Solicitud por demanda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 smtClean="0">
                <a:latin typeface="Trebuchet MS" panose="020B0603020202020204" pitchFamily="34" charset="0"/>
              </a:rPr>
              <a:t>Ubicación: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dirty="0" smtClean="0">
                <a:latin typeface="Trebuchet MS" panose="020B0603020202020204" pitchFamily="34" charset="0"/>
              </a:rPr>
              <a:t>Primer Ajuste (</a:t>
            </a:r>
            <a:r>
              <a:rPr lang="es-ES" dirty="0" err="1" smtClean="0">
                <a:latin typeface="Trebuchet MS" panose="020B0603020202020204" pitchFamily="34" charset="0"/>
              </a:rPr>
              <a:t>First</a:t>
            </a:r>
            <a:r>
              <a:rPr lang="es-ES" dirty="0" smtClean="0">
                <a:latin typeface="Trebuchet MS" panose="020B0603020202020204" pitchFamily="34" charset="0"/>
              </a:rPr>
              <a:t> </a:t>
            </a:r>
            <a:r>
              <a:rPr lang="es-ES" dirty="0" err="1" smtClean="0">
                <a:latin typeface="Trebuchet MS" panose="020B0603020202020204" pitchFamily="34" charset="0"/>
              </a:rPr>
              <a:t>Fit</a:t>
            </a:r>
            <a:r>
              <a:rPr lang="es-ES" dirty="0" smtClean="0">
                <a:latin typeface="Trebuchet MS" panose="020B0603020202020204" pitchFamily="34" charset="0"/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dirty="0" smtClean="0">
                <a:latin typeface="Trebuchet MS" panose="020B0603020202020204" pitchFamily="34" charset="0"/>
              </a:rPr>
              <a:t>Siguiente Ajuste (</a:t>
            </a:r>
            <a:r>
              <a:rPr lang="es-ES" dirty="0" err="1" smtClean="0">
                <a:latin typeface="Trebuchet MS" panose="020B0603020202020204" pitchFamily="34" charset="0"/>
              </a:rPr>
              <a:t>Next</a:t>
            </a:r>
            <a:r>
              <a:rPr lang="es-ES" dirty="0" smtClean="0">
                <a:latin typeface="Trebuchet MS" panose="020B0603020202020204" pitchFamily="34" charset="0"/>
              </a:rPr>
              <a:t> </a:t>
            </a:r>
            <a:r>
              <a:rPr lang="es-ES" dirty="0" err="1" smtClean="0">
                <a:latin typeface="Trebuchet MS" panose="020B0603020202020204" pitchFamily="34" charset="0"/>
              </a:rPr>
              <a:t>Fit</a:t>
            </a:r>
            <a:r>
              <a:rPr lang="es-ES" dirty="0" smtClean="0">
                <a:latin typeface="Trebuchet MS" panose="020B0603020202020204" pitchFamily="34" charset="0"/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dirty="0" smtClean="0">
                <a:latin typeface="Trebuchet MS" panose="020B0603020202020204" pitchFamily="34" charset="0"/>
              </a:rPr>
              <a:t>Mejor Ajuste (</a:t>
            </a:r>
            <a:r>
              <a:rPr lang="es-ES" dirty="0" err="1" smtClean="0">
                <a:latin typeface="Trebuchet MS" panose="020B0603020202020204" pitchFamily="34" charset="0"/>
              </a:rPr>
              <a:t>Best</a:t>
            </a:r>
            <a:r>
              <a:rPr lang="es-ES" dirty="0" smtClean="0">
                <a:latin typeface="Trebuchet MS" panose="020B0603020202020204" pitchFamily="34" charset="0"/>
              </a:rPr>
              <a:t> </a:t>
            </a:r>
            <a:r>
              <a:rPr lang="es-ES" dirty="0" err="1" smtClean="0">
                <a:latin typeface="Trebuchet MS" panose="020B0603020202020204" pitchFamily="34" charset="0"/>
              </a:rPr>
              <a:t>Fit</a:t>
            </a:r>
            <a:r>
              <a:rPr lang="es-ES" dirty="0" smtClean="0">
                <a:latin typeface="Trebuchet MS" panose="020B0603020202020204" pitchFamily="34" charset="0"/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s-ES" dirty="0" smtClean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 smtClean="0">
                <a:latin typeface="Trebuchet MS" panose="020B0603020202020204" pitchFamily="34" charset="0"/>
              </a:rPr>
              <a:t>Reposición: uno </a:t>
            </a:r>
            <a:r>
              <a:rPr lang="es-ES" dirty="0">
                <a:latin typeface="Trebuchet MS" panose="020B0603020202020204" pitchFamily="34" charset="0"/>
              </a:rPr>
              <a:t>de los proceso se saca, según el planificador.</a:t>
            </a:r>
            <a:endParaRPr lang="es-PE" dirty="0">
              <a:latin typeface="Trebuchet MS" panose="020B060302020202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r="49784"/>
          <a:stretch/>
        </p:blipFill>
        <p:spPr>
          <a:xfrm>
            <a:off x="5220072" y="4034483"/>
            <a:ext cx="3198584" cy="118109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/>
          <a:srcRect l="50872" t="-6097" r="-1088" b="6097"/>
          <a:stretch/>
        </p:blipFill>
        <p:spPr>
          <a:xfrm>
            <a:off x="539552" y="5584060"/>
            <a:ext cx="3198584" cy="1181094"/>
          </a:xfrm>
          <a:prstGeom prst="rect">
            <a:avLst/>
          </a:prstGeom>
        </p:spPr>
      </p:pic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995936" y="5584060"/>
            <a:ext cx="4924686" cy="79174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AR" sz="2000" dirty="0">
                <a:latin typeface="Trebuchet MS" panose="020B0603020202020204" pitchFamily="34" charset="0"/>
              </a:rPr>
              <a:t>Cada cierto tiempo se debe compactar los segmentos libres, para que estén contiguos</a:t>
            </a:r>
            <a:endParaRPr lang="es-PE" sz="20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68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0414" y="4892025"/>
            <a:ext cx="5943252" cy="468312"/>
          </a:xfrm>
          <a:prstGeom prst="rect">
            <a:avLst/>
          </a:prstGeom>
          <a:solidFill>
            <a:srgbClr val="B00404">
              <a:alpha val="30196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16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51321" y="435442"/>
            <a:ext cx="5184775" cy="46166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Paginación Simple</a:t>
            </a:r>
            <a:endParaRPr lang="en-US" sz="24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759" y="1052736"/>
            <a:ext cx="5491335" cy="1797441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5868144" y="1838474"/>
            <a:ext cx="720080" cy="294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ángulo 7"/>
          <p:cNvSpPr/>
          <p:nvPr/>
        </p:nvSpPr>
        <p:spPr>
          <a:xfrm>
            <a:off x="251321" y="1099810"/>
            <a:ext cx="309654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000" dirty="0">
                <a:latin typeface="Trebuchet MS" panose="020B0603020202020204" pitchFamily="34" charset="0"/>
              </a:rPr>
              <a:t>La memoria principal se divide en un conjunto de marcos de igual tamaño</a:t>
            </a:r>
            <a:r>
              <a:rPr lang="es-AR" sz="2000" dirty="0" smtClean="0">
                <a:latin typeface="Trebuchet MS" panose="020B0603020202020204" pitchFamily="34" charset="0"/>
              </a:rPr>
              <a:t>.</a:t>
            </a:r>
          </a:p>
          <a:p>
            <a:pPr algn="just"/>
            <a:endParaRPr lang="es-AR" sz="2000" dirty="0">
              <a:latin typeface="Trebuchet MS" panose="020B0603020202020204" pitchFamily="34" charset="0"/>
            </a:endParaRPr>
          </a:p>
          <a:p>
            <a:pPr algn="just"/>
            <a:r>
              <a:rPr lang="es-AR" sz="2000" dirty="0" smtClean="0">
                <a:latin typeface="Trebuchet MS" panose="020B0603020202020204" pitchFamily="34" charset="0"/>
              </a:rPr>
              <a:t>Cada </a:t>
            </a:r>
            <a:r>
              <a:rPr lang="es-AR" sz="2000" dirty="0">
                <a:latin typeface="Trebuchet MS" panose="020B0603020202020204" pitchFamily="34" charset="0"/>
              </a:rPr>
              <a:t>proceso se divide en una serie de páginas del tamaño de los marcos.</a:t>
            </a:r>
          </a:p>
          <a:p>
            <a:pPr algn="just"/>
            <a:endParaRPr lang="es-AR" sz="2000" dirty="0">
              <a:latin typeface="Trebuchet MS" panose="020B060302020202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251320" y="3801234"/>
            <a:ext cx="87447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000" dirty="0">
                <a:latin typeface="Trebuchet MS" panose="020B0603020202020204" pitchFamily="34" charset="0"/>
              </a:rPr>
              <a:t>Un proceso se carga en los marcos que requiera (todas las páginas), no necesariamente contiguos.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539552" y="5276454"/>
            <a:ext cx="41764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000" u="sng" dirty="0" smtClean="0">
                <a:latin typeface="Trebuchet MS" panose="020B0603020202020204" pitchFamily="34" charset="0"/>
                <a:cs typeface="Arial" charset="0"/>
              </a:rPr>
              <a:t>Ventajas</a:t>
            </a:r>
            <a:endParaRPr lang="es-ES" sz="2000" u="sng" dirty="0">
              <a:latin typeface="Trebuchet MS" panose="020B0603020202020204" pitchFamily="34" charset="0"/>
              <a:cs typeface="Arial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s-ES" sz="2000" dirty="0">
                <a:latin typeface="Trebuchet MS" panose="020B0603020202020204" pitchFamily="34" charset="0"/>
                <a:cs typeface="Arial" charset="0"/>
              </a:rPr>
              <a:t>No hay fragmentación externa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4819629" y="5269218"/>
            <a:ext cx="41764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000" u="sng" dirty="0" smtClean="0">
                <a:latin typeface="Trebuchet MS" panose="020B0603020202020204" pitchFamily="34" charset="0"/>
                <a:cs typeface="Arial" charset="0"/>
              </a:rPr>
              <a:t>Desventajas </a:t>
            </a:r>
            <a:endParaRPr lang="es-ES" sz="2000" u="sng" dirty="0">
              <a:latin typeface="Trebuchet MS" panose="020B0603020202020204" pitchFamily="34" charset="0"/>
              <a:cs typeface="Arial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s-AR" sz="2000" dirty="0" smtClean="0">
                <a:latin typeface="Trebuchet MS" panose="020B0603020202020204" pitchFamily="34" charset="0"/>
                <a:cs typeface="Arial" charset="0"/>
              </a:rPr>
              <a:t>Fragmentación interna pequeña</a:t>
            </a:r>
          </a:p>
        </p:txBody>
      </p:sp>
    </p:spTree>
    <p:extLst>
      <p:ext uri="{BB962C8B-B14F-4D97-AF65-F5344CB8AC3E}">
        <p14:creationId xmlns:p14="http://schemas.microsoft.com/office/powerpoint/2010/main" val="325765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51321" y="435442"/>
            <a:ext cx="5184775" cy="46166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Paginación Simple</a:t>
            </a:r>
            <a:endParaRPr lang="en-US" sz="2400" dirty="0"/>
          </a:p>
        </p:txBody>
      </p:sp>
      <p:sp>
        <p:nvSpPr>
          <p:cNvPr id="34" name="Rectángulo 33"/>
          <p:cNvSpPr/>
          <p:nvPr/>
        </p:nvSpPr>
        <p:spPr>
          <a:xfrm>
            <a:off x="105683" y="1040501"/>
            <a:ext cx="88149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dirty="0">
                <a:latin typeface="Trebuchet MS" panose="020B0603020202020204" pitchFamily="34" charset="0"/>
              </a:rPr>
              <a:t>El SO mantiene una tabla de paginas para cada proceso, que contiene la lista de marcos para cada pagina</a:t>
            </a:r>
            <a:r>
              <a:rPr lang="es-AR" dirty="0" smtClean="0">
                <a:latin typeface="Trebuchet MS" panose="020B0603020202020204" pitchFamily="34" charset="0"/>
              </a:rPr>
              <a:t>.</a:t>
            </a:r>
          </a:p>
          <a:p>
            <a:pPr algn="just"/>
            <a:r>
              <a:rPr lang="es-AR" dirty="0" smtClean="0">
                <a:latin typeface="Trebuchet MS" panose="020B0603020202020204" pitchFamily="34" charset="0"/>
              </a:rPr>
              <a:t>Una </a:t>
            </a:r>
            <a:r>
              <a:rPr lang="es-AR" dirty="0">
                <a:latin typeface="Trebuchet MS" panose="020B0603020202020204" pitchFamily="34" charset="0"/>
              </a:rPr>
              <a:t>dirección de memoria es un número de página (P) y un desplazamiento dentro de la página (W).</a:t>
            </a:r>
          </a:p>
        </p:txBody>
      </p:sp>
      <p:sp>
        <p:nvSpPr>
          <p:cNvPr id="8" name="Rectángulo 7"/>
          <p:cNvSpPr/>
          <p:nvPr/>
        </p:nvSpPr>
        <p:spPr>
          <a:xfrm>
            <a:off x="251321" y="2240830"/>
            <a:ext cx="867092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latin typeface="Trebuchet MS" panose="020B0603020202020204" pitchFamily="34" charset="0"/>
              </a:rPr>
              <a:t>Estrategia: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 smtClean="0">
                <a:latin typeface="Trebuchet MS" panose="020B0603020202020204" pitchFamily="34" charset="0"/>
              </a:rPr>
              <a:t>Solicitud por demanda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 smtClean="0">
                <a:latin typeface="Trebuchet MS" panose="020B0603020202020204" pitchFamily="34" charset="0"/>
              </a:rPr>
              <a:t>Ubicación: </a:t>
            </a:r>
            <a:r>
              <a:rPr lang="es-AR" dirty="0" smtClean="0">
                <a:latin typeface="Trebuchet MS" panose="020B0603020202020204" pitchFamily="34" charset="0"/>
              </a:rPr>
              <a:t>Se </a:t>
            </a:r>
            <a:r>
              <a:rPr lang="es-AR" dirty="0">
                <a:latin typeface="Trebuchet MS" panose="020B0603020202020204" pitchFamily="34" charset="0"/>
              </a:rPr>
              <a:t>cargan todas las páginas de un proceso en los marcos libres y se actualiza su tabla de </a:t>
            </a:r>
            <a:r>
              <a:rPr lang="es-AR" dirty="0" smtClean="0">
                <a:latin typeface="Trebuchet MS" panose="020B0603020202020204" pitchFamily="34" charset="0"/>
              </a:rPr>
              <a:t>páginas.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3717032"/>
            <a:ext cx="5679277" cy="29067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ángulo 6"/>
          <p:cNvSpPr/>
          <p:nvPr/>
        </p:nvSpPr>
        <p:spPr>
          <a:xfrm>
            <a:off x="251321" y="3861048"/>
            <a:ext cx="313728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>
                <a:latin typeface="Trebuchet MS" panose="020B0603020202020204" pitchFamily="34" charset="0"/>
              </a:rPr>
              <a:t>Reposición: </a:t>
            </a:r>
            <a:r>
              <a:rPr lang="es-AR" dirty="0">
                <a:latin typeface="Trebuchet MS" panose="020B0603020202020204" pitchFamily="34" charset="0"/>
              </a:rPr>
              <a:t>Una de las páginas se puede sacar y se marca como que no está cargada. Esto es posible por que cada proceso tiene su propia tabla de páginas. No es necesario sacar todas las páginas de un proceso.</a:t>
            </a:r>
            <a:endParaRPr lang="es-AR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05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403648" y="1556792"/>
            <a:ext cx="6500018" cy="468312"/>
          </a:xfrm>
          <a:prstGeom prst="rect">
            <a:avLst/>
          </a:prstGeom>
          <a:solidFill>
            <a:srgbClr val="B00404">
              <a:alpha val="30196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143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51321" y="435442"/>
            <a:ext cx="5184775" cy="46166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Paginación Simple</a:t>
            </a:r>
            <a:endParaRPr lang="en-US" sz="2400" dirty="0"/>
          </a:p>
        </p:txBody>
      </p:sp>
      <p:sp>
        <p:nvSpPr>
          <p:cNvPr id="34" name="Rectángulo 33"/>
          <p:cNvSpPr/>
          <p:nvPr/>
        </p:nvSpPr>
        <p:spPr>
          <a:xfrm>
            <a:off x="105683" y="1040501"/>
            <a:ext cx="88149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dirty="0" smtClean="0">
                <a:latin typeface="Trebuchet MS" panose="020B0603020202020204" pitchFamily="34" charset="0"/>
              </a:rPr>
              <a:t>Dirección virtual y física:</a:t>
            </a:r>
            <a:endParaRPr lang="es-AR" dirty="0">
              <a:latin typeface="Trebuchet MS" panose="020B0603020202020204" pitchFamily="34" charset="0"/>
            </a:endParaRPr>
          </a:p>
        </p:txBody>
      </p:sp>
      <p:pic>
        <p:nvPicPr>
          <p:cNvPr id="9" name="Picture 44"/>
          <p:cNvPicPr>
            <a:picLocks noChangeAspect="1" noChangeArrowheads="1"/>
          </p:cNvPicPr>
          <p:nvPr/>
        </p:nvPicPr>
        <p:blipFill>
          <a:blip r:embed="rId2" cstate="print"/>
          <a:srcRect b="5620"/>
          <a:stretch>
            <a:fillRect/>
          </a:stretch>
        </p:blipFill>
        <p:spPr bwMode="auto">
          <a:xfrm>
            <a:off x="1474695" y="1553227"/>
            <a:ext cx="6076914" cy="35047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077228" y="5201345"/>
            <a:ext cx="4871847" cy="13234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342900" indent="-342900"/>
            <a:r>
              <a:rPr lang="es-PE" sz="2000" b="1" dirty="0">
                <a:latin typeface="Trebuchet MS" panose="020B0603020202020204" pitchFamily="34" charset="0"/>
              </a:rPr>
              <a:t>2</a:t>
            </a:r>
            <a:r>
              <a:rPr lang="es-PE" sz="2000" b="1" baseline="30000" dirty="0">
                <a:latin typeface="Trebuchet MS" panose="020B0603020202020204" pitchFamily="34" charset="0"/>
              </a:rPr>
              <a:t>16</a:t>
            </a:r>
            <a:r>
              <a:rPr lang="es-PE" sz="2000" b="1" dirty="0">
                <a:latin typeface="Trebuchet MS" panose="020B0603020202020204" pitchFamily="34" charset="0"/>
              </a:rPr>
              <a:t>	= 65,536 		</a:t>
            </a:r>
            <a:r>
              <a:rPr lang="es-PE" sz="2000" b="1" dirty="0" smtClean="0">
                <a:latin typeface="Trebuchet MS" panose="020B0603020202020204" pitchFamily="34" charset="0"/>
              </a:rPr>
              <a:t>= 64 KB</a:t>
            </a:r>
            <a:endParaRPr lang="es-PE" sz="2000" b="1" dirty="0">
              <a:latin typeface="Trebuchet MS" panose="020B0603020202020204" pitchFamily="34" charset="0"/>
            </a:endParaRPr>
          </a:p>
          <a:p>
            <a:pPr marL="342900" indent="-342900"/>
            <a:r>
              <a:rPr lang="es-PE" sz="2000" b="1" dirty="0">
                <a:latin typeface="Trebuchet MS" panose="020B0603020202020204" pitchFamily="34" charset="0"/>
              </a:rPr>
              <a:t>2</a:t>
            </a:r>
            <a:r>
              <a:rPr lang="es-PE" sz="2000" b="1" baseline="30000" dirty="0">
                <a:latin typeface="Trebuchet MS" panose="020B0603020202020204" pitchFamily="34" charset="0"/>
              </a:rPr>
              <a:t>20</a:t>
            </a:r>
            <a:r>
              <a:rPr lang="es-PE" sz="2000" b="1" dirty="0">
                <a:latin typeface="Trebuchet MS" panose="020B0603020202020204" pitchFamily="34" charset="0"/>
              </a:rPr>
              <a:t>	= 1'048,576		</a:t>
            </a:r>
            <a:r>
              <a:rPr lang="es-PE" sz="2000" b="1" dirty="0" smtClean="0">
                <a:latin typeface="Trebuchet MS" panose="020B0603020202020204" pitchFamily="34" charset="0"/>
              </a:rPr>
              <a:t>=   1 MB</a:t>
            </a:r>
            <a:endParaRPr lang="es-PE" sz="2000" b="1" dirty="0">
              <a:latin typeface="Trebuchet MS" panose="020B0603020202020204" pitchFamily="34" charset="0"/>
            </a:endParaRPr>
          </a:p>
          <a:p>
            <a:pPr marL="342900" indent="-342900"/>
            <a:r>
              <a:rPr lang="es-PE" sz="2000" b="1" dirty="0">
                <a:latin typeface="Trebuchet MS" panose="020B0603020202020204" pitchFamily="34" charset="0"/>
              </a:rPr>
              <a:t>2</a:t>
            </a:r>
            <a:r>
              <a:rPr lang="es-PE" sz="2000" b="1" baseline="30000" dirty="0">
                <a:latin typeface="Trebuchet MS" panose="020B0603020202020204" pitchFamily="34" charset="0"/>
              </a:rPr>
              <a:t>24</a:t>
            </a:r>
            <a:r>
              <a:rPr lang="es-PE" sz="2000" b="1" dirty="0">
                <a:latin typeface="Trebuchet MS" panose="020B0603020202020204" pitchFamily="34" charset="0"/>
              </a:rPr>
              <a:t>	= 16’777,216	</a:t>
            </a:r>
            <a:r>
              <a:rPr lang="es-PE" sz="2000" b="1" dirty="0" smtClean="0">
                <a:latin typeface="Trebuchet MS" panose="020B0603020202020204" pitchFamily="34" charset="0"/>
              </a:rPr>
              <a:t>	= 16 MB </a:t>
            </a:r>
            <a:endParaRPr lang="es-PE" sz="2000" b="1" dirty="0">
              <a:latin typeface="Trebuchet MS" panose="020B0603020202020204" pitchFamily="34" charset="0"/>
            </a:endParaRPr>
          </a:p>
          <a:p>
            <a:pPr marL="342900" indent="-342900"/>
            <a:r>
              <a:rPr lang="es-PE" sz="2000" b="1" dirty="0">
                <a:latin typeface="Trebuchet MS" panose="020B0603020202020204" pitchFamily="34" charset="0"/>
              </a:rPr>
              <a:t>2</a:t>
            </a:r>
            <a:r>
              <a:rPr lang="es-PE" sz="2000" b="1" baseline="30000" dirty="0">
                <a:latin typeface="Trebuchet MS" panose="020B0603020202020204" pitchFamily="34" charset="0"/>
              </a:rPr>
              <a:t>32</a:t>
            </a:r>
            <a:r>
              <a:rPr lang="es-PE" sz="2000" b="1" dirty="0">
                <a:latin typeface="Trebuchet MS" panose="020B0603020202020204" pitchFamily="34" charset="0"/>
              </a:rPr>
              <a:t>	= 4,294'967,296	= </a:t>
            </a:r>
            <a:r>
              <a:rPr lang="es-PE" sz="2000" b="1" dirty="0" smtClean="0">
                <a:latin typeface="Trebuchet MS" panose="020B0603020202020204" pitchFamily="34" charset="0"/>
              </a:rPr>
              <a:t>  4 GB</a:t>
            </a:r>
            <a:endParaRPr lang="es-PE" sz="20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90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0414" y="5552976"/>
            <a:ext cx="5943252" cy="468312"/>
          </a:xfrm>
          <a:prstGeom prst="rect">
            <a:avLst/>
          </a:prstGeom>
          <a:solidFill>
            <a:srgbClr val="B00404">
              <a:alpha val="30196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1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51321" y="435442"/>
            <a:ext cx="5184775" cy="46166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Segmentación Simple</a:t>
            </a:r>
            <a:endParaRPr lang="en-US" sz="24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759" y="1052736"/>
            <a:ext cx="5491335" cy="1797441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6588224" y="1838474"/>
            <a:ext cx="792088" cy="294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tángulo 15"/>
          <p:cNvSpPr/>
          <p:nvPr/>
        </p:nvSpPr>
        <p:spPr>
          <a:xfrm>
            <a:off x="251321" y="1099810"/>
            <a:ext cx="325343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000" dirty="0">
                <a:latin typeface="Trebuchet MS" panose="020B0603020202020204" pitchFamily="34" charset="0"/>
              </a:rPr>
              <a:t>Cada proceso y sus datos se dividen en segmentos de longitud variable.</a:t>
            </a:r>
          </a:p>
          <a:p>
            <a:pPr algn="just"/>
            <a:endParaRPr lang="es-AR" sz="2000" dirty="0" smtClean="0">
              <a:latin typeface="Trebuchet MS" panose="020B0603020202020204" pitchFamily="34" charset="0"/>
            </a:endParaRPr>
          </a:p>
          <a:p>
            <a:pPr algn="just"/>
            <a:r>
              <a:rPr lang="es-AR" sz="2000" dirty="0" smtClean="0">
                <a:latin typeface="Trebuchet MS" panose="020B0603020202020204" pitchFamily="34" charset="0"/>
              </a:rPr>
              <a:t>Un </a:t>
            </a:r>
            <a:r>
              <a:rPr lang="es-AR" sz="2000" dirty="0">
                <a:latin typeface="Trebuchet MS" panose="020B0603020202020204" pitchFamily="34" charset="0"/>
              </a:rPr>
              <a:t>proceso carga sus segmentos en particiones dinámicas no necesariamente contiguas</a:t>
            </a:r>
            <a:r>
              <a:rPr lang="es-AR" sz="2000" dirty="0" smtClean="0">
                <a:latin typeface="Trebuchet MS" panose="020B0603020202020204" pitchFamily="34" charset="0"/>
              </a:rPr>
              <a:t>.</a:t>
            </a:r>
            <a:endParaRPr lang="es-AR" sz="2000" dirty="0">
              <a:latin typeface="Trebuchet MS" panose="020B0603020202020204" pitchFamily="34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251320" y="3801234"/>
            <a:ext cx="874477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000" dirty="0">
                <a:latin typeface="Trebuchet MS" panose="020B0603020202020204" pitchFamily="34" charset="0"/>
              </a:rPr>
              <a:t>Todos los segmentos de un proceso se deben de cargar en </a:t>
            </a:r>
            <a:r>
              <a:rPr lang="es-AR" sz="2000" dirty="0" smtClean="0">
                <a:latin typeface="Trebuchet MS" panose="020B0603020202020204" pitchFamily="34" charset="0"/>
              </a:rPr>
              <a:t>memoria y se </a:t>
            </a:r>
            <a:r>
              <a:rPr lang="es-AR" sz="2000" dirty="0">
                <a:latin typeface="Trebuchet MS" panose="020B0603020202020204" pitchFamily="34" charset="0"/>
              </a:rPr>
              <a:t>diferencia de la partición dinámica en que un proceso puede ocupar más de un segmento.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539552" y="5276454"/>
            <a:ext cx="41764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000" u="sng" dirty="0" smtClean="0">
                <a:latin typeface="Trebuchet MS" panose="020B0603020202020204" pitchFamily="34" charset="0"/>
                <a:cs typeface="Arial" charset="0"/>
              </a:rPr>
              <a:t>Ventajas</a:t>
            </a:r>
            <a:endParaRPr lang="es-ES" sz="2000" u="sng" dirty="0">
              <a:latin typeface="Trebuchet MS" panose="020B0603020202020204" pitchFamily="34" charset="0"/>
              <a:cs typeface="Arial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s-ES" sz="2000" dirty="0">
                <a:latin typeface="Trebuchet MS" panose="020B0603020202020204" pitchFamily="34" charset="0"/>
                <a:cs typeface="Arial" charset="0"/>
              </a:rPr>
              <a:t>No hay fragmentación </a:t>
            </a:r>
            <a:r>
              <a:rPr lang="es-ES" sz="2000" dirty="0" smtClean="0">
                <a:latin typeface="Trebuchet MS" panose="020B0603020202020204" pitchFamily="34" charset="0"/>
                <a:cs typeface="Arial" charset="0"/>
              </a:rPr>
              <a:t>interna</a:t>
            </a:r>
            <a:endParaRPr lang="es-ES" sz="2000" dirty="0">
              <a:latin typeface="Trebuchet MS" panose="020B0603020202020204" pitchFamily="34" charset="0"/>
              <a:cs typeface="Arial" charset="0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4819629" y="5269218"/>
            <a:ext cx="41764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000" u="sng" dirty="0" smtClean="0">
                <a:latin typeface="Trebuchet MS" panose="020B0603020202020204" pitchFamily="34" charset="0"/>
                <a:cs typeface="Arial" charset="0"/>
              </a:rPr>
              <a:t>Desventajas </a:t>
            </a:r>
            <a:endParaRPr lang="es-ES" sz="2000" u="sng" dirty="0">
              <a:latin typeface="Trebuchet MS" panose="020B0603020202020204" pitchFamily="34" charset="0"/>
              <a:cs typeface="Arial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s-AR" sz="2000" dirty="0" smtClean="0">
                <a:latin typeface="Trebuchet MS" panose="020B0603020202020204" pitchFamily="34" charset="0"/>
                <a:cs typeface="Arial" charset="0"/>
              </a:rPr>
              <a:t>Fragmentación externa, pero menor gracias a la compactación.</a:t>
            </a:r>
          </a:p>
        </p:txBody>
      </p:sp>
    </p:spTree>
    <p:extLst>
      <p:ext uri="{BB962C8B-B14F-4D97-AF65-F5344CB8AC3E}">
        <p14:creationId xmlns:p14="http://schemas.microsoft.com/office/powerpoint/2010/main" val="418985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51321" y="435442"/>
            <a:ext cx="5184775" cy="46166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Segmentación </a:t>
            </a:r>
            <a:r>
              <a:rPr lang="en-US" sz="2400" dirty="0"/>
              <a:t>Simple</a:t>
            </a:r>
            <a:endParaRPr lang="en-US" sz="2400" dirty="0"/>
          </a:p>
        </p:txBody>
      </p:sp>
      <p:sp>
        <p:nvSpPr>
          <p:cNvPr id="34" name="Rectángulo 33"/>
          <p:cNvSpPr/>
          <p:nvPr/>
        </p:nvSpPr>
        <p:spPr>
          <a:xfrm>
            <a:off x="105683" y="1040501"/>
            <a:ext cx="88149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dirty="0">
                <a:latin typeface="Trebuchet MS" panose="020B0603020202020204" pitchFamily="34" charset="0"/>
              </a:rPr>
              <a:t>El SO mantiene una tabla de segmentos para cada proceso y la lista de bloques libres.</a:t>
            </a:r>
          </a:p>
          <a:p>
            <a:pPr algn="just"/>
            <a:r>
              <a:rPr lang="es-AR" dirty="0">
                <a:latin typeface="Trebuchet MS" panose="020B0603020202020204" pitchFamily="34" charset="0"/>
              </a:rPr>
              <a:t>Una dirección de memoria es un número de segmento (S) y un desplazamiento dentro de segmento (W).</a:t>
            </a:r>
          </a:p>
        </p:txBody>
      </p:sp>
      <p:sp>
        <p:nvSpPr>
          <p:cNvPr id="8" name="Rectángulo 7"/>
          <p:cNvSpPr/>
          <p:nvPr/>
        </p:nvSpPr>
        <p:spPr>
          <a:xfrm>
            <a:off x="251321" y="2240830"/>
            <a:ext cx="867092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latin typeface="Trebuchet MS" panose="020B0603020202020204" pitchFamily="34" charset="0"/>
              </a:rPr>
              <a:t>Estrategia: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 smtClean="0">
                <a:latin typeface="Trebuchet MS" panose="020B0603020202020204" pitchFamily="34" charset="0"/>
              </a:rPr>
              <a:t>Solicitud por demanda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 smtClean="0">
                <a:latin typeface="Trebuchet MS" panose="020B0603020202020204" pitchFamily="34" charset="0"/>
              </a:rPr>
              <a:t>Ubicación: </a:t>
            </a:r>
            <a:r>
              <a:rPr lang="es-AR" dirty="0">
                <a:latin typeface="Trebuchet MS" panose="020B0603020202020204" pitchFamily="34" charset="0"/>
              </a:rPr>
              <a:t>Se cargan los segmentos de un proceso en los bloques libres y se actualiza su tabla de segmentos</a:t>
            </a:r>
            <a:r>
              <a:rPr lang="es-AR" dirty="0" smtClean="0">
                <a:latin typeface="Trebuchet MS" panose="020B0603020202020204" pitchFamily="34" charset="0"/>
              </a:rPr>
              <a:t>.</a:t>
            </a:r>
          </a:p>
        </p:txBody>
      </p:sp>
      <p:sp>
        <p:nvSpPr>
          <p:cNvPr id="7" name="Rectángulo 6"/>
          <p:cNvSpPr/>
          <p:nvPr/>
        </p:nvSpPr>
        <p:spPr>
          <a:xfrm>
            <a:off x="251321" y="3861048"/>
            <a:ext cx="31372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 smtClean="0">
                <a:latin typeface="Trebuchet MS" panose="020B0603020202020204" pitchFamily="34" charset="0"/>
              </a:rPr>
              <a:t>Reposición: </a:t>
            </a:r>
            <a:r>
              <a:rPr lang="es-AR" dirty="0">
                <a:latin typeface="Trebuchet MS" panose="020B0603020202020204" pitchFamily="34" charset="0"/>
              </a:rPr>
              <a:t>Uno de los segmentos se puede sacar y se marca como que no está cargada. Esto es posible por que cada proceso tiene su propia tabla de segmentos.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3718158"/>
            <a:ext cx="5488766" cy="28083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111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51321" y="435442"/>
            <a:ext cx="5184775" cy="46166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Segmentación </a:t>
            </a:r>
            <a:r>
              <a:rPr lang="en-US" sz="2400" dirty="0"/>
              <a:t>Simple</a:t>
            </a:r>
            <a:endParaRPr lang="en-US" sz="2400" dirty="0"/>
          </a:p>
        </p:txBody>
      </p:sp>
      <p:sp>
        <p:nvSpPr>
          <p:cNvPr id="34" name="Rectángulo 33"/>
          <p:cNvSpPr/>
          <p:nvPr/>
        </p:nvSpPr>
        <p:spPr>
          <a:xfrm>
            <a:off x="105683" y="1040501"/>
            <a:ext cx="88149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dirty="0" smtClean="0">
                <a:latin typeface="Trebuchet MS" panose="020B0603020202020204" pitchFamily="34" charset="0"/>
              </a:rPr>
              <a:t>Dirección virtual y física:</a:t>
            </a:r>
            <a:endParaRPr lang="es-AR" dirty="0">
              <a:latin typeface="Trebuchet MS" panose="020B0603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109" y="1988840"/>
            <a:ext cx="6044086" cy="37801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449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>
            <a:spLocks noGrp="1"/>
          </p:cNvSpPr>
          <p:nvPr>
            <p:ph idx="4294967295"/>
          </p:nvPr>
        </p:nvSpPr>
        <p:spPr>
          <a:xfrm>
            <a:off x="683568" y="1816224"/>
            <a:ext cx="7772400" cy="2260848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AR" sz="3600" dirty="0"/>
              <a:t>Muchas gracias por </a:t>
            </a:r>
            <a:r>
              <a:rPr lang="es-AR" sz="3600" dirty="0" smtClean="0"/>
              <a:t>tu atención.</a:t>
            </a:r>
            <a:endParaRPr lang="es-AR" sz="3600" dirty="0"/>
          </a:p>
          <a:p>
            <a:pPr marL="0" indent="0" algn="ctr">
              <a:buNone/>
            </a:pPr>
            <a:r>
              <a:rPr lang="es-AR" sz="3600" dirty="0"/>
              <a:t>¿Alguna pregunta?</a:t>
            </a:r>
          </a:p>
        </p:txBody>
      </p:sp>
      <p:pic>
        <p:nvPicPr>
          <p:cNvPr id="2050" name="Picture 2" descr="http://1.bp.blogspot.com/-n9STMyyilUk/Uj54e84DmjI/AAAAAAAAAAo/-E9rqzKg7so/s1600/mu%25F1eco_pregunt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693" y="3789040"/>
            <a:ext cx="34861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59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51321" y="435442"/>
            <a:ext cx="5184775" cy="46166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Introducción</a:t>
            </a:r>
            <a:endParaRPr lang="en-US" dirty="0"/>
          </a:p>
        </p:txBody>
      </p:sp>
      <p:sp>
        <p:nvSpPr>
          <p:cNvPr id="4" name="Rectangle 1"/>
          <p:cNvSpPr/>
          <p:nvPr/>
        </p:nvSpPr>
        <p:spPr>
          <a:xfrm>
            <a:off x="179512" y="1182811"/>
            <a:ext cx="8712968" cy="236988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just"/>
            <a:r>
              <a:rPr lang="es-AR" sz="2000" dirty="0">
                <a:latin typeface="Trebuchet MS" panose="020B0603020202020204" pitchFamily="34" charset="0"/>
              </a:rPr>
              <a:t>En la presente clase se explicará el uso de memoria real y conceptos básicos a la introducción de memoria virtual (paginación y segmentación).</a:t>
            </a:r>
          </a:p>
          <a:p>
            <a:pPr algn="just"/>
            <a:endParaRPr lang="es-PE" sz="2400" u="sng" dirty="0" smtClean="0">
              <a:latin typeface="Trebuchet MS" panose="020B0603020202020204" pitchFamily="34" charset="0"/>
            </a:endParaRPr>
          </a:p>
          <a:p>
            <a:pPr algn="just"/>
            <a:r>
              <a:rPr lang="es-PE" sz="2400" u="sng" dirty="0" smtClean="0">
                <a:latin typeface="Trebuchet MS" panose="020B0603020202020204" pitchFamily="34" charset="0"/>
              </a:rPr>
              <a:t>Objetivos de la clase: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s-PE" sz="2000" dirty="0" smtClean="0">
                <a:latin typeface="Trebuchet MS" panose="020B0603020202020204" pitchFamily="34" charset="0"/>
              </a:rPr>
              <a:t>Identificar </a:t>
            </a:r>
            <a:r>
              <a:rPr lang="es-PE" sz="2000" dirty="0">
                <a:latin typeface="Trebuchet MS" panose="020B0603020202020204" pitchFamily="34" charset="0"/>
              </a:rPr>
              <a:t>la jerarquía de </a:t>
            </a:r>
            <a:r>
              <a:rPr lang="es-PE" sz="2000" dirty="0" smtClean="0">
                <a:latin typeface="Trebuchet MS" panose="020B0603020202020204" pitchFamily="34" charset="0"/>
              </a:rPr>
              <a:t>memoria</a:t>
            </a:r>
            <a:endParaRPr lang="es-PE" sz="2000" dirty="0">
              <a:latin typeface="Trebuchet MS" panose="020B0603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s-PE" sz="2000" dirty="0">
                <a:latin typeface="Trebuchet MS" panose="020B0603020202020204" pitchFamily="34" charset="0"/>
              </a:rPr>
              <a:t>Exponer los objetivos y requisitos </a:t>
            </a:r>
            <a:r>
              <a:rPr lang="es-PE" sz="2000" dirty="0" smtClean="0">
                <a:latin typeface="Trebuchet MS" panose="020B0603020202020204" pitchFamily="34" charset="0"/>
              </a:rPr>
              <a:t>de gestión </a:t>
            </a:r>
            <a:r>
              <a:rPr lang="es-PE" sz="2000" dirty="0">
                <a:latin typeface="Trebuchet MS" panose="020B0603020202020204" pitchFamily="34" charset="0"/>
              </a:rPr>
              <a:t>de </a:t>
            </a:r>
            <a:r>
              <a:rPr lang="es-PE" sz="2000" dirty="0" smtClean="0">
                <a:latin typeface="Trebuchet MS" panose="020B0603020202020204" pitchFamily="34" charset="0"/>
              </a:rPr>
              <a:t>memoria</a:t>
            </a:r>
            <a:endParaRPr lang="es-PE" sz="2000" dirty="0">
              <a:latin typeface="Trebuchet MS" panose="020B0603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s-ES" sz="2000" dirty="0">
                <a:latin typeface="Trebuchet MS" panose="020B0603020202020204" pitchFamily="34" charset="0"/>
              </a:rPr>
              <a:t>Exponer las </a:t>
            </a:r>
            <a:r>
              <a:rPr lang="es-ES" sz="2000" dirty="0" smtClean="0">
                <a:latin typeface="Trebuchet MS" panose="020B0603020202020204" pitchFamily="34" charset="0"/>
              </a:rPr>
              <a:t>estrategias y métodos </a:t>
            </a:r>
            <a:r>
              <a:rPr lang="es-ES" sz="2000" dirty="0">
                <a:latin typeface="Trebuchet MS" panose="020B0603020202020204" pitchFamily="34" charset="0"/>
              </a:rPr>
              <a:t>de </a:t>
            </a:r>
            <a:r>
              <a:rPr lang="es-ES" sz="2000" dirty="0" smtClean="0">
                <a:latin typeface="Trebuchet MS" panose="020B0603020202020204" pitchFamily="34" charset="0"/>
              </a:rPr>
              <a:t>gestión de memoria real</a:t>
            </a:r>
            <a:endParaRPr lang="es-ES" sz="2000" dirty="0">
              <a:latin typeface="Trebuchet MS" panose="020B0603020202020204" pitchFamily="34" charset="0"/>
            </a:endParaRPr>
          </a:p>
        </p:txBody>
      </p:sp>
      <p:grpSp>
        <p:nvGrpSpPr>
          <p:cNvPr id="15" name="Grupo 14"/>
          <p:cNvGrpSpPr/>
          <p:nvPr/>
        </p:nvGrpSpPr>
        <p:grpSpPr>
          <a:xfrm>
            <a:off x="251320" y="3717032"/>
            <a:ext cx="8673159" cy="2808312"/>
            <a:chOff x="107504" y="3502868"/>
            <a:chExt cx="8816976" cy="3238502"/>
          </a:xfrm>
        </p:grpSpPr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107504" y="3861644"/>
              <a:ext cx="6297613" cy="358775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/>
              <a:r>
                <a:rPr lang="es-ES" sz="18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Real</a:t>
              </a:r>
              <a:endParaRPr lang="es-PE" sz="1800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17" name="Text Box 8"/>
            <p:cNvSpPr txBox="1">
              <a:spLocks noChangeArrowheads="1"/>
            </p:cNvSpPr>
            <p:nvPr/>
          </p:nvSpPr>
          <p:spPr bwMode="auto">
            <a:xfrm>
              <a:off x="107504" y="4220419"/>
              <a:ext cx="1258888" cy="6302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/>
              <a:r>
                <a:rPr lang="es-ES" sz="1400">
                  <a:latin typeface="Trebuchet MS" panose="020B0603020202020204" pitchFamily="34" charset="0"/>
                </a:rPr>
                <a:t>Mono Usuario</a:t>
              </a:r>
              <a:endParaRPr lang="es-PE" sz="1400">
                <a:latin typeface="Trebuchet MS" panose="020B0603020202020204" pitchFamily="34" charset="0"/>
              </a:endParaRPr>
            </a:p>
          </p:txBody>
        </p:sp>
        <p:sp>
          <p:nvSpPr>
            <p:cNvPr id="18" name="Text Box 10"/>
            <p:cNvSpPr txBox="1">
              <a:spLocks noChangeArrowheads="1"/>
            </p:cNvSpPr>
            <p:nvPr/>
          </p:nvSpPr>
          <p:spPr bwMode="auto">
            <a:xfrm>
              <a:off x="1366392" y="4850657"/>
              <a:ext cx="2519363" cy="63023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/>
              <a:r>
                <a:rPr lang="es-ES" sz="1400" dirty="0">
                  <a:latin typeface="Trebuchet MS" panose="020B0603020202020204" pitchFamily="34" charset="0"/>
                </a:rPr>
                <a:t>Particionamiento</a:t>
              </a:r>
              <a:endParaRPr lang="es-PE" sz="1400" dirty="0">
                <a:latin typeface="Trebuchet MS" panose="020B0603020202020204" pitchFamily="34" charset="0"/>
              </a:endParaRPr>
            </a:p>
          </p:txBody>
        </p:sp>
        <p:sp>
          <p:nvSpPr>
            <p:cNvPr id="19" name="Text Box 11"/>
            <p:cNvSpPr txBox="1">
              <a:spLocks noChangeArrowheads="1"/>
            </p:cNvSpPr>
            <p:nvPr/>
          </p:nvSpPr>
          <p:spPr bwMode="auto">
            <a:xfrm>
              <a:off x="3885754" y="4850657"/>
              <a:ext cx="1258888" cy="63023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/>
              <a:r>
                <a:rPr lang="es-ES" sz="1400">
                  <a:latin typeface="Trebuchet MS" panose="020B0603020202020204" pitchFamily="34" charset="0"/>
                </a:rPr>
                <a:t>Paginación Simple</a:t>
              </a:r>
              <a:endParaRPr lang="es-PE" sz="1400">
                <a:latin typeface="Trebuchet MS" panose="020B0603020202020204" pitchFamily="34" charset="0"/>
              </a:endParaRPr>
            </a:p>
          </p:txBody>
        </p:sp>
        <p:sp>
          <p:nvSpPr>
            <p:cNvPr id="20" name="Text Box 12"/>
            <p:cNvSpPr txBox="1">
              <a:spLocks noChangeArrowheads="1"/>
            </p:cNvSpPr>
            <p:nvPr/>
          </p:nvSpPr>
          <p:spPr bwMode="auto">
            <a:xfrm>
              <a:off x="5146229" y="4850657"/>
              <a:ext cx="1258888" cy="63023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/>
              <a:r>
                <a:rPr lang="es-ES" sz="1400" dirty="0">
                  <a:latin typeface="Trebuchet MS" panose="020B0603020202020204" pitchFamily="34" charset="0"/>
                </a:rPr>
                <a:t>Segmentación Simple</a:t>
              </a:r>
              <a:endParaRPr lang="es-PE" sz="1400" dirty="0">
                <a:latin typeface="Trebuchet MS" panose="020B0603020202020204" pitchFamily="34" charset="0"/>
              </a:endParaRPr>
            </a:p>
          </p:txBody>
        </p:sp>
        <p:sp>
          <p:nvSpPr>
            <p:cNvPr id="21" name="Text Box 13"/>
            <p:cNvSpPr txBox="1">
              <a:spLocks noChangeArrowheads="1"/>
            </p:cNvSpPr>
            <p:nvPr/>
          </p:nvSpPr>
          <p:spPr bwMode="auto">
            <a:xfrm>
              <a:off x="6405117" y="4850657"/>
              <a:ext cx="1258888" cy="6302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/>
              <a:r>
                <a:rPr lang="es-ES" sz="1400">
                  <a:latin typeface="Trebuchet MS" panose="020B0603020202020204" pitchFamily="34" charset="0"/>
                </a:rPr>
                <a:t>Paginación Virtual</a:t>
              </a:r>
              <a:endParaRPr lang="es-PE" sz="1400">
                <a:latin typeface="Trebuchet MS" panose="020B0603020202020204" pitchFamily="34" charset="0"/>
              </a:endParaRPr>
            </a:p>
          </p:txBody>
        </p:sp>
        <p:sp>
          <p:nvSpPr>
            <p:cNvPr id="22" name="Text Box 14"/>
            <p:cNvSpPr txBox="1">
              <a:spLocks noChangeArrowheads="1"/>
            </p:cNvSpPr>
            <p:nvPr/>
          </p:nvSpPr>
          <p:spPr bwMode="auto">
            <a:xfrm>
              <a:off x="7665592" y="4850657"/>
              <a:ext cx="1258888" cy="6302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/>
              <a:r>
                <a:rPr lang="es-ES" sz="1400">
                  <a:latin typeface="Trebuchet MS" panose="020B0603020202020204" pitchFamily="34" charset="0"/>
                </a:rPr>
                <a:t>Segmentación Virtual</a:t>
              </a:r>
              <a:endParaRPr lang="es-PE" sz="1400">
                <a:latin typeface="Trebuchet MS" panose="020B0603020202020204" pitchFamily="34" charset="0"/>
              </a:endParaRPr>
            </a:p>
          </p:txBody>
        </p:sp>
        <p:sp>
          <p:nvSpPr>
            <p:cNvPr id="23" name="Text Box 15"/>
            <p:cNvSpPr txBox="1">
              <a:spLocks noChangeArrowheads="1"/>
            </p:cNvSpPr>
            <p:nvPr/>
          </p:nvSpPr>
          <p:spPr bwMode="auto">
            <a:xfrm>
              <a:off x="1366392" y="5480894"/>
              <a:ext cx="1258888" cy="63023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/>
              <a:r>
                <a:rPr lang="es-ES" sz="1400" dirty="0" smtClean="0">
                  <a:latin typeface="Trebuchet MS" panose="020B0603020202020204" pitchFamily="34" charset="0"/>
                </a:rPr>
                <a:t>Fijo</a:t>
              </a:r>
              <a:endParaRPr lang="es-PE" sz="1400" dirty="0">
                <a:latin typeface="Trebuchet MS" panose="020B0603020202020204" pitchFamily="34" charset="0"/>
              </a:endParaRPr>
            </a:p>
          </p:txBody>
        </p:sp>
        <p:sp>
          <p:nvSpPr>
            <p:cNvPr id="24" name="Text Box 16"/>
            <p:cNvSpPr txBox="1">
              <a:spLocks noChangeArrowheads="1"/>
            </p:cNvSpPr>
            <p:nvPr/>
          </p:nvSpPr>
          <p:spPr bwMode="auto">
            <a:xfrm>
              <a:off x="2626867" y="5480894"/>
              <a:ext cx="1258888" cy="63023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/>
              <a:r>
                <a:rPr lang="es-ES" sz="1400" dirty="0" smtClean="0">
                  <a:latin typeface="Trebuchet MS" panose="020B0603020202020204" pitchFamily="34" charset="0"/>
                </a:rPr>
                <a:t>Dinámico</a:t>
              </a:r>
              <a:endParaRPr lang="es-PE" sz="1400" dirty="0">
                <a:latin typeface="Trebuchet MS" panose="020B0603020202020204" pitchFamily="34" charset="0"/>
              </a:endParaRPr>
            </a:p>
          </p:txBody>
        </p:sp>
        <p:sp>
          <p:nvSpPr>
            <p:cNvPr id="25" name="Rectangle 17"/>
            <p:cNvSpPr>
              <a:spLocks noChangeArrowheads="1"/>
            </p:cNvSpPr>
            <p:nvPr/>
          </p:nvSpPr>
          <p:spPr bwMode="auto">
            <a:xfrm>
              <a:off x="3885754" y="5480894"/>
              <a:ext cx="2519363" cy="6302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/>
              <a:r>
                <a:rPr lang="es-ES" sz="1400">
                  <a:latin typeface="Trebuchet MS" panose="020B0603020202020204" pitchFamily="34" charset="0"/>
                </a:rPr>
                <a:t>Combinación</a:t>
              </a:r>
              <a:endParaRPr lang="es-PE" sz="1400">
                <a:latin typeface="Trebuchet MS" panose="020B0603020202020204" pitchFamily="34" charset="0"/>
              </a:endParaRPr>
            </a:p>
          </p:txBody>
        </p:sp>
        <p:sp>
          <p:nvSpPr>
            <p:cNvPr id="26" name="Rectangle 18"/>
            <p:cNvSpPr>
              <a:spLocks noChangeArrowheads="1"/>
            </p:cNvSpPr>
            <p:nvPr/>
          </p:nvSpPr>
          <p:spPr bwMode="auto">
            <a:xfrm>
              <a:off x="6405117" y="5480894"/>
              <a:ext cx="2519363" cy="6302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/>
              <a:r>
                <a:rPr lang="es-ES" sz="1400">
                  <a:latin typeface="Trebuchet MS" panose="020B0603020202020204" pitchFamily="34" charset="0"/>
                </a:rPr>
                <a:t>Combinación</a:t>
              </a:r>
              <a:endParaRPr lang="es-PE" sz="1400">
                <a:latin typeface="Trebuchet MS" panose="020B0603020202020204" pitchFamily="34" charset="0"/>
              </a:endParaRPr>
            </a:p>
          </p:txBody>
        </p:sp>
        <p:sp>
          <p:nvSpPr>
            <p:cNvPr id="27" name="Rectangle 20"/>
            <p:cNvSpPr>
              <a:spLocks noChangeArrowheads="1"/>
            </p:cNvSpPr>
            <p:nvPr/>
          </p:nvSpPr>
          <p:spPr bwMode="auto">
            <a:xfrm>
              <a:off x="6405117" y="3861644"/>
              <a:ext cx="2519363" cy="358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/>
              <a:r>
                <a:rPr lang="es-ES" sz="1800">
                  <a:latin typeface="Trebuchet MS" panose="020B0603020202020204" pitchFamily="34" charset="0"/>
                </a:rPr>
                <a:t>Virtual</a:t>
              </a:r>
              <a:endParaRPr lang="es-PE" sz="1800">
                <a:latin typeface="Trebuchet MS" panose="020B0603020202020204" pitchFamily="34" charset="0"/>
              </a:endParaRPr>
            </a:p>
          </p:txBody>
        </p:sp>
        <p:sp>
          <p:nvSpPr>
            <p:cNvPr id="28" name="Text Box 21"/>
            <p:cNvSpPr txBox="1">
              <a:spLocks noChangeArrowheads="1"/>
            </p:cNvSpPr>
            <p:nvPr/>
          </p:nvSpPr>
          <p:spPr bwMode="auto">
            <a:xfrm>
              <a:off x="6405117" y="4220419"/>
              <a:ext cx="2519363" cy="6302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/>
              <a:r>
                <a:rPr lang="es-ES" sz="1400">
                  <a:latin typeface="Trebuchet MS" panose="020B0603020202020204" pitchFamily="34" charset="0"/>
                </a:rPr>
                <a:t>Multiprogramación</a:t>
              </a:r>
              <a:endParaRPr lang="es-PE" sz="1400">
                <a:latin typeface="Trebuchet MS" panose="020B0603020202020204" pitchFamily="34" charset="0"/>
              </a:endParaRPr>
            </a:p>
          </p:txBody>
        </p:sp>
        <p:sp>
          <p:nvSpPr>
            <p:cNvPr id="29" name="Text Box 23"/>
            <p:cNvSpPr txBox="1">
              <a:spLocks noChangeArrowheads="1"/>
            </p:cNvSpPr>
            <p:nvPr/>
          </p:nvSpPr>
          <p:spPr bwMode="auto">
            <a:xfrm>
              <a:off x="1364804" y="4220419"/>
              <a:ext cx="5040313" cy="63023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/>
              <a:r>
                <a:rPr lang="es-ES" sz="1400">
                  <a:latin typeface="Trebuchet MS" panose="020B0603020202020204" pitchFamily="34" charset="0"/>
                </a:rPr>
                <a:t>Multiprogramación</a:t>
              </a:r>
              <a:endParaRPr lang="es-PE" sz="1400">
                <a:latin typeface="Trebuchet MS" panose="020B0603020202020204" pitchFamily="34" charset="0"/>
              </a:endParaRPr>
            </a:p>
          </p:txBody>
        </p:sp>
        <p:sp>
          <p:nvSpPr>
            <p:cNvPr id="30" name="Text Box 24"/>
            <p:cNvSpPr txBox="1">
              <a:spLocks noChangeArrowheads="1"/>
            </p:cNvSpPr>
            <p:nvPr/>
          </p:nvSpPr>
          <p:spPr bwMode="auto">
            <a:xfrm>
              <a:off x="1364804" y="6111132"/>
              <a:ext cx="7558088" cy="63023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/>
              <a:r>
                <a:rPr lang="es-ES" sz="1400" dirty="0">
                  <a:latin typeface="Trebuchet MS" panose="020B0603020202020204" pitchFamily="34" charset="0"/>
                </a:rPr>
                <a:t>Reubicación, </a:t>
              </a:r>
              <a:r>
                <a:rPr lang="es-ES" sz="1400" dirty="0" smtClean="0">
                  <a:latin typeface="Trebuchet MS" panose="020B0603020202020204" pitchFamily="34" charset="0"/>
                </a:rPr>
                <a:t>Protección, Compartición, </a:t>
              </a:r>
              <a:r>
                <a:rPr lang="es-ES" sz="1400" dirty="0" err="1" smtClean="0">
                  <a:latin typeface="Trebuchet MS" panose="020B0603020202020204" pitchFamily="34" charset="0"/>
                </a:rPr>
                <a:t>Org</a:t>
              </a:r>
              <a:r>
                <a:rPr lang="es-ES" sz="1400" dirty="0" smtClean="0">
                  <a:latin typeface="Trebuchet MS" panose="020B0603020202020204" pitchFamily="34" charset="0"/>
                </a:rPr>
                <a:t>. Lógica y </a:t>
              </a:r>
              <a:r>
                <a:rPr lang="es-ES" sz="1400" dirty="0" err="1" smtClean="0">
                  <a:latin typeface="Trebuchet MS" panose="020B0603020202020204" pitchFamily="34" charset="0"/>
                </a:rPr>
                <a:t>Org</a:t>
              </a:r>
              <a:r>
                <a:rPr lang="es-ES" sz="1400" dirty="0" smtClean="0">
                  <a:latin typeface="Trebuchet MS" panose="020B0603020202020204" pitchFamily="34" charset="0"/>
                </a:rPr>
                <a:t>. Física</a:t>
              </a:r>
              <a:endParaRPr lang="es-PE" sz="1400" dirty="0">
                <a:latin typeface="Trebuchet MS" panose="020B0603020202020204" pitchFamily="34" charset="0"/>
              </a:endParaRPr>
            </a:p>
          </p:txBody>
        </p:sp>
        <p:sp>
          <p:nvSpPr>
            <p:cNvPr id="31" name="Rectangle 7"/>
            <p:cNvSpPr>
              <a:spLocks noChangeArrowheads="1"/>
            </p:cNvSpPr>
            <p:nvPr/>
          </p:nvSpPr>
          <p:spPr bwMode="auto">
            <a:xfrm>
              <a:off x="140875" y="5013176"/>
              <a:ext cx="1104899" cy="630237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/>
              <a:r>
                <a:rPr lang="es-ES" sz="1600" dirty="0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Dentro de alcance</a:t>
              </a:r>
              <a:endParaRPr lang="es-PE" sz="1600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32" name="Rectangle 7"/>
            <p:cNvSpPr>
              <a:spLocks noChangeArrowheads="1"/>
            </p:cNvSpPr>
            <p:nvPr/>
          </p:nvSpPr>
          <p:spPr bwMode="auto">
            <a:xfrm>
              <a:off x="141294" y="5679302"/>
              <a:ext cx="1104899" cy="6302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/>
              <a:r>
                <a:rPr lang="es-ES" sz="1600" dirty="0" smtClean="0">
                  <a:latin typeface="Trebuchet MS" panose="020B0603020202020204" pitchFamily="34" charset="0"/>
                </a:rPr>
                <a:t>Fuera de alcance</a:t>
              </a:r>
              <a:endParaRPr lang="es-PE" sz="1600" dirty="0">
                <a:latin typeface="Trebuchet MS" panose="020B0603020202020204" pitchFamily="34" charset="0"/>
              </a:endParaRPr>
            </a:p>
          </p:txBody>
        </p:sp>
        <p:sp>
          <p:nvSpPr>
            <p:cNvPr id="33" name="Rectangle 7"/>
            <p:cNvSpPr>
              <a:spLocks noChangeArrowheads="1"/>
            </p:cNvSpPr>
            <p:nvPr/>
          </p:nvSpPr>
          <p:spPr bwMode="auto">
            <a:xfrm>
              <a:off x="107504" y="3502868"/>
              <a:ext cx="8815388" cy="358775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/>
              <a:r>
                <a:rPr lang="es-ES" sz="1800" dirty="0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Memoria</a:t>
              </a:r>
              <a:endParaRPr lang="es-PE" sz="1800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994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403648" y="2214850"/>
            <a:ext cx="6500018" cy="468312"/>
          </a:xfrm>
          <a:prstGeom prst="rect">
            <a:avLst/>
          </a:prstGeom>
          <a:solidFill>
            <a:srgbClr val="B00404">
              <a:alpha val="30196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73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51321" y="435442"/>
            <a:ext cx="5184775" cy="461665"/>
          </a:xfrm>
        </p:spPr>
        <p:txBody>
          <a:bodyPr/>
          <a:lstStyle/>
          <a:p>
            <a:pPr marL="0" indent="0">
              <a:buNone/>
            </a:pPr>
            <a:r>
              <a:rPr lang="es-AR" sz="2400" dirty="0" smtClean="0"/>
              <a:t>Jerarquía de Memoria</a:t>
            </a:r>
            <a:endParaRPr lang="en-US" sz="2400" dirty="0"/>
          </a:p>
        </p:txBody>
      </p:sp>
      <p:sp>
        <p:nvSpPr>
          <p:cNvPr id="14" name="Rectangle 1"/>
          <p:cNvSpPr/>
          <p:nvPr/>
        </p:nvSpPr>
        <p:spPr>
          <a:xfrm>
            <a:off x="179512" y="1182811"/>
            <a:ext cx="8712968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just"/>
            <a:r>
              <a:rPr lang="es-PE" sz="2000" dirty="0" smtClean="0">
                <a:latin typeface="Trebuchet MS" panose="020B0603020202020204" pitchFamily="34" charset="0"/>
              </a:rPr>
              <a:t>La </a:t>
            </a:r>
            <a:r>
              <a:rPr lang="es-PE" sz="2000" dirty="0">
                <a:latin typeface="Trebuchet MS" panose="020B0603020202020204" pitchFamily="34" charset="0"/>
              </a:rPr>
              <a:t>memoria real abarca únicamente la memoria </a:t>
            </a:r>
            <a:r>
              <a:rPr lang="es-PE" sz="2000" dirty="0" smtClean="0">
                <a:latin typeface="Trebuchet MS" panose="020B0603020202020204" pitchFamily="34" charset="0"/>
              </a:rPr>
              <a:t>RAM y sus organización física y lógica.</a:t>
            </a:r>
            <a:endParaRPr lang="es-PE" sz="2000" dirty="0">
              <a:latin typeface="Trebuchet MS" panose="020B0603020202020204" pitchFamily="34" charset="0"/>
            </a:endParaRPr>
          </a:p>
        </p:txBody>
      </p:sp>
      <p:pic>
        <p:nvPicPr>
          <p:cNvPr id="51" name="Imagen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93" y="2467604"/>
            <a:ext cx="3666883" cy="3617598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251321" y="6095037"/>
            <a:ext cx="86411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dirty="0">
                <a:latin typeface="Trebuchet MS" panose="020B0603020202020204" pitchFamily="34" charset="0"/>
              </a:rPr>
              <a:t>(*) El uso de </a:t>
            </a:r>
            <a:r>
              <a:rPr lang="es-PE" dirty="0" err="1">
                <a:latin typeface="Trebuchet MS" panose="020B0603020202020204" pitchFamily="34" charset="0"/>
              </a:rPr>
              <a:t>Hard</a:t>
            </a:r>
            <a:r>
              <a:rPr lang="es-PE" dirty="0">
                <a:latin typeface="Trebuchet MS" panose="020B0603020202020204" pitchFamily="34" charset="0"/>
              </a:rPr>
              <a:t> </a:t>
            </a:r>
            <a:r>
              <a:rPr lang="es-PE" dirty="0" smtClean="0">
                <a:latin typeface="Trebuchet MS" panose="020B0603020202020204" pitchFamily="34" charset="0"/>
              </a:rPr>
              <a:t>Disk como memoria virtual para </a:t>
            </a:r>
            <a:r>
              <a:rPr lang="es-PE" dirty="0">
                <a:latin typeface="Trebuchet MS" panose="020B0603020202020204" pitchFamily="34" charset="0"/>
              </a:rPr>
              <a:t>la gestión de memoria será explicado en el uso de memoria virtual.</a:t>
            </a:r>
            <a:endParaRPr lang="es-PE" sz="2800" dirty="0">
              <a:latin typeface="Trebuchet MS" panose="020B0603020202020204" pitchFamily="34" charset="0"/>
            </a:endParaRPr>
          </a:p>
        </p:txBody>
      </p:sp>
      <p:grpSp>
        <p:nvGrpSpPr>
          <p:cNvPr id="53" name="Group 9"/>
          <p:cNvGrpSpPr>
            <a:grpSpLocks/>
          </p:cNvGrpSpPr>
          <p:nvPr/>
        </p:nvGrpSpPr>
        <p:grpSpPr bwMode="auto">
          <a:xfrm>
            <a:off x="5814681" y="2409418"/>
            <a:ext cx="2933783" cy="3755886"/>
            <a:chOff x="3288" y="844"/>
            <a:chExt cx="2335" cy="2994"/>
          </a:xfrm>
        </p:grpSpPr>
        <p:pic>
          <p:nvPicPr>
            <p:cNvPr id="54" name="Picture 5" descr="address"/>
            <p:cNvPicPr>
              <a:picLocks noChangeAspect="1" noChangeArrowheads="1"/>
            </p:cNvPicPr>
            <p:nvPr/>
          </p:nvPicPr>
          <p:blipFill>
            <a:blip r:embed="rId3" cstate="print"/>
            <a:srcRect t="2866" b="2835"/>
            <a:stretch>
              <a:fillRect/>
            </a:stretch>
          </p:blipFill>
          <p:spPr bwMode="auto">
            <a:xfrm>
              <a:off x="3288" y="844"/>
              <a:ext cx="2335" cy="29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5" name="Text Box 6"/>
            <p:cNvSpPr txBox="1">
              <a:spLocks noChangeArrowheads="1"/>
            </p:cNvSpPr>
            <p:nvPr/>
          </p:nvSpPr>
          <p:spPr bwMode="auto">
            <a:xfrm>
              <a:off x="3515" y="845"/>
              <a:ext cx="521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algn="ctr"/>
              <a:r>
                <a:rPr lang="es-ES" sz="1400">
                  <a:solidFill>
                    <a:srgbClr val="FF3300"/>
                  </a:solidFill>
                </a:rPr>
                <a:t>dirección</a:t>
              </a:r>
              <a:endParaRPr lang="es-PE" sz="1400">
                <a:solidFill>
                  <a:srgbClr val="FF3300"/>
                </a:solidFill>
              </a:endParaRPr>
            </a:p>
          </p:txBody>
        </p:sp>
        <p:sp>
          <p:nvSpPr>
            <p:cNvPr id="56" name="Text Box 7"/>
            <p:cNvSpPr txBox="1">
              <a:spLocks noChangeArrowheads="1"/>
            </p:cNvSpPr>
            <p:nvPr/>
          </p:nvSpPr>
          <p:spPr bwMode="auto">
            <a:xfrm>
              <a:off x="4257" y="2205"/>
              <a:ext cx="408" cy="13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s-ES" sz="1400">
                  <a:solidFill>
                    <a:srgbClr val="FF3300"/>
                  </a:solidFill>
                </a:rPr>
                <a:t>memoria</a:t>
              </a:r>
              <a:endParaRPr lang="es-PE" sz="1400">
                <a:solidFill>
                  <a:srgbClr val="FF3300"/>
                </a:solidFill>
              </a:endParaRPr>
            </a:p>
          </p:txBody>
        </p:sp>
        <p:sp>
          <p:nvSpPr>
            <p:cNvPr id="57" name="Text Box 8"/>
            <p:cNvSpPr txBox="1">
              <a:spLocks noChangeArrowheads="1"/>
            </p:cNvSpPr>
            <p:nvPr/>
          </p:nvSpPr>
          <p:spPr bwMode="auto">
            <a:xfrm>
              <a:off x="4558" y="845"/>
              <a:ext cx="521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algn="ctr"/>
              <a:r>
                <a:rPr lang="es-ES" sz="1400">
                  <a:solidFill>
                    <a:srgbClr val="FF3300"/>
                  </a:solidFill>
                </a:rPr>
                <a:t>ubicación</a:t>
              </a:r>
              <a:endParaRPr lang="es-PE" sz="1400">
                <a:solidFill>
                  <a:srgbClr val="FF3300"/>
                </a:solidFill>
              </a:endParaRPr>
            </a:p>
          </p:txBody>
        </p:sp>
      </p:grpSp>
      <p:sp>
        <p:nvSpPr>
          <p:cNvPr id="58" name="Rectangle 1"/>
          <p:cNvSpPr/>
          <p:nvPr/>
        </p:nvSpPr>
        <p:spPr>
          <a:xfrm>
            <a:off x="994876" y="1937300"/>
            <a:ext cx="2655912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just"/>
            <a:r>
              <a:rPr lang="es-PE" sz="2000" dirty="0" smtClean="0">
                <a:latin typeface="Trebuchet MS" panose="020B0603020202020204" pitchFamily="34" charset="0"/>
              </a:rPr>
              <a:t>Organización Física</a:t>
            </a:r>
            <a:endParaRPr lang="es-PE" sz="2000" dirty="0">
              <a:latin typeface="Trebuchet MS" panose="020B0603020202020204" pitchFamily="34" charset="0"/>
            </a:endParaRPr>
          </a:p>
        </p:txBody>
      </p:sp>
      <p:sp>
        <p:nvSpPr>
          <p:cNvPr id="59" name="Rectangle 1"/>
          <p:cNvSpPr/>
          <p:nvPr/>
        </p:nvSpPr>
        <p:spPr>
          <a:xfrm>
            <a:off x="5953616" y="1937300"/>
            <a:ext cx="2655912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just"/>
            <a:r>
              <a:rPr lang="es-PE" sz="2000" dirty="0" smtClean="0">
                <a:latin typeface="Trebuchet MS" panose="020B0603020202020204" pitchFamily="34" charset="0"/>
              </a:rPr>
              <a:t>Organización Lógica</a:t>
            </a:r>
            <a:endParaRPr lang="es-PE" sz="20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90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51321" y="435442"/>
            <a:ext cx="5184775" cy="461665"/>
          </a:xfrm>
        </p:spPr>
        <p:txBody>
          <a:bodyPr/>
          <a:lstStyle/>
          <a:p>
            <a:pPr marL="0" indent="0">
              <a:buNone/>
            </a:pPr>
            <a:r>
              <a:rPr lang="es-AR" sz="2400" dirty="0" smtClean="0"/>
              <a:t>Jerarquía de Memoria</a:t>
            </a:r>
            <a:endParaRPr lang="en-US" sz="2400" dirty="0"/>
          </a:p>
        </p:txBody>
      </p:sp>
      <p:sp>
        <p:nvSpPr>
          <p:cNvPr id="14" name="Rectangle 1"/>
          <p:cNvSpPr/>
          <p:nvPr/>
        </p:nvSpPr>
        <p:spPr>
          <a:xfrm>
            <a:off x="179512" y="1182811"/>
            <a:ext cx="8712968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just"/>
            <a:r>
              <a:rPr lang="es-PE" sz="2000" dirty="0" smtClean="0">
                <a:latin typeface="Trebuchet MS" panose="020B0603020202020204" pitchFamily="34" charset="0"/>
              </a:rPr>
              <a:t>La </a:t>
            </a:r>
            <a:r>
              <a:rPr lang="es-PE" sz="2000" dirty="0">
                <a:latin typeface="Trebuchet MS" panose="020B0603020202020204" pitchFamily="34" charset="0"/>
              </a:rPr>
              <a:t>memoria </a:t>
            </a:r>
            <a:r>
              <a:rPr lang="es-PE" sz="2000" dirty="0" smtClean="0">
                <a:latin typeface="Trebuchet MS" panose="020B0603020202020204" pitchFamily="34" charset="0"/>
              </a:rPr>
              <a:t>virtual </a:t>
            </a:r>
            <a:r>
              <a:rPr lang="es-PE" sz="2000" dirty="0">
                <a:latin typeface="Trebuchet MS" panose="020B0603020202020204" pitchFamily="34" charset="0"/>
              </a:rPr>
              <a:t>abarca </a:t>
            </a:r>
            <a:r>
              <a:rPr lang="es-PE" sz="2000" dirty="0" smtClean="0">
                <a:latin typeface="Trebuchet MS" panose="020B0603020202020204" pitchFamily="34" charset="0"/>
              </a:rPr>
              <a:t>tanto el uso de </a:t>
            </a:r>
            <a:r>
              <a:rPr lang="es-PE" sz="2000" dirty="0">
                <a:latin typeface="Trebuchet MS" panose="020B0603020202020204" pitchFamily="34" charset="0"/>
              </a:rPr>
              <a:t>la memoria </a:t>
            </a:r>
            <a:r>
              <a:rPr lang="es-PE" sz="2000" dirty="0" smtClean="0">
                <a:latin typeface="Trebuchet MS" panose="020B0603020202020204" pitchFamily="34" charset="0"/>
              </a:rPr>
              <a:t>RAM</a:t>
            </a:r>
            <a:r>
              <a:rPr lang="es-PE" sz="2000" dirty="0">
                <a:latin typeface="Trebuchet MS" panose="020B0603020202020204" pitchFamily="34" charset="0"/>
              </a:rPr>
              <a:t> </a:t>
            </a:r>
            <a:r>
              <a:rPr lang="es-PE" sz="2000" dirty="0" smtClean="0">
                <a:latin typeface="Trebuchet MS" panose="020B0603020202020204" pitchFamily="34" charset="0"/>
              </a:rPr>
              <a:t>como del </a:t>
            </a:r>
            <a:r>
              <a:rPr lang="es-PE" sz="2000" dirty="0" err="1" smtClean="0">
                <a:latin typeface="Trebuchet MS" panose="020B0603020202020204" pitchFamily="34" charset="0"/>
              </a:rPr>
              <a:t>Hard</a:t>
            </a:r>
            <a:r>
              <a:rPr lang="es-PE" sz="2000" dirty="0" smtClean="0">
                <a:latin typeface="Trebuchet MS" panose="020B0603020202020204" pitchFamily="34" charset="0"/>
              </a:rPr>
              <a:t> Drive para la gestión de la memoria.</a:t>
            </a:r>
            <a:endParaRPr lang="es-PE" sz="2000" dirty="0">
              <a:latin typeface="Trebuchet MS" panose="020B0603020202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51321" y="6095037"/>
            <a:ext cx="86411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dirty="0">
                <a:latin typeface="Trebuchet MS" panose="020B0603020202020204" pitchFamily="34" charset="0"/>
              </a:rPr>
              <a:t>(*) El uso de </a:t>
            </a:r>
            <a:r>
              <a:rPr lang="es-PE" dirty="0" err="1">
                <a:latin typeface="Trebuchet MS" panose="020B0603020202020204" pitchFamily="34" charset="0"/>
              </a:rPr>
              <a:t>Hard</a:t>
            </a:r>
            <a:r>
              <a:rPr lang="es-PE" dirty="0">
                <a:latin typeface="Trebuchet MS" panose="020B0603020202020204" pitchFamily="34" charset="0"/>
              </a:rPr>
              <a:t> </a:t>
            </a:r>
            <a:r>
              <a:rPr lang="es-PE" dirty="0" smtClean="0">
                <a:latin typeface="Trebuchet MS" panose="020B0603020202020204" pitchFamily="34" charset="0"/>
              </a:rPr>
              <a:t>Disk como memoria virtual para </a:t>
            </a:r>
            <a:r>
              <a:rPr lang="es-PE" dirty="0">
                <a:latin typeface="Trebuchet MS" panose="020B0603020202020204" pitchFamily="34" charset="0"/>
              </a:rPr>
              <a:t>la gestión de memoria será explicado en el uso de memoria virtual.</a:t>
            </a:r>
            <a:endParaRPr lang="es-PE" sz="2800" dirty="0">
              <a:latin typeface="Trebuchet MS" panose="020B0603020202020204" pitchFamily="34" charset="0"/>
            </a:endParaRPr>
          </a:p>
        </p:txBody>
      </p:sp>
      <p:grpSp>
        <p:nvGrpSpPr>
          <p:cNvPr id="13" name="Group 38"/>
          <p:cNvGrpSpPr>
            <a:grpSpLocks/>
          </p:cNvGrpSpPr>
          <p:nvPr/>
        </p:nvGrpSpPr>
        <p:grpSpPr bwMode="auto">
          <a:xfrm>
            <a:off x="5724132" y="1988840"/>
            <a:ext cx="3077706" cy="4062294"/>
            <a:chOff x="3583" y="849"/>
            <a:chExt cx="1986" cy="2776"/>
          </a:xfrm>
        </p:grpSpPr>
        <p:grpSp>
          <p:nvGrpSpPr>
            <p:cNvPr id="15" name="Group 19"/>
            <p:cNvGrpSpPr>
              <a:grpSpLocks/>
            </p:cNvGrpSpPr>
            <p:nvPr/>
          </p:nvGrpSpPr>
          <p:grpSpPr bwMode="auto">
            <a:xfrm>
              <a:off x="3583" y="1162"/>
              <a:ext cx="567" cy="2087"/>
              <a:chOff x="3424" y="799"/>
              <a:chExt cx="567" cy="2087"/>
            </a:xfrm>
          </p:grpSpPr>
          <p:sp>
            <p:nvSpPr>
              <p:cNvPr id="40" name="Rectangle 7"/>
              <p:cNvSpPr>
                <a:spLocks noChangeArrowheads="1"/>
              </p:cNvSpPr>
              <p:nvPr/>
            </p:nvSpPr>
            <p:spPr bwMode="auto">
              <a:xfrm>
                <a:off x="3424" y="799"/>
                <a:ext cx="567" cy="208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>
                  <a:latin typeface="Trebuchet MS" panose="020B0603020202020204" pitchFamily="34" charset="0"/>
                </a:endParaRPr>
              </a:p>
            </p:txBody>
          </p:sp>
          <p:sp>
            <p:nvSpPr>
              <p:cNvPr id="41" name="Rectangle 10"/>
              <p:cNvSpPr>
                <a:spLocks noChangeArrowheads="1"/>
              </p:cNvSpPr>
              <p:nvPr/>
            </p:nvSpPr>
            <p:spPr bwMode="auto">
              <a:xfrm>
                <a:off x="3424" y="935"/>
                <a:ext cx="567" cy="136"/>
              </a:xfrm>
              <a:prstGeom prst="rect">
                <a:avLst/>
              </a:prstGeom>
              <a:solidFill>
                <a:srgbClr val="C0C0C0">
                  <a:alpha val="7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>
                  <a:latin typeface="Trebuchet MS" panose="020B0603020202020204" pitchFamily="34" charset="0"/>
                </a:endParaRPr>
              </a:p>
            </p:txBody>
          </p:sp>
          <p:sp>
            <p:nvSpPr>
              <p:cNvPr id="42" name="Rectangle 11"/>
              <p:cNvSpPr>
                <a:spLocks noChangeArrowheads="1"/>
              </p:cNvSpPr>
              <p:nvPr/>
            </p:nvSpPr>
            <p:spPr bwMode="auto">
              <a:xfrm>
                <a:off x="3424" y="1207"/>
                <a:ext cx="567" cy="136"/>
              </a:xfrm>
              <a:prstGeom prst="rect">
                <a:avLst/>
              </a:prstGeom>
              <a:solidFill>
                <a:srgbClr val="C0C0C0">
                  <a:alpha val="7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>
                  <a:latin typeface="Trebuchet MS" panose="020B0603020202020204" pitchFamily="34" charset="0"/>
                </a:endParaRPr>
              </a:p>
            </p:txBody>
          </p:sp>
          <p:sp>
            <p:nvSpPr>
              <p:cNvPr id="43" name="Rectangle 12"/>
              <p:cNvSpPr>
                <a:spLocks noChangeArrowheads="1"/>
              </p:cNvSpPr>
              <p:nvPr/>
            </p:nvSpPr>
            <p:spPr bwMode="auto">
              <a:xfrm>
                <a:off x="3424" y="1389"/>
                <a:ext cx="567" cy="136"/>
              </a:xfrm>
              <a:prstGeom prst="rect">
                <a:avLst/>
              </a:prstGeom>
              <a:solidFill>
                <a:srgbClr val="C0C0C0">
                  <a:alpha val="7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>
                  <a:latin typeface="Trebuchet MS" panose="020B0603020202020204" pitchFamily="34" charset="0"/>
                </a:endParaRPr>
              </a:p>
            </p:txBody>
          </p:sp>
          <p:sp>
            <p:nvSpPr>
              <p:cNvPr id="44" name="Rectangle 13"/>
              <p:cNvSpPr>
                <a:spLocks noChangeArrowheads="1"/>
              </p:cNvSpPr>
              <p:nvPr/>
            </p:nvSpPr>
            <p:spPr bwMode="auto">
              <a:xfrm>
                <a:off x="3424" y="1797"/>
                <a:ext cx="567" cy="136"/>
              </a:xfrm>
              <a:prstGeom prst="rect">
                <a:avLst/>
              </a:prstGeom>
              <a:solidFill>
                <a:srgbClr val="C0C0C0">
                  <a:alpha val="7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>
                  <a:latin typeface="Trebuchet MS" panose="020B0603020202020204" pitchFamily="34" charset="0"/>
                </a:endParaRPr>
              </a:p>
            </p:txBody>
          </p:sp>
          <p:sp>
            <p:nvSpPr>
              <p:cNvPr id="45" name="Rectangle 14"/>
              <p:cNvSpPr>
                <a:spLocks noChangeArrowheads="1"/>
              </p:cNvSpPr>
              <p:nvPr/>
            </p:nvSpPr>
            <p:spPr bwMode="auto">
              <a:xfrm>
                <a:off x="3424" y="2296"/>
                <a:ext cx="567" cy="136"/>
              </a:xfrm>
              <a:prstGeom prst="rect">
                <a:avLst/>
              </a:prstGeom>
              <a:solidFill>
                <a:srgbClr val="C0C0C0">
                  <a:alpha val="7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>
                  <a:latin typeface="Trebuchet MS" panose="020B0603020202020204" pitchFamily="34" charset="0"/>
                </a:endParaRPr>
              </a:p>
            </p:txBody>
          </p:sp>
        </p:grpSp>
        <p:grpSp>
          <p:nvGrpSpPr>
            <p:cNvPr id="16" name="Group 37"/>
            <p:cNvGrpSpPr>
              <a:grpSpLocks/>
            </p:cNvGrpSpPr>
            <p:nvPr/>
          </p:nvGrpSpPr>
          <p:grpSpPr bwMode="auto">
            <a:xfrm>
              <a:off x="4921" y="1162"/>
              <a:ext cx="567" cy="998"/>
              <a:chOff x="4921" y="1071"/>
              <a:chExt cx="567" cy="998"/>
            </a:xfrm>
          </p:grpSpPr>
          <p:sp>
            <p:nvSpPr>
              <p:cNvPr id="35" name="Rectangle 8"/>
              <p:cNvSpPr>
                <a:spLocks noChangeArrowheads="1"/>
              </p:cNvSpPr>
              <p:nvPr/>
            </p:nvSpPr>
            <p:spPr bwMode="auto">
              <a:xfrm>
                <a:off x="4921" y="1071"/>
                <a:ext cx="567" cy="9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>
                  <a:latin typeface="Trebuchet MS" panose="020B0603020202020204" pitchFamily="34" charset="0"/>
                </a:endParaRPr>
              </a:p>
            </p:txBody>
          </p:sp>
          <p:sp>
            <p:nvSpPr>
              <p:cNvPr id="36" name="Rectangle 15"/>
              <p:cNvSpPr>
                <a:spLocks noChangeArrowheads="1"/>
              </p:cNvSpPr>
              <p:nvPr/>
            </p:nvSpPr>
            <p:spPr bwMode="auto">
              <a:xfrm>
                <a:off x="4921" y="1071"/>
                <a:ext cx="567" cy="136"/>
              </a:xfrm>
              <a:prstGeom prst="rect">
                <a:avLst/>
              </a:prstGeom>
              <a:solidFill>
                <a:srgbClr val="C0C0C0">
                  <a:alpha val="7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>
                  <a:latin typeface="Trebuchet MS" panose="020B0603020202020204" pitchFamily="34" charset="0"/>
                </a:endParaRPr>
              </a:p>
            </p:txBody>
          </p:sp>
          <p:sp>
            <p:nvSpPr>
              <p:cNvPr id="37" name="Rectangle 16"/>
              <p:cNvSpPr>
                <a:spLocks noChangeArrowheads="1"/>
              </p:cNvSpPr>
              <p:nvPr/>
            </p:nvSpPr>
            <p:spPr bwMode="auto">
              <a:xfrm>
                <a:off x="4921" y="1207"/>
                <a:ext cx="567" cy="136"/>
              </a:xfrm>
              <a:prstGeom prst="rect">
                <a:avLst/>
              </a:prstGeom>
              <a:solidFill>
                <a:srgbClr val="C0C0C0">
                  <a:alpha val="7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>
                  <a:latin typeface="Trebuchet MS" panose="020B0603020202020204" pitchFamily="34" charset="0"/>
                </a:endParaRPr>
              </a:p>
            </p:txBody>
          </p:sp>
          <p:sp>
            <p:nvSpPr>
              <p:cNvPr id="38" name="Rectangle 17"/>
              <p:cNvSpPr>
                <a:spLocks noChangeArrowheads="1"/>
              </p:cNvSpPr>
              <p:nvPr/>
            </p:nvSpPr>
            <p:spPr bwMode="auto">
              <a:xfrm>
                <a:off x="4921" y="1434"/>
                <a:ext cx="567" cy="136"/>
              </a:xfrm>
              <a:prstGeom prst="rect">
                <a:avLst/>
              </a:prstGeom>
              <a:solidFill>
                <a:srgbClr val="C0C0C0">
                  <a:alpha val="7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>
                  <a:latin typeface="Trebuchet MS" panose="020B0603020202020204" pitchFamily="34" charset="0"/>
                </a:endParaRPr>
              </a:p>
            </p:txBody>
          </p:sp>
          <p:sp>
            <p:nvSpPr>
              <p:cNvPr id="39" name="Rectangle 18"/>
              <p:cNvSpPr>
                <a:spLocks noChangeArrowheads="1"/>
              </p:cNvSpPr>
              <p:nvPr/>
            </p:nvSpPr>
            <p:spPr bwMode="auto">
              <a:xfrm>
                <a:off x="4921" y="1706"/>
                <a:ext cx="567" cy="136"/>
              </a:xfrm>
              <a:prstGeom prst="rect">
                <a:avLst/>
              </a:prstGeom>
              <a:solidFill>
                <a:srgbClr val="C0C0C0">
                  <a:alpha val="7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>
                  <a:latin typeface="Trebuchet MS" panose="020B0603020202020204" pitchFamily="34" charset="0"/>
                </a:endParaRPr>
              </a:p>
            </p:txBody>
          </p:sp>
        </p:grpSp>
        <p:grpSp>
          <p:nvGrpSpPr>
            <p:cNvPr id="17" name="Group 36"/>
            <p:cNvGrpSpPr>
              <a:grpSpLocks/>
            </p:cNvGrpSpPr>
            <p:nvPr/>
          </p:nvGrpSpPr>
          <p:grpSpPr bwMode="auto">
            <a:xfrm>
              <a:off x="4921" y="2616"/>
              <a:ext cx="567" cy="816"/>
              <a:chOff x="4921" y="2525"/>
              <a:chExt cx="567" cy="816"/>
            </a:xfrm>
          </p:grpSpPr>
          <p:sp>
            <p:nvSpPr>
              <p:cNvPr id="27" name="AutoShape 9"/>
              <p:cNvSpPr>
                <a:spLocks noChangeArrowheads="1"/>
              </p:cNvSpPr>
              <p:nvPr/>
            </p:nvSpPr>
            <p:spPr bwMode="auto">
              <a:xfrm>
                <a:off x="4921" y="2525"/>
                <a:ext cx="567" cy="816"/>
              </a:xfrm>
              <a:prstGeom prst="can">
                <a:avLst>
                  <a:gd name="adj" fmla="val 35979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>
                  <a:latin typeface="Trebuchet MS" panose="020B0603020202020204" pitchFamily="34" charset="0"/>
                </a:endParaRPr>
              </a:p>
            </p:txBody>
          </p:sp>
          <p:grpSp>
            <p:nvGrpSpPr>
              <p:cNvPr id="28" name="Group 20"/>
              <p:cNvGrpSpPr>
                <a:grpSpLocks/>
              </p:cNvGrpSpPr>
              <p:nvPr/>
            </p:nvGrpSpPr>
            <p:grpSpPr bwMode="auto">
              <a:xfrm>
                <a:off x="5133" y="2797"/>
                <a:ext cx="143" cy="521"/>
                <a:chOff x="3424" y="799"/>
                <a:chExt cx="567" cy="2087"/>
              </a:xfrm>
            </p:grpSpPr>
            <p:sp>
              <p:nvSpPr>
                <p:cNvPr id="29" name="Rectangle 21"/>
                <p:cNvSpPr>
                  <a:spLocks noChangeArrowheads="1"/>
                </p:cNvSpPr>
                <p:nvPr/>
              </p:nvSpPr>
              <p:spPr bwMode="auto">
                <a:xfrm>
                  <a:off x="3424" y="799"/>
                  <a:ext cx="567" cy="208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>
                    <a:latin typeface="Trebuchet MS" panose="020B0603020202020204" pitchFamily="34" charset="0"/>
                  </a:endParaRPr>
                </a:p>
              </p:txBody>
            </p:sp>
            <p:sp>
              <p:nvSpPr>
                <p:cNvPr id="30" name="Rectangle 22"/>
                <p:cNvSpPr>
                  <a:spLocks noChangeArrowheads="1"/>
                </p:cNvSpPr>
                <p:nvPr/>
              </p:nvSpPr>
              <p:spPr bwMode="auto">
                <a:xfrm>
                  <a:off x="3424" y="935"/>
                  <a:ext cx="567" cy="136"/>
                </a:xfrm>
                <a:prstGeom prst="rect">
                  <a:avLst/>
                </a:prstGeom>
                <a:solidFill>
                  <a:srgbClr val="C0C0C0">
                    <a:alpha val="70000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>
                    <a:latin typeface="Trebuchet MS" panose="020B0603020202020204" pitchFamily="34" charset="0"/>
                  </a:endParaRPr>
                </a:p>
              </p:txBody>
            </p:sp>
            <p:sp>
              <p:nvSpPr>
                <p:cNvPr id="31" name="Rectangle 23"/>
                <p:cNvSpPr>
                  <a:spLocks noChangeArrowheads="1"/>
                </p:cNvSpPr>
                <p:nvPr/>
              </p:nvSpPr>
              <p:spPr bwMode="auto">
                <a:xfrm>
                  <a:off x="3424" y="1207"/>
                  <a:ext cx="567" cy="136"/>
                </a:xfrm>
                <a:prstGeom prst="rect">
                  <a:avLst/>
                </a:prstGeom>
                <a:solidFill>
                  <a:srgbClr val="C0C0C0">
                    <a:alpha val="70000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>
                    <a:latin typeface="Trebuchet MS" panose="020B0603020202020204" pitchFamily="34" charset="0"/>
                  </a:endParaRPr>
                </a:p>
              </p:txBody>
            </p:sp>
            <p:sp>
              <p:nvSpPr>
                <p:cNvPr id="32" name="Rectangle 24"/>
                <p:cNvSpPr>
                  <a:spLocks noChangeArrowheads="1"/>
                </p:cNvSpPr>
                <p:nvPr/>
              </p:nvSpPr>
              <p:spPr bwMode="auto">
                <a:xfrm>
                  <a:off x="3424" y="1389"/>
                  <a:ext cx="567" cy="136"/>
                </a:xfrm>
                <a:prstGeom prst="rect">
                  <a:avLst/>
                </a:prstGeom>
                <a:solidFill>
                  <a:srgbClr val="C0C0C0">
                    <a:alpha val="70000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>
                    <a:latin typeface="Trebuchet MS" panose="020B0603020202020204" pitchFamily="34" charset="0"/>
                  </a:endParaRPr>
                </a:p>
              </p:txBody>
            </p:sp>
            <p:sp>
              <p:nvSpPr>
                <p:cNvPr id="33" name="Rectangle 25"/>
                <p:cNvSpPr>
                  <a:spLocks noChangeArrowheads="1"/>
                </p:cNvSpPr>
                <p:nvPr/>
              </p:nvSpPr>
              <p:spPr bwMode="auto">
                <a:xfrm>
                  <a:off x="3424" y="1797"/>
                  <a:ext cx="567" cy="136"/>
                </a:xfrm>
                <a:prstGeom prst="rect">
                  <a:avLst/>
                </a:prstGeom>
                <a:solidFill>
                  <a:srgbClr val="C0C0C0">
                    <a:alpha val="70000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>
                    <a:latin typeface="Trebuchet MS" panose="020B0603020202020204" pitchFamily="34" charset="0"/>
                  </a:endParaRPr>
                </a:p>
              </p:txBody>
            </p:sp>
            <p:sp>
              <p:nvSpPr>
                <p:cNvPr id="34" name="Rectangle 26"/>
                <p:cNvSpPr>
                  <a:spLocks noChangeArrowheads="1"/>
                </p:cNvSpPr>
                <p:nvPr/>
              </p:nvSpPr>
              <p:spPr bwMode="auto">
                <a:xfrm>
                  <a:off x="3424" y="2296"/>
                  <a:ext cx="567" cy="136"/>
                </a:xfrm>
                <a:prstGeom prst="rect">
                  <a:avLst/>
                </a:prstGeom>
                <a:solidFill>
                  <a:srgbClr val="C0C0C0">
                    <a:alpha val="70000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>
                    <a:latin typeface="Trebuchet MS" panose="020B0603020202020204" pitchFamily="34" charset="0"/>
                  </a:endParaRPr>
                </a:p>
              </p:txBody>
            </p:sp>
          </p:grpSp>
        </p:grpSp>
        <p:cxnSp>
          <p:nvCxnSpPr>
            <p:cNvPr id="18" name="AutoShape 27"/>
            <p:cNvCxnSpPr>
              <a:cxnSpLocks noChangeShapeType="1"/>
              <a:stCxn id="41" idx="3"/>
              <a:endCxn id="36" idx="1"/>
            </p:cNvCxnSpPr>
            <p:nvPr/>
          </p:nvCxnSpPr>
          <p:spPr bwMode="auto">
            <a:xfrm flipV="1">
              <a:off x="4150" y="1230"/>
              <a:ext cx="771" cy="136"/>
            </a:xfrm>
            <a:prstGeom prst="straightConnector1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9" name="AutoShape 28"/>
            <p:cNvCxnSpPr>
              <a:cxnSpLocks noChangeShapeType="1"/>
              <a:stCxn id="42" idx="3"/>
              <a:endCxn id="38" idx="1"/>
            </p:cNvCxnSpPr>
            <p:nvPr/>
          </p:nvCxnSpPr>
          <p:spPr bwMode="auto">
            <a:xfrm flipV="1">
              <a:off x="4150" y="1593"/>
              <a:ext cx="771" cy="45"/>
            </a:xfrm>
            <a:prstGeom prst="straightConnector1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" name="AutoShape 29"/>
            <p:cNvCxnSpPr>
              <a:cxnSpLocks noChangeShapeType="1"/>
              <a:stCxn id="43" idx="3"/>
              <a:endCxn id="37" idx="1"/>
            </p:cNvCxnSpPr>
            <p:nvPr/>
          </p:nvCxnSpPr>
          <p:spPr bwMode="auto">
            <a:xfrm flipV="1">
              <a:off x="4150" y="1366"/>
              <a:ext cx="771" cy="454"/>
            </a:xfrm>
            <a:prstGeom prst="straightConnector1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" name="AutoShape 30"/>
            <p:cNvCxnSpPr>
              <a:cxnSpLocks noChangeShapeType="1"/>
              <a:stCxn id="45" idx="3"/>
              <a:endCxn id="39" idx="1"/>
            </p:cNvCxnSpPr>
            <p:nvPr/>
          </p:nvCxnSpPr>
          <p:spPr bwMode="auto">
            <a:xfrm flipV="1">
              <a:off x="4150" y="1865"/>
              <a:ext cx="771" cy="862"/>
            </a:xfrm>
            <a:prstGeom prst="straightConnector1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2" name="AutoShape 31"/>
            <p:cNvCxnSpPr>
              <a:cxnSpLocks noChangeShapeType="1"/>
              <a:stCxn id="44" idx="3"/>
              <a:endCxn id="33" idx="1"/>
            </p:cNvCxnSpPr>
            <p:nvPr/>
          </p:nvCxnSpPr>
          <p:spPr bwMode="auto">
            <a:xfrm>
              <a:off x="4150" y="2228"/>
              <a:ext cx="983" cy="926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prstDash val="dash"/>
              <a:round/>
              <a:headEnd/>
              <a:tailEnd type="stealth" w="lg" len="lg"/>
            </a:ln>
            <a:effectLst/>
          </p:spPr>
        </p:cxnSp>
        <p:sp>
          <p:nvSpPr>
            <p:cNvPr id="23" name="Text Box 32"/>
            <p:cNvSpPr txBox="1">
              <a:spLocks noChangeArrowheads="1"/>
            </p:cNvSpPr>
            <p:nvPr/>
          </p:nvSpPr>
          <p:spPr bwMode="auto">
            <a:xfrm>
              <a:off x="3623" y="849"/>
              <a:ext cx="443" cy="2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s-ES" sz="1400" dirty="0">
                  <a:latin typeface="Trebuchet MS" panose="020B0603020202020204" pitchFamily="34" charset="0"/>
                </a:rPr>
                <a:t>Memoria</a:t>
              </a:r>
            </a:p>
            <a:p>
              <a:pPr algn="ctr"/>
              <a:r>
                <a:rPr lang="es-ES" sz="1400" dirty="0">
                  <a:latin typeface="Trebuchet MS" panose="020B0603020202020204" pitchFamily="34" charset="0"/>
                </a:rPr>
                <a:t>Virtual</a:t>
              </a:r>
              <a:endParaRPr lang="es-PE" sz="1400" dirty="0">
                <a:latin typeface="Trebuchet MS" panose="020B0603020202020204" pitchFamily="34" charset="0"/>
              </a:endParaRPr>
            </a:p>
          </p:txBody>
        </p:sp>
        <p:sp>
          <p:nvSpPr>
            <p:cNvPr id="24" name="Text Box 33"/>
            <p:cNvSpPr txBox="1">
              <a:spLocks noChangeArrowheads="1"/>
            </p:cNvSpPr>
            <p:nvPr/>
          </p:nvSpPr>
          <p:spPr bwMode="auto">
            <a:xfrm>
              <a:off x="4984" y="849"/>
              <a:ext cx="443" cy="2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s-ES" sz="1400">
                  <a:latin typeface="Trebuchet MS" panose="020B0603020202020204" pitchFamily="34" charset="0"/>
                </a:rPr>
                <a:t>Memoria</a:t>
              </a:r>
            </a:p>
            <a:p>
              <a:pPr algn="ctr"/>
              <a:r>
                <a:rPr lang="es-ES" sz="1400">
                  <a:latin typeface="Trebuchet MS" panose="020B0603020202020204" pitchFamily="34" charset="0"/>
                </a:rPr>
                <a:t>Física</a:t>
              </a:r>
              <a:endParaRPr lang="es-PE" sz="1400">
                <a:latin typeface="Trebuchet MS" panose="020B0603020202020204" pitchFamily="34" charset="0"/>
              </a:endParaRPr>
            </a:p>
          </p:txBody>
        </p:sp>
        <p:sp>
          <p:nvSpPr>
            <p:cNvPr id="25" name="Text Box 34"/>
            <p:cNvSpPr txBox="1">
              <a:spLocks noChangeArrowheads="1"/>
            </p:cNvSpPr>
            <p:nvPr/>
          </p:nvSpPr>
          <p:spPr bwMode="auto">
            <a:xfrm>
              <a:off x="4980" y="2147"/>
              <a:ext cx="450" cy="2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s-ES" sz="1400">
                  <a:latin typeface="Trebuchet MS" panose="020B0603020202020204" pitchFamily="34" charset="0"/>
                </a:rPr>
                <a:t>Memoria</a:t>
              </a:r>
            </a:p>
            <a:p>
              <a:pPr algn="ctr"/>
              <a:r>
                <a:rPr lang="es-ES" sz="1400">
                  <a:latin typeface="Trebuchet MS" panose="020B0603020202020204" pitchFamily="34" charset="0"/>
                </a:rPr>
                <a:t>Principal</a:t>
              </a:r>
              <a:endParaRPr lang="es-PE" sz="1400">
                <a:latin typeface="Trebuchet MS" panose="020B0603020202020204" pitchFamily="34" charset="0"/>
              </a:endParaRPr>
            </a:p>
          </p:txBody>
        </p:sp>
        <p:sp>
          <p:nvSpPr>
            <p:cNvPr id="26" name="Text Box 35"/>
            <p:cNvSpPr txBox="1">
              <a:spLocks noChangeArrowheads="1"/>
            </p:cNvSpPr>
            <p:nvPr/>
          </p:nvSpPr>
          <p:spPr bwMode="auto">
            <a:xfrm>
              <a:off x="4837" y="3478"/>
              <a:ext cx="732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s-ES" sz="1400" dirty="0" err="1" smtClean="0">
                  <a:latin typeface="Trebuchet MS" panose="020B0603020202020204" pitchFamily="34" charset="0"/>
                </a:rPr>
                <a:t>Hard</a:t>
              </a:r>
              <a:r>
                <a:rPr lang="es-ES" sz="1400" dirty="0" smtClean="0">
                  <a:latin typeface="Trebuchet MS" panose="020B0603020202020204" pitchFamily="34" charset="0"/>
                </a:rPr>
                <a:t> Drive (+)</a:t>
              </a:r>
              <a:endParaRPr lang="es-PE" sz="1400" dirty="0">
                <a:latin typeface="Trebuchet MS" panose="020B0603020202020204" pitchFamily="34" charset="0"/>
              </a:endParaRPr>
            </a:p>
          </p:txBody>
        </p:sp>
      </p:grpSp>
      <p:sp>
        <p:nvSpPr>
          <p:cNvPr id="2" name="Rectángulo 1"/>
          <p:cNvSpPr/>
          <p:nvPr/>
        </p:nvSpPr>
        <p:spPr>
          <a:xfrm>
            <a:off x="294937" y="2376030"/>
            <a:ext cx="511536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S" dirty="0">
                <a:latin typeface="Trebuchet MS" panose="020B0603020202020204" pitchFamily="34" charset="0"/>
              </a:rPr>
              <a:t>La memoria principal es pequeña como para acomodar todos programas y datos permanentemente</a:t>
            </a:r>
            <a:r>
              <a:rPr lang="es-ES" dirty="0" smtClean="0">
                <a:latin typeface="Trebuchet MS" panose="020B0603020202020204" pitchFamily="34" charset="0"/>
              </a:rPr>
              <a:t>.</a:t>
            </a:r>
          </a:p>
          <a:p>
            <a:pPr algn="just"/>
            <a:endParaRPr lang="es-ES" dirty="0">
              <a:latin typeface="Trebuchet MS" panose="020B0603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S" dirty="0">
                <a:latin typeface="Trebuchet MS" panose="020B0603020202020204" pitchFamily="34" charset="0"/>
              </a:rPr>
              <a:t>Por lo que es necesario implementar mecanismos de memoria virtual</a:t>
            </a:r>
            <a:r>
              <a:rPr lang="es-ES" dirty="0" smtClean="0">
                <a:latin typeface="Trebuchet MS" panose="020B0603020202020204" pitchFamily="34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ES" dirty="0">
              <a:latin typeface="Trebuchet MS" panose="020B0603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S" dirty="0">
                <a:latin typeface="Trebuchet MS" panose="020B0603020202020204" pitchFamily="34" charset="0"/>
              </a:rPr>
              <a:t>La memoria virtual es una técnica para dar la ilusión de tener más memoria que la memoria principal.</a:t>
            </a:r>
            <a:endParaRPr lang="es-E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02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403648" y="2888680"/>
            <a:ext cx="6500018" cy="468312"/>
          </a:xfrm>
          <a:prstGeom prst="rect">
            <a:avLst/>
          </a:prstGeom>
          <a:solidFill>
            <a:srgbClr val="B00404">
              <a:alpha val="30196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36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51321" y="435442"/>
            <a:ext cx="5184775" cy="461665"/>
          </a:xfrm>
        </p:spPr>
        <p:txBody>
          <a:bodyPr/>
          <a:lstStyle/>
          <a:p>
            <a:pPr marL="0" indent="0">
              <a:buNone/>
            </a:pPr>
            <a:r>
              <a:rPr lang="es-AR" sz="2400" dirty="0" smtClean="0"/>
              <a:t>Requisitos de Gestión de Memoria </a:t>
            </a:r>
            <a:endParaRPr lang="en-US" sz="2400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 cstate="print"/>
          <a:srcRect t="8047"/>
          <a:stretch>
            <a:fillRect/>
          </a:stretch>
        </p:blipFill>
        <p:spPr bwMode="auto">
          <a:xfrm>
            <a:off x="251321" y="1068479"/>
            <a:ext cx="4495224" cy="2144497"/>
          </a:xfrm>
          <a:prstGeom prst="rect">
            <a:avLst/>
          </a:prstGeom>
          <a:noFill/>
        </p:spPr>
      </p:pic>
      <p:sp>
        <p:nvSpPr>
          <p:cNvPr id="2" name="Rectángulo 1"/>
          <p:cNvSpPr/>
          <p:nvPr/>
        </p:nvSpPr>
        <p:spPr>
          <a:xfrm>
            <a:off x="4746545" y="1039857"/>
            <a:ext cx="42782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>
                <a:latin typeface="Trebuchet MS" panose="020B0603020202020204" pitchFamily="34" charset="0"/>
              </a:rPr>
              <a:t>Para que un proceso se ejecute se requiere ubicarlo en </a:t>
            </a:r>
            <a:r>
              <a:rPr lang="es-ES" dirty="0">
                <a:solidFill>
                  <a:schemeClr val="accent2"/>
                </a:solidFill>
                <a:latin typeface="Trebuchet MS" panose="020B0603020202020204" pitchFamily="34" charset="0"/>
              </a:rPr>
              <a:t>memoria principal</a:t>
            </a:r>
            <a:r>
              <a:rPr lang="es-ES" dirty="0">
                <a:latin typeface="Trebuchet MS" panose="020B0603020202020204" pitchFamily="34" charset="0"/>
              </a:rPr>
              <a:t> junto con los datos que direcciona</a:t>
            </a:r>
            <a:r>
              <a:rPr lang="es-ES" dirty="0" smtClean="0">
                <a:latin typeface="Trebuchet MS" panose="020B0603020202020204" pitchFamily="34" charset="0"/>
              </a:rPr>
              <a:t>.</a:t>
            </a:r>
          </a:p>
          <a:p>
            <a:pPr algn="just"/>
            <a:endParaRPr lang="es-ES" dirty="0">
              <a:latin typeface="Trebuchet MS" panose="020B0603020202020204" pitchFamily="34" charset="0"/>
            </a:endParaRPr>
          </a:p>
          <a:p>
            <a:pPr algn="just"/>
            <a:r>
              <a:rPr lang="es-ES" dirty="0">
                <a:latin typeface="Trebuchet MS" panose="020B0603020202020204" pitchFamily="34" charset="0"/>
              </a:rPr>
              <a:t>Para optimizar el uso del computador se requiere tener varios procesos en </a:t>
            </a:r>
            <a:r>
              <a:rPr lang="es-ES" dirty="0">
                <a:solidFill>
                  <a:schemeClr val="accent2"/>
                </a:solidFill>
                <a:latin typeface="Trebuchet MS" panose="020B0603020202020204" pitchFamily="34" charset="0"/>
              </a:rPr>
              <a:t>memoria principal</a:t>
            </a:r>
            <a:r>
              <a:rPr lang="es-ES" dirty="0">
                <a:latin typeface="Trebuchet MS" panose="020B0603020202020204" pitchFamily="34" charset="0"/>
              </a:rPr>
              <a:t>. (grado de multiprogramación)</a:t>
            </a:r>
            <a:endParaRPr lang="es-ES" dirty="0">
              <a:latin typeface="Trebuchet MS" panose="020B0603020202020204" pitchFamily="34" charset="0"/>
            </a:endParaRPr>
          </a:p>
        </p:txBody>
      </p:sp>
      <p:pic>
        <p:nvPicPr>
          <p:cNvPr id="61" name="Imagen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3423741"/>
            <a:ext cx="6342458" cy="32775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416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AR"/>
          </a:p>
        </p:txBody>
      </p: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504825" y="2276475"/>
            <a:ext cx="2122488" cy="2520950"/>
            <a:chOff x="318" y="1434"/>
            <a:chExt cx="1337" cy="1588"/>
          </a:xfrm>
        </p:grpSpPr>
        <p:sp>
          <p:nvSpPr>
            <p:cNvPr id="4" name="Rectangle 5"/>
            <p:cNvSpPr>
              <a:spLocks noChangeArrowheads="1"/>
            </p:cNvSpPr>
            <p:nvPr/>
          </p:nvSpPr>
          <p:spPr bwMode="auto">
            <a:xfrm>
              <a:off x="975" y="1434"/>
              <a:ext cx="680" cy="3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/>
              <a:r>
                <a:rPr lang="es-ES" sz="1400">
                  <a:latin typeface="Trebuchet MS" panose="020B0603020202020204" pitchFamily="34" charset="0"/>
                </a:rPr>
                <a:t>Sistema Operativo</a:t>
              </a:r>
              <a:endParaRPr lang="es-PE" sz="1400">
                <a:latin typeface="Trebuchet MS" panose="020B0603020202020204" pitchFamily="34" charset="0"/>
              </a:endParaRPr>
            </a:p>
          </p:txBody>
        </p:sp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975" y="1775"/>
              <a:ext cx="680" cy="124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endParaRPr lang="es-ES">
                <a:latin typeface="Trebuchet MS" panose="020B0603020202020204" pitchFamily="34" charset="0"/>
              </a:endParaRPr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975" y="1775"/>
              <a:ext cx="680" cy="929"/>
            </a:xfrm>
            <a:prstGeom prst="rect">
              <a:avLst/>
            </a:prstGeom>
            <a:solidFill>
              <a:srgbClr val="C0C0C0">
                <a:alpha val="2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s-ES" sz="1400">
                  <a:latin typeface="Trebuchet MS" panose="020B0603020202020204" pitchFamily="34" charset="0"/>
                </a:rPr>
                <a:t>Memoria del usuario</a:t>
              </a:r>
              <a:endParaRPr lang="es-PE" sz="1400">
                <a:latin typeface="Trebuchet MS" panose="020B0603020202020204" pitchFamily="34" charset="0"/>
              </a:endParaRPr>
            </a:p>
          </p:txBody>
        </p:sp>
        <p:cxnSp>
          <p:nvCxnSpPr>
            <p:cNvPr id="7" name="AutoShape 10"/>
            <p:cNvCxnSpPr>
              <a:cxnSpLocks noChangeShapeType="1"/>
              <a:stCxn id="9" idx="3"/>
              <a:endCxn id="6" idx="1"/>
            </p:cNvCxnSpPr>
            <p:nvPr/>
          </p:nvCxnSpPr>
          <p:spPr bwMode="auto">
            <a:xfrm>
              <a:off x="748" y="2239"/>
              <a:ext cx="227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grpSp>
          <p:nvGrpSpPr>
            <p:cNvPr id="8" name="Group 24"/>
            <p:cNvGrpSpPr>
              <a:grpSpLocks/>
            </p:cNvGrpSpPr>
            <p:nvPr/>
          </p:nvGrpSpPr>
          <p:grpSpPr bwMode="auto">
            <a:xfrm>
              <a:off x="318" y="2182"/>
              <a:ext cx="430" cy="114"/>
              <a:chOff x="318" y="1916"/>
              <a:chExt cx="430" cy="114"/>
            </a:xfrm>
          </p:grpSpPr>
          <p:sp>
            <p:nvSpPr>
              <p:cNvPr id="9" name="Rectangle 9"/>
              <p:cNvSpPr>
                <a:spLocks noChangeArrowheads="1"/>
              </p:cNvSpPr>
              <p:nvPr/>
            </p:nvSpPr>
            <p:spPr bwMode="auto">
              <a:xfrm>
                <a:off x="635" y="1916"/>
                <a:ext cx="113" cy="113"/>
              </a:xfrm>
              <a:prstGeom prst="rect">
                <a:avLst/>
              </a:prstGeom>
              <a:pattFill prst="smGrid">
                <a:fgClr>
                  <a:schemeClr val="bg2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>
                  <a:latin typeface="Trebuchet MS" panose="020B0603020202020204" pitchFamily="34" charset="0"/>
                </a:endParaRPr>
              </a:p>
            </p:txBody>
          </p:sp>
          <p:sp>
            <p:nvSpPr>
              <p:cNvPr id="10" name="Rectangle 11"/>
              <p:cNvSpPr>
                <a:spLocks noChangeArrowheads="1"/>
              </p:cNvSpPr>
              <p:nvPr/>
            </p:nvSpPr>
            <p:spPr bwMode="auto">
              <a:xfrm>
                <a:off x="476" y="1916"/>
                <a:ext cx="113" cy="113"/>
              </a:xfrm>
              <a:prstGeom prst="rect">
                <a:avLst/>
              </a:prstGeom>
              <a:pattFill prst="smGrid">
                <a:fgClr>
                  <a:schemeClr val="bg2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>
                  <a:latin typeface="Trebuchet MS" panose="020B0603020202020204" pitchFamily="34" charset="0"/>
                </a:endParaRPr>
              </a:p>
            </p:txBody>
          </p:sp>
          <p:sp>
            <p:nvSpPr>
              <p:cNvPr id="11" name="Rectangle 12"/>
              <p:cNvSpPr>
                <a:spLocks noChangeArrowheads="1"/>
              </p:cNvSpPr>
              <p:nvPr/>
            </p:nvSpPr>
            <p:spPr bwMode="auto">
              <a:xfrm>
                <a:off x="318" y="1917"/>
                <a:ext cx="113" cy="113"/>
              </a:xfrm>
              <a:prstGeom prst="rect">
                <a:avLst/>
              </a:prstGeom>
              <a:pattFill prst="smGrid">
                <a:fgClr>
                  <a:schemeClr val="bg2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>
                  <a:latin typeface="Trebuchet MS" panose="020B0603020202020204" pitchFamily="34" charset="0"/>
                </a:endParaRPr>
              </a:p>
            </p:txBody>
          </p:sp>
        </p:grpSp>
      </p:grpSp>
      <p:grpSp>
        <p:nvGrpSpPr>
          <p:cNvPr id="12" name="Group 68"/>
          <p:cNvGrpSpPr>
            <a:grpSpLocks/>
          </p:cNvGrpSpPr>
          <p:nvPr/>
        </p:nvGrpSpPr>
        <p:grpSpPr bwMode="auto">
          <a:xfrm>
            <a:off x="4033688" y="2276475"/>
            <a:ext cx="2122488" cy="2520950"/>
            <a:chOff x="2450" y="1434"/>
            <a:chExt cx="1337" cy="1588"/>
          </a:xfrm>
        </p:grpSpPr>
        <p:grpSp>
          <p:nvGrpSpPr>
            <p:cNvPr id="13" name="Group 25"/>
            <p:cNvGrpSpPr>
              <a:grpSpLocks/>
            </p:cNvGrpSpPr>
            <p:nvPr/>
          </p:nvGrpSpPr>
          <p:grpSpPr bwMode="auto">
            <a:xfrm>
              <a:off x="2450" y="1877"/>
              <a:ext cx="430" cy="114"/>
              <a:chOff x="318" y="1916"/>
              <a:chExt cx="430" cy="114"/>
            </a:xfrm>
          </p:grpSpPr>
          <p:sp>
            <p:nvSpPr>
              <p:cNvPr id="30" name="Rectangle 26"/>
              <p:cNvSpPr>
                <a:spLocks noChangeArrowheads="1"/>
              </p:cNvSpPr>
              <p:nvPr/>
            </p:nvSpPr>
            <p:spPr bwMode="auto">
              <a:xfrm>
                <a:off x="635" y="1916"/>
                <a:ext cx="113" cy="113"/>
              </a:xfrm>
              <a:prstGeom prst="rect">
                <a:avLst/>
              </a:prstGeom>
              <a:pattFill prst="smGrid">
                <a:fgClr>
                  <a:schemeClr val="bg2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>
                  <a:latin typeface="Trebuchet MS" panose="020B0603020202020204" pitchFamily="34" charset="0"/>
                </a:endParaRPr>
              </a:p>
            </p:txBody>
          </p:sp>
          <p:sp>
            <p:nvSpPr>
              <p:cNvPr id="31" name="Rectangle 27"/>
              <p:cNvSpPr>
                <a:spLocks noChangeArrowheads="1"/>
              </p:cNvSpPr>
              <p:nvPr/>
            </p:nvSpPr>
            <p:spPr bwMode="auto">
              <a:xfrm>
                <a:off x="476" y="1916"/>
                <a:ext cx="113" cy="113"/>
              </a:xfrm>
              <a:prstGeom prst="rect">
                <a:avLst/>
              </a:prstGeom>
              <a:pattFill prst="smGrid">
                <a:fgClr>
                  <a:schemeClr val="bg2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>
                  <a:latin typeface="Trebuchet MS" panose="020B0603020202020204" pitchFamily="34" charset="0"/>
                </a:endParaRPr>
              </a:p>
            </p:txBody>
          </p:sp>
          <p:sp>
            <p:nvSpPr>
              <p:cNvPr id="32" name="Rectangle 28"/>
              <p:cNvSpPr>
                <a:spLocks noChangeArrowheads="1"/>
              </p:cNvSpPr>
              <p:nvPr/>
            </p:nvSpPr>
            <p:spPr bwMode="auto">
              <a:xfrm>
                <a:off x="318" y="1917"/>
                <a:ext cx="113" cy="113"/>
              </a:xfrm>
              <a:prstGeom prst="rect">
                <a:avLst/>
              </a:prstGeom>
              <a:pattFill prst="smGrid">
                <a:fgClr>
                  <a:schemeClr val="bg2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>
                  <a:latin typeface="Trebuchet MS" panose="020B0603020202020204" pitchFamily="34" charset="0"/>
                </a:endParaRPr>
              </a:p>
            </p:txBody>
          </p:sp>
        </p:grpSp>
        <p:grpSp>
          <p:nvGrpSpPr>
            <p:cNvPr id="14" name="Group 29"/>
            <p:cNvGrpSpPr>
              <a:grpSpLocks/>
            </p:cNvGrpSpPr>
            <p:nvPr/>
          </p:nvGrpSpPr>
          <p:grpSpPr bwMode="auto">
            <a:xfrm>
              <a:off x="2450" y="2263"/>
              <a:ext cx="430" cy="114"/>
              <a:chOff x="318" y="1916"/>
              <a:chExt cx="430" cy="114"/>
            </a:xfrm>
          </p:grpSpPr>
          <p:sp>
            <p:nvSpPr>
              <p:cNvPr id="27" name="Rectangle 30"/>
              <p:cNvSpPr>
                <a:spLocks noChangeArrowheads="1"/>
              </p:cNvSpPr>
              <p:nvPr/>
            </p:nvSpPr>
            <p:spPr bwMode="auto">
              <a:xfrm>
                <a:off x="635" y="1916"/>
                <a:ext cx="113" cy="113"/>
              </a:xfrm>
              <a:prstGeom prst="rect">
                <a:avLst/>
              </a:prstGeom>
              <a:pattFill prst="smGrid">
                <a:fgClr>
                  <a:schemeClr val="bg2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>
                  <a:latin typeface="Trebuchet MS" panose="020B0603020202020204" pitchFamily="34" charset="0"/>
                </a:endParaRPr>
              </a:p>
            </p:txBody>
          </p:sp>
          <p:sp>
            <p:nvSpPr>
              <p:cNvPr id="28" name="Rectangle 31"/>
              <p:cNvSpPr>
                <a:spLocks noChangeArrowheads="1"/>
              </p:cNvSpPr>
              <p:nvPr/>
            </p:nvSpPr>
            <p:spPr bwMode="auto">
              <a:xfrm>
                <a:off x="476" y="1916"/>
                <a:ext cx="113" cy="113"/>
              </a:xfrm>
              <a:prstGeom prst="rect">
                <a:avLst/>
              </a:prstGeom>
              <a:pattFill prst="smGrid">
                <a:fgClr>
                  <a:schemeClr val="bg2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>
                  <a:latin typeface="Trebuchet MS" panose="020B0603020202020204" pitchFamily="34" charset="0"/>
                </a:endParaRPr>
              </a:p>
            </p:txBody>
          </p:sp>
          <p:sp>
            <p:nvSpPr>
              <p:cNvPr id="29" name="Rectangle 32"/>
              <p:cNvSpPr>
                <a:spLocks noChangeArrowheads="1"/>
              </p:cNvSpPr>
              <p:nvPr/>
            </p:nvSpPr>
            <p:spPr bwMode="auto">
              <a:xfrm>
                <a:off x="318" y="1917"/>
                <a:ext cx="113" cy="113"/>
              </a:xfrm>
              <a:prstGeom prst="rect">
                <a:avLst/>
              </a:prstGeom>
              <a:pattFill prst="smGrid">
                <a:fgClr>
                  <a:schemeClr val="bg2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>
                  <a:latin typeface="Trebuchet MS" panose="020B0603020202020204" pitchFamily="34" charset="0"/>
                </a:endParaRPr>
              </a:p>
            </p:txBody>
          </p:sp>
        </p:grpSp>
        <p:grpSp>
          <p:nvGrpSpPr>
            <p:cNvPr id="15" name="Group 33"/>
            <p:cNvGrpSpPr>
              <a:grpSpLocks/>
            </p:cNvGrpSpPr>
            <p:nvPr/>
          </p:nvGrpSpPr>
          <p:grpSpPr bwMode="auto">
            <a:xfrm>
              <a:off x="2450" y="2557"/>
              <a:ext cx="430" cy="114"/>
              <a:chOff x="318" y="1916"/>
              <a:chExt cx="430" cy="114"/>
            </a:xfrm>
          </p:grpSpPr>
          <p:sp>
            <p:nvSpPr>
              <p:cNvPr id="24" name="Rectangle 34"/>
              <p:cNvSpPr>
                <a:spLocks noChangeArrowheads="1"/>
              </p:cNvSpPr>
              <p:nvPr/>
            </p:nvSpPr>
            <p:spPr bwMode="auto">
              <a:xfrm>
                <a:off x="635" y="1916"/>
                <a:ext cx="113" cy="113"/>
              </a:xfrm>
              <a:prstGeom prst="rect">
                <a:avLst/>
              </a:prstGeom>
              <a:pattFill prst="smGrid">
                <a:fgClr>
                  <a:schemeClr val="bg2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>
                  <a:latin typeface="Trebuchet MS" panose="020B0603020202020204" pitchFamily="34" charset="0"/>
                </a:endParaRPr>
              </a:p>
            </p:txBody>
          </p:sp>
          <p:sp>
            <p:nvSpPr>
              <p:cNvPr id="25" name="Rectangle 35"/>
              <p:cNvSpPr>
                <a:spLocks noChangeArrowheads="1"/>
              </p:cNvSpPr>
              <p:nvPr/>
            </p:nvSpPr>
            <p:spPr bwMode="auto">
              <a:xfrm>
                <a:off x="476" y="1916"/>
                <a:ext cx="113" cy="113"/>
              </a:xfrm>
              <a:prstGeom prst="rect">
                <a:avLst/>
              </a:prstGeom>
              <a:pattFill prst="smGrid">
                <a:fgClr>
                  <a:schemeClr val="bg2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>
                  <a:latin typeface="Trebuchet MS" panose="020B0603020202020204" pitchFamily="34" charset="0"/>
                </a:endParaRPr>
              </a:p>
            </p:txBody>
          </p:sp>
          <p:sp>
            <p:nvSpPr>
              <p:cNvPr id="26" name="Rectangle 36"/>
              <p:cNvSpPr>
                <a:spLocks noChangeArrowheads="1"/>
              </p:cNvSpPr>
              <p:nvPr/>
            </p:nvSpPr>
            <p:spPr bwMode="auto">
              <a:xfrm>
                <a:off x="318" y="1917"/>
                <a:ext cx="113" cy="113"/>
              </a:xfrm>
              <a:prstGeom prst="rect">
                <a:avLst/>
              </a:prstGeom>
              <a:pattFill prst="smGrid">
                <a:fgClr>
                  <a:schemeClr val="bg2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>
                  <a:latin typeface="Trebuchet MS" panose="020B0603020202020204" pitchFamily="34" charset="0"/>
                </a:endParaRPr>
              </a:p>
            </p:txBody>
          </p:sp>
        </p:grp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3107" y="1434"/>
              <a:ext cx="680" cy="3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/>
              <a:r>
                <a:rPr lang="es-ES" sz="1400">
                  <a:latin typeface="Trebuchet MS" panose="020B0603020202020204" pitchFamily="34" charset="0"/>
                </a:rPr>
                <a:t>Sistema Operativo</a:t>
              </a:r>
              <a:endParaRPr lang="es-PE" sz="1400">
                <a:latin typeface="Trebuchet MS" panose="020B0603020202020204" pitchFamily="34" charset="0"/>
              </a:endParaRP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3107" y="1775"/>
              <a:ext cx="680" cy="124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endParaRPr lang="es-ES">
                <a:latin typeface="Trebuchet MS" panose="020B0603020202020204" pitchFamily="34" charset="0"/>
              </a:endParaRP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3107" y="1775"/>
              <a:ext cx="680" cy="31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>
                <a:latin typeface="Trebuchet MS" panose="020B0603020202020204" pitchFamily="34" charset="0"/>
              </a:endParaRPr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3107" y="2093"/>
              <a:ext cx="680" cy="453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>
                <a:latin typeface="Trebuchet MS" panose="020B0603020202020204" pitchFamily="34" charset="0"/>
              </a:endParaRPr>
            </a:p>
          </p:txBody>
        </p:sp>
        <p:sp>
          <p:nvSpPr>
            <p:cNvPr id="20" name="Rectangle 37"/>
            <p:cNvSpPr>
              <a:spLocks noChangeArrowheads="1"/>
            </p:cNvSpPr>
            <p:nvPr/>
          </p:nvSpPr>
          <p:spPr bwMode="auto">
            <a:xfrm>
              <a:off x="3107" y="2546"/>
              <a:ext cx="680" cy="1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>
                <a:latin typeface="Trebuchet MS" panose="020B0603020202020204" pitchFamily="34" charset="0"/>
              </a:endParaRPr>
            </a:p>
          </p:txBody>
        </p:sp>
        <p:cxnSp>
          <p:nvCxnSpPr>
            <p:cNvPr id="21" name="AutoShape 46"/>
            <p:cNvCxnSpPr>
              <a:cxnSpLocks noChangeShapeType="1"/>
              <a:stCxn id="30" idx="3"/>
              <a:endCxn id="18" idx="1"/>
            </p:cNvCxnSpPr>
            <p:nvPr/>
          </p:nvCxnSpPr>
          <p:spPr bwMode="auto">
            <a:xfrm>
              <a:off x="2880" y="1934"/>
              <a:ext cx="22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2" name="AutoShape 47"/>
            <p:cNvCxnSpPr>
              <a:cxnSpLocks noChangeShapeType="1"/>
              <a:stCxn id="27" idx="3"/>
              <a:endCxn id="19" idx="1"/>
            </p:cNvCxnSpPr>
            <p:nvPr/>
          </p:nvCxnSpPr>
          <p:spPr bwMode="auto">
            <a:xfrm>
              <a:off x="2880" y="2320"/>
              <a:ext cx="22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3" name="AutoShape 48"/>
            <p:cNvCxnSpPr>
              <a:cxnSpLocks noChangeShapeType="1"/>
              <a:stCxn id="24" idx="3"/>
              <a:endCxn id="20" idx="1"/>
            </p:cNvCxnSpPr>
            <p:nvPr/>
          </p:nvCxnSpPr>
          <p:spPr bwMode="auto">
            <a:xfrm>
              <a:off x="2880" y="2614"/>
              <a:ext cx="22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33" name="Group 69"/>
          <p:cNvGrpSpPr>
            <a:grpSpLocks/>
          </p:cNvGrpSpPr>
          <p:nvPr/>
        </p:nvGrpSpPr>
        <p:grpSpPr bwMode="auto">
          <a:xfrm>
            <a:off x="6371976" y="2276475"/>
            <a:ext cx="2376488" cy="2520950"/>
            <a:chOff x="3968" y="1434"/>
            <a:chExt cx="1497" cy="1588"/>
          </a:xfrm>
        </p:grpSpPr>
        <p:sp>
          <p:nvSpPr>
            <p:cNvPr id="34" name="Rectangle 41"/>
            <p:cNvSpPr>
              <a:spLocks noChangeArrowheads="1"/>
            </p:cNvSpPr>
            <p:nvPr/>
          </p:nvSpPr>
          <p:spPr bwMode="auto">
            <a:xfrm>
              <a:off x="4785" y="1434"/>
              <a:ext cx="680" cy="3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/>
              <a:r>
                <a:rPr lang="es-ES" sz="1400">
                  <a:latin typeface="Trebuchet MS" panose="020B0603020202020204" pitchFamily="34" charset="0"/>
                </a:rPr>
                <a:t>Sistema Operativo</a:t>
              </a:r>
              <a:endParaRPr lang="es-PE" sz="1400">
                <a:latin typeface="Trebuchet MS" panose="020B0603020202020204" pitchFamily="34" charset="0"/>
              </a:endParaRPr>
            </a:p>
          </p:txBody>
        </p:sp>
        <p:sp>
          <p:nvSpPr>
            <p:cNvPr id="35" name="Rectangle 42"/>
            <p:cNvSpPr>
              <a:spLocks noChangeArrowheads="1"/>
            </p:cNvSpPr>
            <p:nvPr/>
          </p:nvSpPr>
          <p:spPr bwMode="auto">
            <a:xfrm>
              <a:off x="4785" y="1775"/>
              <a:ext cx="680" cy="124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endParaRPr lang="es-ES">
                <a:latin typeface="Trebuchet MS" panose="020B0603020202020204" pitchFamily="34" charset="0"/>
              </a:endParaRPr>
            </a:p>
          </p:txBody>
        </p:sp>
        <p:sp>
          <p:nvSpPr>
            <p:cNvPr id="36" name="Rectangle 43"/>
            <p:cNvSpPr>
              <a:spLocks noChangeArrowheads="1"/>
            </p:cNvSpPr>
            <p:nvPr/>
          </p:nvSpPr>
          <p:spPr bwMode="auto">
            <a:xfrm>
              <a:off x="4785" y="1775"/>
              <a:ext cx="680" cy="31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>
                <a:latin typeface="Trebuchet MS" panose="020B0603020202020204" pitchFamily="34" charset="0"/>
              </a:endParaRPr>
            </a:p>
          </p:txBody>
        </p:sp>
        <p:sp>
          <p:nvSpPr>
            <p:cNvPr id="37" name="Rectangle 44"/>
            <p:cNvSpPr>
              <a:spLocks noChangeArrowheads="1"/>
            </p:cNvSpPr>
            <p:nvPr/>
          </p:nvSpPr>
          <p:spPr bwMode="auto">
            <a:xfrm>
              <a:off x="4785" y="2093"/>
              <a:ext cx="680" cy="453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>
                <a:latin typeface="Trebuchet MS" panose="020B0603020202020204" pitchFamily="34" charset="0"/>
              </a:endParaRPr>
            </a:p>
          </p:txBody>
        </p:sp>
        <p:sp>
          <p:nvSpPr>
            <p:cNvPr id="38" name="Rectangle 45"/>
            <p:cNvSpPr>
              <a:spLocks noChangeArrowheads="1"/>
            </p:cNvSpPr>
            <p:nvPr/>
          </p:nvSpPr>
          <p:spPr bwMode="auto">
            <a:xfrm>
              <a:off x="4785" y="2546"/>
              <a:ext cx="680" cy="1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>
                <a:latin typeface="Trebuchet MS" panose="020B0603020202020204" pitchFamily="34" charset="0"/>
              </a:endParaRPr>
            </a:p>
          </p:txBody>
        </p:sp>
        <p:grpSp>
          <p:nvGrpSpPr>
            <p:cNvPr id="39" name="Group 49"/>
            <p:cNvGrpSpPr>
              <a:grpSpLocks/>
            </p:cNvGrpSpPr>
            <p:nvPr/>
          </p:nvGrpSpPr>
          <p:grpSpPr bwMode="auto">
            <a:xfrm>
              <a:off x="4128" y="2273"/>
              <a:ext cx="430" cy="114"/>
              <a:chOff x="318" y="1916"/>
              <a:chExt cx="430" cy="114"/>
            </a:xfrm>
          </p:grpSpPr>
          <p:sp>
            <p:nvSpPr>
              <p:cNvPr id="46" name="Rectangle 50"/>
              <p:cNvSpPr>
                <a:spLocks noChangeArrowheads="1"/>
              </p:cNvSpPr>
              <p:nvPr/>
            </p:nvSpPr>
            <p:spPr bwMode="auto">
              <a:xfrm>
                <a:off x="635" y="1916"/>
                <a:ext cx="113" cy="113"/>
              </a:xfrm>
              <a:prstGeom prst="rect">
                <a:avLst/>
              </a:prstGeom>
              <a:pattFill prst="smGrid">
                <a:fgClr>
                  <a:schemeClr val="bg2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>
                  <a:latin typeface="Trebuchet MS" panose="020B0603020202020204" pitchFamily="34" charset="0"/>
                </a:endParaRPr>
              </a:p>
            </p:txBody>
          </p:sp>
          <p:sp>
            <p:nvSpPr>
              <p:cNvPr id="47" name="Rectangle 51"/>
              <p:cNvSpPr>
                <a:spLocks noChangeArrowheads="1"/>
              </p:cNvSpPr>
              <p:nvPr/>
            </p:nvSpPr>
            <p:spPr bwMode="auto">
              <a:xfrm>
                <a:off x="476" y="1916"/>
                <a:ext cx="113" cy="113"/>
              </a:xfrm>
              <a:prstGeom prst="rect">
                <a:avLst/>
              </a:prstGeom>
              <a:pattFill prst="smGrid">
                <a:fgClr>
                  <a:schemeClr val="bg2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>
                  <a:latin typeface="Trebuchet MS" panose="020B0603020202020204" pitchFamily="34" charset="0"/>
                </a:endParaRPr>
              </a:p>
            </p:txBody>
          </p:sp>
          <p:sp>
            <p:nvSpPr>
              <p:cNvPr id="48" name="Rectangle 52"/>
              <p:cNvSpPr>
                <a:spLocks noChangeArrowheads="1"/>
              </p:cNvSpPr>
              <p:nvPr/>
            </p:nvSpPr>
            <p:spPr bwMode="auto">
              <a:xfrm>
                <a:off x="318" y="1917"/>
                <a:ext cx="113" cy="113"/>
              </a:xfrm>
              <a:prstGeom prst="rect">
                <a:avLst/>
              </a:prstGeom>
              <a:pattFill prst="smGrid">
                <a:fgClr>
                  <a:schemeClr val="bg2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>
                  <a:latin typeface="Trebuchet MS" panose="020B0603020202020204" pitchFamily="34" charset="0"/>
                </a:endParaRPr>
              </a:p>
            </p:txBody>
          </p:sp>
        </p:grpSp>
        <p:cxnSp>
          <p:nvCxnSpPr>
            <p:cNvPr id="40" name="AutoShape 53"/>
            <p:cNvCxnSpPr>
              <a:cxnSpLocks noChangeShapeType="1"/>
              <a:stCxn id="46" idx="3"/>
              <a:endCxn id="37" idx="1"/>
            </p:cNvCxnSpPr>
            <p:nvPr/>
          </p:nvCxnSpPr>
          <p:spPr bwMode="auto">
            <a:xfrm flipV="1">
              <a:off x="4558" y="2320"/>
              <a:ext cx="227" cy="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1" name="AutoShape 54"/>
            <p:cNvCxnSpPr>
              <a:cxnSpLocks noChangeShapeType="1"/>
              <a:stCxn id="46" idx="3"/>
              <a:endCxn id="38" idx="1"/>
            </p:cNvCxnSpPr>
            <p:nvPr/>
          </p:nvCxnSpPr>
          <p:spPr bwMode="auto">
            <a:xfrm>
              <a:off x="4558" y="2330"/>
              <a:ext cx="227" cy="2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2" name="AutoShape 55"/>
            <p:cNvCxnSpPr>
              <a:cxnSpLocks noChangeShapeType="1"/>
              <a:stCxn id="46" idx="3"/>
              <a:endCxn id="36" idx="1"/>
            </p:cNvCxnSpPr>
            <p:nvPr/>
          </p:nvCxnSpPr>
          <p:spPr bwMode="auto">
            <a:xfrm flipV="1">
              <a:off x="4558" y="1934"/>
              <a:ext cx="227" cy="3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3" name="AutoShape 56"/>
            <p:cNvCxnSpPr>
              <a:cxnSpLocks noChangeShapeType="1"/>
              <a:stCxn id="46" idx="3"/>
              <a:endCxn id="44" idx="1"/>
            </p:cNvCxnSpPr>
            <p:nvPr/>
          </p:nvCxnSpPr>
          <p:spPr bwMode="auto">
            <a:xfrm>
              <a:off x="4558" y="2330"/>
              <a:ext cx="227" cy="47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44" name="Rectangle 57"/>
            <p:cNvSpPr>
              <a:spLocks noChangeArrowheads="1"/>
            </p:cNvSpPr>
            <p:nvPr/>
          </p:nvSpPr>
          <p:spPr bwMode="auto">
            <a:xfrm>
              <a:off x="4785" y="2682"/>
              <a:ext cx="680" cy="249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>
                <a:latin typeface="Trebuchet MS" panose="020B0603020202020204" pitchFamily="34" charset="0"/>
              </a:endParaRPr>
            </a:p>
          </p:txBody>
        </p:sp>
        <p:sp>
          <p:nvSpPr>
            <p:cNvPr id="45" name="Rectangle 61"/>
            <p:cNvSpPr>
              <a:spLocks noChangeArrowheads="1"/>
            </p:cNvSpPr>
            <p:nvPr/>
          </p:nvSpPr>
          <p:spPr bwMode="auto">
            <a:xfrm>
              <a:off x="3968" y="2273"/>
              <a:ext cx="113" cy="113"/>
            </a:xfrm>
            <a:prstGeom prst="rect">
              <a:avLst/>
            </a:prstGeom>
            <a:pattFill prst="smGrid">
              <a:fgClr>
                <a:schemeClr val="bg2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>
                <a:latin typeface="Trebuchet MS" panose="020B0603020202020204" pitchFamily="34" charset="0"/>
              </a:endParaRPr>
            </a:p>
          </p:txBody>
        </p:sp>
      </p:grpSp>
      <p:sp>
        <p:nvSpPr>
          <p:cNvPr id="49" name="Text Box 62"/>
          <p:cNvSpPr txBox="1">
            <a:spLocks noChangeArrowheads="1"/>
          </p:cNvSpPr>
          <p:nvPr/>
        </p:nvSpPr>
        <p:spPr bwMode="auto">
          <a:xfrm>
            <a:off x="539552" y="1666112"/>
            <a:ext cx="31197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sz="2000" dirty="0">
                <a:latin typeface="Trebuchet MS" panose="020B0603020202020204" pitchFamily="34" charset="0"/>
              </a:rPr>
              <a:t>Sistema </a:t>
            </a:r>
            <a:r>
              <a:rPr lang="es-ES" sz="2000" dirty="0" err="1">
                <a:latin typeface="Trebuchet MS" panose="020B0603020202020204" pitchFamily="34" charset="0"/>
              </a:rPr>
              <a:t>M</a:t>
            </a:r>
            <a:r>
              <a:rPr lang="es-ES" sz="2000" dirty="0" err="1" smtClean="0">
                <a:latin typeface="Trebuchet MS" panose="020B0603020202020204" pitchFamily="34" charset="0"/>
              </a:rPr>
              <a:t>onoprogramado</a:t>
            </a:r>
            <a:endParaRPr lang="es-PE" sz="2000" dirty="0">
              <a:latin typeface="Trebuchet MS" panose="020B0603020202020204" pitchFamily="34" charset="0"/>
            </a:endParaRPr>
          </a:p>
        </p:txBody>
      </p:sp>
      <p:sp>
        <p:nvSpPr>
          <p:cNvPr id="50" name="Text Box 63"/>
          <p:cNvSpPr txBox="1">
            <a:spLocks noChangeArrowheads="1"/>
          </p:cNvSpPr>
          <p:nvPr/>
        </p:nvSpPr>
        <p:spPr bwMode="auto">
          <a:xfrm>
            <a:off x="5119835" y="1664494"/>
            <a:ext cx="309411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sz="2000" dirty="0">
                <a:latin typeface="Trebuchet MS" panose="020B0603020202020204" pitchFamily="34" charset="0"/>
              </a:rPr>
              <a:t>Sistema </a:t>
            </a:r>
            <a:r>
              <a:rPr lang="es-ES" sz="2000" dirty="0" err="1">
                <a:latin typeface="Trebuchet MS" panose="020B0603020202020204" pitchFamily="34" charset="0"/>
              </a:rPr>
              <a:t>M</a:t>
            </a:r>
            <a:r>
              <a:rPr lang="es-ES" sz="2000" dirty="0" err="1" smtClean="0">
                <a:latin typeface="Trebuchet MS" panose="020B0603020202020204" pitchFamily="34" charset="0"/>
              </a:rPr>
              <a:t>ultiprogramado</a:t>
            </a:r>
            <a:endParaRPr lang="es-PE" sz="2000" dirty="0">
              <a:latin typeface="Trebuchet MS" panose="020B0603020202020204" pitchFamily="34" charset="0"/>
            </a:endParaRPr>
          </a:p>
        </p:txBody>
      </p:sp>
      <p:sp>
        <p:nvSpPr>
          <p:cNvPr id="51" name="Text Box 65"/>
          <p:cNvSpPr txBox="1">
            <a:spLocks noChangeArrowheads="1"/>
          </p:cNvSpPr>
          <p:nvPr/>
        </p:nvSpPr>
        <p:spPr bwMode="auto">
          <a:xfrm>
            <a:off x="395287" y="4941168"/>
            <a:ext cx="3494087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s-ES" sz="1800" dirty="0">
                <a:latin typeface="Trebuchet MS" panose="020B0603020202020204" pitchFamily="34" charset="0"/>
              </a:rPr>
              <a:t>Un programa puede o no ingresar a una única partición de memoria</a:t>
            </a:r>
            <a:endParaRPr lang="es-PE" sz="1800" dirty="0">
              <a:latin typeface="Trebuchet MS" panose="020B0603020202020204" pitchFamily="34" charset="0"/>
            </a:endParaRPr>
          </a:p>
        </p:txBody>
      </p:sp>
      <p:sp>
        <p:nvSpPr>
          <p:cNvPr id="52" name="Text Box 66"/>
          <p:cNvSpPr txBox="1">
            <a:spLocks noChangeArrowheads="1"/>
          </p:cNvSpPr>
          <p:nvPr/>
        </p:nvSpPr>
        <p:spPr bwMode="auto">
          <a:xfrm>
            <a:off x="4319588" y="4941168"/>
            <a:ext cx="43561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s-ES" sz="1800" dirty="0">
                <a:latin typeface="Trebuchet MS" panose="020B0603020202020204" pitchFamily="34" charset="0"/>
              </a:rPr>
              <a:t>Múltiples programas comparten diversas particiones de </a:t>
            </a:r>
            <a:r>
              <a:rPr lang="es-ES" sz="1800" dirty="0" smtClean="0">
                <a:latin typeface="Trebuchet MS" panose="020B0603020202020204" pitchFamily="34" charset="0"/>
              </a:rPr>
              <a:t>memoria</a:t>
            </a:r>
            <a:endParaRPr lang="es-ES" sz="1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138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610</TotalTime>
  <Words>1192</Words>
  <Application>Microsoft Office PowerPoint</Application>
  <PresentationFormat>Presentación en pantalla (4:3)</PresentationFormat>
  <Paragraphs>173</Paragraphs>
  <Slides>25</Slides>
  <Notes>1</Notes>
  <HiddenSlides>1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0" baseType="lpstr">
      <vt:lpstr>Arial</vt:lpstr>
      <vt:lpstr>Calibri</vt:lpstr>
      <vt:lpstr>Trebuchet MS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flor</dc:creator>
  <cp:lastModifiedBy>Keeba (Developer)</cp:lastModifiedBy>
  <cp:revision>60</cp:revision>
  <dcterms:created xsi:type="dcterms:W3CDTF">2014-06-25T19:47:18Z</dcterms:created>
  <dcterms:modified xsi:type="dcterms:W3CDTF">2016-10-15T16:15:51Z</dcterms:modified>
</cp:coreProperties>
</file>