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77D2714-4189-4676-967D-B52440808AD2}">
  <a:tblStyle styleId="{D77D2714-4189-4676-967D-B52440808AD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7725e6c2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7725e6c2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fd311c919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fd311c919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d311c919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d311c919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d311c9197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d311c9197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d311c919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d311c919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00747909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00747909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07479097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07479097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07479097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007479097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d311c9197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fd311c9197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5200"/>
              <a:buNone/>
              <a:defRPr sz="5200">
                <a:solidFill>
                  <a:srgbClr val="FF990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000">
        <p14:gallery dir="l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82050" y="294525"/>
            <a:ext cx="89799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540">
                <a:solidFill>
                  <a:srgbClr val="FF9900"/>
                </a:solidFill>
              </a:rPr>
              <a:t>Trabajo Práctico de </a:t>
            </a:r>
            <a:r>
              <a:rPr lang="es" sz="4540">
                <a:solidFill>
                  <a:srgbClr val="FF9900"/>
                </a:solidFill>
              </a:rPr>
              <a:t>Investigación</a:t>
            </a:r>
            <a:endParaRPr sz="4540">
              <a:solidFill>
                <a:srgbClr val="FF99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975225"/>
            <a:ext cx="8520600" cy="11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FF9900"/>
                </a:solidFill>
              </a:rPr>
              <a:t>Telefonía</a:t>
            </a:r>
            <a:r>
              <a:rPr lang="es" sz="3000">
                <a:solidFill>
                  <a:srgbClr val="FF9900"/>
                </a:solidFill>
              </a:rPr>
              <a:t> celular</a:t>
            </a:r>
            <a:endParaRPr sz="3000"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FF9900"/>
                </a:solidFill>
              </a:rPr>
              <a:t>Sistema 5G</a:t>
            </a:r>
            <a:endParaRPr sz="3000">
              <a:solidFill>
                <a:srgbClr val="FF9900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64325" y="2405875"/>
            <a:ext cx="25386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 u="sng">
                <a:solidFill>
                  <a:schemeClr val="lt1"/>
                </a:solidFill>
              </a:rPr>
              <a:t>Integrantes</a:t>
            </a:r>
            <a:endParaRPr sz="2100" u="sng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chemeClr val="lt1"/>
                </a:solidFill>
              </a:rPr>
              <a:t>Ignacio Garcia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chemeClr val="lt1"/>
                </a:solidFill>
              </a:rPr>
              <a:t>Jhon Olmedo Paco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chemeClr val="lt1"/>
                </a:solidFill>
              </a:rPr>
              <a:t>Fernando Arellano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chemeClr val="lt1"/>
                </a:solidFill>
              </a:rPr>
              <a:t>Allison Melgar</a:t>
            </a:r>
            <a:endParaRPr sz="2100">
              <a:solidFill>
                <a:schemeClr val="lt1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64325" y="1343875"/>
            <a:ext cx="19287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lt1"/>
                </a:solidFill>
              </a:rPr>
              <a:t>Curso: K4572</a:t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>
                <a:solidFill>
                  <a:schemeClr val="lt1"/>
                </a:solidFill>
              </a:rPr>
              <a:t>Grupo 4</a:t>
            </a:r>
            <a:endParaRPr sz="1900">
              <a:solidFill>
                <a:schemeClr val="lt1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5936250" y="4623025"/>
            <a:ext cx="3125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1"/>
                </a:solidFill>
              </a:rPr>
              <a:t>Asignatura: Comunicaciones</a:t>
            </a:r>
            <a:endParaRPr sz="1700">
              <a:solidFill>
                <a:schemeClr val="lt1"/>
              </a:solidFill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1675" y="2201375"/>
            <a:ext cx="3790623" cy="21328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82050" y="4623025"/>
            <a:ext cx="5175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lt1"/>
                </a:solidFill>
              </a:rPr>
              <a:t>Profesores: Alejandro </a:t>
            </a:r>
            <a:r>
              <a:rPr lang="es" sz="1700">
                <a:solidFill>
                  <a:schemeClr val="lt1"/>
                </a:solidFill>
              </a:rPr>
              <a:t>Echazú</a:t>
            </a:r>
            <a:r>
              <a:rPr lang="es" sz="1700">
                <a:solidFill>
                  <a:schemeClr val="lt1"/>
                </a:solidFill>
              </a:rPr>
              <a:t> y Gustavo Biau</a:t>
            </a:r>
            <a:endParaRPr sz="17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82050" y="294525"/>
            <a:ext cx="8979900" cy="68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540">
                <a:solidFill>
                  <a:srgbClr val="FF9900"/>
                </a:solidFill>
              </a:rPr>
              <a:t>Estructura de la </a:t>
            </a:r>
            <a:r>
              <a:rPr lang="es" sz="4540">
                <a:solidFill>
                  <a:srgbClr val="FF9900"/>
                </a:solidFill>
              </a:rPr>
              <a:t>Presentación</a:t>
            </a:r>
            <a:endParaRPr sz="4540">
              <a:solidFill>
                <a:srgbClr val="FF9900"/>
              </a:solidFill>
            </a:endParaRPr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274925" y="1320575"/>
            <a:ext cx="2774400" cy="6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9900"/>
                </a:solidFill>
              </a:rPr>
              <a:t>01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214325" y="2202300"/>
            <a:ext cx="2895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</a:rPr>
              <a:t>Desarrollo de la </a:t>
            </a:r>
            <a:r>
              <a:rPr lang="es" sz="1800">
                <a:solidFill>
                  <a:schemeClr val="lt1"/>
                </a:solidFill>
              </a:rPr>
              <a:t>telefonía</a:t>
            </a:r>
            <a:r>
              <a:rPr lang="es" sz="1800">
                <a:solidFill>
                  <a:schemeClr val="lt1"/>
                </a:solidFill>
              </a:rPr>
              <a:t> celular 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68" name="Google Shape;68;p14"/>
          <p:cNvSpPr txBox="1"/>
          <p:nvPr>
            <p:ph idx="1" type="subTitle"/>
          </p:nvPr>
        </p:nvSpPr>
        <p:spPr>
          <a:xfrm>
            <a:off x="3252275" y="1320575"/>
            <a:ext cx="2774400" cy="6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9900"/>
                </a:solidFill>
              </a:rPr>
              <a:t>02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3165425" y="2202300"/>
            <a:ext cx="3008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</a:rPr>
              <a:t>Desarrollo de la red </a:t>
            </a:r>
            <a:r>
              <a:rPr lang="es" sz="1800">
                <a:solidFill>
                  <a:schemeClr val="lt1"/>
                </a:solidFill>
              </a:rPr>
              <a:t>móvil</a:t>
            </a:r>
            <a:r>
              <a:rPr lang="es" sz="1800">
                <a:solidFill>
                  <a:schemeClr val="lt1"/>
                </a:solidFill>
              </a:rPr>
              <a:t> 5G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6229625" y="1320575"/>
            <a:ext cx="2774400" cy="6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9900"/>
                </a:solidFill>
              </a:rPr>
              <a:t>03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6112475" y="2202300"/>
            <a:ext cx="3008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</a:rPr>
              <a:t>Implicancias de la </a:t>
            </a:r>
            <a:r>
              <a:rPr lang="es" sz="1800">
                <a:solidFill>
                  <a:schemeClr val="lt1"/>
                </a:solidFill>
              </a:rPr>
              <a:t>telefonía</a:t>
            </a:r>
            <a:r>
              <a:rPr lang="es" sz="1800">
                <a:solidFill>
                  <a:schemeClr val="lt1"/>
                </a:solidFill>
              </a:rPr>
              <a:t> celular y el 5G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72" name="Google Shape;72;p14"/>
          <p:cNvSpPr txBox="1"/>
          <p:nvPr>
            <p:ph idx="1" type="subTitle"/>
          </p:nvPr>
        </p:nvSpPr>
        <p:spPr>
          <a:xfrm>
            <a:off x="1952650" y="3219600"/>
            <a:ext cx="2774400" cy="6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9900"/>
                </a:solidFill>
              </a:rPr>
              <a:t>04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1892050" y="3993500"/>
            <a:ext cx="2895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</a:rPr>
              <a:t>Estado del arte de la </a:t>
            </a:r>
            <a:r>
              <a:rPr lang="es" sz="1800">
                <a:solidFill>
                  <a:schemeClr val="lt1"/>
                </a:solidFill>
              </a:rPr>
              <a:t>telefonía</a:t>
            </a:r>
            <a:r>
              <a:rPr lang="es" sz="1800">
                <a:solidFill>
                  <a:schemeClr val="lt1"/>
                </a:solidFill>
              </a:rPr>
              <a:t> celular y el 5G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74" name="Google Shape;74;p14"/>
          <p:cNvSpPr txBox="1"/>
          <p:nvPr>
            <p:ph idx="1" type="subTitle"/>
          </p:nvPr>
        </p:nvSpPr>
        <p:spPr>
          <a:xfrm>
            <a:off x="5208875" y="3219600"/>
            <a:ext cx="2774400" cy="6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9900"/>
                </a:solidFill>
              </a:rPr>
              <a:t>05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5148275" y="3993500"/>
            <a:ext cx="2895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</a:rPr>
              <a:t>Conclusiones finales de la </a:t>
            </a:r>
            <a:r>
              <a:rPr lang="es" sz="1800">
                <a:solidFill>
                  <a:schemeClr val="lt1"/>
                </a:solidFill>
              </a:rPr>
              <a:t>presentación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ctrTitle"/>
          </p:nvPr>
        </p:nvSpPr>
        <p:spPr>
          <a:xfrm>
            <a:off x="311700" y="337375"/>
            <a:ext cx="8520600" cy="85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0"/>
              <a:t>Historia de la </a:t>
            </a:r>
            <a:r>
              <a:rPr lang="es" sz="5000"/>
              <a:t>telefonía</a:t>
            </a:r>
            <a:r>
              <a:rPr lang="es" sz="5000"/>
              <a:t> celular</a:t>
            </a:r>
            <a:endParaRPr sz="5000"/>
          </a:p>
        </p:txBody>
      </p:sp>
      <p:sp>
        <p:nvSpPr>
          <p:cNvPr id="81" name="Google Shape;81;p15"/>
          <p:cNvSpPr txBox="1"/>
          <p:nvPr/>
        </p:nvSpPr>
        <p:spPr>
          <a:xfrm>
            <a:off x="0" y="2833700"/>
            <a:ext cx="1435800" cy="400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</a:rPr>
              <a:t>Radiotelefonia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1435800" y="2833700"/>
            <a:ext cx="1532400" cy="4002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</a:rPr>
              <a:t>KL-1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4843200" y="2833700"/>
            <a:ext cx="2232600" cy="400200"/>
          </a:xfrm>
          <a:prstGeom prst="rect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</a:rPr>
              <a:t>Nuevas funcionalidades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7075800" y="2833700"/>
            <a:ext cx="2068200" cy="400200"/>
          </a:xfrm>
          <a:prstGeom prst="rect">
            <a:avLst/>
          </a:prstGeom>
          <a:solidFill>
            <a:srgbClr val="F1C232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</a:rPr>
              <a:t>Smartphones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85" name="Google Shape;85;p15"/>
          <p:cNvCxnSpPr>
            <a:stCxn id="81" idx="0"/>
            <a:endCxn id="86" idx="4"/>
          </p:cNvCxnSpPr>
          <p:nvPr/>
        </p:nvCxnSpPr>
        <p:spPr>
          <a:xfrm flipH="1" rot="10800000">
            <a:off x="717900" y="2721800"/>
            <a:ext cx="182400" cy="1119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" name="Google Shape;86;p15"/>
          <p:cNvSpPr/>
          <p:nvPr/>
        </p:nvSpPr>
        <p:spPr>
          <a:xfrm>
            <a:off x="546600" y="2231300"/>
            <a:ext cx="707100" cy="4905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lt1"/>
                </a:solidFill>
              </a:rPr>
              <a:t>1946</a:t>
            </a:r>
            <a:endParaRPr b="1" sz="1100">
              <a:solidFill>
                <a:schemeClr val="lt1"/>
              </a:solidFill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2968200" y="2833700"/>
            <a:ext cx="1875000" cy="400200"/>
          </a:xfrm>
          <a:prstGeom prst="rect">
            <a:avLst/>
          </a:prstGeom>
          <a:solidFill>
            <a:srgbClr val="351C75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</a:rPr>
              <a:t>DynaTAC 8000X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88" name="Google Shape;88;p15"/>
          <p:cNvCxnSpPr>
            <a:stCxn id="82" idx="2"/>
            <a:endCxn id="89" idx="0"/>
          </p:cNvCxnSpPr>
          <p:nvPr/>
        </p:nvCxnSpPr>
        <p:spPr>
          <a:xfrm>
            <a:off x="2202000" y="3233900"/>
            <a:ext cx="168600" cy="157200"/>
          </a:xfrm>
          <a:prstGeom prst="straightConnector1">
            <a:avLst/>
          </a:prstGeom>
          <a:noFill/>
          <a:ln cap="flat" cmpd="sng" w="3810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" name="Google Shape;89;p15"/>
          <p:cNvSpPr/>
          <p:nvPr/>
        </p:nvSpPr>
        <p:spPr>
          <a:xfrm>
            <a:off x="2016900" y="3391000"/>
            <a:ext cx="707100" cy="490500"/>
          </a:xfrm>
          <a:prstGeom prst="ellipse">
            <a:avLst/>
          </a:prstGeom>
          <a:solidFill>
            <a:srgbClr val="6AA84F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lt1"/>
                </a:solidFill>
              </a:rPr>
              <a:t>1950</a:t>
            </a:r>
            <a:endParaRPr b="1" sz="1100">
              <a:solidFill>
                <a:schemeClr val="lt1"/>
              </a:solidFill>
            </a:endParaRPr>
          </a:p>
        </p:txBody>
      </p:sp>
      <p:cxnSp>
        <p:nvCxnSpPr>
          <p:cNvPr id="90" name="Google Shape;90;p15"/>
          <p:cNvCxnSpPr>
            <a:endCxn id="91" idx="0"/>
          </p:cNvCxnSpPr>
          <p:nvPr/>
        </p:nvCxnSpPr>
        <p:spPr>
          <a:xfrm>
            <a:off x="6085675" y="3233800"/>
            <a:ext cx="168600" cy="157200"/>
          </a:xfrm>
          <a:prstGeom prst="straightConnector1">
            <a:avLst/>
          </a:prstGeom>
          <a:noFill/>
          <a:ln cap="flat" cmpd="sng" w="38100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" name="Google Shape;91;p15"/>
          <p:cNvSpPr/>
          <p:nvPr/>
        </p:nvSpPr>
        <p:spPr>
          <a:xfrm>
            <a:off x="5900725" y="3391000"/>
            <a:ext cx="707100" cy="490500"/>
          </a:xfrm>
          <a:prstGeom prst="ellipse">
            <a:avLst/>
          </a:prstGeom>
          <a:solidFill>
            <a:srgbClr val="990000"/>
          </a:solidFill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lt1"/>
                </a:solidFill>
              </a:rPr>
              <a:t>2000</a:t>
            </a:r>
            <a:endParaRPr b="1" sz="1100">
              <a:solidFill>
                <a:schemeClr val="lt1"/>
              </a:solidFill>
            </a:endParaRPr>
          </a:p>
        </p:txBody>
      </p:sp>
      <p:cxnSp>
        <p:nvCxnSpPr>
          <p:cNvPr id="92" name="Google Shape;92;p15"/>
          <p:cNvCxnSpPr>
            <a:stCxn id="87" idx="0"/>
            <a:endCxn id="93" idx="4"/>
          </p:cNvCxnSpPr>
          <p:nvPr/>
        </p:nvCxnSpPr>
        <p:spPr>
          <a:xfrm flipH="1" rot="10800000">
            <a:off x="3905700" y="2721800"/>
            <a:ext cx="312900" cy="1119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" name="Google Shape;93;p15"/>
          <p:cNvSpPr/>
          <p:nvPr/>
        </p:nvSpPr>
        <p:spPr>
          <a:xfrm>
            <a:off x="3864900" y="2231300"/>
            <a:ext cx="707100" cy="490500"/>
          </a:xfrm>
          <a:prstGeom prst="ellipse">
            <a:avLst/>
          </a:prstGeom>
          <a:solidFill>
            <a:srgbClr val="351C75"/>
          </a:solidFill>
          <a:ln cap="flat" cmpd="sng" w="9525">
            <a:solidFill>
              <a:srgbClr val="351C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lt1"/>
                </a:solidFill>
              </a:rPr>
              <a:t>1973</a:t>
            </a:r>
            <a:endParaRPr b="1" sz="1100">
              <a:solidFill>
                <a:schemeClr val="lt1"/>
              </a:solidFill>
            </a:endParaRPr>
          </a:p>
        </p:txBody>
      </p:sp>
      <p:cxnSp>
        <p:nvCxnSpPr>
          <p:cNvPr id="94" name="Google Shape;94;p15"/>
          <p:cNvCxnSpPr>
            <a:stCxn id="84" idx="0"/>
            <a:endCxn id="95" idx="4"/>
          </p:cNvCxnSpPr>
          <p:nvPr/>
        </p:nvCxnSpPr>
        <p:spPr>
          <a:xfrm flipH="1" rot="10800000">
            <a:off x="8109900" y="2666000"/>
            <a:ext cx="172200" cy="167700"/>
          </a:xfrm>
          <a:prstGeom prst="straightConnector1">
            <a:avLst/>
          </a:prstGeom>
          <a:noFill/>
          <a:ln cap="flat" cmpd="sng" w="3810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5" name="Google Shape;95;p15"/>
          <p:cNvSpPr/>
          <p:nvPr/>
        </p:nvSpPr>
        <p:spPr>
          <a:xfrm>
            <a:off x="7928500" y="2175350"/>
            <a:ext cx="707100" cy="490500"/>
          </a:xfrm>
          <a:prstGeom prst="ellipse">
            <a:avLst/>
          </a:prstGeom>
          <a:solidFill>
            <a:srgbClr val="F1C232"/>
          </a:solidFill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lt1"/>
                </a:solidFill>
              </a:rPr>
              <a:t>2010</a:t>
            </a:r>
            <a:endParaRPr b="1" sz="1100">
              <a:solidFill>
                <a:schemeClr val="lt1"/>
              </a:solidFill>
            </a:endParaRPr>
          </a:p>
        </p:txBody>
      </p:sp>
      <p:pic>
        <p:nvPicPr>
          <p:cNvPr id="96" name="Google Shape;9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225" y="3562550"/>
            <a:ext cx="1714500" cy="110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9511" y="3386613"/>
            <a:ext cx="2590650" cy="1457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86150" y="1189375"/>
            <a:ext cx="2318374" cy="130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ctrTitle"/>
          </p:nvPr>
        </p:nvSpPr>
        <p:spPr>
          <a:xfrm>
            <a:off x="311700" y="262375"/>
            <a:ext cx="87429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100"/>
              <a:t>Funcionamiento de la </a:t>
            </a:r>
            <a:r>
              <a:rPr lang="es" sz="4100"/>
              <a:t>telefonía</a:t>
            </a:r>
            <a:r>
              <a:rPr lang="es" sz="4100"/>
              <a:t> </a:t>
            </a:r>
            <a:r>
              <a:rPr lang="es" sz="4100"/>
              <a:t>móvil</a:t>
            </a:r>
            <a:endParaRPr sz="4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ctrTitle"/>
          </p:nvPr>
        </p:nvSpPr>
        <p:spPr>
          <a:xfrm>
            <a:off x="21450" y="311050"/>
            <a:ext cx="91011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100"/>
              <a:t>Evolución</a:t>
            </a:r>
            <a:r>
              <a:rPr lang="es" sz="4100"/>
              <a:t> del Sistema 1G hasta el 4G</a:t>
            </a:r>
            <a:endParaRPr sz="4100"/>
          </a:p>
        </p:txBody>
      </p:sp>
      <p:graphicFrame>
        <p:nvGraphicFramePr>
          <p:cNvPr id="109" name="Google Shape;109;p17"/>
          <p:cNvGraphicFramePr/>
          <p:nvPr/>
        </p:nvGraphicFramePr>
        <p:xfrm>
          <a:off x="493500" y="1400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{D77D2714-4189-4676-967D-B52440808AD2}</a:tableStyleId>
              </a:tblPr>
              <a:tblGrid>
                <a:gridCol w="605775"/>
                <a:gridCol w="741525"/>
                <a:gridCol w="3049725"/>
                <a:gridCol w="1169750"/>
                <a:gridCol w="1754650"/>
                <a:gridCol w="835550"/>
              </a:tblGrid>
              <a:tr h="503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rgbClr val="990000"/>
                          </a:solidFill>
                        </a:rPr>
                        <a:t>Sistema</a:t>
                      </a:r>
                      <a:endParaRPr b="1" sz="1100">
                        <a:solidFill>
                          <a:srgbClr val="990000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rgbClr val="990000"/>
                          </a:solidFill>
                        </a:rPr>
                        <a:t>Año</a:t>
                      </a:r>
                      <a:endParaRPr b="1" sz="1100">
                        <a:solidFill>
                          <a:srgbClr val="990000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rgbClr val="990000"/>
                          </a:solidFill>
                        </a:rPr>
                        <a:t>Características</a:t>
                      </a:r>
                      <a:endParaRPr b="1" sz="1100">
                        <a:solidFill>
                          <a:srgbClr val="990000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rgbClr val="990000"/>
                          </a:solidFill>
                        </a:rPr>
                        <a:t>Ancho de Banda</a:t>
                      </a:r>
                      <a:endParaRPr b="1" sz="1100">
                        <a:solidFill>
                          <a:srgbClr val="990000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rgbClr val="990000"/>
                          </a:solidFill>
                        </a:rPr>
                        <a:t>Velocidad de </a:t>
                      </a:r>
                      <a:r>
                        <a:rPr b="1" lang="es" sz="1100">
                          <a:solidFill>
                            <a:srgbClr val="990000"/>
                          </a:solidFill>
                        </a:rPr>
                        <a:t>transmisión</a:t>
                      </a:r>
                      <a:endParaRPr b="1" sz="1100">
                        <a:solidFill>
                          <a:srgbClr val="990000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rgbClr val="990000"/>
                          </a:solidFill>
                        </a:rPr>
                        <a:t>Estándares</a:t>
                      </a:r>
                      <a:endParaRPr b="1" sz="1100">
                        <a:solidFill>
                          <a:srgbClr val="990000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</a:tr>
              <a:tr h="544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1G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1970-1980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- Emplea canales analogicos</a:t>
                      </a:r>
                      <a:endParaRPr b="1" sz="11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- Ofrece </a:t>
                      </a:r>
                      <a:r>
                        <a:rPr b="1" lang="es" sz="1100"/>
                        <a:t>únicamente</a:t>
                      </a:r>
                      <a:r>
                        <a:rPr b="1" lang="es" sz="1100"/>
                        <a:t> servicio de voz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800-900 MHz</a:t>
                      </a:r>
                      <a:endParaRPr b="1" sz="11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(UHF)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1-2,4 Kbps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AMPS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</a:tr>
              <a:tr h="544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2G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1980-1990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- Implementa </a:t>
                      </a:r>
                      <a:r>
                        <a:rPr b="1" lang="es" sz="1100"/>
                        <a:t>tecnología</a:t>
                      </a:r>
                      <a:r>
                        <a:rPr b="1" lang="es" sz="1100"/>
                        <a:t> digital GSM</a:t>
                      </a:r>
                      <a:endParaRPr b="1" sz="11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- Ofrece servicio de voz y </a:t>
                      </a:r>
                      <a:r>
                        <a:rPr b="1" lang="es" sz="1100"/>
                        <a:t>mensajería</a:t>
                      </a:r>
                      <a:r>
                        <a:rPr b="1" lang="es" sz="1100"/>
                        <a:t> SMS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850-1900 MHz</a:t>
                      </a:r>
                      <a:endParaRPr b="1" sz="11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(UHF)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14-64 Kbps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GSM</a:t>
                      </a:r>
                      <a:endParaRPr b="1" sz="11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CDMA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</a:tr>
              <a:tr h="789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3G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2000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- Utiliza la </a:t>
                      </a:r>
                      <a:r>
                        <a:rPr b="1" lang="es" sz="1100"/>
                        <a:t>tecnología</a:t>
                      </a:r>
                      <a:r>
                        <a:rPr b="1" lang="es" sz="1100"/>
                        <a:t> UMTS</a:t>
                      </a:r>
                      <a:endParaRPr b="1" sz="11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- Da soporte a una variedad de servicios</a:t>
                      </a:r>
                      <a:endParaRPr b="1" sz="11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(multimedia, </a:t>
                      </a:r>
                      <a:r>
                        <a:rPr b="1" lang="es" sz="1100"/>
                        <a:t>conexión</a:t>
                      </a:r>
                      <a:r>
                        <a:rPr b="1" lang="es" sz="1100"/>
                        <a:t> a internet)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800-2000 MHz</a:t>
                      </a:r>
                      <a:endParaRPr b="1" sz="11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(UHF)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384 Kbps - 2 Mbps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UMTS</a:t>
                      </a:r>
                      <a:endParaRPr b="1" sz="11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CDMA 2000</a:t>
                      </a:r>
                      <a:endParaRPr b="1" sz="11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TD-SCDMA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</a:tr>
              <a:tr h="789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4G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2010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- Se basa en el </a:t>
                      </a:r>
                      <a:r>
                        <a:rPr b="1" lang="es" sz="1100"/>
                        <a:t>protocolo</a:t>
                      </a:r>
                      <a:r>
                        <a:rPr b="1" lang="es" sz="1100"/>
                        <a:t> IP, siendo la norma LTE</a:t>
                      </a:r>
                      <a:endParaRPr b="1" sz="11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- Latencia de </a:t>
                      </a:r>
                      <a:r>
                        <a:rPr b="1" lang="es" sz="1100"/>
                        <a:t>100 ms</a:t>
                      </a:r>
                      <a:endParaRPr b="1" sz="11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- Alta velocidad de datos, calidad, seguridad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800-2600 MHz</a:t>
                      </a:r>
                      <a:endParaRPr b="1" sz="11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(UHF)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100 Mbps en movimiento</a:t>
                      </a:r>
                      <a:endParaRPr b="1" sz="11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1 Gbps inmovil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LTE-TDD</a:t>
                      </a:r>
                      <a:endParaRPr b="1" sz="1100"/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LTE-FDD</a:t>
                      </a:r>
                      <a:endParaRPr b="1" sz="1100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5818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ctrTitle"/>
          </p:nvPr>
        </p:nvSpPr>
        <p:spPr>
          <a:xfrm>
            <a:off x="-41975" y="96425"/>
            <a:ext cx="5525700" cy="11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100"/>
              <a:t>Estado del arte</a:t>
            </a:r>
            <a:endParaRPr sz="4100"/>
          </a:p>
        </p:txBody>
      </p:sp>
      <p:sp>
        <p:nvSpPr>
          <p:cNvPr id="115" name="Google Shape;115;p18"/>
          <p:cNvSpPr txBox="1"/>
          <p:nvPr>
            <p:ph idx="1" type="subTitle"/>
          </p:nvPr>
        </p:nvSpPr>
        <p:spPr>
          <a:xfrm>
            <a:off x="217675" y="1539925"/>
            <a:ext cx="5006400" cy="6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s">
                <a:solidFill>
                  <a:srgbClr val="FF9900"/>
                </a:solidFill>
              </a:rPr>
              <a:t>Estado del arte en IoT y 5G</a:t>
            </a:r>
            <a:endParaRPr>
              <a:solidFill>
                <a:srgbClr val="FF9900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 txBox="1"/>
          <p:nvPr/>
        </p:nvSpPr>
        <p:spPr>
          <a:xfrm>
            <a:off x="311700" y="3813975"/>
            <a:ext cx="50064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</a:rPr>
              <a:t>Ventajas del 5G para el IoT: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es" sz="1800">
                <a:solidFill>
                  <a:schemeClr val="lt1"/>
                </a:solidFill>
              </a:rPr>
              <a:t>Mayores velocidades de transmisión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es" sz="1800">
                <a:solidFill>
                  <a:schemeClr val="lt1"/>
                </a:solidFill>
              </a:rPr>
              <a:t>Más dispositivos conectados</a:t>
            </a:r>
            <a:endParaRPr sz="2100">
              <a:solidFill>
                <a:schemeClr val="lt1"/>
              </a:solidFill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311700" y="2224825"/>
            <a:ext cx="83370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lt1"/>
                </a:solidFill>
              </a:rPr>
              <a:t>La combinación de ambas tecnologías: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es" sz="1800">
                <a:solidFill>
                  <a:schemeClr val="lt1"/>
                </a:solidFill>
              </a:rPr>
              <a:t>Ofrecerá a los sensores un mayor ancho de banda para transmitir información sobre acciones.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es" sz="1800">
                <a:solidFill>
                  <a:schemeClr val="lt1"/>
                </a:solidFill>
              </a:rPr>
              <a:t>La red permitirá transferir la información más rápido.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0175" y="329700"/>
            <a:ext cx="3158525" cy="1895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ctrTitle"/>
          </p:nvPr>
        </p:nvSpPr>
        <p:spPr>
          <a:xfrm>
            <a:off x="772800" y="53575"/>
            <a:ext cx="7598400" cy="94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100"/>
              <a:t>Estado del arte</a:t>
            </a:r>
            <a:endParaRPr sz="4100"/>
          </a:p>
        </p:txBody>
      </p:sp>
      <p:sp>
        <p:nvSpPr>
          <p:cNvPr id="124" name="Google Shape;124;p19"/>
          <p:cNvSpPr txBox="1"/>
          <p:nvPr>
            <p:ph idx="1" type="subTitle"/>
          </p:nvPr>
        </p:nvSpPr>
        <p:spPr>
          <a:xfrm>
            <a:off x="311700" y="13173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s" sz="2584">
                <a:solidFill>
                  <a:srgbClr val="FF9900"/>
                </a:solidFill>
              </a:rPr>
              <a:t>Futuro de la tecnología móvil en Argentina</a:t>
            </a:r>
            <a:endParaRPr sz="2584">
              <a:solidFill>
                <a:srgbClr val="FF99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4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2584">
              <a:solidFill>
                <a:srgbClr val="FF9900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960"/>
          </a:p>
        </p:txBody>
      </p:sp>
      <p:sp>
        <p:nvSpPr>
          <p:cNvPr id="125" name="Google Shape;125;p19"/>
          <p:cNvSpPr txBox="1"/>
          <p:nvPr/>
        </p:nvSpPr>
        <p:spPr>
          <a:xfrm>
            <a:off x="311700" y="2224825"/>
            <a:ext cx="83370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s" sz="1800">
                <a:solidFill>
                  <a:schemeClr val="lt1"/>
                </a:solidFill>
              </a:rPr>
              <a:t>La tecnología 5G ya se está implementado en países como Alemania, EEUU y China.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s" sz="1800">
                <a:solidFill>
                  <a:schemeClr val="lt1"/>
                </a:solidFill>
              </a:rPr>
              <a:t>En Argentina no están dadas las condiciones para implementarla: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es" sz="1800">
                <a:solidFill>
                  <a:schemeClr val="lt1"/>
                </a:solidFill>
              </a:rPr>
              <a:t>Se estima que se necesitará una inversión entre 30 y 50 % superior a la que se emplea para desplegar la tecnología 4G. 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es" sz="1800">
                <a:solidFill>
                  <a:schemeClr val="lt1"/>
                </a:solidFill>
              </a:rPr>
              <a:t>5G consume entre dos y tres veces más energía que la 4G y además el costo de mantenimiento es superior al de las tecnologías 3G y 4G.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ctrTitle"/>
          </p:nvPr>
        </p:nvSpPr>
        <p:spPr>
          <a:xfrm>
            <a:off x="311700" y="203625"/>
            <a:ext cx="8520600" cy="8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100"/>
              <a:t>Conclusiones</a:t>
            </a:r>
            <a:endParaRPr/>
          </a:p>
        </p:txBody>
      </p:sp>
      <p:sp>
        <p:nvSpPr>
          <p:cNvPr id="131" name="Google Shape;131;p20"/>
          <p:cNvSpPr txBox="1"/>
          <p:nvPr/>
        </p:nvSpPr>
        <p:spPr>
          <a:xfrm>
            <a:off x="459750" y="1439950"/>
            <a:ext cx="8224500" cy="26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s" sz="1800">
                <a:solidFill>
                  <a:schemeClr val="lt1"/>
                </a:solidFill>
              </a:rPr>
              <a:t>Cambios de paradigmas en las comunicaciones entre equipos celulares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s" sz="1800">
                <a:solidFill>
                  <a:schemeClr val="lt1"/>
                </a:solidFill>
              </a:rPr>
              <a:t>Estos cambios de paradigma conlleva grandes costos de infraestructura y </a:t>
            </a:r>
            <a:r>
              <a:rPr lang="es" sz="1800">
                <a:solidFill>
                  <a:schemeClr val="lt1"/>
                </a:solidFill>
              </a:rPr>
              <a:t>tecnología.</a:t>
            </a:r>
            <a:r>
              <a:rPr lang="es" sz="1800">
                <a:solidFill>
                  <a:schemeClr val="lt1"/>
                </a:solidFill>
              </a:rPr>
              <a:t> 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s" sz="1800">
                <a:solidFill>
                  <a:schemeClr val="lt1"/>
                </a:solidFill>
              </a:rPr>
              <a:t>Obtendremos</a:t>
            </a:r>
            <a:r>
              <a:rPr lang="es" sz="1800">
                <a:solidFill>
                  <a:schemeClr val="lt1"/>
                </a:solidFill>
              </a:rPr>
              <a:t> grandes </a:t>
            </a:r>
            <a:r>
              <a:rPr lang="es" sz="1800">
                <a:solidFill>
                  <a:schemeClr val="lt1"/>
                </a:solidFill>
              </a:rPr>
              <a:t>beneficios</a:t>
            </a:r>
            <a:r>
              <a:rPr lang="es" sz="1800">
                <a:solidFill>
                  <a:schemeClr val="lt1"/>
                </a:solidFill>
              </a:rPr>
              <a:t> en IoT.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es" sz="1800">
                <a:solidFill>
                  <a:schemeClr val="lt1"/>
                </a:solidFill>
              </a:rPr>
              <a:t>Mayor </a:t>
            </a:r>
            <a:r>
              <a:rPr lang="es" sz="1800">
                <a:solidFill>
                  <a:schemeClr val="lt1"/>
                </a:solidFill>
              </a:rPr>
              <a:t>comunicación</a:t>
            </a:r>
            <a:r>
              <a:rPr lang="es" sz="1800">
                <a:solidFill>
                  <a:schemeClr val="lt1"/>
                </a:solidFill>
              </a:rPr>
              <a:t> entre las cosas.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es" sz="1800">
                <a:solidFill>
                  <a:schemeClr val="lt1"/>
                </a:solidFill>
              </a:rPr>
              <a:t>Mayor caudal de </a:t>
            </a:r>
            <a:r>
              <a:rPr lang="es" sz="1800">
                <a:solidFill>
                  <a:schemeClr val="lt1"/>
                </a:solidFill>
              </a:rPr>
              <a:t>información</a:t>
            </a:r>
            <a:r>
              <a:rPr lang="es" sz="1800">
                <a:solidFill>
                  <a:schemeClr val="lt1"/>
                </a:solidFill>
              </a:rPr>
              <a:t> en la red.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s" sz="1800">
                <a:solidFill>
                  <a:schemeClr val="lt1"/>
                </a:solidFill>
              </a:rPr>
              <a:t>Permitirá</a:t>
            </a:r>
            <a:r>
              <a:rPr lang="es" sz="1800">
                <a:solidFill>
                  <a:schemeClr val="lt1"/>
                </a:solidFill>
              </a:rPr>
              <a:t> la </a:t>
            </a:r>
            <a:r>
              <a:rPr lang="es" sz="1800">
                <a:solidFill>
                  <a:schemeClr val="lt1"/>
                </a:solidFill>
              </a:rPr>
              <a:t>conexión</a:t>
            </a:r>
            <a:r>
              <a:rPr lang="es" sz="1800">
                <a:solidFill>
                  <a:schemeClr val="lt1"/>
                </a:solidFill>
              </a:rPr>
              <a:t> de miles y millones de dispositivos.</a:t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ctrTitle"/>
          </p:nvPr>
        </p:nvSpPr>
        <p:spPr>
          <a:xfrm>
            <a:off x="103650" y="1195950"/>
            <a:ext cx="8936700" cy="275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600"/>
              <a:t>¡GRACIAS POR SU ATENCIÓN!</a:t>
            </a:r>
            <a:endParaRPr b="1" sz="4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600"/>
              <a:t>GRUPO Nº4</a:t>
            </a:r>
            <a:endParaRPr b="1" sz="4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