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6AF22FE-1373-4E6A-A417-07B59034345E}">
  <a:tblStyle styleId="{96AF22FE-1373-4E6A-A417-07B59034345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f8bfe7b6e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ef8bfe7b6e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bfb514c78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ebfb514c78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f8bfe7b6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f8bfe7b6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bfb514c78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bfb514c78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Allison- Punto B) mayor ganancia, y se produce un aumento en la sensibilidad del amplificador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f8bfe7b6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f8bfe7b6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Allison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bfb514c78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bfb514c78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d97c80ebe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ed97c80ebe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d97c80ebe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ed97c80ebe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d97c80ebe_5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ed97c80ebe_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bfb514c78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ebfb514c78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460775" y="321475"/>
            <a:ext cx="7993800" cy="9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/>
              <a:t>Trabajo Práctico: </a:t>
            </a:r>
            <a:r>
              <a:rPr lang="es" sz="3800"/>
              <a:t>Cálculo de Enlace</a:t>
            </a:r>
            <a:endParaRPr sz="38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460775" y="2271700"/>
            <a:ext cx="2829600" cy="18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s" sz="1612"/>
              <a:t>Integrantes:</a:t>
            </a:r>
            <a:endParaRPr sz="1612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s" sz="1612"/>
              <a:t>Arellano, Fernando</a:t>
            </a:r>
            <a:endParaRPr sz="1612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s" sz="1612"/>
              <a:t>García, Ignacio</a:t>
            </a:r>
            <a:endParaRPr sz="1612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s" sz="1612"/>
              <a:t>Melgar, Allison</a:t>
            </a:r>
            <a:endParaRPr sz="1612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s" sz="1612"/>
              <a:t>O</a:t>
            </a:r>
            <a:r>
              <a:rPr lang="es" sz="1612"/>
              <a:t>lmedo Paco, Jhon Daniel</a:t>
            </a:r>
            <a:endParaRPr sz="1612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612"/>
          </a:p>
        </p:txBody>
      </p:sp>
      <p:sp>
        <p:nvSpPr>
          <p:cNvPr id="87" name="Google Shape;87;p13"/>
          <p:cNvSpPr txBox="1"/>
          <p:nvPr/>
        </p:nvSpPr>
        <p:spPr>
          <a:xfrm>
            <a:off x="289325" y="1571975"/>
            <a:ext cx="148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Grupo 4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21425" y="4586300"/>
            <a:ext cx="9076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Docente: Ing. Gustavo Luis Biau                                                                                Asignatura: Comunicaciones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3500" y="2258188"/>
            <a:ext cx="5548824" cy="1902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"/>
          <p:cNvSpPr txBox="1"/>
          <p:nvPr>
            <p:ph type="title"/>
          </p:nvPr>
        </p:nvSpPr>
        <p:spPr>
          <a:xfrm>
            <a:off x="311700" y="206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Punto E (Cuadro Comparativo)</a:t>
            </a:r>
            <a:endParaRPr/>
          </a:p>
        </p:txBody>
      </p:sp>
      <p:graphicFrame>
        <p:nvGraphicFramePr>
          <p:cNvPr id="223" name="Google Shape;223;p22"/>
          <p:cNvGraphicFramePr/>
          <p:nvPr/>
        </p:nvGraphicFramePr>
        <p:xfrm>
          <a:off x="185738" y="96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{96AF22FE-1373-4E6A-A417-07B59034345E}</a:tableStyleId>
              </a:tblPr>
              <a:tblGrid>
                <a:gridCol w="952500"/>
                <a:gridCol w="952500"/>
                <a:gridCol w="952500"/>
                <a:gridCol w="952500"/>
                <a:gridCol w="1066800"/>
                <a:gridCol w="1038225"/>
                <a:gridCol w="952500"/>
                <a:gridCol w="952500"/>
                <a:gridCol w="952500"/>
              </a:tblGrid>
              <a:tr h="657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Punto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Vínculo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Longitud L1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Longitud L2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Atenuación a L1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Atenuación a L2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Ganancia </a:t>
                      </a:r>
                      <a:r>
                        <a:rPr b="1" lang="es" sz="1100"/>
                        <a:t>Mínima</a:t>
                      </a:r>
                      <a:r>
                        <a:rPr b="1" lang="es" sz="1100"/>
                        <a:t> Amplificador (GAmp)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Sensibilidad </a:t>
                      </a:r>
                      <a:r>
                        <a:rPr b="1" lang="es" sz="1100"/>
                        <a:t>Mínima</a:t>
                      </a:r>
                      <a:r>
                        <a:rPr b="1" lang="es" sz="1100"/>
                        <a:t> Amplificador (SAmp)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Potencia </a:t>
                      </a:r>
                      <a:r>
                        <a:rPr b="1" lang="es" sz="1100"/>
                        <a:t>Mínima</a:t>
                      </a:r>
                      <a:r>
                        <a:rPr b="1" lang="es" sz="1100"/>
                        <a:t> Amplificador (PAmp)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A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Fibra </a:t>
                      </a:r>
                      <a:r>
                        <a:rPr lang="es" sz="1100"/>
                        <a:t>Óptica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500 m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1000 m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0,5 dB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1 dB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5,5 dB</a:t>
                      </a:r>
                      <a:endParaRPr sz="11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3,55 veces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-4 dBm</a:t>
                      </a:r>
                      <a:endParaRPr sz="11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0,3981 W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1,5 dBm</a:t>
                      </a:r>
                      <a:endParaRPr sz="11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3,55 veces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B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100 m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2000 m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0,1 dB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2 dB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6,1 dB</a:t>
                      </a:r>
                      <a:endParaRPr sz="11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4,074 veces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-3,6 dBm</a:t>
                      </a:r>
                      <a:endParaRPr sz="11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0,4365 W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5,5 dB</a:t>
                      </a:r>
                      <a:endParaRPr sz="11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1,4125 W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D1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Cable Coaxil RG-218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500 m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1000 m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4 dB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8 dB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16 dB</a:t>
                      </a:r>
                      <a:endParaRPr sz="11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39,8 veces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-7,5 dBm</a:t>
                      </a:r>
                      <a:endParaRPr sz="11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0,1778 W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8,5 dB</a:t>
                      </a:r>
                      <a:endParaRPr sz="11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7,079 W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D2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100 m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2000 m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0,8 dB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16 dB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20,8 dB</a:t>
                      </a:r>
                      <a:endParaRPr sz="11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120,2 veces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-4,3 dBm</a:t>
                      </a:r>
                      <a:endParaRPr sz="11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0,3715 W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16,5 dB</a:t>
                      </a:r>
                      <a:endParaRPr sz="11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44,668 W</a:t>
                      </a:r>
                      <a:endParaRPr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4" name="Google Shape;224;p22"/>
          <p:cNvSpPr txBox="1"/>
          <p:nvPr/>
        </p:nvSpPr>
        <p:spPr>
          <a:xfrm>
            <a:off x="311700" y="3600450"/>
            <a:ext cx="61935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Roboto"/>
                <a:ea typeface="Roboto"/>
                <a:cs typeface="Roboto"/>
                <a:sym typeface="Roboto"/>
              </a:rPr>
              <a:t>Las conclusiones a las que arribamos son: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s" sz="1300">
                <a:latin typeface="Roboto"/>
                <a:ea typeface="Roboto"/>
                <a:cs typeface="Roboto"/>
                <a:sym typeface="Roboto"/>
              </a:rPr>
              <a:t>G</a:t>
            </a:r>
            <a:r>
              <a:rPr baseline="-25000" lang="es" sz="1300">
                <a:latin typeface="Roboto"/>
                <a:ea typeface="Roboto"/>
                <a:cs typeface="Roboto"/>
                <a:sym typeface="Roboto"/>
              </a:rPr>
              <a:t>AmpMin</a:t>
            </a:r>
            <a:r>
              <a:rPr lang="es" sz="1300">
                <a:latin typeface="Roboto"/>
                <a:ea typeface="Roboto"/>
                <a:cs typeface="Roboto"/>
                <a:sym typeface="Roboto"/>
              </a:rPr>
              <a:t> del RG-218 ≅ 3 * G</a:t>
            </a:r>
            <a:r>
              <a:rPr baseline="-25000" lang="es" sz="1300">
                <a:latin typeface="Roboto"/>
                <a:ea typeface="Roboto"/>
                <a:cs typeface="Roboto"/>
                <a:sym typeface="Roboto"/>
              </a:rPr>
              <a:t>AmpMin</a:t>
            </a:r>
            <a:r>
              <a:rPr lang="es" sz="1300">
                <a:latin typeface="Roboto"/>
                <a:ea typeface="Roboto"/>
                <a:cs typeface="Roboto"/>
                <a:sym typeface="Roboto"/>
              </a:rPr>
              <a:t> F.O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s" sz="1300"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baseline="-25000" lang="es" sz="1300">
                <a:latin typeface="Roboto"/>
                <a:ea typeface="Roboto"/>
                <a:cs typeface="Roboto"/>
                <a:sym typeface="Roboto"/>
              </a:rPr>
              <a:t>Amp</a:t>
            </a:r>
            <a:r>
              <a:rPr lang="es" sz="1300">
                <a:latin typeface="Roboto"/>
                <a:ea typeface="Roboto"/>
                <a:cs typeface="Roboto"/>
                <a:sym typeface="Roboto"/>
              </a:rPr>
              <a:t> (L</a:t>
            </a:r>
            <a:r>
              <a:rPr baseline="-25000" lang="es" sz="13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s" sz="1300">
                <a:latin typeface="Roboto"/>
                <a:ea typeface="Roboto"/>
                <a:cs typeface="Roboto"/>
                <a:sym typeface="Roboto"/>
              </a:rPr>
              <a:t> = </a:t>
            </a:r>
            <a:r>
              <a:rPr lang="es" sz="1300">
                <a:latin typeface="Roboto"/>
                <a:ea typeface="Roboto"/>
                <a:cs typeface="Roboto"/>
                <a:sym typeface="Roboto"/>
              </a:rPr>
              <a:t>500 m</a:t>
            </a:r>
            <a:r>
              <a:rPr lang="es" sz="1300">
                <a:latin typeface="Roboto"/>
                <a:ea typeface="Roboto"/>
                <a:cs typeface="Roboto"/>
                <a:sym typeface="Roboto"/>
              </a:rPr>
              <a:t>) &gt;&gt; S</a:t>
            </a:r>
            <a:r>
              <a:rPr baseline="-25000" lang="es" sz="1300">
                <a:latin typeface="Roboto"/>
                <a:ea typeface="Roboto"/>
                <a:cs typeface="Roboto"/>
                <a:sym typeface="Roboto"/>
              </a:rPr>
              <a:t>Amp</a:t>
            </a:r>
            <a:r>
              <a:rPr lang="es" sz="1300">
                <a:latin typeface="Roboto"/>
                <a:ea typeface="Roboto"/>
                <a:cs typeface="Roboto"/>
                <a:sym typeface="Roboto"/>
              </a:rPr>
              <a:t> (L</a:t>
            </a:r>
            <a:r>
              <a:rPr baseline="-25000" lang="es" sz="13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s" sz="1300">
                <a:latin typeface="Roboto"/>
                <a:ea typeface="Roboto"/>
                <a:cs typeface="Roboto"/>
                <a:sym typeface="Roboto"/>
              </a:rPr>
              <a:t> = 100 m)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s" sz="1300"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aseline="-25000" lang="es" sz="1300">
                <a:latin typeface="Roboto"/>
                <a:ea typeface="Roboto"/>
                <a:cs typeface="Roboto"/>
                <a:sym typeface="Roboto"/>
              </a:rPr>
              <a:t>Amp</a:t>
            </a:r>
            <a:r>
              <a:rPr lang="es" sz="1300">
                <a:latin typeface="Roboto"/>
                <a:ea typeface="Roboto"/>
                <a:cs typeface="Roboto"/>
                <a:sym typeface="Roboto"/>
              </a:rPr>
              <a:t> (L</a:t>
            </a:r>
            <a:r>
              <a:rPr baseline="-25000" lang="es" sz="13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s" sz="1300">
                <a:latin typeface="Roboto"/>
                <a:ea typeface="Roboto"/>
                <a:cs typeface="Roboto"/>
                <a:sym typeface="Roboto"/>
              </a:rPr>
              <a:t> = 2000 m) &gt;&gt; P</a:t>
            </a:r>
            <a:r>
              <a:rPr baseline="-25000" lang="es" sz="1300">
                <a:latin typeface="Roboto"/>
                <a:ea typeface="Roboto"/>
                <a:cs typeface="Roboto"/>
                <a:sym typeface="Roboto"/>
              </a:rPr>
              <a:t>Amp</a:t>
            </a:r>
            <a:r>
              <a:rPr lang="es" sz="1300">
                <a:latin typeface="Roboto"/>
                <a:ea typeface="Roboto"/>
                <a:cs typeface="Roboto"/>
                <a:sym typeface="Roboto"/>
              </a:rPr>
              <a:t> (L</a:t>
            </a:r>
            <a:r>
              <a:rPr baseline="-25000" lang="es" sz="13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s" sz="1300">
                <a:latin typeface="Roboto"/>
                <a:ea typeface="Roboto"/>
                <a:cs typeface="Roboto"/>
                <a:sym typeface="Roboto"/>
              </a:rPr>
              <a:t> = 1000 m)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s" sz="1300">
                <a:latin typeface="Roboto"/>
                <a:ea typeface="Roboto"/>
                <a:cs typeface="Roboto"/>
                <a:sym typeface="Roboto"/>
              </a:rPr>
              <a:t>Por lo tanto, si la longitud es larga, la señal recibida es más débil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"/>
          <p:cNvSpPr txBox="1"/>
          <p:nvPr>
            <p:ph idx="1" type="body"/>
          </p:nvPr>
        </p:nvSpPr>
        <p:spPr>
          <a:xfrm>
            <a:off x="311700" y="1900800"/>
            <a:ext cx="8520600" cy="13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/>
              <a:t>¡</a:t>
            </a:r>
            <a:r>
              <a:rPr lang="es" sz="2700"/>
              <a:t>MUCHAS GRACIAS POR SU ATENCIÓN!</a:t>
            </a:r>
            <a:endParaRPr sz="27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2700"/>
              <a:t>GRUPO  Nº4</a:t>
            </a:r>
            <a:endParaRPr sz="2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311700" y="1956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Punto A (vínculo Fibra </a:t>
            </a:r>
            <a:r>
              <a:rPr lang="es"/>
              <a:t>Óptica</a:t>
            </a:r>
            <a:r>
              <a:rPr lang="es"/>
              <a:t>)</a:t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5820500" y="2371650"/>
            <a:ext cx="287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latin typeface="Roboto"/>
                <a:ea typeface="Roboto"/>
                <a:cs typeface="Roboto"/>
                <a:sym typeface="Roboto"/>
              </a:rPr>
              <a:t>Fórmulas</a:t>
            </a:r>
            <a:r>
              <a:rPr lang="es" u="sng">
                <a:latin typeface="Roboto"/>
                <a:ea typeface="Roboto"/>
                <a:cs typeface="Roboto"/>
                <a:sym typeface="Roboto"/>
              </a:rPr>
              <a:t> Utilizadas:</a:t>
            </a:r>
            <a:endParaRPr u="sng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0500" y="2856950"/>
            <a:ext cx="2998450" cy="1010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7" name="Google Shape;97;p14"/>
          <p:cNvGraphicFramePr/>
          <p:nvPr/>
        </p:nvGraphicFramePr>
        <p:xfrm>
          <a:off x="311700" y="2627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{96AF22FE-1373-4E6A-A417-07B59034345E}</a:tableStyleId>
              </a:tblPr>
              <a:tblGrid>
                <a:gridCol w="1066800"/>
                <a:gridCol w="952500"/>
              </a:tblGrid>
              <a:tr h="20955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Datos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 hMerge="1"/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L1 [m]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500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L2 [m]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1000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At. F.O [dB/km]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At. Conector (c/u) [dB]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0,25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SRx [dBm]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PTx [dBm]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-3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8" name="Google Shape;98;p14"/>
          <p:cNvGraphicFramePr/>
          <p:nvPr/>
        </p:nvGraphicFramePr>
        <p:xfrm>
          <a:off x="2713425" y="288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{96AF22FE-1373-4E6A-A417-07B59034345E}</a:tableStyleId>
              </a:tblPr>
              <a:tblGrid>
                <a:gridCol w="1390650"/>
                <a:gridCol w="1200150"/>
              </a:tblGrid>
              <a:tr h="20955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Resultados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 hMerge="1"/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αL1 [dB]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0,5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αL2 [dB]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GAmp (min) [dB]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5,5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SAmp (min) [dBm]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-4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PAmp (min) [dBm]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1,5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9" name="Google Shape;99;p14"/>
          <p:cNvSpPr/>
          <p:nvPr/>
        </p:nvSpPr>
        <p:spPr>
          <a:xfrm>
            <a:off x="557225" y="910825"/>
            <a:ext cx="685800" cy="1264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/>
              <a:t>Tx</a:t>
            </a:r>
            <a:endParaRPr b="1" sz="2000"/>
          </a:p>
        </p:txBody>
      </p:sp>
      <p:sp>
        <p:nvSpPr>
          <p:cNvPr id="100" name="Google Shape;100;p14"/>
          <p:cNvSpPr/>
          <p:nvPr/>
        </p:nvSpPr>
        <p:spPr>
          <a:xfrm>
            <a:off x="1243025" y="1374225"/>
            <a:ext cx="332100" cy="353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/>
              <a:t>C1</a:t>
            </a:r>
            <a:endParaRPr b="1" sz="900"/>
          </a:p>
        </p:txBody>
      </p:sp>
      <p:sp>
        <p:nvSpPr>
          <p:cNvPr id="101" name="Google Shape;101;p14"/>
          <p:cNvSpPr/>
          <p:nvPr/>
        </p:nvSpPr>
        <p:spPr>
          <a:xfrm>
            <a:off x="7353300" y="955325"/>
            <a:ext cx="685800" cy="1264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/>
              <a:t>R</a:t>
            </a:r>
            <a:r>
              <a:rPr b="1" lang="es" sz="2000"/>
              <a:t>x</a:t>
            </a:r>
            <a:endParaRPr b="1"/>
          </a:p>
        </p:txBody>
      </p:sp>
      <p:sp>
        <p:nvSpPr>
          <p:cNvPr id="102" name="Google Shape;102;p14"/>
          <p:cNvSpPr/>
          <p:nvPr/>
        </p:nvSpPr>
        <p:spPr>
          <a:xfrm rot="5400000">
            <a:off x="3816000" y="1089275"/>
            <a:ext cx="1251300" cy="996600"/>
          </a:xfrm>
          <a:prstGeom prst="flowChartExtra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" name="Google Shape;103;p14"/>
          <p:cNvCxnSpPr>
            <a:stCxn id="100" idx="3"/>
            <a:endCxn id="104" idx="1"/>
          </p:cNvCxnSpPr>
          <p:nvPr/>
        </p:nvCxnSpPr>
        <p:spPr>
          <a:xfrm flipH="1" rot="10800000">
            <a:off x="1575125" y="1542975"/>
            <a:ext cx="2036100" cy="81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4"/>
          <p:cNvCxnSpPr>
            <a:stCxn id="106" idx="3"/>
            <a:endCxn id="107" idx="1"/>
          </p:cNvCxnSpPr>
          <p:nvPr/>
        </p:nvCxnSpPr>
        <p:spPr>
          <a:xfrm>
            <a:off x="5196900" y="1542975"/>
            <a:ext cx="18243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" name="Google Shape;104;p14"/>
          <p:cNvSpPr/>
          <p:nvPr/>
        </p:nvSpPr>
        <p:spPr>
          <a:xfrm>
            <a:off x="3611125" y="1366225"/>
            <a:ext cx="332100" cy="353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/>
              <a:t>C2</a:t>
            </a:r>
            <a:endParaRPr b="1" baseline="-25000"/>
          </a:p>
        </p:txBody>
      </p:sp>
      <p:sp>
        <p:nvSpPr>
          <p:cNvPr id="108" name="Google Shape;108;p14"/>
          <p:cNvSpPr txBox="1"/>
          <p:nvPr/>
        </p:nvSpPr>
        <p:spPr>
          <a:xfrm>
            <a:off x="3943353" y="1304775"/>
            <a:ext cx="863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Roboto"/>
                <a:ea typeface="Roboto"/>
                <a:cs typeface="Roboto"/>
                <a:sym typeface="Roboto"/>
              </a:rPr>
              <a:t>Amp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7021200" y="1366125"/>
            <a:ext cx="332100" cy="353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/>
              <a:t>C4</a:t>
            </a:r>
            <a:endParaRPr b="1" baseline="-25000"/>
          </a:p>
        </p:txBody>
      </p:sp>
      <p:sp>
        <p:nvSpPr>
          <p:cNvPr id="109" name="Google Shape;109;p14"/>
          <p:cNvSpPr/>
          <p:nvPr/>
        </p:nvSpPr>
        <p:spPr>
          <a:xfrm>
            <a:off x="4939950" y="1374225"/>
            <a:ext cx="332100" cy="353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/>
              <a:t>C3</a:t>
            </a:r>
            <a:endParaRPr b="1" baseline="-25000"/>
          </a:p>
        </p:txBody>
      </p:sp>
      <p:sp>
        <p:nvSpPr>
          <p:cNvPr id="110" name="Google Shape;110;p14"/>
          <p:cNvSpPr txBox="1"/>
          <p:nvPr/>
        </p:nvSpPr>
        <p:spPr>
          <a:xfrm>
            <a:off x="2250225" y="1082300"/>
            <a:ext cx="685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Roboto"/>
                <a:ea typeface="Roboto"/>
                <a:cs typeface="Roboto"/>
                <a:sym typeface="Roboto"/>
              </a:rPr>
              <a:t>L</a:t>
            </a:r>
            <a:r>
              <a:rPr b="1" baseline="-25000" lang="es" sz="1700">
                <a:latin typeface="Roboto"/>
                <a:ea typeface="Roboto"/>
                <a:cs typeface="Roboto"/>
                <a:sym typeface="Roboto"/>
              </a:rPr>
              <a:t>1</a:t>
            </a:r>
            <a:endParaRPr b="1" baseline="-25000"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5737125" y="1082300"/>
            <a:ext cx="685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Roboto"/>
                <a:ea typeface="Roboto"/>
                <a:cs typeface="Roboto"/>
                <a:sym typeface="Roboto"/>
              </a:rPr>
              <a:t>L</a:t>
            </a:r>
            <a:r>
              <a:rPr b="1" baseline="-25000" lang="es" sz="1700">
                <a:latin typeface="Roboto"/>
                <a:ea typeface="Roboto"/>
                <a:cs typeface="Roboto"/>
                <a:sym typeface="Roboto"/>
              </a:rPr>
              <a:t>2</a:t>
            </a:r>
            <a:endParaRPr b="1" baseline="-25000" sz="1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type="title"/>
          </p:nvPr>
        </p:nvSpPr>
        <p:spPr>
          <a:xfrm>
            <a:off x="311700" y="1956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700"/>
              <a:t>Punto B (vínculo Fibra Óptica)</a:t>
            </a:r>
            <a:endParaRPr sz="2700"/>
          </a:p>
        </p:txBody>
      </p:sp>
      <p:sp>
        <p:nvSpPr>
          <p:cNvPr id="117" name="Google Shape;117;p15"/>
          <p:cNvSpPr txBox="1"/>
          <p:nvPr/>
        </p:nvSpPr>
        <p:spPr>
          <a:xfrm>
            <a:off x="5820500" y="2371650"/>
            <a:ext cx="287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latin typeface="Roboto"/>
                <a:ea typeface="Roboto"/>
                <a:cs typeface="Roboto"/>
                <a:sym typeface="Roboto"/>
              </a:rPr>
              <a:t>Fórmulas Utilizadas:</a:t>
            </a:r>
            <a:endParaRPr u="sng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8" name="Google Shape;11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4825" y="2854525"/>
            <a:ext cx="2998450" cy="1010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9" name="Google Shape;119;p15"/>
          <p:cNvGraphicFramePr/>
          <p:nvPr/>
        </p:nvGraphicFramePr>
        <p:xfrm>
          <a:off x="152400" y="2627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{96AF22FE-1373-4E6A-A417-07B59034345E}</a:tableStyleId>
              </a:tblPr>
              <a:tblGrid>
                <a:gridCol w="1076325"/>
                <a:gridCol w="952500"/>
              </a:tblGrid>
              <a:tr h="20955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Datos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 hMerge="1"/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L</a:t>
                      </a:r>
                      <a:r>
                        <a:rPr b="1" lang="es" sz="1100"/>
                        <a:t>1</a:t>
                      </a:r>
                      <a:r>
                        <a:rPr b="1" lang="es" sz="1100"/>
                        <a:t> [m]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100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L</a:t>
                      </a:r>
                      <a:r>
                        <a:rPr b="1" lang="es" sz="1100"/>
                        <a:t>2</a:t>
                      </a:r>
                      <a:r>
                        <a:rPr b="1" lang="es" sz="1100"/>
                        <a:t> [m]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2000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At. F.O [dB/km]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At. Conector (c/u) [dB]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0,25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SRx [dBm]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PTx [dBm]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-3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0" name="Google Shape;120;p15"/>
          <p:cNvGraphicFramePr/>
          <p:nvPr/>
        </p:nvGraphicFramePr>
        <p:xfrm>
          <a:off x="2584850" y="270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{96AF22FE-1373-4E6A-A417-07B59034345E}</a:tableStyleId>
              </a:tblPr>
              <a:tblGrid>
                <a:gridCol w="1304800"/>
                <a:gridCol w="885950"/>
              </a:tblGrid>
              <a:tr h="20955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Resultados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 hMerge="1"/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α</a:t>
                      </a:r>
                      <a:r>
                        <a:rPr b="1" lang="es" sz="1100"/>
                        <a:t>L1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0,1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α</a:t>
                      </a:r>
                      <a:r>
                        <a:rPr b="1" lang="es" sz="1100"/>
                        <a:t>L2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G</a:t>
                      </a:r>
                      <a:r>
                        <a:rPr b="1" lang="es" sz="1100"/>
                        <a:t>Amp</a:t>
                      </a:r>
                      <a:r>
                        <a:rPr b="1" lang="es" sz="1100"/>
                        <a:t> (min) [dB]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6,1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S</a:t>
                      </a:r>
                      <a:r>
                        <a:rPr b="1" lang="es" sz="1100"/>
                        <a:t>Amp</a:t>
                      </a:r>
                      <a:r>
                        <a:rPr b="1" lang="es" sz="1100"/>
                        <a:t> (min) [dBm]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-3,6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PAmp (min) [dBm]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2,5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1" name="Google Shape;121;p15"/>
          <p:cNvSpPr/>
          <p:nvPr/>
        </p:nvSpPr>
        <p:spPr>
          <a:xfrm>
            <a:off x="557225" y="910825"/>
            <a:ext cx="685800" cy="1264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/>
              <a:t>Tx</a:t>
            </a:r>
            <a:endParaRPr b="1" sz="2000"/>
          </a:p>
        </p:txBody>
      </p:sp>
      <p:sp>
        <p:nvSpPr>
          <p:cNvPr id="122" name="Google Shape;122;p15"/>
          <p:cNvSpPr/>
          <p:nvPr/>
        </p:nvSpPr>
        <p:spPr>
          <a:xfrm>
            <a:off x="1243025" y="1374225"/>
            <a:ext cx="332100" cy="353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/>
              <a:t>C1</a:t>
            </a:r>
            <a:endParaRPr b="1" sz="900"/>
          </a:p>
        </p:txBody>
      </p:sp>
      <p:sp>
        <p:nvSpPr>
          <p:cNvPr id="123" name="Google Shape;123;p15"/>
          <p:cNvSpPr/>
          <p:nvPr/>
        </p:nvSpPr>
        <p:spPr>
          <a:xfrm>
            <a:off x="7353300" y="955325"/>
            <a:ext cx="685800" cy="1264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/>
              <a:t>Rx</a:t>
            </a:r>
            <a:endParaRPr b="1"/>
          </a:p>
        </p:txBody>
      </p:sp>
      <p:sp>
        <p:nvSpPr>
          <p:cNvPr id="124" name="Google Shape;124;p15"/>
          <p:cNvSpPr/>
          <p:nvPr/>
        </p:nvSpPr>
        <p:spPr>
          <a:xfrm rot="5400000">
            <a:off x="3816000" y="1089275"/>
            <a:ext cx="1251300" cy="996600"/>
          </a:xfrm>
          <a:prstGeom prst="flowChartExtra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5" name="Google Shape;125;p15"/>
          <p:cNvCxnSpPr>
            <a:stCxn id="122" idx="3"/>
            <a:endCxn id="126" idx="1"/>
          </p:cNvCxnSpPr>
          <p:nvPr/>
        </p:nvCxnSpPr>
        <p:spPr>
          <a:xfrm flipH="1" rot="10800000">
            <a:off x="1575125" y="1542975"/>
            <a:ext cx="2036100" cy="81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5"/>
          <p:cNvCxnSpPr/>
          <p:nvPr/>
        </p:nvCxnSpPr>
        <p:spPr>
          <a:xfrm>
            <a:off x="5197050" y="1543075"/>
            <a:ext cx="18993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15"/>
          <p:cNvSpPr/>
          <p:nvPr/>
        </p:nvSpPr>
        <p:spPr>
          <a:xfrm>
            <a:off x="3611125" y="1366225"/>
            <a:ext cx="332100" cy="353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/>
              <a:t>C2</a:t>
            </a:r>
            <a:endParaRPr b="1" baseline="-25000"/>
          </a:p>
        </p:txBody>
      </p:sp>
      <p:sp>
        <p:nvSpPr>
          <p:cNvPr id="128" name="Google Shape;128;p15"/>
          <p:cNvSpPr txBox="1"/>
          <p:nvPr/>
        </p:nvSpPr>
        <p:spPr>
          <a:xfrm>
            <a:off x="3943353" y="1304775"/>
            <a:ext cx="863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Roboto"/>
                <a:ea typeface="Roboto"/>
                <a:cs typeface="Roboto"/>
                <a:sym typeface="Roboto"/>
              </a:rPr>
              <a:t>Amp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7021200" y="1366125"/>
            <a:ext cx="332100" cy="353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/>
              <a:t>C4</a:t>
            </a:r>
            <a:endParaRPr b="1" baseline="-25000"/>
          </a:p>
        </p:txBody>
      </p:sp>
      <p:sp>
        <p:nvSpPr>
          <p:cNvPr id="130" name="Google Shape;130;p15"/>
          <p:cNvSpPr/>
          <p:nvPr/>
        </p:nvSpPr>
        <p:spPr>
          <a:xfrm>
            <a:off x="4939950" y="1366125"/>
            <a:ext cx="332100" cy="353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/>
              <a:t>C3</a:t>
            </a:r>
            <a:endParaRPr b="1" baseline="-25000"/>
          </a:p>
        </p:txBody>
      </p:sp>
      <p:sp>
        <p:nvSpPr>
          <p:cNvPr id="131" name="Google Shape;131;p15"/>
          <p:cNvSpPr txBox="1"/>
          <p:nvPr/>
        </p:nvSpPr>
        <p:spPr>
          <a:xfrm>
            <a:off x="2250225" y="1082300"/>
            <a:ext cx="685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Roboto"/>
                <a:ea typeface="Roboto"/>
                <a:cs typeface="Roboto"/>
                <a:sym typeface="Roboto"/>
              </a:rPr>
              <a:t>L</a:t>
            </a:r>
            <a:r>
              <a:rPr b="1" baseline="-25000" lang="es" sz="1700">
                <a:latin typeface="Roboto"/>
                <a:ea typeface="Roboto"/>
                <a:cs typeface="Roboto"/>
                <a:sym typeface="Roboto"/>
              </a:rPr>
              <a:t>1</a:t>
            </a:r>
            <a:endParaRPr b="1" baseline="-25000"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15"/>
          <p:cNvSpPr txBox="1"/>
          <p:nvPr/>
        </p:nvSpPr>
        <p:spPr>
          <a:xfrm>
            <a:off x="5737125" y="1082300"/>
            <a:ext cx="685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Roboto"/>
                <a:ea typeface="Roboto"/>
                <a:cs typeface="Roboto"/>
                <a:sym typeface="Roboto"/>
              </a:rPr>
              <a:t>L</a:t>
            </a:r>
            <a:r>
              <a:rPr b="1" baseline="-25000" lang="es" sz="1700">
                <a:latin typeface="Roboto"/>
                <a:ea typeface="Roboto"/>
                <a:cs typeface="Roboto"/>
                <a:sym typeface="Roboto"/>
              </a:rPr>
              <a:t>2</a:t>
            </a:r>
            <a:endParaRPr b="1" baseline="-25000" sz="1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/>
          <p:nvPr>
            <p:ph type="title"/>
          </p:nvPr>
        </p:nvSpPr>
        <p:spPr>
          <a:xfrm>
            <a:off x="0" y="302850"/>
            <a:ext cx="9144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500"/>
              <a:t>Punto C (Amplificadores que se consiguen en el mercado local)</a:t>
            </a:r>
            <a:endParaRPr sz="2500"/>
          </a:p>
        </p:txBody>
      </p:sp>
      <p:sp>
        <p:nvSpPr>
          <p:cNvPr id="138" name="Google Shape;138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Ganancias posibles (G</a:t>
            </a:r>
            <a:r>
              <a:rPr baseline="-25000" lang="es" sz="1400"/>
              <a:t>A</a:t>
            </a:r>
            <a:r>
              <a:rPr lang="es" sz="1400"/>
              <a:t>) [dB]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3 dB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6 dB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9 dB</a:t>
            </a:r>
            <a:endParaRPr sz="1400"/>
          </a:p>
        </p:txBody>
      </p:sp>
      <p:sp>
        <p:nvSpPr>
          <p:cNvPr id="139" name="Google Shape;139;p16"/>
          <p:cNvSpPr txBox="1"/>
          <p:nvPr/>
        </p:nvSpPr>
        <p:spPr>
          <a:xfrm>
            <a:off x="2293150" y="1746650"/>
            <a:ext cx="664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Como la ganancia de los amplificadores calculados en los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ítems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anteriores son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mínimas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, debemos elegir un amplificador cuya ganancia sea mayor a la calculada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16"/>
          <p:cNvSpPr txBox="1"/>
          <p:nvPr/>
        </p:nvSpPr>
        <p:spPr>
          <a:xfrm>
            <a:off x="642950" y="2753925"/>
            <a:ext cx="7372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En A) obtuvimos una ganancia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mínima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de 5,5 dB, por ende seleccionaremos el de 6 dB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En B) obtuvimos una ganancia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mínima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 de 6,1 dB, por ende seleccionaremos el de 9 dB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2500" y="0"/>
            <a:ext cx="5601500" cy="420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7"/>
          <p:cNvSpPr txBox="1"/>
          <p:nvPr>
            <p:ph type="title"/>
          </p:nvPr>
        </p:nvSpPr>
        <p:spPr>
          <a:xfrm>
            <a:off x="311700" y="1956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Punto D.1 (vínculo Cable Coaxil RG-218)</a:t>
            </a:r>
            <a:endParaRPr/>
          </a:p>
        </p:txBody>
      </p:sp>
      <p:sp>
        <p:nvSpPr>
          <p:cNvPr id="147" name="Google Shape;147;p17"/>
          <p:cNvSpPr txBox="1"/>
          <p:nvPr/>
        </p:nvSpPr>
        <p:spPr>
          <a:xfrm>
            <a:off x="5820500" y="2371650"/>
            <a:ext cx="287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>
                <a:solidFill>
                  <a:schemeClr val="lt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Fórmulas Utilizadas:</a:t>
            </a:r>
            <a:endParaRPr b="1" u="sng">
              <a:solidFill>
                <a:schemeClr val="lt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4825" y="2854525"/>
            <a:ext cx="2998450" cy="1010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9" name="Google Shape;149;p17"/>
          <p:cNvGraphicFramePr/>
          <p:nvPr/>
        </p:nvGraphicFramePr>
        <p:xfrm>
          <a:off x="205975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{96AF22FE-1373-4E6A-A417-07B59034345E}</a:tableStyleId>
              </a:tblPr>
              <a:tblGrid>
                <a:gridCol w="1076325"/>
                <a:gridCol w="952500"/>
              </a:tblGrid>
              <a:tr h="20955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Datos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 hMerge="1"/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L1 [m]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500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L2 [m]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1000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At. C.C [dB/100m]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0,8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At. Conector (c/u) [dB]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0,25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SRx [dBm]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PTx [dBm]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-3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0" name="Google Shape;150;p17"/>
          <p:cNvGraphicFramePr/>
          <p:nvPr/>
        </p:nvGraphicFramePr>
        <p:xfrm>
          <a:off x="2724150" y="298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{96AF22FE-1373-4E6A-A417-07B59034345E}</a:tableStyleId>
              </a:tblPr>
              <a:tblGrid>
                <a:gridCol w="1333500"/>
                <a:gridCol w="952500"/>
              </a:tblGrid>
              <a:tr h="20955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Resultados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 hMerge="1"/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αL1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αL2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GAmp (min) [dB]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16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SAmp (min) [dBm]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-7,5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PAmp (min) [dBm]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8,5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1" name="Google Shape;151;p17"/>
          <p:cNvSpPr/>
          <p:nvPr/>
        </p:nvSpPr>
        <p:spPr>
          <a:xfrm>
            <a:off x="557225" y="910825"/>
            <a:ext cx="685800" cy="1264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/>
              <a:t>Tx</a:t>
            </a:r>
            <a:endParaRPr b="1" sz="2000"/>
          </a:p>
        </p:txBody>
      </p:sp>
      <p:sp>
        <p:nvSpPr>
          <p:cNvPr id="152" name="Google Shape;152;p17"/>
          <p:cNvSpPr/>
          <p:nvPr/>
        </p:nvSpPr>
        <p:spPr>
          <a:xfrm>
            <a:off x="1243025" y="1374225"/>
            <a:ext cx="332100" cy="353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/>
              <a:t>C1</a:t>
            </a:r>
            <a:endParaRPr b="1" sz="900"/>
          </a:p>
        </p:txBody>
      </p:sp>
      <p:sp>
        <p:nvSpPr>
          <p:cNvPr id="153" name="Google Shape;153;p17"/>
          <p:cNvSpPr/>
          <p:nvPr/>
        </p:nvSpPr>
        <p:spPr>
          <a:xfrm>
            <a:off x="7353300" y="955325"/>
            <a:ext cx="685800" cy="1264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/>
              <a:t>Rx</a:t>
            </a:r>
            <a:endParaRPr b="1"/>
          </a:p>
        </p:txBody>
      </p:sp>
      <p:sp>
        <p:nvSpPr>
          <p:cNvPr id="154" name="Google Shape;154;p17"/>
          <p:cNvSpPr/>
          <p:nvPr/>
        </p:nvSpPr>
        <p:spPr>
          <a:xfrm rot="5400000">
            <a:off x="3816000" y="1089275"/>
            <a:ext cx="1251300" cy="996600"/>
          </a:xfrm>
          <a:prstGeom prst="flowChartExtra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5" name="Google Shape;155;p17"/>
          <p:cNvCxnSpPr>
            <a:stCxn id="152" idx="3"/>
            <a:endCxn id="156" idx="1"/>
          </p:cNvCxnSpPr>
          <p:nvPr/>
        </p:nvCxnSpPr>
        <p:spPr>
          <a:xfrm flipH="1" rot="10800000">
            <a:off x="1575125" y="1542975"/>
            <a:ext cx="2036100" cy="8100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17"/>
          <p:cNvCxnSpPr>
            <a:endCxn id="158" idx="1"/>
          </p:cNvCxnSpPr>
          <p:nvPr/>
        </p:nvCxnSpPr>
        <p:spPr>
          <a:xfrm>
            <a:off x="5196900" y="1542975"/>
            <a:ext cx="1824300" cy="0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17"/>
          <p:cNvSpPr/>
          <p:nvPr/>
        </p:nvSpPr>
        <p:spPr>
          <a:xfrm>
            <a:off x="3611125" y="1366225"/>
            <a:ext cx="332100" cy="353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/>
              <a:t>C2</a:t>
            </a:r>
            <a:endParaRPr b="1" baseline="-25000"/>
          </a:p>
        </p:txBody>
      </p:sp>
      <p:sp>
        <p:nvSpPr>
          <p:cNvPr id="159" name="Google Shape;159;p17"/>
          <p:cNvSpPr txBox="1"/>
          <p:nvPr/>
        </p:nvSpPr>
        <p:spPr>
          <a:xfrm>
            <a:off x="3943353" y="1304775"/>
            <a:ext cx="863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Roboto"/>
                <a:ea typeface="Roboto"/>
                <a:cs typeface="Roboto"/>
                <a:sym typeface="Roboto"/>
              </a:rPr>
              <a:t>Amp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17"/>
          <p:cNvSpPr/>
          <p:nvPr/>
        </p:nvSpPr>
        <p:spPr>
          <a:xfrm>
            <a:off x="7021200" y="1366125"/>
            <a:ext cx="332100" cy="353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/>
              <a:t>C4</a:t>
            </a:r>
            <a:endParaRPr b="1" baseline="-25000"/>
          </a:p>
        </p:txBody>
      </p:sp>
      <p:sp>
        <p:nvSpPr>
          <p:cNvPr id="160" name="Google Shape;160;p17"/>
          <p:cNvSpPr/>
          <p:nvPr/>
        </p:nvSpPr>
        <p:spPr>
          <a:xfrm>
            <a:off x="4939950" y="1374225"/>
            <a:ext cx="332100" cy="353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/>
              <a:t>C3</a:t>
            </a:r>
            <a:endParaRPr b="1" baseline="-25000"/>
          </a:p>
        </p:txBody>
      </p:sp>
      <p:sp>
        <p:nvSpPr>
          <p:cNvPr id="161" name="Google Shape;161;p17"/>
          <p:cNvSpPr txBox="1"/>
          <p:nvPr/>
        </p:nvSpPr>
        <p:spPr>
          <a:xfrm>
            <a:off x="2250225" y="1082300"/>
            <a:ext cx="685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Roboto"/>
                <a:ea typeface="Roboto"/>
                <a:cs typeface="Roboto"/>
                <a:sym typeface="Roboto"/>
              </a:rPr>
              <a:t>L</a:t>
            </a:r>
            <a:r>
              <a:rPr b="1" baseline="-25000" lang="es" sz="1700">
                <a:latin typeface="Roboto"/>
                <a:ea typeface="Roboto"/>
                <a:cs typeface="Roboto"/>
                <a:sym typeface="Roboto"/>
              </a:rPr>
              <a:t>1</a:t>
            </a:r>
            <a:endParaRPr b="1" baseline="-25000"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5737125" y="1082300"/>
            <a:ext cx="685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Roboto"/>
                <a:ea typeface="Roboto"/>
                <a:cs typeface="Roboto"/>
                <a:sym typeface="Roboto"/>
              </a:rPr>
              <a:t>L</a:t>
            </a:r>
            <a:r>
              <a:rPr b="1" baseline="-25000" lang="es" sz="1700">
                <a:latin typeface="Roboto"/>
                <a:ea typeface="Roboto"/>
                <a:cs typeface="Roboto"/>
                <a:sym typeface="Roboto"/>
              </a:rPr>
              <a:t>2</a:t>
            </a:r>
            <a:endParaRPr b="1" baseline="-25000"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17"/>
          <p:cNvSpPr txBox="1"/>
          <p:nvPr/>
        </p:nvSpPr>
        <p:spPr>
          <a:xfrm>
            <a:off x="4585400" y="2397625"/>
            <a:ext cx="86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8475"/>
            <a:ext cx="9143998" cy="2841653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8"/>
          <p:cNvSpPr txBox="1"/>
          <p:nvPr/>
        </p:nvSpPr>
        <p:spPr>
          <a:xfrm>
            <a:off x="804825" y="455975"/>
            <a:ext cx="170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Casa Matriz en Gral.  Paz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18"/>
          <p:cNvSpPr txBox="1"/>
          <p:nvPr/>
        </p:nvSpPr>
        <p:spPr>
          <a:xfrm>
            <a:off x="5496225" y="1071575"/>
            <a:ext cx="144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Deposito en Av Beiró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18"/>
          <p:cNvSpPr txBox="1"/>
          <p:nvPr/>
        </p:nvSpPr>
        <p:spPr>
          <a:xfrm>
            <a:off x="3073800" y="1163825"/>
            <a:ext cx="1498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cable coaxial</a:t>
            </a:r>
            <a:endParaRPr b="1" sz="16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800" y="2654050"/>
            <a:ext cx="2844061" cy="216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6812" y="2220225"/>
            <a:ext cx="2595325" cy="25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75100" y="2761850"/>
            <a:ext cx="2376250" cy="23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8"/>
          <p:cNvSpPr/>
          <p:nvPr/>
        </p:nvSpPr>
        <p:spPr>
          <a:xfrm>
            <a:off x="6042900" y="4973800"/>
            <a:ext cx="542700" cy="5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type="title"/>
          </p:nvPr>
        </p:nvSpPr>
        <p:spPr>
          <a:xfrm>
            <a:off x="164750" y="2178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Amplificador</a:t>
            </a:r>
            <a:endParaRPr/>
          </a:p>
        </p:txBody>
      </p:sp>
      <p:sp>
        <p:nvSpPr>
          <p:cNvPr id="181" name="Google Shape;181;p19"/>
          <p:cNvSpPr/>
          <p:nvPr/>
        </p:nvSpPr>
        <p:spPr>
          <a:xfrm rot="5400000">
            <a:off x="3285862" y="1569173"/>
            <a:ext cx="3469175" cy="2411079"/>
          </a:xfrm>
          <a:prstGeom prst="flowChartExtra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9"/>
          <p:cNvSpPr/>
          <p:nvPr/>
        </p:nvSpPr>
        <p:spPr>
          <a:xfrm>
            <a:off x="1038120" y="2519917"/>
            <a:ext cx="2776800" cy="509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9"/>
          <p:cNvSpPr/>
          <p:nvPr/>
        </p:nvSpPr>
        <p:spPr>
          <a:xfrm>
            <a:off x="6225976" y="2449357"/>
            <a:ext cx="2040300" cy="650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9"/>
          <p:cNvSpPr txBox="1"/>
          <p:nvPr/>
        </p:nvSpPr>
        <p:spPr>
          <a:xfrm>
            <a:off x="1924801" y="1836250"/>
            <a:ext cx="624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700">
                <a:latin typeface="Roboto"/>
                <a:ea typeface="Roboto"/>
                <a:cs typeface="Roboto"/>
                <a:sym typeface="Roboto"/>
              </a:rPr>
              <a:t>Pin</a:t>
            </a:r>
            <a:endParaRPr b="1" i="1"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19"/>
          <p:cNvSpPr txBox="1"/>
          <p:nvPr/>
        </p:nvSpPr>
        <p:spPr>
          <a:xfrm>
            <a:off x="6779901" y="1836250"/>
            <a:ext cx="748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700">
                <a:latin typeface="Roboto"/>
                <a:ea typeface="Roboto"/>
                <a:cs typeface="Roboto"/>
                <a:sym typeface="Roboto"/>
              </a:rPr>
              <a:t>Pout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19"/>
          <p:cNvSpPr txBox="1"/>
          <p:nvPr/>
        </p:nvSpPr>
        <p:spPr>
          <a:xfrm>
            <a:off x="848700" y="3400128"/>
            <a:ext cx="2776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/>
              <a:t>-7,5</a:t>
            </a:r>
            <a:r>
              <a:rPr b="1" lang="es" sz="1300"/>
              <a:t>[dBm]</a:t>
            </a:r>
            <a:endParaRPr b="1" sz="1600"/>
          </a:p>
        </p:txBody>
      </p:sp>
      <p:sp>
        <p:nvSpPr>
          <p:cNvPr id="187" name="Google Shape;187;p19"/>
          <p:cNvSpPr txBox="1"/>
          <p:nvPr/>
        </p:nvSpPr>
        <p:spPr>
          <a:xfrm>
            <a:off x="6025029" y="3400128"/>
            <a:ext cx="2538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/>
              <a:t>8,5</a:t>
            </a:r>
            <a:r>
              <a:rPr b="1" lang="es" sz="1300"/>
              <a:t>[dBm]</a:t>
            </a:r>
            <a:endParaRPr b="1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/>
          <p:nvPr>
            <p:ph type="title"/>
          </p:nvPr>
        </p:nvSpPr>
        <p:spPr>
          <a:xfrm>
            <a:off x="1111050" y="234375"/>
            <a:ext cx="69219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Ganancia del Amplificador </a:t>
            </a:r>
            <a:r>
              <a:rPr b="1" i="1" lang="es" sz="3111"/>
              <a:t>G</a:t>
            </a:r>
            <a:endParaRPr b="1" i="1" sz="3111"/>
          </a:p>
        </p:txBody>
      </p:sp>
      <p:sp>
        <p:nvSpPr>
          <p:cNvPr id="193" name="Google Shape;193;p20"/>
          <p:cNvSpPr txBox="1"/>
          <p:nvPr/>
        </p:nvSpPr>
        <p:spPr>
          <a:xfrm>
            <a:off x="361750" y="842175"/>
            <a:ext cx="189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2 formas o métodos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20"/>
          <p:cNvSpPr txBox="1"/>
          <p:nvPr/>
        </p:nvSpPr>
        <p:spPr>
          <a:xfrm>
            <a:off x="1850950" y="2614800"/>
            <a:ext cx="310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5" name="Google Shape;1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450" y="2357075"/>
            <a:ext cx="5849550" cy="156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100" y="1394938"/>
            <a:ext cx="8265801" cy="8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/>
          <p:nvPr>
            <p:ph type="title"/>
          </p:nvPr>
        </p:nvSpPr>
        <p:spPr>
          <a:xfrm>
            <a:off x="311700" y="1956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Punto D.2 (vínculo Cable Coaxil RG-218)</a:t>
            </a:r>
            <a:endParaRPr/>
          </a:p>
        </p:txBody>
      </p:sp>
      <p:sp>
        <p:nvSpPr>
          <p:cNvPr id="202" name="Google Shape;202;p21"/>
          <p:cNvSpPr txBox="1"/>
          <p:nvPr/>
        </p:nvSpPr>
        <p:spPr>
          <a:xfrm>
            <a:off x="5820500" y="2371650"/>
            <a:ext cx="287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latin typeface="Roboto"/>
                <a:ea typeface="Roboto"/>
                <a:cs typeface="Roboto"/>
                <a:sym typeface="Roboto"/>
              </a:rPr>
              <a:t>Fórmulas Utilizadas:</a:t>
            </a:r>
            <a:endParaRPr u="sng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3" name="Google Shape;2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4825" y="2854525"/>
            <a:ext cx="2998450" cy="1010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4" name="Google Shape;204;p21"/>
          <p:cNvGraphicFramePr/>
          <p:nvPr/>
        </p:nvGraphicFramePr>
        <p:xfrm>
          <a:off x="130975" y="2643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{96AF22FE-1373-4E6A-A417-07B59034345E}</a:tableStyleId>
              </a:tblPr>
              <a:tblGrid>
                <a:gridCol w="1181100"/>
                <a:gridCol w="952500"/>
              </a:tblGrid>
              <a:tr h="20955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Datos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 hMerge="1"/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L1 [m]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500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L2 [m]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1000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At. C.C [dB/100m]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0,8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At. Conector (c/u) [dB]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0,25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SRx [dBm]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PTx [dBm]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-3</a:t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5" name="Google Shape;205;p21"/>
          <p:cNvGraphicFramePr/>
          <p:nvPr/>
        </p:nvGraphicFramePr>
        <p:xfrm>
          <a:off x="2884875" y="298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{96AF22FE-1373-4E6A-A417-07B59034345E}</a:tableStyleId>
              </a:tblPr>
              <a:tblGrid>
                <a:gridCol w="1352550"/>
                <a:gridCol w="952500"/>
              </a:tblGrid>
              <a:tr h="20955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Resultados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 hMerge="1"/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αL1 [dB]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0,8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αL2 [dB]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16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GAmp (min) [dB]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20,8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SAmp (min) [dBm]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-4,3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PAmp (min) [dBm]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16,5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6" name="Google Shape;206;p21"/>
          <p:cNvSpPr/>
          <p:nvPr/>
        </p:nvSpPr>
        <p:spPr>
          <a:xfrm>
            <a:off x="557225" y="910825"/>
            <a:ext cx="685800" cy="1264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/>
              <a:t>Tx</a:t>
            </a:r>
            <a:endParaRPr b="1" sz="2000"/>
          </a:p>
        </p:txBody>
      </p:sp>
      <p:sp>
        <p:nvSpPr>
          <p:cNvPr id="207" name="Google Shape;207;p21"/>
          <p:cNvSpPr/>
          <p:nvPr/>
        </p:nvSpPr>
        <p:spPr>
          <a:xfrm>
            <a:off x="1243025" y="1374225"/>
            <a:ext cx="332100" cy="353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/>
              <a:t>C1</a:t>
            </a:r>
            <a:endParaRPr b="1" sz="900"/>
          </a:p>
        </p:txBody>
      </p:sp>
      <p:sp>
        <p:nvSpPr>
          <p:cNvPr id="208" name="Google Shape;208;p21"/>
          <p:cNvSpPr/>
          <p:nvPr/>
        </p:nvSpPr>
        <p:spPr>
          <a:xfrm>
            <a:off x="7353300" y="955325"/>
            <a:ext cx="685800" cy="12645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/>
              <a:t>Rx</a:t>
            </a:r>
            <a:endParaRPr b="1"/>
          </a:p>
        </p:txBody>
      </p:sp>
      <p:sp>
        <p:nvSpPr>
          <p:cNvPr id="209" name="Google Shape;209;p21"/>
          <p:cNvSpPr/>
          <p:nvPr/>
        </p:nvSpPr>
        <p:spPr>
          <a:xfrm rot="5400000">
            <a:off x="3816000" y="1089275"/>
            <a:ext cx="1251300" cy="996600"/>
          </a:xfrm>
          <a:prstGeom prst="flowChartExtra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0" name="Google Shape;210;p21"/>
          <p:cNvCxnSpPr>
            <a:stCxn id="207" idx="3"/>
            <a:endCxn id="211" idx="1"/>
          </p:cNvCxnSpPr>
          <p:nvPr/>
        </p:nvCxnSpPr>
        <p:spPr>
          <a:xfrm flipH="1" rot="10800000">
            <a:off x="1575125" y="1542975"/>
            <a:ext cx="2036100" cy="8100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21"/>
          <p:cNvCxnSpPr>
            <a:endCxn id="213" idx="1"/>
          </p:cNvCxnSpPr>
          <p:nvPr/>
        </p:nvCxnSpPr>
        <p:spPr>
          <a:xfrm>
            <a:off x="5196900" y="1542975"/>
            <a:ext cx="1824300" cy="0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21"/>
          <p:cNvSpPr/>
          <p:nvPr/>
        </p:nvSpPr>
        <p:spPr>
          <a:xfrm>
            <a:off x="3611125" y="1366225"/>
            <a:ext cx="332100" cy="353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/>
              <a:t>C2</a:t>
            </a:r>
            <a:endParaRPr b="1" baseline="-25000"/>
          </a:p>
        </p:txBody>
      </p:sp>
      <p:sp>
        <p:nvSpPr>
          <p:cNvPr id="214" name="Google Shape;214;p21"/>
          <p:cNvSpPr txBox="1"/>
          <p:nvPr/>
        </p:nvSpPr>
        <p:spPr>
          <a:xfrm>
            <a:off x="3943353" y="1304775"/>
            <a:ext cx="863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latin typeface="Roboto"/>
                <a:ea typeface="Roboto"/>
                <a:cs typeface="Roboto"/>
                <a:sym typeface="Roboto"/>
              </a:rPr>
              <a:t>Amp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21"/>
          <p:cNvSpPr/>
          <p:nvPr/>
        </p:nvSpPr>
        <p:spPr>
          <a:xfrm>
            <a:off x="7021200" y="1366125"/>
            <a:ext cx="332100" cy="353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/>
              <a:t>C4</a:t>
            </a:r>
            <a:endParaRPr b="1" baseline="-25000"/>
          </a:p>
        </p:txBody>
      </p:sp>
      <p:sp>
        <p:nvSpPr>
          <p:cNvPr id="215" name="Google Shape;215;p21"/>
          <p:cNvSpPr/>
          <p:nvPr/>
        </p:nvSpPr>
        <p:spPr>
          <a:xfrm>
            <a:off x="4939938" y="1366125"/>
            <a:ext cx="332100" cy="3537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/>
              <a:t>C3</a:t>
            </a:r>
            <a:endParaRPr b="1" baseline="-25000"/>
          </a:p>
        </p:txBody>
      </p:sp>
      <p:sp>
        <p:nvSpPr>
          <p:cNvPr id="216" name="Google Shape;216;p21"/>
          <p:cNvSpPr txBox="1"/>
          <p:nvPr/>
        </p:nvSpPr>
        <p:spPr>
          <a:xfrm>
            <a:off x="2250225" y="1082300"/>
            <a:ext cx="685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Roboto"/>
                <a:ea typeface="Roboto"/>
                <a:cs typeface="Roboto"/>
                <a:sym typeface="Roboto"/>
              </a:rPr>
              <a:t>L</a:t>
            </a:r>
            <a:r>
              <a:rPr b="1" baseline="-25000" lang="es" sz="1700">
                <a:latin typeface="Roboto"/>
                <a:ea typeface="Roboto"/>
                <a:cs typeface="Roboto"/>
                <a:sym typeface="Roboto"/>
              </a:rPr>
              <a:t>1</a:t>
            </a:r>
            <a:endParaRPr b="1" baseline="-25000"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21"/>
          <p:cNvSpPr txBox="1"/>
          <p:nvPr/>
        </p:nvSpPr>
        <p:spPr>
          <a:xfrm>
            <a:off x="5737125" y="1082300"/>
            <a:ext cx="685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latin typeface="Roboto"/>
                <a:ea typeface="Roboto"/>
                <a:cs typeface="Roboto"/>
                <a:sym typeface="Roboto"/>
              </a:rPr>
              <a:t>L</a:t>
            </a:r>
            <a:r>
              <a:rPr b="1" baseline="-25000" lang="es" sz="1700">
                <a:latin typeface="Roboto"/>
                <a:ea typeface="Roboto"/>
                <a:cs typeface="Roboto"/>
                <a:sym typeface="Roboto"/>
              </a:rPr>
              <a:t>2</a:t>
            </a:r>
            <a:endParaRPr b="1" baseline="-25000" sz="1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