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9856775" cy="67849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hMb3kVl8q2v9RQsfVRcS7gv5xL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CEE4FD-4498-40E6-BDF5-055CB567BE7F}">
  <a:tblStyle styleId="{ABCEE4FD-4498-40E6-BDF5-055CB567BE7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8E7"/>
          </a:solidFill>
        </a:fill>
      </a:tcStyle>
    </a:wholeTbl>
    <a:band1H>
      <a:tcTxStyle/>
      <a:tcStyle>
        <a:fill>
          <a:solidFill>
            <a:srgbClr val="F6CECB"/>
          </a:solidFill>
        </a:fill>
      </a:tcStyle>
    </a:band1H>
    <a:band2H>
      <a:tcTxStyle/>
    </a:band2H>
    <a:band1V>
      <a:tcTxStyle/>
      <a:tcStyle>
        <a:fill>
          <a:solidFill>
            <a:srgbClr val="F6CE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4271275" cy="33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83232" y="1"/>
            <a:ext cx="4271275" cy="33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44549"/>
            <a:ext cx="4271275" cy="339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83232" y="6444549"/>
            <a:ext cx="4271275" cy="339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985680" y="3222863"/>
            <a:ext cx="7885430" cy="305323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3232150" y="509588"/>
            <a:ext cx="3392488" cy="2543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0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Google Shape;28;p30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0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30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0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0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0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30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4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4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3" name="Google Shape;113;p4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F1927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4" name="Google Shape;114;p4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F1927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4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8" name="Google Shape;128;p4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F1927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9" name="Google Shape;129;p43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F1927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762000" y="1600200"/>
            <a:ext cx="800404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3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35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3" name="Google Shape;73;p35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90" name="Google Shape;90;p3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Google Shape;11;p29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9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29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9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9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9C00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29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F19279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9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9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/>
              <a:t>Business Plan </a:t>
            </a:r>
            <a:endParaRPr/>
          </a:p>
        </p:txBody>
      </p:sp>
      <p:sp>
        <p:nvSpPr>
          <p:cNvPr id="154" name="Google Shape;154;p1"/>
          <p:cNvSpPr txBox="1"/>
          <p:nvPr>
            <p:ph idx="1" type="subTitle"/>
          </p:nvPr>
        </p:nvSpPr>
        <p:spPr>
          <a:xfrm>
            <a:off x="764275" y="6184450"/>
            <a:ext cx="61932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Administración de Recursos - FRBA - UTN - 2020 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762000" y="1600200"/>
            <a:ext cx="800404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ES" sz="2800" u="sng"/>
              <a:t>Ejemplo del alfajor III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 u="sng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El kiosko (monotributista) le agrega 20% de rentabilidad: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$59,53 + Rentabilidad</a:t>
            </a:r>
            <a:endParaRPr b="1"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$59,53 + $11,90 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s-ES" sz="2800"/>
              <a:t>Precio de venta = $ 71,43</a:t>
            </a:r>
            <a:endParaRPr b="1" sz="28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08" name="Google Shape;208;p1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 - IVA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609600" y="1353900"/>
            <a:ext cx="6930900" cy="5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Alícuota</a:t>
            </a:r>
            <a:r>
              <a:rPr lang="es-ES"/>
              <a:t> variable: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96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/>
              <a:t>La alícuota del </a:t>
            </a:r>
            <a:r>
              <a:rPr lang="es-ES"/>
              <a:t>0% se aplica a las ventas de libros, medicamentos, educación, transporte de pasajeros.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96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/>
              <a:t>La alícuota del 27% se aplica a las ventas de gas, energía eléctrica y aguas reguladas por medidor, a quienes presten servicios de telecomunicaciones y agencias noticias, a quienes provean gas o electricidad (excepto alumbrado público y por quienes presten servicios de provisión de agua corriente, cloacales y de desagüe, incluidos el desagote y limpieza de pozos ciegos); siempre que el comprador o usuario sea un sujeto categorizado como responsable inscripto en el IVA o Monotributo. Por el contrario, si estos servicios se prestan en domicilio particulares o casas de recreo o veraneo, la tasa es del 21%.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Del mismo modo será del 21% si el que compra o es prestatario resulta un revendedor o coprestador.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i="1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1400"/>
          </a:p>
        </p:txBody>
      </p:sp>
      <p:sp>
        <p:nvSpPr>
          <p:cNvPr id="214" name="Google Shape;214;p11"/>
          <p:cNvSpPr txBox="1"/>
          <p:nvPr>
            <p:ph type="title"/>
          </p:nvPr>
        </p:nvSpPr>
        <p:spPr>
          <a:xfrm>
            <a:off x="609600" y="609600"/>
            <a:ext cx="63477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 - IVA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762000" y="1600200"/>
            <a:ext cx="7122368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Grava los ingresos provenientes de la explotación del negocio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Tasa: 0% a 15% 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No es trasladable. El fabricante está exento. Como se aplica sobre el total de la operación, puede afectar significativamente la rentabilidad (3,5% es el 17,5% del 20%)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20" name="Google Shape;220;p12"/>
          <p:cNvSpPr txBox="1"/>
          <p:nvPr>
            <p:ph type="title"/>
          </p:nvPr>
        </p:nvSpPr>
        <p:spPr>
          <a:xfrm>
            <a:off x="609599" y="609600"/>
            <a:ext cx="7058745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 – Ingresos Brutos (IIBB)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762000" y="2708920"/>
            <a:ext cx="6402288" cy="346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Grava TODOS los débitos y créditos bancarios Tasa: 0,6% débitos y 0,6% créditos 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Las mutuales están exceptuadas</a:t>
            </a:r>
            <a:endParaRPr sz="2800"/>
          </a:p>
        </p:txBody>
      </p:sp>
      <p:sp>
        <p:nvSpPr>
          <p:cNvPr id="226" name="Google Shape;226;p13"/>
          <p:cNvSpPr txBox="1"/>
          <p:nvPr>
            <p:ph type="title"/>
          </p:nvPr>
        </p:nvSpPr>
        <p:spPr>
          <a:xfrm>
            <a:off x="609599" y="609600"/>
            <a:ext cx="7130753" cy="159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s-ES" sz="3240"/>
              <a:t>Impuestos - Impuesto a los débitos y créditos bancarios (IDCB, “impuesto al cheque”)</a:t>
            </a:r>
            <a:br>
              <a:rPr lang="es-ES" sz="3240"/>
            </a:br>
            <a:endParaRPr sz="32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idx="1" type="body"/>
          </p:nvPr>
        </p:nvSpPr>
        <p:spPr>
          <a:xfrm>
            <a:off x="609600" y="1489975"/>
            <a:ext cx="8156400" cy="5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Grava las ganancias (según la definición del fisco, cuidado con las amortizaciones)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Tasa: 35%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Ejemplo de primer año de actividad: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Ventas: $50.000.000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Inversión en Bienes de uso: $33.000.000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Otros costos: $2.000.000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Ganancia según contribuyente: </a:t>
            </a:r>
            <a:r>
              <a:rPr b="1" lang="es-ES" sz="2800" u="sng"/>
              <a:t>$15.000.000 </a:t>
            </a:r>
            <a:endParaRPr b="1" sz="2800" u="sng"/>
          </a:p>
        </p:txBody>
      </p:sp>
      <p:sp>
        <p:nvSpPr>
          <p:cNvPr id="232" name="Google Shape;232;p1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 - Ganancias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/>
          <p:nvPr>
            <p:ph idx="1" type="body"/>
          </p:nvPr>
        </p:nvSpPr>
        <p:spPr>
          <a:xfrm>
            <a:off x="179500" y="1340400"/>
            <a:ext cx="8586600" cy="55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Para el fisco los bienes de uso no se consumen en su totalidad en el primer año, </a:t>
            </a:r>
            <a:r>
              <a:rPr lang="es-ES" sz="2800"/>
              <a:t>sino</a:t>
            </a:r>
            <a:r>
              <a:rPr lang="es-ES" sz="2800"/>
              <a:t> que deben amortizarse en 10 años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Por lo anterior, </a:t>
            </a:r>
            <a:r>
              <a:rPr lang="es-ES" sz="2800"/>
              <a:t>sólo</a:t>
            </a:r>
            <a:r>
              <a:rPr lang="es-ES" sz="2800"/>
              <a:t> permite tomar $3.300.000 en concepto de costo de amortización para el primer año (más los $2.000.000 de otros costos), entonces: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Ventas: $50.000.000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Costos productivos: $5.200.000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Ganancia estimada: $44.800.000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Impuesto a las ganancias: </a:t>
            </a:r>
            <a:r>
              <a:rPr b="1" lang="es-ES" sz="2800" u="sng"/>
              <a:t>$15.680.000 </a:t>
            </a:r>
            <a:endParaRPr b="1" sz="2800" u="sng"/>
          </a:p>
        </p:txBody>
      </p:sp>
      <p:sp>
        <p:nvSpPr>
          <p:cNvPr id="238" name="Google Shape;238;p15"/>
          <p:cNvSpPr txBox="1"/>
          <p:nvPr>
            <p:ph type="title"/>
          </p:nvPr>
        </p:nvSpPr>
        <p:spPr>
          <a:xfrm>
            <a:off x="609600" y="609600"/>
            <a:ext cx="63477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 - Ganancias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s-ES"/>
              <a:t>Amortización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609600" y="1381125"/>
            <a:ext cx="7148700" cy="5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Amortización es la </a:t>
            </a:r>
            <a:r>
              <a:rPr b="1" lang="es-ES" sz="2800"/>
              <a:t>depreciación</a:t>
            </a:r>
            <a:r>
              <a:rPr lang="es-ES" sz="2800"/>
              <a:t> que sufren los bienes por su uso, obsolescencia o transcurso del tiempo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Se contabiliza como una </a:t>
            </a:r>
            <a:r>
              <a:rPr b="1" lang="es-ES" sz="2800"/>
              <a:t>pérdida</a:t>
            </a:r>
            <a:r>
              <a:rPr lang="es-ES" sz="2800"/>
              <a:t> al depreciarse el bien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Se asocia al concepto de </a:t>
            </a:r>
            <a:r>
              <a:rPr b="1" i="1" lang="es-ES" sz="2800"/>
              <a:t>inversión</a:t>
            </a:r>
            <a:r>
              <a:rPr lang="es-ES" sz="2800"/>
              <a:t>, el cual debe </a:t>
            </a:r>
            <a:r>
              <a:rPr lang="es-ES" sz="2800" u="sng"/>
              <a:t>diferenciarse del concepto de </a:t>
            </a:r>
            <a:r>
              <a:rPr lang="es-ES" sz="2800" u="sng"/>
              <a:t>gasto</a:t>
            </a:r>
            <a:endParaRPr sz="2800" u="sng"/>
          </a:p>
        </p:txBody>
      </p:sp>
      <p:sp>
        <p:nvSpPr>
          <p:cNvPr id="250" name="Google Shape;250;p17"/>
          <p:cNvSpPr txBox="1"/>
          <p:nvPr>
            <p:ph type="title"/>
          </p:nvPr>
        </p:nvSpPr>
        <p:spPr>
          <a:xfrm>
            <a:off x="609600" y="609600"/>
            <a:ext cx="6347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Concepto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369650" y="1449150"/>
            <a:ext cx="7279800" cy="5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1" lang="es-ES" sz="2800"/>
              <a:t>Inversión:</a:t>
            </a:r>
            <a:r>
              <a:rPr lang="es-ES" sz="2800"/>
              <a:t> se resta del capital de la empresa y permite </a:t>
            </a:r>
            <a:r>
              <a:rPr b="1" lang="es-ES" sz="2800"/>
              <a:t>aumentar el valor productivo</a:t>
            </a:r>
            <a:r>
              <a:rPr lang="es-ES" sz="2800"/>
              <a:t>. Está asociada a un bien o servicio </a:t>
            </a:r>
            <a:r>
              <a:rPr b="1" lang="es-ES" sz="2800"/>
              <a:t>NO consumible</a:t>
            </a:r>
            <a:r>
              <a:rPr lang="es-ES" sz="2800"/>
              <a:t> a corto plazo. La inversión se amortiza.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1" lang="es-ES" sz="2800"/>
              <a:t>Gasto:</a:t>
            </a:r>
            <a:r>
              <a:rPr lang="es-ES" sz="2800"/>
              <a:t> se resta del capital de la empresa y NO permite aumentar el valor productivo . Está asociado a un </a:t>
            </a:r>
            <a:r>
              <a:rPr b="1" lang="es-ES" sz="2800"/>
              <a:t>bien o servicio consumible</a:t>
            </a:r>
            <a:r>
              <a:rPr lang="es-ES" sz="2800"/>
              <a:t> a corto plazo. El gasto no se amortiza.</a:t>
            </a:r>
            <a:endParaRPr/>
          </a:p>
        </p:txBody>
      </p:sp>
      <p:sp>
        <p:nvSpPr>
          <p:cNvPr id="256" name="Google Shape;256;p18"/>
          <p:cNvSpPr txBox="1"/>
          <p:nvPr>
            <p:ph type="title"/>
          </p:nvPr>
        </p:nvSpPr>
        <p:spPr>
          <a:xfrm>
            <a:off x="609600" y="609600"/>
            <a:ext cx="63477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Concepto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762000" y="1600200"/>
            <a:ext cx="68343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1" lang="es-ES" sz="2800"/>
              <a:t>Ejemplos de inversión:</a:t>
            </a:r>
            <a:r>
              <a:rPr lang="es-ES" sz="2800"/>
              <a:t> patentes, rodados, maquinarias, etc.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1" lang="es-ES" sz="2800"/>
              <a:t>Ejemplos de gasto:</a:t>
            </a:r>
            <a:r>
              <a:rPr lang="es-ES" sz="2800"/>
              <a:t> electricidad, teléfono, sueldos, alquiler, papelería, etc.</a:t>
            </a:r>
            <a:endParaRPr/>
          </a:p>
        </p:txBody>
      </p:sp>
      <p:sp>
        <p:nvSpPr>
          <p:cNvPr id="262" name="Google Shape;262;p1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Concepto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762000" y="1268760"/>
            <a:ext cx="6402288" cy="547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68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s-ES" sz="2200"/>
              <a:t>Es una evaluación económica y financiera sobre cómo se va a llevar adelante un negocio</a:t>
            </a:r>
            <a:endParaRPr sz="2200"/>
          </a:p>
          <a:p>
            <a:pPr indent="-36068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b="1" lang="es-ES" sz="2200"/>
              <a:t>Económica</a:t>
            </a:r>
            <a:r>
              <a:rPr lang="es-ES" sz="2200"/>
              <a:t> se refiere a si una organización gana o pierde dinero, es decir, el resultado del ejercicio. </a:t>
            </a:r>
            <a:endParaRPr sz="2200"/>
          </a:p>
          <a:p>
            <a:pPr indent="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Para los resultados (ingresos y gastos) se aplica el principio de devengado, esto es, se contabiliza al momento de la compra/venta independientemente del momento en que se realice el pago/cobro del dinero</a:t>
            </a:r>
            <a:endParaRPr sz="2200"/>
          </a:p>
          <a:p>
            <a:pPr indent="-36068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b="1" lang="es-ES" sz="2200"/>
              <a:t>Financiera</a:t>
            </a:r>
            <a:r>
              <a:rPr lang="es-ES" sz="2200"/>
              <a:t> se relaciona con el momento en que entra y sale el dinero de la empresa. Es decir al momento en que se realizan cobros y pagos</a:t>
            </a:r>
            <a:endParaRPr sz="2200"/>
          </a:p>
        </p:txBody>
      </p:sp>
      <p:sp>
        <p:nvSpPr>
          <p:cNvPr id="160" name="Google Shape;160;p2"/>
          <p:cNvSpPr txBox="1"/>
          <p:nvPr>
            <p:ph type="title"/>
          </p:nvPr>
        </p:nvSpPr>
        <p:spPr>
          <a:xfrm>
            <a:off x="609600" y="609600"/>
            <a:ext cx="63477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Definición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464900" y="1367400"/>
            <a:ext cx="83010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Según Decreto N° 873/1997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Herramientas:</a:t>
            </a:r>
            <a:r>
              <a:rPr lang="es-ES" sz="2400"/>
              <a:t> 3 años</a:t>
            </a:r>
            <a:endParaRPr sz="2400"/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Equipos de computación y accesorios de informática:</a:t>
            </a:r>
            <a:r>
              <a:rPr lang="es-ES" sz="2400"/>
              <a:t> 3 años</a:t>
            </a:r>
            <a:endParaRPr sz="2400"/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R</a:t>
            </a:r>
            <a:r>
              <a:rPr b="1" lang="es-ES" sz="2400"/>
              <a:t>odados: </a:t>
            </a:r>
            <a:r>
              <a:rPr lang="es-ES" sz="2400"/>
              <a:t>5 años</a:t>
            </a:r>
            <a:endParaRPr sz="2400"/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Equipos, aparatos e instrumental de precisión de uso técnico y profesional</a:t>
            </a:r>
            <a:r>
              <a:rPr b="1" lang="es-ES" sz="2400"/>
              <a:t>:</a:t>
            </a:r>
            <a:r>
              <a:rPr lang="es-ES" sz="2400"/>
              <a:t> 5 años</a:t>
            </a:r>
            <a:endParaRPr sz="2400"/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Equipos, aparatos e instrumental de uso técnico y profesional:</a:t>
            </a:r>
            <a:r>
              <a:rPr lang="es-ES" sz="2400"/>
              <a:t> 8 años</a:t>
            </a:r>
            <a:endParaRPr sz="2400"/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Muebles y útiles:</a:t>
            </a:r>
            <a:r>
              <a:rPr lang="es-ES" sz="2400"/>
              <a:t> 10 años</a:t>
            </a:r>
            <a:endParaRPr b="1" sz="2400"/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Maquinarias y equipos e instalaciones:</a:t>
            </a:r>
            <a:r>
              <a:rPr lang="es-ES" sz="2400"/>
              <a:t> 10 años</a:t>
            </a:r>
            <a:endParaRPr sz="2400"/>
          </a:p>
          <a:p>
            <a:pPr indent="-242401" lvl="0" marL="360000" rtl="0" algn="l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Edificios:</a:t>
            </a:r>
            <a:r>
              <a:rPr lang="es-ES" sz="2400"/>
              <a:t> 50 años</a:t>
            </a:r>
            <a:endParaRPr sz="2400"/>
          </a:p>
          <a:p>
            <a:pPr indent="0" lvl="0" marL="3429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68" name="Google Shape;268;p20"/>
          <p:cNvSpPr txBox="1"/>
          <p:nvPr>
            <p:ph type="title"/>
          </p:nvPr>
        </p:nvSpPr>
        <p:spPr>
          <a:xfrm>
            <a:off x="609600" y="609600"/>
            <a:ext cx="63477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Período de amortización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s-ES"/>
              <a:t>Leasing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762000" y="1342575"/>
            <a:ext cx="7122300" cy="5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099" lvl="0" marL="179999" rtl="0" algn="l">
              <a:spcBef>
                <a:spcPts val="0"/>
              </a:spcBef>
              <a:spcAft>
                <a:spcPts val="0"/>
              </a:spcAft>
              <a:buSzPts val="2600"/>
              <a:buChar char="►"/>
            </a:pPr>
            <a:r>
              <a:rPr lang="es-ES" sz="2600"/>
              <a:t>Es un contrato de alquiler de un bien (se paga por su uso) teniendo opción de compra del mismo al finalizar el período de uso</a:t>
            </a:r>
            <a:endParaRPr sz="2600"/>
          </a:p>
          <a:p>
            <a:pPr indent="-89999" lvl="0" marL="179999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55099" lvl="0" marL="179999" rtl="0" algn="l">
              <a:spcBef>
                <a:spcPts val="1000"/>
              </a:spcBef>
              <a:spcAft>
                <a:spcPts val="0"/>
              </a:spcAft>
              <a:buSzPts val="2600"/>
              <a:buChar char="►"/>
            </a:pPr>
            <a:r>
              <a:rPr lang="es-ES" sz="2600"/>
              <a:t>Las cuotas son deducibles de impuesto a las ganancias (se considera un gasto)</a:t>
            </a:r>
            <a:endParaRPr sz="2600"/>
          </a:p>
          <a:p>
            <a:pPr indent="-89999" lvl="0" marL="1799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5099" lvl="0" marL="179999" rtl="0" algn="l">
              <a:spcBef>
                <a:spcPts val="1000"/>
              </a:spcBef>
              <a:spcAft>
                <a:spcPts val="0"/>
              </a:spcAft>
              <a:buSzPts val="2600"/>
              <a:buChar char="►"/>
            </a:pPr>
            <a:r>
              <a:rPr lang="es-ES" sz="2600"/>
              <a:t>Se aplica cada vez a más actividades y en grandes montos (hay compañías aéreas que tienen su flota de aviones por leasing, también para flota de vehículos)</a:t>
            </a:r>
            <a:endParaRPr sz="2600"/>
          </a:p>
        </p:txBody>
      </p:sp>
      <p:sp>
        <p:nvSpPr>
          <p:cNvPr id="280" name="Google Shape;280;p22"/>
          <p:cNvSpPr txBox="1"/>
          <p:nvPr>
            <p:ph type="title"/>
          </p:nvPr>
        </p:nvSpPr>
        <p:spPr>
          <a:xfrm>
            <a:off x="609600" y="609600"/>
            <a:ext cx="6347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Leasing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s-ES"/>
              <a:t>Costo laboral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idx="1" type="body"/>
          </p:nvPr>
        </p:nvSpPr>
        <p:spPr>
          <a:xfrm>
            <a:off x="437700" y="1353900"/>
            <a:ext cx="7565700" cy="5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Está compuesto por: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Sueldo bruto + Contribuciones Patronales</a:t>
            </a:r>
            <a:endParaRPr b="1" sz="24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600"/>
          </a:p>
          <a:p>
            <a:pPr indent="-34671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Sueldo bruto</a:t>
            </a:r>
            <a:r>
              <a:rPr lang="es-ES" sz="2400"/>
              <a:t>, consiste en: </a:t>
            </a:r>
            <a:endParaRPr sz="2400"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Sueldo neto + </a:t>
            </a:r>
            <a:endParaRPr sz="2400"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Aportes y Deducciones(17/20%)</a:t>
            </a:r>
            <a:endParaRPr sz="2400"/>
          </a:p>
          <a:p>
            <a:pPr indent="0" lvl="0" marL="74295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  <a:p>
            <a:pPr indent="-295910" lvl="1" marL="742950" rtl="0" algn="l"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b="1" lang="es-ES" sz="2400"/>
              <a:t>Contribuciones patronales:</a:t>
            </a:r>
            <a:r>
              <a:rPr lang="es-ES" sz="2400"/>
              <a:t> carga impositiva por cuenta del empleador, según Ley 27541 (cap 3) de Dic 2019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20,4% para empresa categorizada como mediana, tramo 2 o superior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18% para el resto de las empresas</a:t>
            </a:r>
            <a:endParaRPr sz="2400"/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+ 6% de Obra Social</a:t>
            </a:r>
            <a:endParaRPr sz="2400"/>
          </a:p>
        </p:txBody>
      </p:sp>
      <p:sp>
        <p:nvSpPr>
          <p:cNvPr id="292" name="Google Shape;292;p24"/>
          <p:cNvSpPr txBox="1"/>
          <p:nvPr>
            <p:ph type="title"/>
          </p:nvPr>
        </p:nvSpPr>
        <p:spPr>
          <a:xfrm>
            <a:off x="609600" y="609600"/>
            <a:ext cx="63477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Costo laboral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idx="1" type="body"/>
          </p:nvPr>
        </p:nvSpPr>
        <p:spPr>
          <a:xfrm>
            <a:off x="696225" y="1643075"/>
            <a:ext cx="8069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165" lvl="0" marL="269999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Bruto: </a:t>
            </a:r>
            <a:r>
              <a:rPr b="1" lang="es-ES" sz="2800"/>
              <a:t>$60.240,96</a:t>
            </a:r>
            <a:endParaRPr/>
          </a:p>
          <a:p>
            <a:pPr indent="-161925" lvl="1" marL="269999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ES" sz="2800"/>
              <a:t>- Aportes y deducciones: $10.240,96</a:t>
            </a:r>
            <a:endParaRPr sz="2800"/>
          </a:p>
          <a:p>
            <a:pPr indent="-304165" lvl="0" marL="269999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Neto: </a:t>
            </a:r>
            <a:r>
              <a:rPr b="1" lang="es-ES" sz="2800"/>
              <a:t>$50.000</a:t>
            </a:r>
            <a:endParaRPr/>
          </a:p>
          <a:p>
            <a:pPr indent="-161925" lvl="1" marL="269999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ES" sz="2800"/>
              <a:t>+Cargas sociales: $</a:t>
            </a:r>
            <a:r>
              <a:rPr lang="es-ES" sz="2800"/>
              <a:t>15.903,61</a:t>
            </a:r>
            <a:endParaRPr/>
          </a:p>
          <a:p>
            <a:pPr indent="-304165" lvl="0" marL="269999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 Bruto + Contribuciones: </a:t>
            </a:r>
            <a:r>
              <a:rPr b="1" lang="es-ES" sz="2800"/>
              <a:t>$</a:t>
            </a:r>
            <a:r>
              <a:rPr b="1" lang="es-ES" sz="2800"/>
              <a:t>76.144,57</a:t>
            </a:r>
            <a:endParaRPr/>
          </a:p>
          <a:p>
            <a:pPr indent="-161925" lvl="1" marL="269999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ES" sz="2800"/>
              <a:t>+SAC (8,33%) $</a:t>
            </a:r>
            <a:r>
              <a:rPr lang="es-ES" sz="2800"/>
              <a:t>6.342,84</a:t>
            </a:r>
            <a:endParaRPr/>
          </a:p>
          <a:p>
            <a:pPr indent="-161925" lvl="1" marL="269999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ES" sz="2800"/>
              <a:t>+Vacaciones (4,17%) $3.175,22</a:t>
            </a:r>
            <a:endParaRPr/>
          </a:p>
          <a:p>
            <a:pPr indent="-304165" lvl="0" marL="269999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 Proporcionales prorrateados: $9.518,06</a:t>
            </a:r>
            <a:endParaRPr/>
          </a:p>
        </p:txBody>
      </p:sp>
      <p:sp>
        <p:nvSpPr>
          <p:cNvPr id="298" name="Google Shape;298;p25"/>
          <p:cNvSpPr txBox="1"/>
          <p:nvPr>
            <p:ph type="title"/>
          </p:nvPr>
        </p:nvSpPr>
        <p:spPr>
          <a:xfrm>
            <a:off x="609600" y="609600"/>
            <a:ext cx="63477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Cálculo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546550" y="1353900"/>
            <a:ext cx="8219400" cy="54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2240" lvl="0" marL="269999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1" lang="es-ES" sz="2800"/>
              <a:t> </a:t>
            </a:r>
            <a:r>
              <a:rPr lang="es-ES" sz="2800"/>
              <a:t>Proporcionales prorrateados: </a:t>
            </a:r>
            <a:r>
              <a:rPr lang="es-ES" sz="2800"/>
              <a:t>$</a:t>
            </a:r>
            <a:r>
              <a:rPr lang="es-ES" sz="2800"/>
              <a:t>9.518,06</a:t>
            </a:r>
            <a:endParaRPr sz="2800"/>
          </a:p>
          <a:p>
            <a:pPr indent="0" lvl="1" marL="269999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ES" sz="2800"/>
              <a:t>+Lic. Examen (10 días hábiles anuales): </a:t>
            </a:r>
            <a:r>
              <a:rPr lang="es-ES" sz="2800"/>
              <a:t>(</a:t>
            </a:r>
            <a:r>
              <a:rPr lang="es-ES" sz="2800"/>
              <a:t>$76.144,57</a:t>
            </a:r>
            <a:r>
              <a:rPr lang="es-ES" sz="2800"/>
              <a:t>/20*10)/12 = $ 3.172,69</a:t>
            </a:r>
            <a:endParaRPr/>
          </a:p>
          <a:p>
            <a:pPr indent="0" lvl="1" marL="269999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ES" sz="2800"/>
              <a:t>+Enfermedad (10 días hábiles anuales):</a:t>
            </a:r>
            <a:endParaRPr sz="2800"/>
          </a:p>
          <a:p>
            <a:pPr indent="0" lvl="1" marL="269999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ES" sz="2800"/>
              <a:t>($76.144,57/20*10)/12 = $ 3.172,69</a:t>
            </a:r>
            <a:endParaRPr/>
          </a:p>
          <a:p>
            <a:pPr indent="0" lvl="0" marL="2699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800"/>
              <a:t>Total c/mermas:</a:t>
            </a:r>
            <a:r>
              <a:rPr b="1" lang="es-ES" sz="2800"/>
              <a:t> $ </a:t>
            </a:r>
            <a:r>
              <a:rPr b="1" lang="es-ES" sz="2800"/>
              <a:t>15.863,44</a:t>
            </a:r>
            <a:endParaRPr b="1" sz="2800"/>
          </a:p>
          <a:p>
            <a:pPr indent="0" lvl="0" marL="2699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2800"/>
              <a:t>Total acumulado: $ 92.008,01 </a:t>
            </a:r>
            <a:endParaRPr b="1" sz="2800"/>
          </a:p>
          <a:p>
            <a:pPr indent="-142240" lvl="0" marL="269999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Horas efectivas de trabajo: 6 (75%) </a:t>
            </a:r>
            <a:endParaRPr/>
          </a:p>
          <a:p>
            <a:pPr indent="0" lvl="1" marL="269999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s-ES" sz="2800"/>
              <a:t>+Adicional para 8 horas: $ 30.669,33</a:t>
            </a:r>
            <a:endParaRPr/>
          </a:p>
          <a:p>
            <a:pPr indent="-142240" lvl="0" marL="269999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 u="sng"/>
              <a:t>Costo laboral efectivo:</a:t>
            </a:r>
            <a:r>
              <a:rPr b="1" lang="es-ES" sz="2800"/>
              <a:t> $ 122.677,34</a:t>
            </a:r>
            <a:endParaRPr/>
          </a:p>
        </p:txBody>
      </p:sp>
      <p:sp>
        <p:nvSpPr>
          <p:cNvPr id="304" name="Google Shape;304;p26"/>
          <p:cNvSpPr txBox="1"/>
          <p:nvPr>
            <p:ph type="title"/>
          </p:nvPr>
        </p:nvSpPr>
        <p:spPr>
          <a:xfrm>
            <a:off x="609600" y="609600"/>
            <a:ext cx="63477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Cálculo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395525" y="1643074"/>
            <a:ext cx="7200900" cy="5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s-ES" sz="2400"/>
              <a:t>Tienen una implicancia directa en la planificación ya que la duración de las tareas resulta del esfuerzo diario efectivo que puede entregar cada persona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s-ES" sz="2400"/>
              <a:t>Por ejemplo: </a:t>
            </a:r>
            <a:endParaRPr sz="24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Si una tarea requiere un esfuerzo de 40 horas hombre, esto se puede lograr con: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s-ES" sz="2400"/>
              <a:t>El trabajo de una persona que dedique efectivamente 8 horas durante 5 días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s-ES" sz="2400"/>
              <a:t>El trabajo de una persona que dedique efectivamente 5 horas durante 8 días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 txBox="1"/>
          <p:nvPr>
            <p:ph type="title"/>
          </p:nvPr>
        </p:nvSpPr>
        <p:spPr>
          <a:xfrm>
            <a:off x="609600" y="609600"/>
            <a:ext cx="63477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Horas efectivas de trabajo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762000" y="1643082"/>
            <a:ext cx="661831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846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s-ES" sz="2800"/>
              <a:t>Si estamos en el segundo escenario real(5 horas x día), pero la planificación se estimó de acuerdo al primero(8 horas x día), entonces, al cabo de 5 días la tarea no estará finalizada porque solo se han aplicado 25 horas en lugar de las 40 horas requeridas.</a:t>
            </a:r>
            <a:endParaRPr/>
          </a:p>
        </p:txBody>
      </p:sp>
      <p:sp>
        <p:nvSpPr>
          <p:cNvPr id="316" name="Google Shape;316;p28"/>
          <p:cNvSpPr txBox="1"/>
          <p:nvPr>
            <p:ph type="title"/>
          </p:nvPr>
        </p:nvSpPr>
        <p:spPr>
          <a:xfrm>
            <a:off x="609600" y="609600"/>
            <a:ext cx="63477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Horas efectivas de trabajo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6" name="Google Shape;166;p3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s-ES"/>
              <a:t>Impuestos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762000" y="1600200"/>
            <a:ext cx="7194300" cy="51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lang="es-ES" sz="3200"/>
              <a:t>Pueden ser clasificados según su aplicación:</a:t>
            </a:r>
            <a:endParaRPr/>
          </a:p>
          <a:p>
            <a:pPr indent="-356869" lvl="1" marL="74295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1" lang="es-ES" sz="3200"/>
              <a:t>Directos:</a:t>
            </a:r>
            <a:r>
              <a:rPr lang="es-ES" sz="3200"/>
              <a:t> gravan (imponen) directamente un conjunto de operaciones. Gravan el </a:t>
            </a:r>
            <a:r>
              <a:rPr i="1" lang="es-ES" sz="3200"/>
              <a:t>sujeto</a:t>
            </a:r>
            <a:endParaRPr/>
          </a:p>
          <a:p>
            <a:pPr indent="-356869" lvl="1" marL="74295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1" lang="es-ES" sz="3200"/>
              <a:t>Indirectos</a:t>
            </a:r>
            <a:r>
              <a:rPr lang="es-ES" sz="3200"/>
              <a:t>: gravan la operación (transacción comercial). Gravan al </a:t>
            </a:r>
            <a:r>
              <a:rPr i="1" lang="es-ES" sz="3200"/>
              <a:t>bien</a:t>
            </a:r>
            <a:r>
              <a:rPr lang="es-ES" sz="3200"/>
              <a:t> o </a:t>
            </a:r>
            <a:r>
              <a:rPr i="1" lang="es-ES" sz="3200"/>
              <a:t>servicio</a:t>
            </a:r>
            <a:endParaRPr i="1" sz="32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 txBox="1"/>
          <p:nvPr>
            <p:ph type="title"/>
          </p:nvPr>
        </p:nvSpPr>
        <p:spPr>
          <a:xfrm>
            <a:off x="609600" y="609600"/>
            <a:ext cx="63477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</a:t>
            </a:r>
            <a:endParaRPr/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395536" y="2006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{ABCEE4FD-4498-40E6-BDF5-055CB567BE7F}</a:tableStyleId>
              </a:tblPr>
              <a:tblGrid>
                <a:gridCol w="2408150"/>
                <a:gridCol w="2408150"/>
                <a:gridCol w="2408150"/>
              </a:tblGrid>
              <a:tr h="774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Nacionales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Provinciales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7697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Indirectos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IVA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IIBB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769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IDCB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 vMerge="1"/>
              </a:tr>
              <a:tr h="76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Directos</a:t>
                      </a:r>
                      <a:endParaRPr b="1" sz="18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45725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Ganancias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762000" y="1600200"/>
            <a:ext cx="6546304" cy="492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s-ES" sz="2400"/>
              <a:t>No afecta económicamente al flujo de fondos (porque es trasladable), pero sí financieramente (porque se paga todos los meses)</a:t>
            </a:r>
            <a:endParaRPr i="1"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s-ES" sz="2400"/>
              <a:t>Se lo considera distorsivo porque las transacciones de compra y venta no suelen ser simultáneas. </a:t>
            </a:r>
            <a:endParaRPr sz="2400"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400"/>
              <a:t>El contribuyente presta al estado a tasa cero porque se debe paga el IVA compras aunque no se materialice la venta (y descontarlo del IVA ventas solamente si ésta ocurre)</a:t>
            </a:r>
            <a:endParaRPr i="1"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4" name="Google Shape;184;p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 - IVA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762000" y="1600200"/>
            <a:ext cx="661831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 u="sng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s-ES" sz="2400"/>
              <a:t>Se grava las </a:t>
            </a:r>
            <a:r>
              <a:rPr b="1" lang="es-ES" sz="2400"/>
              <a:t>compras y ventas devengadas</a:t>
            </a:r>
            <a:r>
              <a:rPr lang="es-ES" sz="2400"/>
              <a:t> (aún en las compras a plazo) con total independencia del momento del pago/cobro (</a:t>
            </a:r>
            <a:r>
              <a:rPr lang="es-ES" sz="2400"/>
              <a:t>percibido)</a:t>
            </a:r>
            <a:r>
              <a:rPr lang="es-ES" sz="2400"/>
              <a:t>.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s-ES" sz="2400"/>
              <a:t>Esto incrementa los costos de producción como consecuencia de los costos financieros</a:t>
            </a:r>
            <a:endParaRPr i="1" sz="2400"/>
          </a:p>
          <a:p>
            <a:pPr indent="0" lvl="0" marL="9144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761999" y="7620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Impuestos - IVA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762000" y="1600200"/>
            <a:ext cx="8004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ES" sz="2800" u="sng"/>
              <a:t>Ejemplo del alfajor 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Alfajores S.A.</a:t>
            </a:r>
            <a:r>
              <a:rPr lang="es-ES" sz="2800"/>
              <a:t> tiene $ 30 de costos directos e indirectos, más 20% de rentabilidad:</a:t>
            </a:r>
            <a:endParaRPr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$30,00 + $6 = </a:t>
            </a:r>
            <a:r>
              <a:rPr b="1" lang="es-ES" sz="2800"/>
              <a:t>$36</a:t>
            </a:r>
            <a:endParaRPr/>
          </a:p>
          <a:p>
            <a:pPr indent="-143509" lvl="1" marL="74295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Precio de venta a distribuidor: </a:t>
            </a:r>
            <a:endParaRPr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$36 + 21% IVA 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$36 + $7,56 (que debe pagar Fisco) 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Total = </a:t>
            </a:r>
            <a:r>
              <a:rPr b="1" lang="es-ES" sz="2800"/>
              <a:t>$43,56</a:t>
            </a:r>
            <a:endParaRPr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i="1"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i="1"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sp>
        <p:nvSpPr>
          <p:cNvPr id="196" name="Google Shape;196;p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 - IVA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682625" y="1340300"/>
            <a:ext cx="8083500" cy="5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ES" sz="2800" u="sng"/>
              <a:t>Ejemplo del alfajor II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El distribuidor le agrega $5 de costos directos e indirectos más 20% de rentabilidad:</a:t>
            </a:r>
            <a:endParaRPr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$36 + $5 + $8,2 = </a:t>
            </a:r>
            <a:r>
              <a:rPr b="1" lang="es-ES" sz="2800"/>
              <a:t>$ 49,2</a:t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Precio de venta a kiosko: </a:t>
            </a:r>
            <a:endParaRPr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$49,2 + 21% IVA 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$49,2 + 10,33 (fisco) = </a:t>
            </a:r>
            <a:r>
              <a:rPr b="1" lang="es-ES" sz="2800"/>
              <a:t>$ 59,53</a:t>
            </a:r>
            <a:endParaRPr b="1"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800"/>
              <a:t>Distribuidor debe al fisco (diff IVA):</a:t>
            </a:r>
            <a:endParaRPr sz="2800"/>
          </a:p>
          <a:p>
            <a:pPr indent="-406400" lvl="0" marL="9144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s-ES" sz="2800"/>
              <a:t>$</a:t>
            </a:r>
            <a:r>
              <a:rPr lang="es-ES" sz="2800"/>
              <a:t>10,33 - $7,56 = $ 2,77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"/>
          <p:cNvSpPr txBox="1"/>
          <p:nvPr>
            <p:ph type="title"/>
          </p:nvPr>
        </p:nvSpPr>
        <p:spPr>
          <a:xfrm>
            <a:off x="609600" y="609600"/>
            <a:ext cx="6347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Impuestos - IVA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Rojo naranja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2012-03-28T02:49:17Z</dcterms:created>
  <dc:creator>rsualdea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