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notesMasterIdLst>
    <p:notesMasterId r:id="rId25"/>
  </p:notesMasterIdLst>
  <p:sldIdLst>
    <p:sldId id="256" r:id="rId2"/>
    <p:sldId id="325" r:id="rId3"/>
    <p:sldId id="319" r:id="rId4"/>
    <p:sldId id="320" r:id="rId5"/>
    <p:sldId id="321" r:id="rId6"/>
    <p:sldId id="322" r:id="rId7"/>
    <p:sldId id="323" r:id="rId8"/>
    <p:sldId id="324" r:id="rId9"/>
    <p:sldId id="258" r:id="rId10"/>
    <p:sldId id="306" r:id="rId11"/>
    <p:sldId id="307" r:id="rId12"/>
    <p:sldId id="308" r:id="rId13"/>
    <p:sldId id="309" r:id="rId14"/>
    <p:sldId id="310" r:id="rId15"/>
    <p:sldId id="311" r:id="rId16"/>
    <p:sldId id="326" r:id="rId17"/>
    <p:sldId id="312" r:id="rId18"/>
    <p:sldId id="313" r:id="rId19"/>
    <p:sldId id="314" r:id="rId20"/>
    <p:sldId id="318" r:id="rId21"/>
    <p:sldId id="259" r:id="rId22"/>
    <p:sldId id="301" r:id="rId23"/>
    <p:sldId id="317" r:id="rId24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0B25F994-6E5E-4EDD-87F4-301603DA4D75}">
          <p14:sldIdLst>
            <p14:sldId id="256"/>
          </p14:sldIdLst>
        </p14:section>
        <p14:section name="Arquitectura de software" id="{37A66CDC-B7AF-477E-9570-0F3223FC5C7F}">
          <p14:sldIdLst>
            <p14:sldId id="325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Vistas 4+1" id="{B28E18EC-3272-44BD-A6DB-C84D81EA666B}">
          <p14:sldIdLst>
            <p14:sldId id="258"/>
            <p14:sldId id="306"/>
            <p14:sldId id="307"/>
            <p14:sldId id="308"/>
            <p14:sldId id="309"/>
            <p14:sldId id="310"/>
            <p14:sldId id="311"/>
          </p14:sldIdLst>
        </p14:section>
        <p14:section name="Vistas SEI" id="{690943A7-9CEC-4CD3-9B66-580339102751}">
          <p14:sldIdLst>
            <p14:sldId id="326"/>
            <p14:sldId id="312"/>
            <p14:sldId id="313"/>
            <p14:sldId id="314"/>
          </p14:sldIdLst>
        </p14:section>
        <p14:section name="Infraestructura" id="{A6461E8A-EB86-4052-96D1-8F3387BE09AC}">
          <p14:sldIdLst>
            <p14:sldId id="318"/>
            <p14:sldId id="259"/>
            <p14:sldId id="301"/>
            <p14:sldId id="31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10" autoAdjust="0"/>
    <p:restoredTop sz="94660"/>
  </p:normalViewPr>
  <p:slideViewPr>
    <p:cSldViewPr>
      <p:cViewPr varScale="1">
        <p:scale>
          <a:sx n="88" d="100"/>
          <a:sy n="88" d="100"/>
        </p:scale>
        <p:origin x="134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14F6A4-2D12-41ED-825D-9D9FE9C4CE13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E478F-5D19-4F2C-8FE4-C1331CA96872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0780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7E478F-5D19-4F2C-8FE4-C1331CA96872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1430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5025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8995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80635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40952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676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94686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500392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282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67028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6056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488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37468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8778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5519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9495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486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6364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A4859-C31C-4751-B42B-69AE04B19D25}" type="datetimeFigureOut">
              <a:rPr lang="es-AR" smtClean="0"/>
              <a:t>15/03/2019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B8B2AB-354F-45F1-BE53-BE9B63207C0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38075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 smtClean="0"/>
              <a:t>Arquitectura de </a:t>
            </a:r>
            <a:r>
              <a:rPr lang="es-AR" dirty="0" smtClean="0"/>
              <a:t>IT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Ing. </a:t>
            </a:r>
            <a:r>
              <a:rPr lang="es-AR" dirty="0" smtClean="0"/>
              <a:t>Luciano Straccia</a:t>
            </a:r>
          </a:p>
        </p:txBody>
      </p:sp>
    </p:spTree>
    <p:extLst>
      <p:ext uri="{BB962C8B-B14F-4D97-AF65-F5344CB8AC3E}">
        <p14:creationId xmlns:p14="http://schemas.microsoft.com/office/powerpoint/2010/main" val="883278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29101"/>
            <a:ext cx="8381260" cy="707886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marL="367665"/>
            <a:r>
              <a:rPr lang="es-AR" sz="3600" dirty="0" smtClean="0">
                <a:solidFill>
                  <a:schemeClr val="accent1"/>
                </a:solidFill>
                <a:latin typeface="+mj-lt"/>
                <a:cs typeface="+mj-cs"/>
              </a:rPr>
              <a:t>Modelo 4+1</a:t>
            </a:r>
            <a:endParaRPr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728624" y="2276872"/>
            <a:ext cx="5544566" cy="39649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67624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59878"/>
            <a:ext cx="8381260" cy="646331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marL="367665"/>
            <a:r>
              <a:rPr sz="3200" dirty="0">
                <a:solidFill>
                  <a:schemeClr val="bg1"/>
                </a:solidFill>
                <a:latin typeface="+mj-lt"/>
                <a:cs typeface="+mj-cs"/>
              </a:rPr>
              <a:t>ARQUITECTURAS – MODELO 4+1</a:t>
            </a:r>
          </a:p>
        </p:txBody>
      </p:sp>
      <p:sp>
        <p:nvSpPr>
          <p:cNvPr id="3" name="object 3"/>
          <p:cNvSpPr/>
          <p:nvPr/>
        </p:nvSpPr>
        <p:spPr>
          <a:xfrm>
            <a:off x="667580" y="2060848"/>
            <a:ext cx="7931023" cy="4144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1000" y="529101"/>
            <a:ext cx="8381260" cy="707886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7665"/>
            <a:r>
              <a:rPr lang="es-AR" sz="3600" smtClean="0">
                <a:solidFill>
                  <a:schemeClr val="accent1"/>
                </a:solidFill>
                <a:latin typeface="+mj-lt"/>
                <a:cs typeface="+mj-cs"/>
              </a:rPr>
              <a:t>Modelo 4+1</a:t>
            </a:r>
            <a:endParaRPr lang="es-AR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351026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59878"/>
            <a:ext cx="8381260" cy="646331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marL="367665"/>
            <a:r>
              <a:rPr sz="3200" dirty="0">
                <a:solidFill>
                  <a:schemeClr val="bg1"/>
                </a:solidFill>
                <a:latin typeface="+mj-lt"/>
                <a:cs typeface="+mj-cs"/>
              </a:rPr>
              <a:t>ARQUITECTURAS – MODELO 4+1</a:t>
            </a:r>
          </a:p>
        </p:txBody>
      </p:sp>
      <p:sp>
        <p:nvSpPr>
          <p:cNvPr id="3" name="object 3"/>
          <p:cNvSpPr/>
          <p:nvPr/>
        </p:nvSpPr>
        <p:spPr>
          <a:xfrm>
            <a:off x="827584" y="1988840"/>
            <a:ext cx="7416800" cy="41187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1000" y="529101"/>
            <a:ext cx="8381260" cy="707886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7665"/>
            <a:r>
              <a:rPr lang="es-AR" sz="3600" smtClean="0">
                <a:solidFill>
                  <a:schemeClr val="accent1"/>
                </a:solidFill>
                <a:latin typeface="+mj-lt"/>
                <a:cs typeface="+mj-cs"/>
              </a:rPr>
              <a:t>Modelo 4+1</a:t>
            </a:r>
            <a:endParaRPr lang="es-AR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3641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59878"/>
            <a:ext cx="8381260" cy="646331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marL="367665"/>
            <a:r>
              <a:rPr sz="3200" dirty="0">
                <a:solidFill>
                  <a:schemeClr val="bg1"/>
                </a:solidFill>
                <a:latin typeface="+mj-lt"/>
                <a:cs typeface="+mj-cs"/>
              </a:rPr>
              <a:t>ARQUITECTURAS – MODELO 4+1</a:t>
            </a:r>
          </a:p>
        </p:txBody>
      </p:sp>
      <p:sp>
        <p:nvSpPr>
          <p:cNvPr id="3" name="object 3"/>
          <p:cNvSpPr/>
          <p:nvPr/>
        </p:nvSpPr>
        <p:spPr>
          <a:xfrm>
            <a:off x="1472949" y="2564904"/>
            <a:ext cx="6408673" cy="37326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1000" y="529101"/>
            <a:ext cx="8381260" cy="707886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7665"/>
            <a:r>
              <a:rPr lang="es-AR" sz="3600" smtClean="0">
                <a:solidFill>
                  <a:schemeClr val="accent1"/>
                </a:solidFill>
                <a:latin typeface="+mj-lt"/>
                <a:cs typeface="+mj-cs"/>
              </a:rPr>
              <a:t>Modelo 4+1</a:t>
            </a:r>
            <a:endParaRPr lang="es-AR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55540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59878"/>
            <a:ext cx="8381260" cy="646331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marL="367665"/>
            <a:r>
              <a:rPr sz="3200" dirty="0">
                <a:solidFill>
                  <a:schemeClr val="bg1"/>
                </a:solidFill>
                <a:latin typeface="+mj-lt"/>
                <a:cs typeface="+mj-cs"/>
              </a:rPr>
              <a:t>ARQUITECTURAS – MODELO 4+1</a:t>
            </a:r>
          </a:p>
        </p:txBody>
      </p:sp>
      <p:sp>
        <p:nvSpPr>
          <p:cNvPr id="3" name="object 3"/>
          <p:cNvSpPr/>
          <p:nvPr/>
        </p:nvSpPr>
        <p:spPr>
          <a:xfrm>
            <a:off x="1547622" y="2060848"/>
            <a:ext cx="6553200" cy="392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2"/>
          <p:cNvSpPr txBox="1">
            <a:spLocks/>
          </p:cNvSpPr>
          <p:nvPr/>
        </p:nvSpPr>
        <p:spPr>
          <a:xfrm>
            <a:off x="381000" y="529101"/>
            <a:ext cx="8381260" cy="707886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i="0" kern="1200">
                <a:solidFill>
                  <a:schemeClr val="tx1"/>
                </a:solidFill>
                <a:latin typeface="Franklin Gothic Medium"/>
                <a:ea typeface="+mj-ea"/>
                <a:cs typeface="Franklin Gothic Medium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7665"/>
            <a:r>
              <a:rPr lang="es-AR" sz="3600" smtClean="0">
                <a:solidFill>
                  <a:schemeClr val="accent1"/>
                </a:solidFill>
                <a:latin typeface="+mj-lt"/>
                <a:cs typeface="+mj-cs"/>
              </a:rPr>
              <a:t>Modelo 4+1</a:t>
            </a:r>
            <a:endParaRPr lang="es-AR" sz="3600" dirty="0">
              <a:solidFill>
                <a:schemeClr val="accent1"/>
              </a:solidFill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939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465576" y="1386839"/>
            <a:ext cx="2407920" cy="17038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02004" y="1619377"/>
            <a:ext cx="7261225" cy="2784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2415" algn="ctr">
              <a:lnSpc>
                <a:spcPct val="100000"/>
              </a:lnSpc>
            </a:pPr>
            <a:r>
              <a:rPr sz="6000" spc="5" dirty="0">
                <a:solidFill>
                  <a:srgbClr val="FFFFFF"/>
                </a:solidFill>
                <a:latin typeface="Franklin Gothic Book"/>
                <a:cs typeface="Franklin Gothic Book"/>
              </a:rPr>
              <a:t>+1</a:t>
            </a:r>
            <a:endParaRPr sz="6000">
              <a:latin typeface="Franklin Gothic Book"/>
              <a:cs typeface="Franklin Gothic Book"/>
            </a:endParaRPr>
          </a:p>
          <a:p>
            <a:pPr marL="356870" indent="-344170">
              <a:lnSpc>
                <a:spcPct val="100000"/>
              </a:lnSpc>
              <a:spcBef>
                <a:spcPts val="536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5" dirty="0">
                <a:latin typeface="Franklin Gothic Book"/>
                <a:cs typeface="Franklin Gothic Book"/>
              </a:rPr>
              <a:t>Esta </a:t>
            </a:r>
            <a:r>
              <a:rPr sz="1600" dirty="0">
                <a:latin typeface="Franklin Gothic Book"/>
                <a:cs typeface="Franklin Gothic Book"/>
              </a:rPr>
              <a:t>vista </a:t>
            </a:r>
            <a:r>
              <a:rPr sz="1600" spc="-15" dirty="0">
                <a:latin typeface="Franklin Gothic Book"/>
                <a:cs typeface="Franklin Gothic Book"/>
              </a:rPr>
              <a:t>va </a:t>
            </a:r>
            <a:r>
              <a:rPr sz="1600" dirty="0">
                <a:latin typeface="Franklin Gothic Book"/>
                <a:cs typeface="Franklin Gothic Book"/>
              </a:rPr>
              <a:t>a ser representada por </a:t>
            </a:r>
            <a:r>
              <a:rPr sz="1600" spc="-5" dirty="0">
                <a:latin typeface="Franklin Gothic Book"/>
                <a:cs typeface="Franklin Gothic Book"/>
              </a:rPr>
              <a:t>los casos </a:t>
            </a:r>
            <a:r>
              <a:rPr sz="1600" dirty="0">
                <a:latin typeface="Franklin Gothic Book"/>
                <a:cs typeface="Franklin Gothic Book"/>
              </a:rPr>
              <a:t>de</a:t>
            </a:r>
            <a:r>
              <a:rPr sz="1600" spc="-75" dirty="0">
                <a:latin typeface="Franklin Gothic Book"/>
                <a:cs typeface="Franklin Gothic Book"/>
              </a:rPr>
              <a:t> </a:t>
            </a:r>
            <a:r>
              <a:rPr sz="1600" dirty="0">
                <a:latin typeface="Franklin Gothic Book"/>
                <a:cs typeface="Franklin Gothic Book"/>
              </a:rPr>
              <a:t>uso.</a:t>
            </a:r>
            <a:endParaRPr sz="1600">
              <a:latin typeface="Franklin Gothic Book"/>
              <a:cs typeface="Franklin Gothic Book"/>
            </a:endParaRPr>
          </a:p>
          <a:p>
            <a:pPr marL="356870" indent="-34417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dirty="0">
                <a:latin typeface="Franklin Gothic Book"/>
                <a:cs typeface="Franklin Gothic Book"/>
              </a:rPr>
              <a:t>Tiene </a:t>
            </a:r>
            <a:r>
              <a:rPr sz="1600" spc="-5" dirty="0">
                <a:latin typeface="Franklin Gothic Book"/>
                <a:cs typeface="Franklin Gothic Book"/>
              </a:rPr>
              <a:t>la función </a:t>
            </a:r>
            <a:r>
              <a:rPr sz="1600" dirty="0">
                <a:latin typeface="Franklin Gothic Book"/>
                <a:cs typeface="Franklin Gothic Book"/>
              </a:rPr>
              <a:t>de </a:t>
            </a:r>
            <a:r>
              <a:rPr sz="1600" spc="-5" dirty="0">
                <a:latin typeface="Franklin Gothic Book"/>
                <a:cs typeface="Franklin Gothic Book"/>
              </a:rPr>
              <a:t>unir </a:t>
            </a:r>
            <a:r>
              <a:rPr sz="1600" dirty="0">
                <a:latin typeface="Franklin Gothic Book"/>
                <a:cs typeface="Franklin Gothic Book"/>
              </a:rPr>
              <a:t>y </a:t>
            </a:r>
            <a:r>
              <a:rPr sz="1600" spc="-5" dirty="0">
                <a:latin typeface="Franklin Gothic Book"/>
                <a:cs typeface="Franklin Gothic Book"/>
              </a:rPr>
              <a:t>relacionar las otras </a:t>
            </a:r>
            <a:r>
              <a:rPr sz="1600" dirty="0">
                <a:latin typeface="Franklin Gothic Book"/>
                <a:cs typeface="Franklin Gothic Book"/>
              </a:rPr>
              <a:t>4</a:t>
            </a:r>
            <a:r>
              <a:rPr sz="1600" spc="5" dirty="0">
                <a:latin typeface="Franklin Gothic Book"/>
                <a:cs typeface="Franklin Gothic Book"/>
              </a:rPr>
              <a:t> </a:t>
            </a:r>
            <a:r>
              <a:rPr sz="1600" spc="-5" dirty="0">
                <a:latin typeface="Franklin Gothic Book"/>
                <a:cs typeface="Franklin Gothic Book"/>
              </a:rPr>
              <a:t>vistas.</a:t>
            </a:r>
            <a:endParaRPr sz="1600">
              <a:latin typeface="Franklin Gothic Book"/>
              <a:cs typeface="Franklin Gothic Book"/>
            </a:endParaRPr>
          </a:p>
          <a:p>
            <a:pPr marL="356870" marR="5080" indent="-344170">
              <a:lnSpc>
                <a:spcPct val="100000"/>
              </a:lnSpc>
              <a:spcBef>
                <a:spcPts val="790"/>
              </a:spcBef>
              <a:buFont typeface="Arial"/>
              <a:buChar char="•"/>
              <a:tabLst>
                <a:tab pos="356870" algn="l"/>
                <a:tab pos="357505" algn="l"/>
              </a:tabLst>
            </a:pPr>
            <a:r>
              <a:rPr sz="1600" spc="-15" dirty="0">
                <a:latin typeface="Franklin Gothic Book"/>
                <a:cs typeface="Franklin Gothic Book"/>
              </a:rPr>
              <a:t>Trazabilidad </a:t>
            </a:r>
            <a:r>
              <a:rPr sz="1600" dirty="0">
                <a:latin typeface="Franklin Gothic Book"/>
                <a:cs typeface="Franklin Gothic Book"/>
              </a:rPr>
              <a:t>de componentes, </a:t>
            </a:r>
            <a:r>
              <a:rPr sz="1600" spc="-5" dirty="0">
                <a:latin typeface="Franklin Gothic Book"/>
                <a:cs typeface="Franklin Gothic Book"/>
              </a:rPr>
              <a:t>clases, equipos, paquetes, </a:t>
            </a:r>
            <a:r>
              <a:rPr sz="1600" dirty="0">
                <a:latin typeface="Franklin Gothic Book"/>
                <a:cs typeface="Franklin Gothic Book"/>
              </a:rPr>
              <a:t>etc., para </a:t>
            </a:r>
            <a:r>
              <a:rPr sz="1600" spc="-5" dirty="0">
                <a:latin typeface="Franklin Gothic Book"/>
                <a:cs typeface="Franklin Gothic Book"/>
              </a:rPr>
              <a:t>realizar cada  caso </a:t>
            </a:r>
            <a:r>
              <a:rPr sz="1600" dirty="0">
                <a:latin typeface="Franklin Gothic Book"/>
                <a:cs typeface="Franklin Gothic Book"/>
              </a:rPr>
              <a:t>de</a:t>
            </a:r>
            <a:r>
              <a:rPr sz="1600" spc="-85" dirty="0">
                <a:latin typeface="Franklin Gothic Book"/>
                <a:cs typeface="Franklin Gothic Book"/>
              </a:rPr>
              <a:t> </a:t>
            </a:r>
            <a:r>
              <a:rPr sz="1600" dirty="0">
                <a:latin typeface="Franklin Gothic Book"/>
                <a:cs typeface="Franklin Gothic Book"/>
              </a:rPr>
              <a:t>uso.</a:t>
            </a:r>
            <a:endParaRPr sz="1600">
              <a:latin typeface="Franklin Gothic Book"/>
              <a:cs typeface="Franklin Gothic Book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07891" y="4293085"/>
            <a:ext cx="5184648" cy="2448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381000" y="529101"/>
            <a:ext cx="8381260" cy="707886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67665"/>
            <a:r>
              <a:rPr lang="es-AR" smtClean="0"/>
              <a:t>Modelo 4+1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1848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</a:t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Vistas </a:t>
            </a:r>
            <a:r>
              <a:rPr lang="es-AR" dirty="0" smtClean="0"/>
              <a:t>según </a:t>
            </a:r>
            <a:r>
              <a:rPr lang="es-AR" dirty="0" smtClean="0"/>
              <a:t>SEI</a:t>
            </a:r>
            <a:endParaRPr lang="es-AR" dirty="0" smtClean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0961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90601"/>
            <a:ext cx="8381260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mtClean="0"/>
              <a:t>ARQUITECTURAS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dirty="0" smtClean="0"/>
              <a:t>OTRAS </a:t>
            </a:r>
            <a:r>
              <a:rPr spc="-20" dirty="0"/>
              <a:t>VISTAS </a:t>
            </a:r>
            <a:r>
              <a:rPr dirty="0"/>
              <a:t>SEGÚN </a:t>
            </a:r>
            <a:r>
              <a:rPr spc="5" dirty="0"/>
              <a:t>EL</a:t>
            </a:r>
            <a:r>
              <a:rPr spc="-215" dirty="0"/>
              <a:t> </a:t>
            </a:r>
            <a:r>
              <a:rPr dirty="0" smtClean="0"/>
              <a:t>SEI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4370" y="2276872"/>
            <a:ext cx="7965440" cy="10172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</a:pPr>
            <a:r>
              <a:rPr sz="2000" spc="5" dirty="0">
                <a:latin typeface="Franklin Gothic Book"/>
                <a:cs typeface="Franklin Gothic Book"/>
              </a:rPr>
              <a:t>Vista de </a:t>
            </a:r>
            <a:r>
              <a:rPr sz="2000" dirty="0" err="1" smtClean="0">
                <a:latin typeface="Franklin Gothic Book"/>
                <a:cs typeface="Franklin Gothic Book"/>
              </a:rPr>
              <a:t>Módulos</a:t>
            </a:r>
            <a:endParaRPr lang="es-AR" sz="2000" dirty="0" smtClean="0">
              <a:latin typeface="Franklin Gothic Book"/>
              <a:cs typeface="Franklin Gothic Book"/>
            </a:endParaRPr>
          </a:p>
          <a:p>
            <a:pPr marL="355600" indent="-342900">
              <a:lnSpc>
                <a:spcPct val="100000"/>
              </a:lnSpc>
              <a:buFont typeface="Arial" pitchFamily="34" charset="0"/>
              <a:buChar char="•"/>
            </a:pPr>
            <a:endParaRPr sz="235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3399"/>
              </a:lnSpc>
              <a:buFont typeface="Arial" pitchFamily="34" charset="0"/>
              <a:buChar char="•"/>
            </a:pPr>
            <a:r>
              <a:rPr sz="2000" spc="5" dirty="0">
                <a:latin typeface="Franklin Gothic Book"/>
                <a:cs typeface="Franklin Gothic Book"/>
              </a:rPr>
              <a:t>Vista de </a:t>
            </a:r>
            <a:r>
              <a:rPr sz="2000" spc="-5" dirty="0">
                <a:latin typeface="Franklin Gothic Book"/>
                <a:cs typeface="Franklin Gothic Book"/>
              </a:rPr>
              <a:t>Componentes y Conectores </a:t>
            </a:r>
            <a:r>
              <a:rPr sz="2000" spc="5" dirty="0">
                <a:latin typeface="Franklin Gothic Book"/>
                <a:cs typeface="Franklin Gothic Book"/>
              </a:rPr>
              <a:t>(C&amp;C</a:t>
            </a:r>
            <a:r>
              <a:rPr sz="2000" spc="5" dirty="0" smtClean="0">
                <a:latin typeface="Franklin Gothic Book"/>
                <a:cs typeface="Franklin Gothic Book"/>
              </a:rPr>
              <a:t>)</a:t>
            </a:r>
            <a:endParaRPr sz="20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408948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59879"/>
            <a:ext cx="8381260" cy="646331"/>
          </a:xfrm>
          <a:prstGeom prst="rect">
            <a:avLst/>
          </a:prstGeom>
        </p:spPr>
        <p:txBody>
          <a:bodyPr vert="horz" wrap="square" lIns="0" tIns="152400" rIns="0" bIns="0" rtlCol="0" anchor="ctr">
            <a:spAutoFit/>
          </a:bodyPr>
          <a:lstStyle/>
          <a:p>
            <a:pPr marL="367665"/>
            <a:r>
              <a:rPr sz="3200" dirty="0" smtClean="0">
                <a:solidFill>
                  <a:schemeClr val="bg1"/>
                </a:solidFill>
                <a:latin typeface="+mj-lt"/>
                <a:cs typeface="+mj-cs"/>
              </a:rPr>
              <a:t>VISTA </a:t>
            </a:r>
            <a:r>
              <a:rPr sz="3200" dirty="0">
                <a:solidFill>
                  <a:schemeClr val="bg1"/>
                </a:solidFill>
                <a:latin typeface="+mj-lt"/>
                <a:cs typeface="+mj-cs"/>
              </a:rPr>
              <a:t>DE MÓDULOS (ESTÁTICA)</a:t>
            </a:r>
          </a:p>
        </p:txBody>
      </p:sp>
      <p:sp>
        <p:nvSpPr>
          <p:cNvPr id="3" name="object 3"/>
          <p:cNvSpPr/>
          <p:nvPr/>
        </p:nvSpPr>
        <p:spPr>
          <a:xfrm>
            <a:off x="2699792" y="2708920"/>
            <a:ext cx="5755650" cy="38637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474370" y="1805510"/>
            <a:ext cx="7965440" cy="96180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5" dirty="0">
                <a:latin typeface="Franklin Gothic Book"/>
                <a:cs typeface="Franklin Gothic Book"/>
              </a:rPr>
              <a:t>Vista de </a:t>
            </a:r>
            <a:r>
              <a:rPr sz="2000" b="1" dirty="0" err="1" smtClean="0">
                <a:latin typeface="Franklin Gothic Book"/>
                <a:cs typeface="Franklin Gothic Book"/>
              </a:rPr>
              <a:t>Módulos</a:t>
            </a:r>
            <a:endParaRPr sz="2000" dirty="0">
              <a:latin typeface="Franklin Gothic Book"/>
              <a:cs typeface="Franklin Gothic Book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Franklin Gothic Book"/>
                <a:cs typeface="Franklin Gothic Book"/>
              </a:rPr>
              <a:t>Cómo </a:t>
            </a:r>
            <a:r>
              <a:rPr sz="2000" dirty="0">
                <a:latin typeface="Franklin Gothic Book"/>
                <a:cs typeface="Franklin Gothic Book"/>
              </a:rPr>
              <a:t>se </a:t>
            </a:r>
            <a:r>
              <a:rPr sz="2000" spc="-5" dirty="0">
                <a:latin typeface="Franklin Gothic Book"/>
                <a:cs typeface="Franklin Gothic Book"/>
              </a:rPr>
              <a:t>estructura en </a:t>
            </a:r>
            <a:r>
              <a:rPr sz="2000" spc="-10" dirty="0">
                <a:latin typeface="Franklin Gothic Book"/>
                <a:cs typeface="Franklin Gothic Book"/>
              </a:rPr>
              <a:t>términos </a:t>
            </a:r>
            <a:r>
              <a:rPr sz="2000" spc="-5" dirty="0">
                <a:latin typeface="Franklin Gothic Book"/>
                <a:cs typeface="Franklin Gothic Book"/>
              </a:rPr>
              <a:t>de un </a:t>
            </a:r>
            <a:r>
              <a:rPr sz="2000" spc="-10" dirty="0">
                <a:latin typeface="Franklin Gothic Book"/>
                <a:cs typeface="Franklin Gothic Book"/>
              </a:rPr>
              <a:t>conjunto </a:t>
            </a:r>
            <a:r>
              <a:rPr sz="2000" spc="-5" dirty="0">
                <a:latin typeface="Franklin Gothic Book"/>
                <a:cs typeface="Franklin Gothic Book"/>
              </a:rPr>
              <a:t>de unidades de</a:t>
            </a:r>
            <a:r>
              <a:rPr sz="2000" spc="210" dirty="0">
                <a:latin typeface="Franklin Gothic Book"/>
                <a:cs typeface="Franklin Gothic Book"/>
              </a:rPr>
              <a:t> </a:t>
            </a:r>
            <a:r>
              <a:rPr sz="2000" spc="-5" dirty="0" err="1">
                <a:latin typeface="Franklin Gothic Book"/>
                <a:cs typeface="Franklin Gothic Book"/>
              </a:rPr>
              <a:t>código</a:t>
            </a:r>
            <a:r>
              <a:rPr sz="2000" spc="-5" dirty="0" smtClean="0">
                <a:latin typeface="Franklin Gothic Book"/>
                <a:cs typeface="Franklin Gothic Book"/>
              </a:rPr>
              <a:t>.</a:t>
            </a:r>
            <a:endParaRPr sz="2000" dirty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344777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636822"/>
            <a:ext cx="838126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3200" dirty="0">
                <a:solidFill>
                  <a:schemeClr val="bg1"/>
                </a:solidFill>
                <a:latin typeface="+mj-lt"/>
                <a:cs typeface="+mj-cs"/>
              </a:rPr>
              <a:t>VISTA DE COMPONENTES Y </a:t>
            </a:r>
            <a:r>
              <a:rPr sz="3200" dirty="0" smtClean="0">
                <a:solidFill>
                  <a:schemeClr val="bg1"/>
                </a:solidFill>
                <a:latin typeface="+mj-lt"/>
                <a:cs typeface="+mj-cs"/>
              </a:rPr>
              <a:t>CONECTORES</a:t>
            </a:r>
            <a:endParaRPr sz="3200" dirty="0">
              <a:solidFill>
                <a:schemeClr val="bg1"/>
              </a:solidFill>
              <a:latin typeface="+mj-lt"/>
              <a:cs typeface="+mj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63888" y="2950931"/>
            <a:ext cx="4408402" cy="3781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3"/>
          <p:cNvSpPr txBox="1"/>
          <p:nvPr/>
        </p:nvSpPr>
        <p:spPr>
          <a:xfrm>
            <a:off x="464106" y="1772816"/>
            <a:ext cx="7965440" cy="1362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3399"/>
              </a:lnSpc>
            </a:pPr>
            <a:r>
              <a:rPr sz="2000" b="1" spc="5" dirty="0" smtClean="0">
                <a:latin typeface="Franklin Gothic Book"/>
                <a:cs typeface="Franklin Gothic Book"/>
              </a:rPr>
              <a:t>Vista </a:t>
            </a:r>
            <a:r>
              <a:rPr sz="2000" b="1" spc="5" dirty="0">
                <a:latin typeface="Franklin Gothic Book"/>
                <a:cs typeface="Franklin Gothic Book"/>
              </a:rPr>
              <a:t>de </a:t>
            </a:r>
            <a:r>
              <a:rPr sz="2000" b="1" spc="-5" dirty="0">
                <a:latin typeface="Franklin Gothic Book"/>
                <a:cs typeface="Franklin Gothic Book"/>
              </a:rPr>
              <a:t>Componentes y Conectores </a:t>
            </a:r>
            <a:r>
              <a:rPr sz="2000" b="1" spc="5" dirty="0">
                <a:latin typeface="Franklin Gothic Book"/>
                <a:cs typeface="Franklin Gothic Book"/>
              </a:rPr>
              <a:t>(</a:t>
            </a:r>
            <a:r>
              <a:rPr sz="2000" b="1" spc="5" dirty="0" smtClean="0">
                <a:latin typeface="Franklin Gothic Book"/>
                <a:cs typeface="Franklin Gothic Book"/>
              </a:rPr>
              <a:t>C&amp;C)</a:t>
            </a:r>
            <a:endParaRPr lang="es-AR" sz="2000" b="1" spc="5" dirty="0" smtClean="0">
              <a:latin typeface="Franklin Gothic Book"/>
              <a:cs typeface="Franklin Gothic Book"/>
            </a:endParaRPr>
          </a:p>
          <a:p>
            <a:pPr marL="12700" marR="5080">
              <a:lnSpc>
                <a:spcPct val="113399"/>
              </a:lnSpc>
            </a:pPr>
            <a:r>
              <a:rPr sz="2000" spc="-10" dirty="0" err="1" smtClean="0">
                <a:latin typeface="Franklin Gothic Book"/>
                <a:cs typeface="Franklin Gothic Book"/>
              </a:rPr>
              <a:t>Cómo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5" dirty="0" smtClean="0">
                <a:latin typeface="Franklin Gothic Book"/>
                <a:cs typeface="Franklin Gothic Book"/>
              </a:rPr>
              <a:t>se </a:t>
            </a:r>
            <a:r>
              <a:rPr sz="2000" spc="-5" dirty="0" err="1" smtClean="0">
                <a:latin typeface="Franklin Gothic Book"/>
                <a:cs typeface="Franklin Gothic Book"/>
              </a:rPr>
              <a:t>estructura</a:t>
            </a:r>
            <a:r>
              <a:rPr sz="2000" spc="-5" dirty="0" smtClean="0">
                <a:latin typeface="Franklin Gothic Book"/>
                <a:cs typeface="Franklin Gothic Book"/>
              </a:rPr>
              <a:t> </a:t>
            </a:r>
            <a:r>
              <a:rPr sz="2000" spc="-10" dirty="0" smtClean="0">
                <a:latin typeface="Franklin Gothic Book"/>
                <a:cs typeface="Franklin Gothic Book"/>
              </a:rPr>
              <a:t>en </a:t>
            </a:r>
            <a:r>
              <a:rPr sz="2000" spc="-10" dirty="0" err="1" smtClean="0">
                <a:latin typeface="Franklin Gothic Book"/>
                <a:cs typeface="Franklin Gothic Book"/>
              </a:rPr>
              <a:t>términos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5" dirty="0" smtClean="0">
                <a:latin typeface="Franklin Gothic Book"/>
                <a:cs typeface="Franklin Gothic Book"/>
              </a:rPr>
              <a:t>de un </a:t>
            </a:r>
            <a:r>
              <a:rPr sz="2000" spc="-10" dirty="0" err="1" smtClean="0">
                <a:latin typeface="Franklin Gothic Book"/>
                <a:cs typeface="Franklin Gothic Book"/>
              </a:rPr>
              <a:t>conjunto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5" dirty="0" smtClean="0">
                <a:latin typeface="Franklin Gothic Book"/>
                <a:cs typeface="Franklin Gothic Book"/>
              </a:rPr>
              <a:t>de </a:t>
            </a:r>
            <a:r>
              <a:rPr sz="2000" spc="-10" dirty="0" err="1" smtClean="0">
                <a:latin typeface="Franklin Gothic Book"/>
                <a:cs typeface="Franklin Gothic Book"/>
              </a:rPr>
              <a:t>elementos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20" dirty="0" err="1" smtClean="0">
                <a:latin typeface="Franklin Gothic Book"/>
                <a:cs typeface="Franklin Gothic Book"/>
              </a:rPr>
              <a:t>que</a:t>
            </a:r>
            <a:r>
              <a:rPr sz="2000" spc="-20" dirty="0" smtClean="0">
                <a:latin typeface="Franklin Gothic Book"/>
                <a:cs typeface="Franklin Gothic Book"/>
              </a:rPr>
              <a:t> </a:t>
            </a:r>
            <a:r>
              <a:rPr sz="2000" spc="-10" dirty="0" err="1" smtClean="0">
                <a:latin typeface="Franklin Gothic Book"/>
                <a:cs typeface="Franklin Gothic Book"/>
              </a:rPr>
              <a:t>poseen</a:t>
            </a:r>
            <a:r>
              <a:rPr sz="2000" spc="-10" dirty="0" smtClean="0">
                <a:latin typeface="Franklin Gothic Book"/>
                <a:cs typeface="Franklin Gothic Book"/>
              </a:rPr>
              <a:t>  </a:t>
            </a:r>
            <a:r>
              <a:rPr sz="2000" spc="-5" dirty="0" err="1" smtClean="0">
                <a:latin typeface="Franklin Gothic Book"/>
                <a:cs typeface="Franklin Gothic Book"/>
              </a:rPr>
              <a:t>comportamiento</a:t>
            </a:r>
            <a:r>
              <a:rPr sz="2000" spc="-5" dirty="0" smtClean="0">
                <a:latin typeface="Franklin Gothic Book"/>
                <a:cs typeface="Franklin Gothic Book"/>
              </a:rPr>
              <a:t> en </a:t>
            </a:r>
            <a:r>
              <a:rPr sz="2000" spc="-10" dirty="0" err="1" smtClean="0">
                <a:latin typeface="Franklin Gothic Book"/>
                <a:cs typeface="Franklin Gothic Book"/>
              </a:rPr>
              <a:t>tiempo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5" dirty="0" smtClean="0">
                <a:latin typeface="Franklin Gothic Book"/>
                <a:cs typeface="Franklin Gothic Book"/>
              </a:rPr>
              <a:t>de </a:t>
            </a:r>
            <a:r>
              <a:rPr sz="2000" spc="-10" dirty="0" err="1" smtClean="0">
                <a:latin typeface="Franklin Gothic Book"/>
                <a:cs typeface="Franklin Gothic Book"/>
              </a:rPr>
              <a:t>ejecución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5" dirty="0" smtClean="0">
                <a:latin typeface="Franklin Gothic Book"/>
                <a:cs typeface="Franklin Gothic Book"/>
              </a:rPr>
              <a:t>e </a:t>
            </a:r>
            <a:r>
              <a:rPr sz="2000" spc="-10" dirty="0" err="1" smtClean="0">
                <a:latin typeface="Franklin Gothic Book"/>
                <a:cs typeface="Franklin Gothic Book"/>
              </a:rPr>
              <a:t>interacciones</a:t>
            </a:r>
            <a:r>
              <a:rPr sz="2000" spc="-10" dirty="0" smtClean="0">
                <a:latin typeface="Franklin Gothic Book"/>
                <a:cs typeface="Franklin Gothic Book"/>
              </a:rPr>
              <a:t> </a:t>
            </a:r>
            <a:r>
              <a:rPr sz="2000" spc="-5" dirty="0" smtClean="0">
                <a:latin typeface="Franklin Gothic Book"/>
                <a:cs typeface="Franklin Gothic Book"/>
              </a:rPr>
              <a:t>con </a:t>
            </a:r>
            <a:r>
              <a:rPr sz="2000" spc="-25" dirty="0" err="1" smtClean="0">
                <a:latin typeface="Franklin Gothic Book"/>
                <a:cs typeface="Franklin Gothic Book"/>
              </a:rPr>
              <a:t>otros</a:t>
            </a:r>
            <a:r>
              <a:rPr sz="2000" spc="-25" dirty="0" smtClean="0">
                <a:latin typeface="Franklin Gothic Book"/>
                <a:cs typeface="Franklin Gothic Book"/>
              </a:rPr>
              <a:t>  </a:t>
            </a:r>
            <a:r>
              <a:rPr sz="2000" spc="-10" dirty="0" err="1" smtClean="0">
                <a:latin typeface="Franklin Gothic Book"/>
                <a:cs typeface="Franklin Gothic Book"/>
              </a:rPr>
              <a:t>Elementos</a:t>
            </a:r>
            <a:r>
              <a:rPr sz="2000" spc="-10" dirty="0" smtClean="0">
                <a:latin typeface="Franklin Gothic Book"/>
                <a:cs typeface="Franklin Gothic Book"/>
              </a:rPr>
              <a:t>.</a:t>
            </a:r>
            <a:endParaRPr sz="2000" dirty="0" smtClean="0">
              <a:latin typeface="Franklin Gothic Book"/>
              <a:cs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2967766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software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093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09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infraestructura es el conjunto de componentes, nodos y configuraciones de red que permiten realizar el despliegue de un software</a:t>
            </a:r>
          </a:p>
          <a:p>
            <a:endParaRPr lang="es-AR" dirty="0" smtClean="0"/>
          </a:p>
          <a:p>
            <a:pPr lvl="1"/>
            <a:r>
              <a:rPr lang="es-AR" dirty="0" smtClean="0"/>
              <a:t>Componentes: software, sistemas operativos, middleware, máquinas virtuales</a:t>
            </a:r>
          </a:p>
          <a:p>
            <a:pPr lvl="1"/>
            <a:r>
              <a:rPr lang="es-AR" dirty="0" smtClean="0"/>
              <a:t>Nodos: físicos, servers, procesadores, memoria, almacenamiento</a:t>
            </a:r>
          </a:p>
          <a:p>
            <a:pPr lvl="1"/>
            <a:r>
              <a:rPr lang="es-AR" dirty="0" err="1" smtClean="0"/>
              <a:t>Networking</a:t>
            </a:r>
            <a:r>
              <a:rPr lang="es-AR" dirty="0" smtClean="0"/>
              <a:t>: </a:t>
            </a:r>
            <a:r>
              <a:rPr lang="es-AR" dirty="0" err="1" smtClean="0"/>
              <a:t>routers</a:t>
            </a:r>
            <a:r>
              <a:rPr lang="es-AR" dirty="0" smtClean="0"/>
              <a:t>, firewalls, </a:t>
            </a:r>
            <a:r>
              <a:rPr lang="es-AR" dirty="0" err="1" smtClean="0"/>
              <a:t>swichs</a:t>
            </a:r>
            <a:endParaRPr lang="es-AR" dirty="0" smtClean="0"/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5459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En la infraestructura es importante tener en cuenta:</a:t>
            </a:r>
          </a:p>
          <a:p>
            <a:endParaRPr lang="es-AR" dirty="0"/>
          </a:p>
          <a:p>
            <a:pPr lvl="1"/>
            <a:r>
              <a:rPr lang="es-AR" dirty="0" smtClean="0"/>
              <a:t>Dimensionamiento (Hardware </a:t>
            </a:r>
            <a:r>
              <a:rPr lang="es-AR" dirty="0" err="1" smtClean="0"/>
              <a:t>Sizing</a:t>
            </a:r>
            <a:r>
              <a:rPr lang="es-AR" dirty="0" smtClean="0"/>
              <a:t>)</a:t>
            </a:r>
          </a:p>
          <a:p>
            <a:endParaRPr lang="es-AR" dirty="0"/>
          </a:p>
          <a:p>
            <a:pPr lvl="1"/>
            <a:r>
              <a:rPr lang="es-AR" dirty="0" smtClean="0"/>
              <a:t>Opciones para escalabilidad</a:t>
            </a:r>
          </a:p>
          <a:p>
            <a:pPr lvl="1"/>
            <a:endParaRPr lang="es-AR" dirty="0" smtClean="0"/>
          </a:p>
          <a:p>
            <a:pPr lvl="2"/>
            <a:r>
              <a:rPr lang="es-AR" dirty="0" smtClean="0"/>
              <a:t>HW escalable</a:t>
            </a:r>
          </a:p>
          <a:p>
            <a:pPr lvl="2"/>
            <a:r>
              <a:rPr lang="es-AR" dirty="0" err="1" smtClean="0"/>
              <a:t>Clusterización</a:t>
            </a:r>
            <a:r>
              <a:rPr lang="es-AR" dirty="0" smtClean="0"/>
              <a:t> (activo o balanceo de carga de la solución): conjunto de computadoras que se comportan como una única computadora</a:t>
            </a:r>
          </a:p>
          <a:p>
            <a:pPr lvl="2"/>
            <a:r>
              <a:rPr lang="es-AR" dirty="0" smtClean="0"/>
              <a:t>Virtualización</a:t>
            </a:r>
          </a:p>
        </p:txBody>
      </p:sp>
    </p:spTree>
    <p:extLst>
      <p:ext uri="{BB962C8B-B14F-4D97-AF65-F5344CB8AC3E}">
        <p14:creationId xmlns:p14="http://schemas.microsoft.com/office/powerpoint/2010/main" val="401198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INFRAESTRUCTURA</a:t>
            </a:r>
            <a:endParaRPr lang="es-AR" dirty="0"/>
          </a:p>
        </p:txBody>
      </p:sp>
      <p:sp>
        <p:nvSpPr>
          <p:cNvPr id="2" name="1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La relación entre componentes de software e infraestructura se presenta en el Diagrama de Despliegue</a:t>
            </a:r>
          </a:p>
          <a:p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4255753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ARQUITECTURA DE SOFTWARE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La </a:t>
            </a:r>
            <a:r>
              <a:rPr lang="es-AR" dirty="0"/>
              <a:t>arquitectura de software representa la estructura del sistema que  consiste en componentes de software, las propiedades externas visibles de esos componentes y las relaciones entre ellos.</a:t>
            </a:r>
          </a:p>
        </p:txBody>
      </p:sp>
    </p:spTree>
    <p:extLst>
      <p:ext uri="{BB962C8B-B14F-4D97-AF65-F5344CB8AC3E}">
        <p14:creationId xmlns:p14="http://schemas.microsoft.com/office/powerpoint/2010/main" val="1466044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Niveles de arquitectura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ENTERPRISE – Define la estrategia tecnológica y de negocio de la  organización para el desarrollo de sus Sistemas.</a:t>
            </a:r>
          </a:p>
          <a:p>
            <a:r>
              <a:rPr lang="es-AR" dirty="0" smtClean="0"/>
              <a:t>SISTEMA – Arquitectura de Software e Infraestructura.</a:t>
            </a:r>
          </a:p>
          <a:p>
            <a:r>
              <a:rPr lang="es-AR" dirty="0" smtClean="0"/>
              <a:t>SOFTWARE – Arquitectura de Software para una Aplicación o Subsistema.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96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Entradas de la arquitectura</a:t>
            </a:r>
            <a:endParaRPr lang="es-AR" dirty="0"/>
          </a:p>
        </p:txBody>
      </p:sp>
      <p:sp>
        <p:nvSpPr>
          <p:cNvPr id="6" name="Marcador de contenido 5"/>
          <p:cNvSpPr>
            <a:spLocks noGrp="1"/>
          </p:cNvSpPr>
          <p:nvPr>
            <p:ph idx="1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Requerimientos Funcionales</a:t>
            </a:r>
          </a:p>
          <a:p>
            <a:r>
              <a:rPr lang="es-AR" dirty="0" smtClean="0"/>
              <a:t>Atributos de Calidad y Requerimientos No Funcionales</a:t>
            </a:r>
          </a:p>
          <a:p>
            <a:r>
              <a:rPr lang="es-AR" dirty="0" smtClean="0"/>
              <a:t>Restricciones</a:t>
            </a:r>
          </a:p>
          <a:p>
            <a:pPr lvl="1"/>
            <a:r>
              <a:rPr lang="es-AR" dirty="0" smtClean="0"/>
              <a:t>De Negocio</a:t>
            </a:r>
          </a:p>
          <a:p>
            <a:pPr lvl="1"/>
            <a:r>
              <a:rPr lang="es-AR" dirty="0" smtClean="0"/>
              <a:t>Técnicas</a:t>
            </a:r>
          </a:p>
          <a:p>
            <a:r>
              <a:rPr lang="es-AR" dirty="0" smtClean="0"/>
              <a:t>Futuros Requerimientos</a:t>
            </a:r>
          </a:p>
          <a:p>
            <a:r>
              <a:rPr lang="es-AR" dirty="0" smtClean="0"/>
              <a:t>Experiencia del Arquitecto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82031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smtClean="0"/>
              <a:t>Beneficios del diseño arquitectónico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r>
              <a:rPr lang="es-AR" dirty="0" smtClean="0"/>
              <a:t>La calidad y la longevidad de un sistema está determinado en  gran medida por su arquitectura.</a:t>
            </a:r>
          </a:p>
          <a:p>
            <a:endParaRPr lang="es-AR" dirty="0" smtClean="0"/>
          </a:p>
          <a:p>
            <a:r>
              <a:rPr lang="es-AR" dirty="0" smtClean="0"/>
              <a:t>Beneficios del diseño </a:t>
            </a:r>
            <a:r>
              <a:rPr lang="es-AR" dirty="0"/>
              <a:t>a</a:t>
            </a:r>
            <a:r>
              <a:rPr lang="es-AR" dirty="0" smtClean="0"/>
              <a:t>rquitectónico</a:t>
            </a:r>
          </a:p>
          <a:p>
            <a:pPr lvl="1"/>
            <a:r>
              <a:rPr lang="es-AR" dirty="0" smtClean="0"/>
              <a:t>Fuerza la Articulación entre objetivos del negocio y los atributos de calidad</a:t>
            </a:r>
          </a:p>
          <a:p>
            <a:pPr lvl="1"/>
            <a:r>
              <a:rPr lang="es-AR" dirty="0" smtClean="0"/>
              <a:t>Priorización entre objetivos/atributos conflictivos</a:t>
            </a:r>
          </a:p>
          <a:p>
            <a:pPr lvl="1"/>
            <a:r>
              <a:rPr lang="es-AR" dirty="0" smtClean="0"/>
              <a:t>Fuerza la definición clara del enfoque arquitectónico proporcionando una guía para el Equipo de Desarrollo</a:t>
            </a:r>
          </a:p>
          <a:p>
            <a:pPr lvl="1"/>
            <a:r>
              <a:rPr lang="es-AR" dirty="0" smtClean="0"/>
              <a:t>Mejorar la Calidad del Producto (La calidad no se puede agregar al  Final)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55893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Características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s-AR" dirty="0" smtClean="0"/>
              <a:t>Debe ser correctamente comunicada y entendida por cada </a:t>
            </a:r>
            <a:r>
              <a:rPr lang="es-AR" i="1" dirty="0" err="1" smtClean="0"/>
              <a:t>stakeholder</a:t>
            </a:r>
            <a:r>
              <a:rPr lang="es-AR" dirty="0" smtClean="0"/>
              <a:t> según sus propias necesidades</a:t>
            </a:r>
          </a:p>
          <a:p>
            <a:r>
              <a:rPr lang="es-AR" dirty="0" smtClean="0"/>
              <a:t>Debe ser capaz de evolucionar a lo largo del proyecto de la mano de nuevos requerimientos.</a:t>
            </a:r>
          </a:p>
          <a:p>
            <a:r>
              <a:rPr lang="es-AR" dirty="0" smtClean="0"/>
              <a:t>Debe permitir el análisis de medidas cuantitativas y de evaluar el cumplimiento de los atributos cualitativos (ATAM)</a:t>
            </a:r>
          </a:p>
          <a:p>
            <a:r>
              <a:rPr lang="es-AR" dirty="0" smtClean="0"/>
              <a:t>Debe ser la arquitectura más simple posible que cumpla con los requerimientos  del Sistema. (GOOD ENOUGH)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1976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Conflictos en los atributos de calidad</a:t>
            </a:r>
            <a:endParaRPr lang="es-A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514351" y="2063396"/>
            <a:ext cx="7796030" cy="3311189"/>
          </a:xfrm>
          <a:prstGeom prst="rect">
            <a:avLst/>
          </a:prstGeom>
        </p:spPr>
        <p:txBody>
          <a:bodyPr/>
          <a:lstStyle/>
          <a:p>
            <a:r>
              <a:rPr lang="es-AR" dirty="0" smtClean="0"/>
              <a:t>Los Atributos de Calidad pueden entrar en conflicto unos con otros:</a:t>
            </a:r>
          </a:p>
          <a:p>
            <a:pPr lvl="1"/>
            <a:r>
              <a:rPr lang="es-AR" dirty="0" smtClean="0"/>
              <a:t>Performance vs. Seguridad</a:t>
            </a:r>
          </a:p>
          <a:p>
            <a:pPr lvl="1"/>
            <a:r>
              <a:rPr lang="es-AR" dirty="0" smtClean="0"/>
              <a:t>Seguridad vs. Disponibilidad</a:t>
            </a:r>
          </a:p>
          <a:p>
            <a:pPr lvl="1"/>
            <a:r>
              <a:rPr lang="es-AR" dirty="0" smtClean="0"/>
              <a:t>Performance vs. </a:t>
            </a:r>
            <a:r>
              <a:rPr lang="es-AR" dirty="0" err="1" smtClean="0"/>
              <a:t>Modificabildad</a:t>
            </a:r>
            <a:endParaRPr lang="es-AR" dirty="0" smtClean="0"/>
          </a:p>
          <a:p>
            <a:endParaRPr lang="es-AR" dirty="0" smtClean="0"/>
          </a:p>
          <a:p>
            <a:r>
              <a:rPr lang="es-AR" dirty="0" smtClean="0"/>
              <a:t>Se deben evaluar los múltiples atributos de calidad con el objetivo de Diseñar un Sistema “</a:t>
            </a:r>
            <a:r>
              <a:rPr lang="es-AR" dirty="0" err="1" smtClean="0"/>
              <a:t>Good</a:t>
            </a:r>
            <a:r>
              <a:rPr lang="es-AR" dirty="0" smtClean="0"/>
              <a:t> </a:t>
            </a:r>
            <a:r>
              <a:rPr lang="es-AR" dirty="0" err="1" smtClean="0"/>
              <a:t>Enough</a:t>
            </a:r>
            <a:r>
              <a:rPr lang="es-AR" dirty="0" smtClean="0"/>
              <a:t>” para los </a:t>
            </a:r>
            <a:r>
              <a:rPr lang="es-AR" dirty="0" err="1" smtClean="0"/>
              <a:t>Stakeholders</a:t>
            </a:r>
            <a:r>
              <a:rPr lang="es-AR" dirty="0" smtClean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69550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Arquitectura </a:t>
            </a:r>
            <a:r>
              <a:rPr lang="es-AR" dirty="0" smtClean="0"/>
              <a:t>General</a:t>
            </a:r>
            <a:r>
              <a:rPr lang="es-AR" dirty="0" smtClean="0"/>
              <a:t/>
            </a:r>
            <a:br>
              <a:rPr lang="es-AR" dirty="0" smtClean="0"/>
            </a:br>
            <a:r>
              <a:rPr lang="es-AR" dirty="0"/>
              <a:t/>
            </a:r>
            <a:br>
              <a:rPr lang="es-AR" dirty="0"/>
            </a:br>
            <a:r>
              <a:rPr lang="es-AR" dirty="0" smtClean="0"/>
              <a:t>Modelo </a:t>
            </a:r>
            <a:r>
              <a:rPr lang="es-AR" dirty="0" smtClean="0"/>
              <a:t>4+1</a:t>
            </a:r>
            <a:endParaRPr lang="es-AR" dirty="0"/>
          </a:p>
        </p:txBody>
      </p:sp>
      <p:sp>
        <p:nvSpPr>
          <p:cNvPr id="5" name="4 Marcador de texto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5061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a">
  <a:themeElements>
    <a:clrScheme name="Verde amarillo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2929</TotalTime>
  <Words>555</Words>
  <Application>Microsoft Office PowerPoint</Application>
  <PresentationFormat>Presentación en pantalla (4:3)</PresentationFormat>
  <Paragraphs>83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31" baseType="lpstr">
      <vt:lpstr>Arial</vt:lpstr>
      <vt:lpstr>Calibri</vt:lpstr>
      <vt:lpstr>Franklin Gothic Book</vt:lpstr>
      <vt:lpstr>Franklin Gothic Medium</vt:lpstr>
      <vt:lpstr>Times New Roman</vt:lpstr>
      <vt:lpstr>Trebuchet MS</vt:lpstr>
      <vt:lpstr>Wingdings 3</vt:lpstr>
      <vt:lpstr>Faceta</vt:lpstr>
      <vt:lpstr>Arquitectura de IT</vt:lpstr>
      <vt:lpstr>Arquitectura de software</vt:lpstr>
      <vt:lpstr>ARQUITECTURA DE SOFTWARE</vt:lpstr>
      <vt:lpstr>Niveles de arquitectura</vt:lpstr>
      <vt:lpstr>Entradas de la arquitectura</vt:lpstr>
      <vt:lpstr>Beneficios del diseño arquitectónico</vt:lpstr>
      <vt:lpstr>Características</vt:lpstr>
      <vt:lpstr>Conflictos en los atributos de calidad</vt:lpstr>
      <vt:lpstr>Arquitectura General  Modelo 4+1</vt:lpstr>
      <vt:lpstr>Modelo 4+1</vt:lpstr>
      <vt:lpstr>ARQUITECTURAS – MODELO 4+1</vt:lpstr>
      <vt:lpstr>ARQUITECTURAS – MODELO 4+1</vt:lpstr>
      <vt:lpstr>ARQUITECTURAS – MODELO 4+1</vt:lpstr>
      <vt:lpstr>ARQUITECTURAS – MODELO 4+1</vt:lpstr>
      <vt:lpstr>Presentación de PowerPoint</vt:lpstr>
      <vt:lpstr>Arquitectura  Vistas según SEI</vt:lpstr>
      <vt:lpstr>ARQUITECTURAS OTRAS VISTAS SEGÚN EL SEI</vt:lpstr>
      <vt:lpstr>VISTA DE MÓDULOS (ESTÁTICA)</vt:lpstr>
      <vt:lpstr>VISTA DE COMPONENTES Y CONECTORES</vt:lpstr>
      <vt:lpstr>Infraestructura</vt:lpstr>
      <vt:lpstr>INFRAESTRUCTURA</vt:lpstr>
      <vt:lpstr>INFRAESTRUCTURA</vt:lpstr>
      <vt:lpstr>INFRAESTRUCTURA</vt:lpstr>
    </vt:vector>
  </TitlesOfParts>
  <Company>Toshiba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Luciano Straccia</dc:creator>
  <cp:lastModifiedBy>Luciano Straccia</cp:lastModifiedBy>
  <cp:revision>26</cp:revision>
  <dcterms:created xsi:type="dcterms:W3CDTF">2017-01-26T19:08:35Z</dcterms:created>
  <dcterms:modified xsi:type="dcterms:W3CDTF">2019-03-15T23:11:35Z</dcterms:modified>
</cp:coreProperties>
</file>