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9" roundtripDataSignature="AMtx7mjJbRmDLm98iq74EmJf2ENjw9sk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52EEB5-D093-46B8-B8A1-8800B5761685}">
  <a:tblStyle styleId="{CD52EEB5-D093-46B8-B8A1-8800B576168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143375" y="9120187"/>
            <a:ext cx="3143250" cy="454025"/>
          </a:xfrm>
          <a:prstGeom prst="rect">
            <a:avLst/>
          </a:prstGeom>
          <a:noFill/>
          <a:ln>
            <a:noFill/>
          </a:ln>
        </p:spPr>
        <p:txBody>
          <a:bodyPr anchorCtr="0" anchor="b" bIns="49300" lIns="95025" spcFirstLastPara="1" rIns="95025" wrap="square" tIns="493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 name="Google Shape;5;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 name="Google Shape;6;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 name="Google Shape;7;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 name="Google Shape;8;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 name="Google Shape;9;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 name="Google Shape;10;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 name="Google Shape;11;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 name="Google Shape;12;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 name="Google Shape;13;n"/>
          <p:cNvSpPr/>
          <p:nvPr/>
        </p:nvSpPr>
        <p:spPr>
          <a:xfrm>
            <a:off x="0" y="0"/>
            <a:ext cx="7315200" cy="96012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 name="Google Shape;14;n"/>
          <p:cNvSpPr/>
          <p:nvPr/>
        </p:nvSpPr>
        <p:spPr>
          <a:xfrm>
            <a:off x="0" y="0"/>
            <a:ext cx="7315200" cy="96012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 name="Google Shape;15;n"/>
          <p:cNvSpPr/>
          <p:nvPr/>
        </p:nvSpPr>
        <p:spPr>
          <a:xfrm>
            <a:off x="0" y="0"/>
            <a:ext cx="7315200" cy="96012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 name="Google Shape;16;n"/>
          <p:cNvSpPr/>
          <p:nvPr/>
        </p:nvSpPr>
        <p:spPr>
          <a:xfrm>
            <a:off x="0" y="0"/>
            <a:ext cx="7315200" cy="96012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 name="Google Shape;17;n"/>
          <p:cNvSpPr/>
          <p:nvPr/>
        </p:nvSpPr>
        <p:spPr>
          <a:xfrm>
            <a:off x="0" y="0"/>
            <a:ext cx="7315200" cy="96012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n"/>
          <p:cNvSpPr/>
          <p:nvPr/>
        </p:nvSpPr>
        <p:spPr>
          <a:xfrm>
            <a:off x="0" y="0"/>
            <a:ext cx="7315200" cy="96012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n"/>
          <p:cNvSpPr/>
          <p:nvPr/>
        </p:nvSpPr>
        <p:spPr>
          <a:xfrm>
            <a:off x="0" y="0"/>
            <a:ext cx="7315200" cy="96012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n"/>
          <p:cNvSpPr/>
          <p:nvPr/>
        </p:nvSpPr>
        <p:spPr>
          <a:xfrm>
            <a:off x="0" y="0"/>
            <a:ext cx="315912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 name="Google Shape;21;n"/>
          <p:cNvSpPr/>
          <p:nvPr/>
        </p:nvSpPr>
        <p:spPr>
          <a:xfrm>
            <a:off x="4143375" y="0"/>
            <a:ext cx="3160712"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 name="Google Shape;22;n"/>
          <p:cNvSpPr/>
          <p:nvPr>
            <p:ph idx="2" type="sldImg"/>
          </p:nvPr>
        </p:nvSpPr>
        <p:spPr>
          <a:xfrm>
            <a:off x="1260475" y="720725"/>
            <a:ext cx="4768850" cy="3573462"/>
          </a:xfrm>
          <a:custGeom>
            <a:rect b="b" l="l" r="r" t="t"/>
            <a:pathLst>
              <a:path extrusionOk="0" h="120000" w="120000">
                <a:moveTo>
                  <a:pt x="0" y="0"/>
                </a:moveTo>
                <a:lnTo>
                  <a:pt x="120000" y="0"/>
                </a:lnTo>
                <a:lnTo>
                  <a:pt x="120000" y="120000"/>
                </a:lnTo>
                <a:lnTo>
                  <a:pt x="0" y="120000"/>
                </a:lnTo>
                <a:close/>
              </a:path>
            </a:pathLst>
          </a:custGeom>
          <a:solidFill>
            <a:srgbClr val="FFFFFF"/>
          </a:solidFill>
          <a:ln cap="sq" cmpd="sng" w="9525">
            <a:solidFill>
              <a:srgbClr val="000000"/>
            </a:solidFill>
            <a:prstDash val="solid"/>
            <a:miter lim="800000"/>
            <a:headEnd len="sm" w="sm" type="none"/>
            <a:tailEnd len="sm" w="sm" type="none"/>
          </a:ln>
        </p:spPr>
      </p:sp>
      <p:sp>
        <p:nvSpPr>
          <p:cNvPr id="23" name="Google Shape;23;n"/>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n"/>
          <p:cNvSpPr/>
          <p:nvPr/>
        </p:nvSpPr>
        <p:spPr>
          <a:xfrm>
            <a:off x="0" y="9120187"/>
            <a:ext cx="3159125" cy="4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 name="Google Shape;25;n"/>
          <p:cNvSpPr txBox="1"/>
          <p:nvPr>
            <p:ph idx="3" type="sldNum"/>
          </p:nvPr>
        </p:nvSpPr>
        <p:spPr>
          <a:xfrm>
            <a:off x="4143375" y="9120187"/>
            <a:ext cx="3143250" cy="4540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73" name="Google Shape;73;p1: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74" name="Google Shape;74;p1: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75" name="Google Shape;75;p1: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76" name="Google Shape;76;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 name="Google Shape;77;p1: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8" name="Google Shape;78;p1: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ee4bf375d_0_49: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9" name="Google Shape;179;g8ee4bf375d_0_49: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0" name="Google Shape;180;g8ee4bf375d_0_49: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1" name="Google Shape;181;g8ee4bf375d_0_49: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2" name="Google Shape;182;g8ee4bf375d_0_4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3" name="Google Shape;183;g8ee4bf375d_0_49: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4" name="Google Shape;184;g8ee4bf375d_0_49: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cc6999465_0_39: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91" name="Google Shape;191;g8cc6999465_0_39: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92" name="Google Shape;192;g8cc6999465_0_39: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93" name="Google Shape;193;g8cc6999465_0_39: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94" name="Google Shape;194;g8cc6999465_0_3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5" name="Google Shape;195;g8cc6999465_0_39: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6" name="Google Shape;196;g8cc6999465_0_39: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ee4bf375d_0_75: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03" name="Google Shape;203;g8ee4bf375d_0_75: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04" name="Google Shape;204;g8ee4bf375d_0_75: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05" name="Google Shape;205;g8ee4bf375d_0_75: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06" name="Google Shape;206;g8ee4bf375d_0_7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7" name="Google Shape;207;g8ee4bf375d_0_75: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8" name="Google Shape;208;g8ee4bf375d_0_75: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ee4bf375d_0_64: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15" name="Google Shape;215;g8ee4bf375d_0_64: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16" name="Google Shape;216;g8ee4bf375d_0_64: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17" name="Google Shape;217;g8ee4bf375d_0_64: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18" name="Google Shape;218;g8ee4bf375d_0_6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9" name="Google Shape;219;g8ee4bf375d_0_64: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0" name="Google Shape;220;g8ee4bf375d_0_64: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d51024d19_0_0: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7" name="Google Shape;227;g8d51024d19_0_0: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8" name="Google Shape;228;g8d51024d19_0_0: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9" name="Google Shape;229;g8d51024d19_0_0: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30" name="Google Shape;230;g8d51024d19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g8d51024d19_0_0: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2" name="Google Shape;232;g8d51024d19_0_0: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ee4bf375d_0_98:notes"/>
          <p:cNvSpPr txBox="1"/>
          <p:nvPr>
            <p:ph idx="12" type="sldNum"/>
          </p:nvPr>
        </p:nvSpPr>
        <p:spPr>
          <a:xfrm>
            <a:off x="4143375" y="9120187"/>
            <a:ext cx="3143100" cy="453900"/>
          </a:xfrm>
          <a:prstGeom prst="rect">
            <a:avLst/>
          </a:prstGeom>
          <a:noFill/>
          <a:ln>
            <a:noFill/>
          </a:ln>
        </p:spPr>
        <p:txBody>
          <a:bodyPr anchorCtr="0" anchor="b" bIns="49300" lIns="95025" spcFirstLastPara="1" rIns="95025" wrap="square" tIns="493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sz="1400">
              <a:solidFill>
                <a:srgbClr val="000000"/>
              </a:solidFill>
              <a:latin typeface="Arial"/>
              <a:ea typeface="Arial"/>
              <a:cs typeface="Arial"/>
              <a:sym typeface="Arial"/>
            </a:endParaRPr>
          </a:p>
        </p:txBody>
      </p:sp>
      <p:sp>
        <p:nvSpPr>
          <p:cNvPr id="239" name="Google Shape;239;g8ee4bf375d_0_98:notes"/>
          <p:cNvSpPr/>
          <p:nvPr>
            <p:ph idx="2" type="sldImg"/>
          </p:nvPr>
        </p:nvSpPr>
        <p:spPr>
          <a:xfrm>
            <a:off x="1260475" y="720725"/>
            <a:ext cx="4768800" cy="3573600"/>
          </a:xfrm>
          <a:custGeom>
            <a:rect b="b" l="l" r="r" t="t"/>
            <a:pathLst>
              <a:path extrusionOk="0" h="120000" w="120000">
                <a:moveTo>
                  <a:pt x="0" y="0"/>
                </a:moveTo>
                <a:lnTo>
                  <a:pt x="120000" y="0"/>
                </a:lnTo>
                <a:lnTo>
                  <a:pt x="120000" y="120000"/>
                </a:lnTo>
                <a:lnTo>
                  <a:pt x="0" y="120000"/>
                </a:lnTo>
                <a:close/>
              </a:path>
            </a:pathLst>
          </a:custGeom>
          <a:solidFill>
            <a:srgbClr val="FFFFFF"/>
          </a:solidFill>
          <a:ln cap="sq" cmpd="sng" w="9525">
            <a:solidFill>
              <a:srgbClr val="000000"/>
            </a:solidFill>
            <a:prstDash val="solid"/>
            <a:miter lim="800000"/>
            <a:headEnd len="sm" w="sm" type="none"/>
            <a:tailEnd len="sm" w="sm" type="none"/>
          </a:ln>
        </p:spPr>
      </p:sp>
      <p:sp>
        <p:nvSpPr>
          <p:cNvPr id="240" name="Google Shape;240;g8ee4bf375d_0_98: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
        <p:nvSpPr>
          <p:cNvPr id="241" name="Google Shape;241;g8ee4bf375d_0_98:notes"/>
          <p:cNvSpPr txBox="1"/>
          <p:nvPr>
            <p:ph idx="3" type="sldNum"/>
          </p:nvPr>
        </p:nvSpPr>
        <p:spPr>
          <a:xfrm>
            <a:off x="4143375" y="9120187"/>
            <a:ext cx="3143100" cy="453900"/>
          </a:xfrm>
          <a:prstGeom prst="rect">
            <a:avLst/>
          </a:prstGeom>
          <a:noFill/>
          <a:ln>
            <a:noFill/>
          </a:ln>
        </p:spPr>
        <p:txBody>
          <a:bodyPr anchorCtr="0" anchor="b" bIns="49300" lIns="95025" spcFirstLastPara="1" rIns="95025" wrap="square" tIns="49300">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cc6999465_0_6:notes"/>
          <p:cNvSpPr txBox="1"/>
          <p:nvPr>
            <p:ph idx="12" type="sldNum"/>
          </p:nvPr>
        </p:nvSpPr>
        <p:spPr>
          <a:xfrm>
            <a:off x="4143375" y="9120187"/>
            <a:ext cx="3143100" cy="453900"/>
          </a:xfrm>
          <a:prstGeom prst="rect">
            <a:avLst/>
          </a:prstGeom>
          <a:noFill/>
          <a:ln>
            <a:noFill/>
          </a:ln>
        </p:spPr>
        <p:txBody>
          <a:bodyPr anchorCtr="0" anchor="b" bIns="49300" lIns="95025" spcFirstLastPara="1" rIns="95025" wrap="square" tIns="493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sz="1400">
              <a:solidFill>
                <a:srgbClr val="000000"/>
              </a:solidFill>
              <a:latin typeface="Arial"/>
              <a:ea typeface="Arial"/>
              <a:cs typeface="Arial"/>
              <a:sym typeface="Arial"/>
            </a:endParaRPr>
          </a:p>
        </p:txBody>
      </p:sp>
      <p:sp>
        <p:nvSpPr>
          <p:cNvPr id="250" name="Google Shape;250;g8cc6999465_0_6:notes"/>
          <p:cNvSpPr/>
          <p:nvPr>
            <p:ph idx="2" type="sldImg"/>
          </p:nvPr>
        </p:nvSpPr>
        <p:spPr>
          <a:xfrm>
            <a:off x="1260475" y="720725"/>
            <a:ext cx="4768800" cy="3573600"/>
          </a:xfrm>
          <a:custGeom>
            <a:rect b="b" l="l" r="r" t="t"/>
            <a:pathLst>
              <a:path extrusionOk="0" h="120000" w="120000">
                <a:moveTo>
                  <a:pt x="0" y="0"/>
                </a:moveTo>
                <a:lnTo>
                  <a:pt x="120000" y="0"/>
                </a:lnTo>
                <a:lnTo>
                  <a:pt x="120000" y="120000"/>
                </a:lnTo>
                <a:lnTo>
                  <a:pt x="0" y="120000"/>
                </a:lnTo>
                <a:close/>
              </a:path>
            </a:pathLst>
          </a:custGeom>
          <a:solidFill>
            <a:srgbClr val="FFFFFF"/>
          </a:solidFill>
          <a:ln cap="sq" cmpd="sng" w="9525">
            <a:solidFill>
              <a:srgbClr val="000000"/>
            </a:solidFill>
            <a:prstDash val="solid"/>
            <a:miter lim="800000"/>
            <a:headEnd len="sm" w="sm" type="none"/>
            <a:tailEnd len="sm" w="sm" type="none"/>
          </a:ln>
        </p:spPr>
      </p:sp>
      <p:sp>
        <p:nvSpPr>
          <p:cNvPr id="251" name="Google Shape;251;g8cc6999465_0_6: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
        <p:nvSpPr>
          <p:cNvPr id="252" name="Google Shape;252;g8cc6999465_0_6:notes"/>
          <p:cNvSpPr txBox="1"/>
          <p:nvPr>
            <p:ph idx="3" type="sldNum"/>
          </p:nvPr>
        </p:nvSpPr>
        <p:spPr>
          <a:xfrm>
            <a:off x="4143375" y="9120187"/>
            <a:ext cx="3143100" cy="453900"/>
          </a:xfrm>
          <a:prstGeom prst="rect">
            <a:avLst/>
          </a:prstGeom>
          <a:noFill/>
          <a:ln>
            <a:noFill/>
          </a:ln>
        </p:spPr>
        <p:txBody>
          <a:bodyPr anchorCtr="0" anchor="b" bIns="49300" lIns="95025" spcFirstLastPara="1" rIns="95025" wrap="square" tIns="49300">
            <a:noAutofit/>
          </a:bodyPr>
          <a:lstStyle/>
          <a:p>
            <a:pPr indent="0" lvl="0" marL="0" rtl="0" algn="r">
              <a:lnSpc>
                <a:spcPct val="100000"/>
              </a:lnSpc>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61" name="Google Shape;261;p17: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62" name="Google Shape;262;p17: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63" name="Google Shape;263;p17: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4" name="Google Shape;264;p17: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5" name="Google Shape;265;p17: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72" name="Google Shape;272;p16: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73" name="Google Shape;273;p16: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74" name="Google Shape;274;p16:notes"/>
          <p:cNvSpPr/>
          <p:nvPr>
            <p:ph idx="2" type="sldImg"/>
          </p:nvPr>
        </p:nvSpPr>
        <p:spPr>
          <a:xfrm>
            <a:off x="1260475" y="720725"/>
            <a:ext cx="4784725" cy="35893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5" name="Google Shape;275;p16: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6" name="Google Shape;276;p16: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85" name="Google Shape;285;p19: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86" name="Google Shape;286;p19: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87" name="Google Shape;287;p19:notes"/>
          <p:cNvSpPr/>
          <p:nvPr>
            <p:ph idx="2" type="sldImg"/>
          </p:nvPr>
        </p:nvSpPr>
        <p:spPr>
          <a:xfrm>
            <a:off x="1260475" y="720725"/>
            <a:ext cx="4784725" cy="35893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8" name="Google Shape;288;p19: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9" name="Google Shape;289;p19: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84" name="Google Shape;84;p2: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85" name="Google Shape;85;p2: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86" name="Google Shape;86;p2: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87" name="Google Shape;8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8" name="Google Shape;88;p2: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9" name="Google Shape;89;p2: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3" name="Google Shape;303;p20: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4" name="Google Shape;304;p20: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5" name="Google Shape;305;p20: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6" name="Google Shape;306;p2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7" name="Google Shape;307;p20: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8" name="Google Shape;308;p20: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cc6999465_0_29: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14" name="Google Shape;314;g8cc6999465_0_29: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15" name="Google Shape;315;g8cc6999465_0_29: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16" name="Google Shape;316;g8cc6999465_0_29: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17" name="Google Shape;317;g8cc6999465_0_2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8" name="Google Shape;318;g8cc6999465_0_29: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9" name="Google Shape;319;g8cc6999465_0_29: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spcBef>
                <a:spcPts val="0"/>
              </a:spcBef>
              <a:spcAft>
                <a:spcPts val="0"/>
              </a:spcAft>
              <a:buNone/>
            </a:pPr>
            <a:r>
              <a:rPr lang="en-US" sz="2400">
                <a:solidFill>
                  <a:srgbClr val="E84C22"/>
                </a:solidFill>
                <a:latin typeface="Trebuchet MS"/>
                <a:ea typeface="Trebuchet MS"/>
                <a:cs typeface="Trebuchet MS"/>
                <a:sym typeface="Trebuchet MS"/>
              </a:rPr>
              <a:t>Tower server</a:t>
            </a:r>
            <a:endParaRPr/>
          </a:p>
          <a:p>
            <a:pPr indent="-330200" lvl="1" marL="330200" rtl="0" algn="l">
              <a:lnSpc>
                <a:spcPct val="90000"/>
              </a:lnSpc>
              <a:spcBef>
                <a:spcPts val="0"/>
              </a:spcBef>
              <a:spcAft>
                <a:spcPts val="0"/>
              </a:spcAft>
              <a:buClr>
                <a:srgbClr val="FF0000"/>
              </a:buClr>
              <a:buSzPts val="2200"/>
              <a:buFont typeface="Noto Sans Symbols"/>
              <a:buChar char="►"/>
            </a:pPr>
            <a:r>
              <a:rPr lang="en-US" sz="2200">
                <a:solidFill>
                  <a:srgbClr val="404040"/>
                </a:solidFill>
                <a:latin typeface="Trebuchet MS"/>
                <a:ea typeface="Trebuchet MS"/>
                <a:cs typeface="Trebuchet MS"/>
                <a:sym typeface="Trebuchet MS"/>
              </a:rPr>
              <a:t>Se utilizan para las empresas pequeñas y medianas</a:t>
            </a:r>
            <a:endParaRPr sz="1400">
              <a:solidFill>
                <a:schemeClr val="dk1"/>
              </a:solidFill>
            </a:endParaRPr>
          </a:p>
          <a:p>
            <a:pPr indent="-330200" lvl="1" marL="330200" rtl="0" algn="l">
              <a:lnSpc>
                <a:spcPct val="90000"/>
              </a:lnSpc>
              <a:spcBef>
                <a:spcPts val="1000"/>
              </a:spcBef>
              <a:spcAft>
                <a:spcPts val="0"/>
              </a:spcAft>
              <a:buClr>
                <a:srgbClr val="FF0000"/>
              </a:buClr>
              <a:buSzPts val="2200"/>
              <a:buFont typeface="Noto Sans Symbols"/>
              <a:buChar char="►"/>
            </a:pPr>
            <a:r>
              <a:rPr lang="en-US" sz="2200">
                <a:solidFill>
                  <a:srgbClr val="404040"/>
                </a:solidFill>
                <a:latin typeface="Trebuchet MS"/>
                <a:ea typeface="Trebuchet MS"/>
                <a:cs typeface="Trebuchet MS"/>
                <a:sym typeface="Trebuchet MS"/>
              </a:rPr>
              <a:t>NO requieren de ninguna infraestructura de instalación especial más allá de la básica para una PC</a:t>
            </a:r>
            <a:endParaRPr sz="2200">
              <a:solidFill>
                <a:srgbClr val="404040"/>
              </a:solidFill>
              <a:latin typeface="Trebuchet MS"/>
              <a:ea typeface="Trebuchet MS"/>
              <a:cs typeface="Trebuchet MS"/>
              <a:sym typeface="Trebuchet MS"/>
            </a:endParaRPr>
          </a:p>
          <a:p>
            <a:pPr indent="-330200" lvl="1" marL="330200" rtl="0" algn="l">
              <a:lnSpc>
                <a:spcPct val="90000"/>
              </a:lnSpc>
              <a:spcBef>
                <a:spcPts val="1000"/>
              </a:spcBef>
              <a:spcAft>
                <a:spcPts val="0"/>
              </a:spcAft>
              <a:buClr>
                <a:srgbClr val="FF0000"/>
              </a:buClr>
              <a:buSzPts val="2200"/>
              <a:buFont typeface="Trebuchet MS"/>
              <a:buChar char="►"/>
            </a:pPr>
            <a:r>
              <a:rPr lang="en-US" sz="2200">
                <a:solidFill>
                  <a:srgbClr val="404040"/>
                </a:solidFill>
                <a:latin typeface="Trebuchet MS"/>
                <a:ea typeface="Trebuchet MS"/>
                <a:cs typeface="Trebuchet MS"/>
                <a:sym typeface="Trebuchet MS"/>
              </a:rPr>
              <a:t>NO soportan mecanismos de alta disponibilidad más allá de esquemas de RAID de discos internos.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dede0f884_0_11: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31" name="Google Shape;331;g8dede0f884_0_11: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32" name="Google Shape;332;g8dede0f884_0_11: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33" name="Google Shape;333;g8dede0f884_0_11: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34" name="Google Shape;334;g8dede0f884_0_1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5" name="Google Shape;335;g8dede0f884_0_11: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6" name="Google Shape;336;g8dede0f884_0_11: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spcBef>
                <a:spcPts val="0"/>
              </a:spcBef>
              <a:spcAft>
                <a:spcPts val="0"/>
              </a:spcAft>
              <a:buNone/>
            </a:pPr>
            <a:r>
              <a:rPr lang="en-US" sz="2400">
                <a:solidFill>
                  <a:srgbClr val="E84C22"/>
                </a:solidFill>
                <a:latin typeface="Trebuchet MS"/>
                <a:ea typeface="Trebuchet MS"/>
                <a:cs typeface="Trebuchet MS"/>
                <a:sym typeface="Trebuchet MS"/>
              </a:rPr>
              <a:t>Blade server</a:t>
            </a:r>
            <a:endParaRPr sz="1400">
              <a:solidFill>
                <a:schemeClr val="dk1"/>
              </a:solidFill>
            </a:endParaRPr>
          </a:p>
          <a:p>
            <a:pPr indent="0" lvl="0" marL="0" rtl="0" algn="l">
              <a:lnSpc>
                <a:spcPct val="100000"/>
              </a:lnSpc>
              <a:spcBef>
                <a:spcPts val="0"/>
              </a:spcBef>
              <a:spcAft>
                <a:spcPts val="0"/>
              </a:spcAft>
              <a:buSzPts val="1400"/>
              <a:buNone/>
            </a:pPr>
            <a:r>
              <a:t/>
            </a:r>
            <a:endParaRPr/>
          </a:p>
          <a:p>
            <a:pPr indent="-330200" lvl="1" marL="330200" rtl="0" algn="l">
              <a:lnSpc>
                <a:spcPct val="90000"/>
              </a:lnSpc>
              <a:spcBef>
                <a:spcPts val="0"/>
              </a:spcBef>
              <a:spcAft>
                <a:spcPts val="0"/>
              </a:spcAft>
              <a:buClr>
                <a:srgbClr val="E84C22"/>
              </a:buClr>
              <a:buSzPts val="2200"/>
              <a:buFont typeface="Noto Sans Symbols"/>
              <a:buChar char="►"/>
            </a:pPr>
            <a:r>
              <a:rPr lang="en-US" sz="2200">
                <a:solidFill>
                  <a:srgbClr val="404040"/>
                </a:solidFill>
                <a:latin typeface="Trebuchet MS"/>
                <a:ea typeface="Trebuchet MS"/>
                <a:cs typeface="Trebuchet MS"/>
                <a:sym typeface="Trebuchet MS"/>
              </a:rPr>
              <a:t>Consolidar recursos</a:t>
            </a:r>
            <a:endParaRPr sz="1400">
              <a:solidFill>
                <a:schemeClr val="dk1"/>
              </a:solidFill>
            </a:endParaRPr>
          </a:p>
          <a:p>
            <a:pPr indent="-330200" lvl="1" marL="330200" rtl="0" algn="l">
              <a:lnSpc>
                <a:spcPct val="90000"/>
              </a:lnSpc>
              <a:spcBef>
                <a:spcPts val="1000"/>
              </a:spcBef>
              <a:spcAft>
                <a:spcPts val="0"/>
              </a:spcAft>
              <a:buClr>
                <a:srgbClr val="E84C22"/>
              </a:buClr>
              <a:buSzPts val="2200"/>
              <a:buFont typeface="Noto Sans Symbols"/>
              <a:buChar char="►"/>
            </a:pPr>
            <a:r>
              <a:rPr lang="en-US" sz="2200">
                <a:solidFill>
                  <a:srgbClr val="404040"/>
                </a:solidFill>
                <a:latin typeface="Trebuchet MS"/>
                <a:ea typeface="Trebuchet MS"/>
                <a:cs typeface="Trebuchet MS"/>
                <a:sym typeface="Trebuchet MS"/>
              </a:rPr>
              <a:t>Reducir espacio</a:t>
            </a:r>
            <a:endParaRPr sz="1400">
              <a:solidFill>
                <a:schemeClr val="dk1"/>
              </a:solidFill>
            </a:endParaRPr>
          </a:p>
          <a:p>
            <a:pPr indent="-330200" lvl="1" marL="330200" rtl="0" algn="l">
              <a:lnSpc>
                <a:spcPct val="90000"/>
              </a:lnSpc>
              <a:spcBef>
                <a:spcPts val="1000"/>
              </a:spcBef>
              <a:spcAft>
                <a:spcPts val="0"/>
              </a:spcAft>
              <a:buClr>
                <a:srgbClr val="E84C22"/>
              </a:buClr>
              <a:buSzPts val="2200"/>
              <a:buFont typeface="Noto Sans Symbols"/>
              <a:buChar char="►"/>
            </a:pPr>
            <a:r>
              <a:rPr lang="en-US" sz="2200">
                <a:solidFill>
                  <a:srgbClr val="404040"/>
                </a:solidFill>
                <a:latin typeface="Trebuchet MS"/>
                <a:ea typeface="Trebuchet MS"/>
                <a:cs typeface="Trebuchet MS"/>
                <a:sym typeface="Trebuchet MS"/>
              </a:rPr>
              <a:t>Disminuir el consumo de energía</a:t>
            </a:r>
            <a:endParaRPr sz="1400">
              <a:solidFill>
                <a:schemeClr val="dk1"/>
              </a:solidFill>
            </a:endParaRPr>
          </a:p>
          <a:p>
            <a:pPr indent="-330200" lvl="1" marL="330200" rtl="0" algn="l">
              <a:lnSpc>
                <a:spcPct val="90000"/>
              </a:lnSpc>
              <a:spcBef>
                <a:spcPts val="1000"/>
              </a:spcBef>
              <a:spcAft>
                <a:spcPts val="0"/>
              </a:spcAft>
              <a:buClr>
                <a:srgbClr val="E84C22"/>
              </a:buClr>
              <a:buSzPts val="2200"/>
              <a:buFont typeface="Noto Sans Symbols"/>
              <a:buChar char="►"/>
            </a:pPr>
            <a:r>
              <a:rPr lang="en-US" sz="2200">
                <a:solidFill>
                  <a:srgbClr val="404040"/>
                </a:solidFill>
                <a:latin typeface="Trebuchet MS"/>
                <a:ea typeface="Trebuchet MS"/>
                <a:cs typeface="Trebuchet MS"/>
                <a:sym typeface="Trebuchet MS"/>
              </a:rPr>
              <a:t>Aumenta el consumo energético por unidad de rack.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cc6999465_0_60: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46" name="Google Shape;346;g8cc6999465_0_60: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47" name="Google Shape;347;g8cc6999465_0_60: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48" name="Google Shape;348;g8cc6999465_0_60: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49" name="Google Shape;349;g8cc6999465_0_6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0" name="Google Shape;350;g8cc6999465_0_60: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1" name="Google Shape;351;g8cc6999465_0_60: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57" name="Google Shape;357;p31: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58" name="Google Shape;358;p31: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59" name="Google Shape;359;p31: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0" name="Google Shape;360;p31: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61" name="Google Shape;361;p31: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15000"/>
              </a:lnSpc>
              <a:spcBef>
                <a:spcPts val="0"/>
              </a:spcBef>
              <a:spcAft>
                <a:spcPts val="0"/>
              </a:spcAft>
              <a:buClr>
                <a:schemeClr val="dk1"/>
              </a:buClr>
              <a:buSzPts val="1100"/>
              <a:buFont typeface="Arial"/>
              <a:buNone/>
            </a:pPr>
            <a:r>
              <a:rPr b="1" lang="en-US" sz="1100">
                <a:solidFill>
                  <a:schemeClr val="dk1"/>
                </a:solidFill>
              </a:rPr>
              <a:t>Virtualización: </a:t>
            </a:r>
            <a:r>
              <a:rPr lang="en-US" sz="1100">
                <a:solidFill>
                  <a:schemeClr val="dk1"/>
                </a:solidFill>
              </a:rPr>
              <a:t>abstracción de objetos de red o de servicios para mostrarlos genéricos, es decir, disociados de los detalles de implementación de hardware subyacentes.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68" name="Google Shape;368;p32: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69" name="Google Shape;369;p32: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70" name="Google Shape;370;p32: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1" name="Google Shape;371;p32: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2" name="Google Shape;372;p32: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6: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79" name="Google Shape;379;p26: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80" name="Google Shape;380;p26: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81" name="Google Shape;381;p26: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2" name="Google Shape;382;p26: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3" name="Google Shape;383;p26: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15000"/>
              </a:lnSpc>
              <a:spcBef>
                <a:spcPts val="1800"/>
              </a:spcBef>
              <a:spcAft>
                <a:spcPts val="0"/>
              </a:spcAft>
              <a:buClr>
                <a:schemeClr val="dk1"/>
              </a:buClr>
              <a:buSzPts val="1100"/>
              <a:buFont typeface="Arial"/>
              <a:buNone/>
            </a:pPr>
            <a:r>
              <a:rPr b="1" lang="en-US" sz="2000">
                <a:solidFill>
                  <a:schemeClr val="dk1"/>
                </a:solidFill>
              </a:rPr>
              <a:t>Servidor hiperconvergente</a:t>
            </a:r>
            <a:endParaRPr b="1"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Características: consolidar recursos de cómputo y almacenamiento, permite reducir espacio físico, permite disminuir el consumo de energía. Provee escalabilidad horizontal casi ilimitada.</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Provee un rápido despliegue y redespliegue por mantenimiento.</a:t>
            </a:r>
            <a:endParaRPr sz="2000">
              <a:solidFill>
                <a:schemeClr val="dk1"/>
              </a:solidFill>
            </a:endParaRPr>
          </a:p>
          <a:p>
            <a:pPr indent="0" lvl="0" marL="0" rtl="0" algn="l">
              <a:lnSpc>
                <a:spcPct val="100000"/>
              </a:lnSpc>
              <a:spcBef>
                <a:spcPts val="0"/>
              </a:spcBef>
              <a:spcAft>
                <a:spcPts val="0"/>
              </a:spcAft>
              <a:buSzPts val="1400"/>
              <a:buNone/>
            </a:pPr>
            <a:r>
              <a:t/>
            </a:r>
            <a:endParaRPr sz="2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0: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91" name="Google Shape;391;p30: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92" name="Google Shape;392;p30: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93" name="Google Shape;393;p30: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4" name="Google Shape;394;p30: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5" name="Google Shape;395;p30: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7: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02" name="Google Shape;402;p27: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03" name="Google Shape;403;p27: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04" name="Google Shape;404;p27: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5" name="Google Shape;405;p27: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6" name="Google Shape;406;p27: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8: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13" name="Google Shape;413;p28: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14" name="Google Shape;414;p28: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15" name="Google Shape;415;p28: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6" name="Google Shape;416;p28: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7" name="Google Shape;417;p28: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96" name="Google Shape;96;p3: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97" name="Google Shape;97;p3: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98" name="Google Shape;98;p3: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99" name="Google Shape;99;p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0" name="Google Shape;100;p3: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1" name="Google Shape;101;p3: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cc6999465_0_80: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24" name="Google Shape;424;g8cc6999465_0_80: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25" name="Google Shape;425;g8cc6999465_0_80: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26" name="Google Shape;426;g8cc6999465_0_80: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7" name="Google Shape;427;g8cc6999465_0_80: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8" name="Google Shape;428;g8cc6999465_0_80: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Virtualización: </a:t>
            </a:r>
            <a:r>
              <a:rPr lang="en-US" sz="2000">
                <a:solidFill>
                  <a:schemeClr val="dk1"/>
                </a:solidFill>
              </a:rPr>
              <a:t>abstracción de objetos de red o de servicios para mostrarlos genéricos, es decir, disociados de los detalles de implementación de hardware subyacentes.</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Automatización: </a:t>
            </a:r>
            <a:r>
              <a:rPr lang="en-US" sz="2000">
                <a:solidFill>
                  <a:schemeClr val="dk1"/>
                </a:solidFill>
              </a:rPr>
              <a:t>procesamiento de objetos de servicio abstraídos de manera repetible para obtener el mismo resultado cada vez sin intervención humana.</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0"/>
              </a:spcBef>
              <a:spcAft>
                <a:spcPts val="0"/>
              </a:spcAft>
              <a:buSzPts val="1100"/>
              <a:buNone/>
            </a:pPr>
            <a:r>
              <a:rPr b="1" lang="en-US" sz="2000">
                <a:solidFill>
                  <a:schemeClr val="dk1"/>
                </a:solidFill>
              </a:rPr>
              <a:t>Orquestación: </a:t>
            </a:r>
            <a:r>
              <a:rPr lang="en-US" sz="2000">
                <a:solidFill>
                  <a:schemeClr val="dk1"/>
                </a:solidFill>
              </a:rPr>
              <a:t>disposición, secuenciación e implementación automatizada de tareas, reglas y políticas para coordinar recursos lógicos y físicos con el fin de satisfacer una solicitud del cliente o bajo demanda para crear, modificar o eliminar recursos de red o de servicios.</a:t>
            </a:r>
            <a:endParaRPr sz="2000">
              <a:solidFill>
                <a:schemeClr val="dk1"/>
              </a:solidFill>
            </a:endParaRPr>
          </a:p>
          <a:p>
            <a:pPr indent="0" lvl="0" marL="0" rtl="0" algn="l">
              <a:lnSpc>
                <a:spcPct val="115000"/>
              </a:lnSpc>
              <a:spcBef>
                <a:spcPts val="0"/>
              </a:spcBef>
              <a:spcAft>
                <a:spcPts val="0"/>
              </a:spcAft>
              <a:buSzPts val="1100"/>
              <a:buNone/>
            </a:pPr>
            <a:r>
              <a:t/>
            </a:r>
            <a:endParaRPr sz="2000">
              <a:solidFill>
                <a:schemeClr val="dk1"/>
              </a:solidFill>
            </a:endParaRPr>
          </a:p>
          <a:p>
            <a:pPr indent="0" lvl="0" marL="0" rtl="0" algn="l">
              <a:lnSpc>
                <a:spcPct val="115000"/>
              </a:lnSpc>
              <a:spcBef>
                <a:spcPts val="0"/>
              </a:spcBef>
              <a:spcAft>
                <a:spcPts val="0"/>
              </a:spcAft>
              <a:buSzPts val="1100"/>
              <a:buNone/>
            </a:pPr>
            <a:r>
              <a:rPr lang="en-US" sz="2000">
                <a:solidFill>
                  <a:schemeClr val="dk1"/>
                </a:solidFill>
              </a:rPr>
              <a:t>En una cultura DevOps ideal, ambos conceptos de automatización y virtualización se usan en conjunto. De hecho, la automatización es el primer paso hacia la orquestación. El uso de ambos significa que pueden potenciarse entre sí para optimizar y ejecutar con precisión los procesos que conducen a implementaciones de aplicaciones más rápidas y exitosas.</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0"/>
              </a:spcBef>
              <a:spcAft>
                <a:spcPts val="0"/>
              </a:spcAft>
              <a:buSzPts val="1400"/>
              <a:buNone/>
            </a:pPr>
            <a:r>
              <a:t/>
            </a:r>
            <a:endParaRPr sz="2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dede0f884_0_33: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37" name="Google Shape;437;g8dede0f884_0_33: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38" name="Google Shape;438;g8dede0f884_0_33: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39" name="Google Shape;439;g8dede0f884_0_33: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0" name="Google Shape;440;g8dede0f884_0_33: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1" name="Google Shape;441;g8dede0f884_0_33: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15000"/>
              </a:lnSpc>
              <a:spcBef>
                <a:spcPts val="0"/>
              </a:spcBef>
              <a:spcAft>
                <a:spcPts val="0"/>
              </a:spcAft>
              <a:buSzPts val="1100"/>
              <a:buNone/>
            </a:pPr>
            <a:r>
              <a:rPr lang="en-US" sz="2000">
                <a:solidFill>
                  <a:schemeClr val="dk1"/>
                </a:solidFill>
              </a:rPr>
              <a:t>La orquestación permite a los equipos de TI y a los usuarios finales (suponiendo que se les otorguen los permisos adecuados) crear máquinas virtuales y soluciones específicas de aplicaciones (application stacks), redes y almacenamiento para realizar un trabajo en particular.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El software de orquestación es lo que permite tener un verdadero data center definido por software y permite el ahorro de tiempo y de costos que buscan las empresas. Lo hace combinando tareas manuales individuales realizadas por TI en un conjunto de servicios que los usuarios finales pueden consumir fácilmente.</a:t>
            </a:r>
            <a:endParaRPr sz="2000">
              <a:solidFill>
                <a:schemeClr val="dk1"/>
              </a:solidFill>
            </a:endParaRPr>
          </a:p>
          <a:p>
            <a:pPr indent="0" lvl="0" marL="0" rtl="0" algn="l">
              <a:lnSpc>
                <a:spcPct val="100000"/>
              </a:lnSpc>
              <a:spcBef>
                <a:spcPts val="0"/>
              </a:spcBef>
              <a:spcAft>
                <a:spcPts val="0"/>
              </a:spcAft>
              <a:buSzPts val="1400"/>
              <a:buNone/>
            </a:pPr>
            <a:r>
              <a:t/>
            </a:r>
            <a:endParaRPr sz="20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cc6999465_0_70: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48" name="Google Shape;448;g8cc6999465_0_70: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49" name="Google Shape;449;g8cc6999465_0_70: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50" name="Google Shape;450;g8cc6999465_0_70:notes"/>
          <p:cNvSpPr/>
          <p:nvPr>
            <p:ph idx="2" type="sldImg"/>
          </p:nvPr>
        </p:nvSpPr>
        <p:spPr>
          <a:xfrm>
            <a:off x="1260475" y="720725"/>
            <a:ext cx="4784700" cy="3589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1" name="Google Shape;451;g8cc6999465_0_70: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2" name="Google Shape;452;g8cc6999465_0_70: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3: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59" name="Google Shape;459;p33: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60" name="Google Shape;460;p33: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61" name="Google Shape;461;p33: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62" name="Google Shape;462;p3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3" name="Google Shape;463;p33: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4" name="Google Shape;464;p33: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5: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70" name="Google Shape;470;p35: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71" name="Google Shape;471;p35: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72" name="Google Shape;472;p35: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73" name="Google Shape;473;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4" name="Google Shape;474;p35: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5" name="Google Shape;475;p35: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8: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86" name="Google Shape;486;p38: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87" name="Google Shape;487;p38: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88" name="Google Shape;488;p38: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89" name="Google Shape;489;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0" name="Google Shape;490;p38: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1" name="Google Shape;491;p38: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spcBef>
                <a:spcPts val="0"/>
              </a:spcBef>
              <a:spcAft>
                <a:spcPts val="0"/>
              </a:spcAft>
              <a:buClr>
                <a:srgbClr val="404040"/>
              </a:buClr>
              <a:buSzPts val="2200"/>
              <a:buFont typeface="Trebuchet MS"/>
              <a:buNone/>
            </a:pPr>
            <a:r>
              <a:rPr lang="en-US" sz="2200">
                <a:solidFill>
                  <a:srgbClr val="404040"/>
                </a:solidFill>
                <a:latin typeface="Trebuchet MS"/>
                <a:ea typeface="Trebuchet MS"/>
                <a:cs typeface="Trebuchet MS"/>
                <a:sym typeface="Trebuchet MS"/>
              </a:rPr>
              <a:t>Es un sistema que mediante la redundancia de nodos agrupados permite </a:t>
            </a:r>
            <a:r>
              <a:rPr b="1" lang="en-US" sz="2200">
                <a:solidFill>
                  <a:srgbClr val="404040"/>
                </a:solidFill>
                <a:latin typeface="Trebuchet MS"/>
                <a:ea typeface="Trebuchet MS"/>
                <a:cs typeface="Trebuchet MS"/>
                <a:sym typeface="Trebuchet MS"/>
              </a:rPr>
              <a:t>aumentar el nivel de disponibilidad del servicio</a:t>
            </a:r>
            <a:r>
              <a:rPr lang="en-US" sz="2200">
                <a:solidFill>
                  <a:srgbClr val="404040"/>
                </a:solidFill>
                <a:latin typeface="Trebuchet MS"/>
                <a:ea typeface="Trebuchet MS"/>
                <a:cs typeface="Trebuchet MS"/>
                <a:sym typeface="Trebuchet MS"/>
              </a:rPr>
              <a:t> que ofrecen.</a:t>
            </a:r>
            <a:endParaRPr sz="1400">
              <a:solidFill>
                <a:schemeClr val="dk1"/>
              </a:solidFill>
            </a:endParaRPr>
          </a:p>
          <a:p>
            <a:pPr indent="0" lvl="0" marL="0" rtl="0" algn="l">
              <a:spcBef>
                <a:spcPts val="700"/>
              </a:spcBef>
              <a:spcAft>
                <a:spcPts val="0"/>
              </a:spcAft>
              <a:buClr>
                <a:srgbClr val="404040"/>
              </a:buClr>
              <a:buSzPts val="2200"/>
              <a:buFont typeface="Trebuchet MS"/>
              <a:buNone/>
            </a:pPr>
            <a:r>
              <a:rPr lang="en-US" sz="2200">
                <a:solidFill>
                  <a:srgbClr val="404040"/>
                </a:solidFill>
                <a:latin typeface="Trebuchet MS"/>
                <a:ea typeface="Trebuchet MS"/>
                <a:cs typeface="Trebuchet MS"/>
                <a:sym typeface="Trebuchet MS"/>
              </a:rPr>
              <a:t>Ante la falla de uno de los nodos el sistema de gestión de cluster transfiere el servicio activo al otro nodo. </a:t>
            </a:r>
            <a:endParaRPr sz="1400">
              <a:solidFill>
                <a:schemeClr val="dk1"/>
              </a:solidFill>
            </a:endParaRPr>
          </a:p>
          <a:p>
            <a:pPr indent="0" lvl="0" marL="0" rtl="0" algn="l">
              <a:lnSpc>
                <a:spcPct val="90000"/>
              </a:lnSpc>
              <a:spcBef>
                <a:spcPts val="1000"/>
              </a:spcBef>
              <a:spcAft>
                <a:spcPts val="0"/>
              </a:spcAft>
              <a:buNone/>
            </a:pPr>
            <a:r>
              <a:rPr b="1" lang="en-US" sz="2200">
                <a:solidFill>
                  <a:srgbClr val="404040"/>
                </a:solidFill>
                <a:latin typeface="Trebuchet MS"/>
                <a:ea typeface="Trebuchet MS"/>
                <a:cs typeface="Trebuchet MS"/>
                <a:sym typeface="Trebuchet MS"/>
              </a:rPr>
              <a:t>Alta disponibilidad</a:t>
            </a:r>
            <a:r>
              <a:rPr lang="en-US" sz="2200">
                <a:solidFill>
                  <a:srgbClr val="404040"/>
                </a:solidFill>
                <a:latin typeface="Trebuchet MS"/>
                <a:ea typeface="Trebuchet MS"/>
                <a:cs typeface="Trebuchet MS"/>
                <a:sym typeface="Trebuchet MS"/>
              </a:rPr>
              <a:t>, permite garantizar el servicio aún ante la falla de un componente ya que el sistema sigue dando servicio mientras que exista al menos un nodo operativo.</a:t>
            </a:r>
            <a:endParaRPr sz="1400">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6: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99" name="Google Shape;499;p36: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00" name="Google Shape;500;p36: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01" name="Google Shape;501;p36: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02" name="Google Shape;502;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3" name="Google Shape;503;p36: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4" name="Google Shape;504;p36: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spcBef>
                <a:spcPts val="0"/>
              </a:spcBef>
              <a:spcAft>
                <a:spcPts val="0"/>
              </a:spcAft>
              <a:buClr>
                <a:srgbClr val="404040"/>
              </a:buClr>
              <a:buSzPts val="2200"/>
              <a:buFont typeface="Trebuchet MS"/>
              <a:buNone/>
            </a:pPr>
            <a:r>
              <a:rPr lang="en-US" sz="2200">
                <a:solidFill>
                  <a:srgbClr val="404040"/>
                </a:solidFill>
                <a:latin typeface="Trebuchet MS"/>
                <a:ea typeface="Trebuchet MS"/>
                <a:cs typeface="Trebuchet MS"/>
                <a:sym typeface="Trebuchet MS"/>
              </a:rPr>
              <a:t>El cluster de balanceo de carga provee escalabilidad basada en la distribución de la carga entre los nodos activos del sistema. </a:t>
            </a:r>
            <a:endParaRPr sz="1400">
              <a:solidFill>
                <a:schemeClr val="dk1"/>
              </a:solidFill>
            </a:endParaRPr>
          </a:p>
          <a:p>
            <a:pPr indent="0" lvl="0" marL="0" rtl="0" algn="l">
              <a:spcBef>
                <a:spcPts val="800"/>
              </a:spcBef>
              <a:spcAft>
                <a:spcPts val="0"/>
              </a:spcAft>
              <a:buSzPts val="2200"/>
              <a:buNone/>
            </a:pPr>
            <a:r>
              <a:rPr lang="en-US" sz="2200">
                <a:solidFill>
                  <a:srgbClr val="404040"/>
                </a:solidFill>
                <a:latin typeface="Trebuchet MS"/>
                <a:ea typeface="Trebuchet MS"/>
                <a:cs typeface="Trebuchet MS"/>
                <a:sym typeface="Trebuchet MS"/>
              </a:rPr>
              <a:t>El front end del servicio, utilizando alguna política de distribución definida, actúa como intermediario y divide y distribuye la totalidad de la carga de trabajo, recibe las respuestas y las devuelve al cliente/usuario.</a:t>
            </a:r>
            <a:endParaRPr sz="2200">
              <a:solidFill>
                <a:srgbClr val="404040"/>
              </a:solidFill>
              <a:latin typeface="Trebuchet MS"/>
              <a:ea typeface="Trebuchet MS"/>
              <a:cs typeface="Trebuchet MS"/>
              <a:sym typeface="Trebuchet MS"/>
            </a:endParaRPr>
          </a:p>
          <a:p>
            <a:pPr indent="0" lvl="0" marL="0" rtl="0" algn="l">
              <a:lnSpc>
                <a:spcPct val="90000"/>
              </a:lnSpc>
              <a:spcBef>
                <a:spcPts val="0"/>
              </a:spcBef>
              <a:spcAft>
                <a:spcPts val="0"/>
              </a:spcAft>
              <a:buNone/>
            </a:pPr>
            <a:r>
              <a:t/>
            </a:r>
            <a:endParaRPr b="1" sz="2200">
              <a:solidFill>
                <a:srgbClr val="404040"/>
              </a:solidFill>
              <a:latin typeface="Trebuchet MS"/>
              <a:ea typeface="Trebuchet MS"/>
              <a:cs typeface="Trebuchet MS"/>
              <a:sym typeface="Trebuchet MS"/>
            </a:endParaRPr>
          </a:p>
          <a:p>
            <a:pPr indent="0" lvl="0" marL="0" rtl="0" algn="l">
              <a:lnSpc>
                <a:spcPct val="90000"/>
              </a:lnSpc>
              <a:spcBef>
                <a:spcPts val="0"/>
              </a:spcBef>
              <a:spcAft>
                <a:spcPts val="0"/>
              </a:spcAft>
              <a:buNone/>
            </a:pPr>
            <a:r>
              <a:rPr b="1" lang="en-US" sz="2200">
                <a:solidFill>
                  <a:srgbClr val="404040"/>
                </a:solidFill>
                <a:latin typeface="Trebuchet MS"/>
                <a:ea typeface="Trebuchet MS"/>
                <a:cs typeface="Trebuchet MS"/>
                <a:sym typeface="Trebuchet MS"/>
              </a:rPr>
              <a:t>Balanceo de carga</a:t>
            </a:r>
            <a:r>
              <a:rPr lang="en-US" sz="2200">
                <a:solidFill>
                  <a:srgbClr val="404040"/>
                </a:solidFill>
                <a:latin typeface="Trebuchet MS"/>
                <a:ea typeface="Trebuchet MS"/>
                <a:cs typeface="Trebuchet MS"/>
                <a:sym typeface="Trebuchet MS"/>
              </a:rPr>
              <a:t>, permite aumentar la capacidad del sistema incorporando nuevos nodos al cluster para incrementar la potencia total del sistema. De la misma manera, permite disminuir el tamaño del cluster para que acompañe decrecimiento de las  cargas de trabajo. </a:t>
            </a:r>
            <a:endParaRPr sz="1400">
              <a:solidFill>
                <a:schemeClr val="dk1"/>
              </a:solidFill>
            </a:endParaRPr>
          </a:p>
          <a:p>
            <a:pPr indent="0" lvl="0" marL="0" rtl="0" algn="l">
              <a:spcBef>
                <a:spcPts val="800"/>
              </a:spcBef>
              <a:spcAft>
                <a:spcPts val="0"/>
              </a:spcAft>
              <a:buClr>
                <a:srgbClr val="404040"/>
              </a:buClr>
              <a:buSzPts val="2200"/>
              <a:buFont typeface="Trebuchet MS"/>
              <a:buNone/>
            </a:pPr>
            <a:r>
              <a:t/>
            </a:r>
            <a:endParaRPr sz="2200">
              <a:solidFill>
                <a:srgbClr val="404040"/>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7: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11" name="Google Shape;511;p37: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12" name="Google Shape;512;p37: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13" name="Google Shape;513;p37: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14" name="Google Shape;514;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5" name="Google Shape;515;p37: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6" name="Google Shape;516;p37: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18288" rtl="0" algn="just">
              <a:spcBef>
                <a:spcPts val="800"/>
              </a:spcBef>
              <a:spcAft>
                <a:spcPts val="0"/>
              </a:spcAft>
              <a:buClr>
                <a:srgbClr val="404040"/>
              </a:buClr>
              <a:buSzPts val="2400"/>
              <a:buFont typeface="Arial"/>
              <a:buNone/>
            </a:pPr>
            <a:r>
              <a:rPr lang="en-US" sz="2400">
                <a:solidFill>
                  <a:srgbClr val="404040"/>
                </a:solidFill>
              </a:rPr>
              <a:t>El Cluster de “alta performance” o “alto rendimiento”, está pensados específicamente para explotar el potencial del </a:t>
            </a:r>
            <a:r>
              <a:rPr b="1" lang="en-US" sz="2400">
                <a:solidFill>
                  <a:srgbClr val="404040"/>
                </a:solidFill>
              </a:rPr>
              <a:t>procesamiento en paralelo </a:t>
            </a:r>
            <a:r>
              <a:rPr lang="en-US" sz="2400">
                <a:solidFill>
                  <a:srgbClr val="404040"/>
                </a:solidFill>
              </a:rPr>
              <a:t>entre múltiples computadoras. Este cluster es el más indicado para el procesamiento de funciones complejas</a:t>
            </a:r>
            <a:r>
              <a:rPr lang="en-US" sz="2400">
                <a:solidFill>
                  <a:schemeClr val="dk1"/>
                </a:solidFill>
              </a:rPr>
              <a:t>. Ej: simulaciones matemáticas </a:t>
            </a:r>
            <a:endParaRPr sz="1400">
              <a:solidFill>
                <a:schemeClr val="dk1"/>
              </a:solidFill>
            </a:endParaRPr>
          </a:p>
          <a:p>
            <a:pPr indent="0" lvl="0" marL="0" rtl="0" algn="l">
              <a:lnSpc>
                <a:spcPct val="90000"/>
              </a:lnSpc>
              <a:spcBef>
                <a:spcPts val="1000"/>
              </a:spcBef>
              <a:spcAft>
                <a:spcPts val="0"/>
              </a:spcAft>
              <a:buNone/>
            </a:pPr>
            <a:r>
              <a:rPr b="1" lang="en-US" sz="2200">
                <a:solidFill>
                  <a:srgbClr val="404040"/>
                </a:solidFill>
                <a:latin typeface="Trebuchet MS"/>
                <a:ea typeface="Trebuchet MS"/>
                <a:cs typeface="Trebuchet MS"/>
                <a:sym typeface="Trebuchet MS"/>
              </a:rPr>
              <a:t>Alto rendimiento</a:t>
            </a:r>
            <a:r>
              <a:rPr lang="en-US" sz="2200">
                <a:solidFill>
                  <a:srgbClr val="404040"/>
                </a:solidFill>
                <a:latin typeface="Trebuchet MS"/>
                <a:ea typeface="Trebuchet MS"/>
                <a:cs typeface="Trebuchet MS"/>
                <a:sym typeface="Trebuchet MS"/>
              </a:rPr>
              <a:t>, posibilita el procesamiento de operaciones complejas, dividiendo las mismas y realizando procesamiento paralelo distribuido en los nodos.</a:t>
            </a:r>
            <a:endParaRPr sz="1400">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0: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23" name="Google Shape;523;p40: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24" name="Google Shape;524;p40: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25" name="Google Shape;525;p40:notes"/>
          <p:cNvSpPr/>
          <p:nvPr>
            <p:ph idx="2" type="sldImg"/>
          </p:nvPr>
        </p:nvSpPr>
        <p:spPr>
          <a:xfrm>
            <a:off x="1260475" y="720725"/>
            <a:ext cx="4784725" cy="35893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6" name="Google Shape;526;p40: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7" name="Google Shape;527;p40: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1: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34" name="Google Shape;534;p41: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35" name="Google Shape;535;p41: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36" name="Google Shape;536;p41:notes"/>
          <p:cNvSpPr/>
          <p:nvPr>
            <p:ph idx="2" type="sldImg"/>
          </p:nvPr>
        </p:nvSpPr>
        <p:spPr>
          <a:xfrm>
            <a:off x="1260475" y="720725"/>
            <a:ext cx="4784725" cy="35893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7" name="Google Shape;537;p41: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8" name="Google Shape;538;p41: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08" name="Google Shape;108;p5: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09" name="Google Shape;109;p5: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0" name="Google Shape;110;p5: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1" name="Google Shape;111;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2" name="Google Shape;112;p5: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3" name="Google Shape;113;p5: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2: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46" name="Google Shape;546;p42: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47" name="Google Shape;547;p42: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48" name="Google Shape;548;p42: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49" name="Google Shape;549;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0" name="Google Shape;550;p42: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1" name="Google Shape;551;p42: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0: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59" name="Google Shape;559;p50: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60" name="Google Shape;560;p50: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61" name="Google Shape;561;p50: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62" name="Google Shape;562;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3" name="Google Shape;563;p50: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4" name="Google Shape;564;p50: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1: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70" name="Google Shape;570;p51: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71" name="Google Shape;571;p51: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72" name="Google Shape;572;p51: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73" name="Google Shape;573;p5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4" name="Google Shape;574;p51: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5" name="Google Shape;575;p51: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9" name="Google Shape;119;p6: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20" name="Google Shape;120;p6: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21" name="Google Shape;121;p6:notes"/>
          <p:cNvSpPr/>
          <p:nvPr>
            <p:ph idx="2" type="sldImg"/>
          </p:nvPr>
        </p:nvSpPr>
        <p:spPr>
          <a:xfrm>
            <a:off x="1260475" y="720725"/>
            <a:ext cx="4784725" cy="35893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2" name="Google Shape;122;p6: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3" name="Google Shape;123;p6: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298450" lvl="1" marL="457200" rtl="0" algn="l">
              <a:lnSpc>
                <a:spcPct val="115000"/>
              </a:lnSpc>
              <a:spcBef>
                <a:spcPts val="1000"/>
              </a:spcBef>
              <a:spcAft>
                <a:spcPts val="0"/>
              </a:spcAft>
              <a:buClr>
                <a:srgbClr val="FF0000"/>
              </a:buClr>
              <a:buSzPts val="2000"/>
              <a:buFont typeface="Trebuchet MS"/>
              <a:buChar char="➤"/>
            </a:pPr>
            <a:r>
              <a:rPr b="1" lang="en-US" sz="2000">
                <a:solidFill>
                  <a:srgbClr val="404040"/>
                </a:solidFill>
              </a:rPr>
              <a:t>Confiabilidad</a:t>
            </a:r>
            <a:r>
              <a:rPr lang="en-US" sz="2000">
                <a:solidFill>
                  <a:srgbClr val="404040"/>
                </a:solidFill>
              </a:rPr>
              <a:t>, basado en el nivel de estabilidad del funcionamiento de los recursos.</a:t>
            </a:r>
            <a:endParaRPr sz="2000">
              <a:solidFill>
                <a:srgbClr val="404040"/>
              </a:solidFill>
            </a:endParaRPr>
          </a:p>
          <a:p>
            <a:pPr indent="-298450" lvl="1" marL="457200" rtl="0" algn="l">
              <a:lnSpc>
                <a:spcPct val="115000"/>
              </a:lnSpc>
              <a:spcBef>
                <a:spcPts val="0"/>
              </a:spcBef>
              <a:spcAft>
                <a:spcPts val="0"/>
              </a:spcAft>
              <a:buClr>
                <a:srgbClr val="FF0000"/>
              </a:buClr>
              <a:buSzPts val="2000"/>
              <a:buFont typeface="Trebuchet MS"/>
              <a:buChar char="➤"/>
            </a:pPr>
            <a:r>
              <a:rPr b="1" lang="en-US" sz="2000">
                <a:solidFill>
                  <a:srgbClr val="404040"/>
                </a:solidFill>
              </a:rPr>
              <a:t>Disponibilidad</a:t>
            </a:r>
            <a:r>
              <a:rPr lang="en-US" sz="2000">
                <a:solidFill>
                  <a:srgbClr val="404040"/>
                </a:solidFill>
              </a:rPr>
              <a:t>, basado en el funcionamiento continuo y regular ante eventuales fallas o degradaciones del servicio.</a:t>
            </a:r>
            <a:endParaRPr sz="2000">
              <a:solidFill>
                <a:srgbClr val="404040"/>
              </a:solidFill>
            </a:endParaRPr>
          </a:p>
          <a:p>
            <a:pPr indent="-298450" lvl="1" marL="457200" rtl="0" algn="l">
              <a:lnSpc>
                <a:spcPct val="115000"/>
              </a:lnSpc>
              <a:spcBef>
                <a:spcPts val="0"/>
              </a:spcBef>
              <a:spcAft>
                <a:spcPts val="0"/>
              </a:spcAft>
              <a:buClr>
                <a:srgbClr val="FF0000"/>
              </a:buClr>
              <a:buSzPts val="2000"/>
              <a:buFont typeface="Trebuchet MS"/>
              <a:buChar char="➤"/>
            </a:pPr>
            <a:r>
              <a:rPr b="1" lang="en-US" sz="2000">
                <a:solidFill>
                  <a:srgbClr val="404040"/>
                </a:solidFill>
              </a:rPr>
              <a:t>Tolerancia a fallas</a:t>
            </a:r>
            <a:r>
              <a:rPr lang="en-US" sz="2000">
                <a:solidFill>
                  <a:srgbClr val="404040"/>
                </a:solidFill>
              </a:rPr>
              <a:t>, </a:t>
            </a:r>
            <a:r>
              <a:rPr i="1" lang="en-US" sz="2000">
                <a:solidFill>
                  <a:srgbClr val="404040"/>
                </a:solidFill>
              </a:rPr>
              <a:t>basado en la capacidades que implementa para poder seguir operando sin afectación de los servicios ante la ocurrencia de una falla.</a:t>
            </a:r>
            <a:endParaRPr i="1" sz="2000">
              <a:solidFill>
                <a:srgbClr val="404040"/>
              </a:solidFill>
            </a:endParaRPr>
          </a:p>
          <a:p>
            <a:pPr indent="-298450" lvl="1" marL="457200" rtl="0" algn="l">
              <a:lnSpc>
                <a:spcPct val="115000"/>
              </a:lnSpc>
              <a:spcBef>
                <a:spcPts val="0"/>
              </a:spcBef>
              <a:spcAft>
                <a:spcPts val="0"/>
              </a:spcAft>
              <a:buClr>
                <a:srgbClr val="FF0000"/>
              </a:buClr>
              <a:buSzPts val="2000"/>
              <a:buFont typeface="Trebuchet MS"/>
              <a:buChar char="➤"/>
            </a:pPr>
            <a:r>
              <a:rPr b="1" lang="en-US" sz="2000">
                <a:solidFill>
                  <a:srgbClr val="404040"/>
                </a:solidFill>
              </a:rPr>
              <a:t>Escalabilidad,</a:t>
            </a:r>
            <a:r>
              <a:rPr lang="en-US" sz="2000">
                <a:solidFill>
                  <a:srgbClr val="404040"/>
                </a:solidFill>
              </a:rPr>
              <a:t> como capacidad de reducir/adicionar recursos ante la disminución/aumento de la demanda presente/futura.</a:t>
            </a:r>
            <a:endParaRPr sz="2000">
              <a:solidFill>
                <a:srgbClr val="404040"/>
              </a:solidFill>
            </a:endParaRPr>
          </a:p>
          <a:p>
            <a:pPr indent="-298450" lvl="1" marL="457200" rtl="0" algn="l">
              <a:lnSpc>
                <a:spcPct val="115000"/>
              </a:lnSpc>
              <a:spcBef>
                <a:spcPts val="0"/>
              </a:spcBef>
              <a:spcAft>
                <a:spcPts val="0"/>
              </a:spcAft>
              <a:buClr>
                <a:srgbClr val="FF0000"/>
              </a:buClr>
              <a:buSzPts val="2000"/>
              <a:buFont typeface="Trebuchet MS"/>
              <a:buChar char="➤"/>
            </a:pPr>
            <a:r>
              <a:rPr b="1" lang="en-US" sz="2000">
                <a:solidFill>
                  <a:srgbClr val="404040"/>
                </a:solidFill>
              </a:rPr>
              <a:t>Compatibilidad</a:t>
            </a:r>
            <a:r>
              <a:rPr lang="en-US" sz="2000">
                <a:solidFill>
                  <a:srgbClr val="404040"/>
                </a:solidFill>
              </a:rPr>
              <a:t> de los componentes de HW y controladores disponibles.</a:t>
            </a:r>
            <a:endParaRPr sz="2000">
              <a:solidFill>
                <a:srgbClr val="404040"/>
              </a:solidFill>
            </a:endParaRPr>
          </a:p>
          <a:p>
            <a:pPr indent="-298450" lvl="1" marL="457200" rtl="0" algn="l">
              <a:lnSpc>
                <a:spcPct val="115000"/>
              </a:lnSpc>
              <a:spcBef>
                <a:spcPts val="0"/>
              </a:spcBef>
              <a:spcAft>
                <a:spcPts val="0"/>
              </a:spcAft>
              <a:buClr>
                <a:srgbClr val="FF0000"/>
              </a:buClr>
              <a:buSzPts val="2000"/>
              <a:buFont typeface="Trebuchet MS"/>
              <a:buChar char="➤"/>
            </a:pPr>
            <a:r>
              <a:rPr b="1" lang="en-US" sz="2000">
                <a:solidFill>
                  <a:srgbClr val="404040"/>
                </a:solidFill>
              </a:rPr>
              <a:t>Administración remota</a:t>
            </a:r>
            <a:r>
              <a:rPr lang="en-US" sz="2000">
                <a:solidFill>
                  <a:srgbClr val="404040"/>
                </a:solidFill>
              </a:rPr>
              <a:t>, para la gestión del equipo incluso cuando éste se encuentra apagado o fuera de servicio.</a:t>
            </a:r>
            <a:endParaRPr sz="600">
              <a:solidFill>
                <a:srgbClr val="404040"/>
              </a:solidFill>
            </a:endParaRPr>
          </a:p>
          <a:p>
            <a:pPr indent="-298450" lvl="1" marL="457200" rtl="0" algn="l">
              <a:lnSpc>
                <a:spcPct val="115000"/>
              </a:lnSpc>
              <a:spcBef>
                <a:spcPts val="0"/>
              </a:spcBef>
              <a:spcAft>
                <a:spcPts val="0"/>
              </a:spcAft>
              <a:buClr>
                <a:srgbClr val="FF0000"/>
              </a:buClr>
              <a:buSzPts val="2000"/>
              <a:buFont typeface="Trebuchet MS"/>
              <a:buChar char="➤"/>
            </a:pPr>
            <a:r>
              <a:rPr b="1" lang="en-US" sz="2000">
                <a:solidFill>
                  <a:srgbClr val="404040"/>
                </a:solidFill>
              </a:rPr>
              <a:t>Mantenimiento en caliente</a:t>
            </a:r>
            <a:r>
              <a:rPr lang="en-US" sz="2000">
                <a:solidFill>
                  <a:srgbClr val="404040"/>
                </a:solidFill>
              </a:rPr>
              <a:t>, para evitar la salida de servicio.</a:t>
            </a:r>
            <a:endParaRPr sz="2000">
              <a:solidFill>
                <a:srgbClr val="404040"/>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nvSpPr>
        <p:spPr>
          <a:xfrm>
            <a:off x="4143375" y="9120187"/>
            <a:ext cx="3149600" cy="46037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0" name="Google Shape;130;p7:notes"/>
          <p:cNvSpPr txBox="1"/>
          <p:nvPr/>
        </p:nvSpPr>
        <p:spPr>
          <a:xfrm>
            <a:off x="4143375" y="9120187"/>
            <a:ext cx="3155950" cy="466725"/>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1" name="Google Shape;131;p7:notes"/>
          <p:cNvSpPr txBox="1"/>
          <p:nvPr/>
        </p:nvSpPr>
        <p:spPr>
          <a:xfrm>
            <a:off x="4143375" y="9120187"/>
            <a:ext cx="3157537" cy="468312"/>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2" name="Google Shape;132;p7:notes"/>
          <p:cNvSpPr txBox="1"/>
          <p:nvPr/>
        </p:nvSpPr>
        <p:spPr>
          <a:xfrm>
            <a:off x="4143375" y="9120187"/>
            <a:ext cx="3160712" cy="4699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3" name="Google Shape;13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4" name="Google Shape;134;p7:notes"/>
          <p:cNvSpPr/>
          <p:nvPr/>
        </p:nvSpPr>
        <p:spPr>
          <a:xfrm>
            <a:off x="731837" y="4560887"/>
            <a:ext cx="5842000" cy="4311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5" name="Google Shape;135;p7:notes"/>
          <p:cNvSpPr txBox="1"/>
          <p:nvPr>
            <p:ph idx="1" type="body"/>
          </p:nvPr>
        </p:nvSpPr>
        <p:spPr>
          <a:xfrm>
            <a:off x="731837" y="4560887"/>
            <a:ext cx="5826125" cy="4294187"/>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rgbClr val="E84C22"/>
              </a:buClr>
              <a:buSzPts val="2400"/>
              <a:buFont typeface="Trebuchet MS"/>
              <a:buNone/>
            </a:pPr>
            <a:r>
              <a:rPr lang="en-US" sz="2400">
                <a:solidFill>
                  <a:srgbClr val="E84C22"/>
                </a:solidFill>
                <a:latin typeface="Trebuchet MS"/>
                <a:ea typeface="Trebuchet MS"/>
                <a:cs typeface="Trebuchet MS"/>
                <a:sym typeface="Trebuchet MS"/>
              </a:rPr>
              <a:t>Mainframe</a:t>
            </a:r>
            <a:endParaRPr sz="2200">
              <a:solidFill>
                <a:srgbClr val="404040"/>
              </a:solidFill>
              <a:latin typeface="Trebuchet MS"/>
              <a:ea typeface="Trebuchet MS"/>
              <a:cs typeface="Trebuchet MS"/>
              <a:sym typeface="Trebuchet MS"/>
            </a:endParaRPr>
          </a:p>
          <a:p>
            <a:pPr indent="-317500" lvl="0" marL="342900" rtl="0" algn="l">
              <a:lnSpc>
                <a:spcPct val="90000"/>
              </a:lnSpc>
              <a:spcBef>
                <a:spcPts val="0"/>
              </a:spcBef>
              <a:spcAft>
                <a:spcPts val="0"/>
              </a:spcAft>
              <a:buClr>
                <a:schemeClr val="dk1"/>
              </a:buClr>
              <a:buSzPts val="2400"/>
              <a:buFont typeface="Calibri"/>
              <a:buNone/>
            </a:pPr>
            <a:r>
              <a:rPr lang="en-US" sz="2200">
                <a:solidFill>
                  <a:srgbClr val="404040"/>
                </a:solidFill>
                <a:latin typeface="Trebuchet MS"/>
                <a:ea typeface="Trebuchet MS"/>
                <a:cs typeface="Trebuchet MS"/>
                <a:sym typeface="Trebuchet MS"/>
              </a:rPr>
              <a:t>Una unidad central es un equipo de procesamiento de datos utilizado para procesos críticos a gran escala con gran </a:t>
            </a:r>
            <a:r>
              <a:rPr b="1" lang="en-US" sz="2200">
                <a:solidFill>
                  <a:srgbClr val="404040"/>
                </a:solidFill>
                <a:latin typeface="Trebuchet MS"/>
                <a:ea typeface="Trebuchet MS"/>
                <a:cs typeface="Trebuchet MS"/>
                <a:sym typeface="Trebuchet MS"/>
              </a:rPr>
              <a:t>confiabilidad</a:t>
            </a:r>
            <a:r>
              <a:rPr lang="en-US" sz="2200">
                <a:solidFill>
                  <a:srgbClr val="404040"/>
                </a:solidFill>
                <a:latin typeface="Trebuchet MS"/>
                <a:ea typeface="Trebuchet MS"/>
                <a:cs typeface="Trebuchet MS"/>
                <a:sym typeface="Trebuchet MS"/>
              </a:rPr>
              <a:t> y </a:t>
            </a:r>
            <a:r>
              <a:rPr b="1" lang="en-US" sz="2200">
                <a:solidFill>
                  <a:srgbClr val="404040"/>
                </a:solidFill>
                <a:latin typeface="Trebuchet MS"/>
                <a:ea typeface="Trebuchet MS"/>
                <a:cs typeface="Trebuchet MS"/>
                <a:sym typeface="Trebuchet MS"/>
              </a:rPr>
              <a:t>capacidad de procesamiento</a:t>
            </a:r>
            <a:r>
              <a:rPr lang="en-US" sz="2200">
                <a:solidFill>
                  <a:srgbClr val="404040"/>
                </a:solidFill>
                <a:latin typeface="Trebuchet MS"/>
                <a:ea typeface="Trebuchet MS"/>
                <a:cs typeface="Trebuchet MS"/>
                <a:sym typeface="Trebuchet MS"/>
              </a:rPr>
              <a:t>.</a:t>
            </a:r>
            <a:endParaRPr sz="1400">
              <a:solidFill>
                <a:schemeClr val="dk1"/>
              </a:solidFill>
            </a:endParaRPr>
          </a:p>
          <a:p>
            <a:pPr indent="0" lvl="0" marL="0" rtl="0" algn="l">
              <a:spcBef>
                <a:spcPts val="700"/>
              </a:spcBef>
              <a:spcAft>
                <a:spcPts val="0"/>
              </a:spcAft>
              <a:buSzPts val="2800"/>
              <a:buNone/>
            </a:pPr>
            <a:r>
              <a:rPr lang="en-US" sz="2200">
                <a:solidFill>
                  <a:srgbClr val="404040"/>
                </a:solidFill>
                <a:latin typeface="Trebuchet MS"/>
                <a:ea typeface="Trebuchet MS"/>
                <a:cs typeface="Trebuchet MS"/>
                <a:sym typeface="Trebuchet MS"/>
              </a:rPr>
              <a:t>Es una potente herramienta para dar soporte en línea a </a:t>
            </a:r>
            <a:r>
              <a:rPr b="1" lang="en-US" sz="2200">
                <a:solidFill>
                  <a:srgbClr val="404040"/>
                </a:solidFill>
                <a:latin typeface="Trebuchet MS"/>
                <a:ea typeface="Trebuchet MS"/>
                <a:cs typeface="Trebuchet MS"/>
                <a:sym typeface="Trebuchet MS"/>
              </a:rPr>
              <a:t>miles de usuarios conectados mediante terminales remotas</a:t>
            </a:r>
            <a:r>
              <a:rPr lang="en-US" sz="2200">
                <a:solidFill>
                  <a:srgbClr val="404040"/>
                </a:solidFill>
                <a:latin typeface="Trebuchet MS"/>
                <a:ea typeface="Trebuchet MS"/>
                <a:cs typeface="Trebuchet MS"/>
                <a:sym typeface="Trebuchet MS"/>
              </a:rPr>
              <a:t> mediante protocolos propietarios de comunicación y de transferencia de datos.</a:t>
            </a:r>
            <a:endParaRPr sz="2200">
              <a:solidFill>
                <a:srgbClr val="404040"/>
              </a:solidFill>
              <a:latin typeface="Trebuchet MS"/>
              <a:ea typeface="Trebuchet MS"/>
              <a:cs typeface="Trebuchet MS"/>
              <a:sym typeface="Trebuchet MS"/>
            </a:endParaRPr>
          </a:p>
          <a:p>
            <a:pPr indent="0" lvl="0" marL="0" rtl="0" algn="l">
              <a:spcBef>
                <a:spcPts val="700"/>
              </a:spcBef>
              <a:spcAft>
                <a:spcPts val="0"/>
              </a:spcAft>
              <a:buSzPts val="2800"/>
              <a:buNone/>
            </a:pPr>
            <a:r>
              <a:t/>
            </a:r>
            <a:endParaRPr sz="2200">
              <a:solidFill>
                <a:srgbClr val="404040"/>
              </a:solidFill>
              <a:latin typeface="Trebuchet MS"/>
              <a:ea typeface="Trebuchet MS"/>
              <a:cs typeface="Trebuchet MS"/>
              <a:sym typeface="Trebuchet MS"/>
            </a:endParaRPr>
          </a:p>
          <a:p>
            <a:pPr indent="0" lvl="0" marL="0" rtl="0" algn="l">
              <a:spcBef>
                <a:spcPts val="0"/>
              </a:spcBef>
              <a:spcAft>
                <a:spcPts val="0"/>
              </a:spcAft>
              <a:buSzPts val="2400"/>
              <a:buNone/>
            </a:pPr>
            <a:r>
              <a:rPr lang="en-US" sz="2400">
                <a:solidFill>
                  <a:srgbClr val="E84C22"/>
                </a:solidFill>
                <a:latin typeface="Trebuchet MS"/>
                <a:ea typeface="Trebuchet MS"/>
                <a:cs typeface="Trebuchet MS"/>
                <a:sym typeface="Trebuchet MS"/>
              </a:rPr>
              <a:t>Supercomputadora</a:t>
            </a:r>
            <a:endParaRPr b="1" sz="2200">
              <a:solidFill>
                <a:srgbClr val="404040"/>
              </a:solidFill>
              <a:latin typeface="Trebuchet MS"/>
              <a:ea typeface="Trebuchet MS"/>
              <a:cs typeface="Trebuchet MS"/>
              <a:sym typeface="Trebuchet MS"/>
            </a:endParaRPr>
          </a:p>
          <a:p>
            <a:pPr indent="-317500" lvl="0" marL="342900" rtl="0" algn="l">
              <a:lnSpc>
                <a:spcPct val="90000"/>
              </a:lnSpc>
              <a:spcBef>
                <a:spcPts val="0"/>
              </a:spcBef>
              <a:spcAft>
                <a:spcPts val="0"/>
              </a:spcAft>
              <a:buClr>
                <a:schemeClr val="dk1"/>
              </a:buClr>
              <a:buSzPts val="3200"/>
              <a:buFont typeface="Calibri"/>
              <a:buNone/>
            </a:pPr>
            <a:r>
              <a:rPr lang="en-US" sz="2200">
                <a:solidFill>
                  <a:srgbClr val="404040"/>
                </a:solidFill>
                <a:latin typeface="Trebuchet MS"/>
                <a:ea typeface="Trebuchet MS"/>
                <a:cs typeface="Trebuchet MS"/>
                <a:sym typeface="Trebuchet MS"/>
              </a:rPr>
              <a:t>Es un sistema de </a:t>
            </a:r>
            <a:r>
              <a:rPr b="1" lang="en-US" sz="2200">
                <a:solidFill>
                  <a:srgbClr val="404040"/>
                </a:solidFill>
                <a:latin typeface="Trebuchet MS"/>
                <a:ea typeface="Trebuchet MS"/>
                <a:cs typeface="Trebuchet MS"/>
                <a:sym typeface="Trebuchet MS"/>
              </a:rPr>
              <a:t>procesamiento de cálculo de gran escala</a:t>
            </a:r>
            <a:r>
              <a:rPr lang="en-US" sz="2200">
                <a:solidFill>
                  <a:srgbClr val="404040"/>
                </a:solidFill>
                <a:latin typeface="Trebuchet MS"/>
                <a:ea typeface="Trebuchet MS"/>
                <a:cs typeface="Trebuchet MS"/>
                <a:sym typeface="Trebuchet MS"/>
              </a:rPr>
              <a:t>. Se usan principalmente para aplicaciones especializadas que requieren enormes cantidades de cálculos matemáticos. </a:t>
            </a:r>
            <a:endParaRPr sz="1400">
              <a:solidFill>
                <a:schemeClr val="dk1"/>
              </a:solidFill>
            </a:endParaRPr>
          </a:p>
          <a:p>
            <a:pPr indent="0" lvl="0" marL="0" rtl="0" algn="l">
              <a:spcBef>
                <a:spcPts val="700"/>
              </a:spcBef>
              <a:spcAft>
                <a:spcPts val="0"/>
              </a:spcAft>
              <a:buClr>
                <a:schemeClr val="dk1"/>
              </a:buClr>
              <a:buSzPts val="2800"/>
              <a:buFont typeface="Calibri"/>
              <a:buNone/>
            </a:pPr>
            <a:r>
              <a:t/>
            </a:r>
            <a:endParaRPr sz="2200">
              <a:solidFill>
                <a:srgbClr val="404040"/>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cc6999465_0_18: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3" name="Google Shape;143;g8cc6999465_0_18: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4" name="Google Shape;144;g8cc6999465_0_18: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5" name="Google Shape;145;g8cc6999465_0_18: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6" name="Google Shape;146;g8cc6999465_0_1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7" name="Google Shape;147;g8cc6999465_0_18: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8" name="Google Shape;148;g8cc6999465_0_18: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ee4bf375d_0_15: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55" name="Google Shape;155;g8ee4bf375d_0_15: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56" name="Google Shape;156;g8ee4bf375d_0_15: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57" name="Google Shape;157;g8ee4bf375d_0_15: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58" name="Google Shape;158;g8ee4bf375d_0_1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 name="Google Shape;159;g8ee4bf375d_0_15: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0" name="Google Shape;160;g8ee4bf375d_0_15: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ee4bf375d_0_34:notes"/>
          <p:cNvSpPr txBox="1"/>
          <p:nvPr/>
        </p:nvSpPr>
        <p:spPr>
          <a:xfrm>
            <a:off x="4143375" y="9120187"/>
            <a:ext cx="3149700" cy="4605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7" name="Google Shape;167;g8ee4bf375d_0_34:notes"/>
          <p:cNvSpPr txBox="1"/>
          <p:nvPr/>
        </p:nvSpPr>
        <p:spPr>
          <a:xfrm>
            <a:off x="4143375" y="9120187"/>
            <a:ext cx="3156000" cy="466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8" name="Google Shape;168;g8ee4bf375d_0_34:notes"/>
          <p:cNvSpPr txBox="1"/>
          <p:nvPr/>
        </p:nvSpPr>
        <p:spPr>
          <a:xfrm>
            <a:off x="4143375" y="9120187"/>
            <a:ext cx="3157500" cy="4683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9" name="Google Shape;169;g8ee4bf375d_0_34:notes"/>
          <p:cNvSpPr txBox="1"/>
          <p:nvPr/>
        </p:nvSpPr>
        <p:spPr>
          <a:xfrm>
            <a:off x="4143375" y="9120187"/>
            <a:ext cx="3160800" cy="469800"/>
          </a:xfrm>
          <a:prstGeom prst="rect">
            <a:avLst/>
          </a:prstGeom>
          <a:noFill/>
          <a:ln>
            <a:noFill/>
          </a:ln>
        </p:spPr>
        <p:txBody>
          <a:bodyPr anchorCtr="0" anchor="b" bIns="49300" lIns="95025" spcFirstLastPara="1" rIns="95025" wrap="square" tIns="493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0" name="Google Shape;170;g8ee4bf375d_0_3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1" name="Google Shape;171;g8ee4bf375d_0_34:notes"/>
          <p:cNvSpPr/>
          <p:nvPr/>
        </p:nvSpPr>
        <p:spPr>
          <a:xfrm>
            <a:off x="731837" y="4560887"/>
            <a:ext cx="5841900" cy="431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2" name="Google Shape;172;g8ee4bf375d_0_34:notes"/>
          <p:cNvSpPr txBox="1"/>
          <p:nvPr>
            <p:ph idx="1" type="body"/>
          </p:nvPr>
        </p:nvSpPr>
        <p:spPr>
          <a:xfrm>
            <a:off x="731837" y="4560887"/>
            <a:ext cx="5826000" cy="4294200"/>
          </a:xfrm>
          <a:prstGeom prst="rect">
            <a:avLst/>
          </a:prstGeom>
          <a:noFill/>
          <a:ln>
            <a:noFill/>
          </a:ln>
        </p:spPr>
        <p:txBody>
          <a:bodyPr anchorCtr="0" anchor="t" bIns="49300" lIns="95025" spcFirstLastPara="1" rIns="95025" wrap="square" tIns="493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5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62"/>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6" name="Google Shape;66;p6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63"/>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9" name="Google Shape;69;p63"/>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0" name="Google Shape;70;p6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4"/>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4" name="Google Shape;34;p54"/>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5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5"/>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8" name="Google Shape;38;p5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5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5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57"/>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57"/>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5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5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5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59"/>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9"/>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5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60"/>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7" name="Google Shape;57;p6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6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1"/>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1" name="Google Shape;61;p61"/>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61"/>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 name="Google Shape;63;p6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6" name="Shape 26"/>
        <p:cNvGrpSpPr/>
        <p:nvPr/>
      </p:nvGrpSpPr>
      <p:grpSpPr>
        <a:xfrm>
          <a:off x="0" y="0"/>
          <a:ext cx="0" cy="0"/>
          <a:chOff x="0" y="0"/>
          <a:chExt cx="0" cy="0"/>
        </a:xfrm>
      </p:grpSpPr>
      <p:sp>
        <p:nvSpPr>
          <p:cNvPr id="27" name="Google Shape;27;p5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8" name="Google Shape;28;p5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9" name="Google Shape;29;p5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techdifferences.com/difference-between-supercomputer-and-mainframe-computer.html" TargetMode="External"/><Relationship Id="rId9" Type="http://schemas.openxmlformats.org/officeDocument/2006/relationships/hyperlink" Target="https://www.ibm.com/it-infrastructure/resources/tools/z-mainframe-product-comparison/" TargetMode="External"/><Relationship Id="rId5" Type="http://schemas.openxmlformats.org/officeDocument/2006/relationships/hyperlink" Target="http://aspg.com/mainframes-vs-supercomputers/#.XyGRpy2z3yJ" TargetMode="External"/><Relationship Id="rId6" Type="http://schemas.openxmlformats.org/officeDocument/2006/relationships/hyperlink" Target="https://www.techdim.com/supercomputer-vs-mainframe-computer/" TargetMode="External"/><Relationship Id="rId7" Type="http://schemas.openxmlformats.org/officeDocument/2006/relationships/hyperlink" Target="https://www.ibm.com/support/knowledgecenter/en/SSLTBW_2.1.0/com.ibm.zos.v2r1.ieag300/dasd.htm" TargetMode="External"/><Relationship Id="rId8" Type="http://schemas.openxmlformats.org/officeDocument/2006/relationships/hyperlink" Target="https://www.ibm.com/it-infrastructure/z/technologies/parallel-sysple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www.top500.org/news/japan-captures-top500-crown-arm-powered-supercomputer/" TargetMode="External"/><Relationship Id="rId5" Type="http://schemas.openxmlformats.org/officeDocument/2006/relationships/hyperlink" Target="http://exanode.eu/exascale-comput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www.pcmag.com/news/why-do-we-need-supercomputers-and-who-is-using-them" TargetMode="External"/><Relationship Id="rId5" Type="http://schemas.openxmlformats.org/officeDocument/2006/relationships/hyperlink" Target="https://builtin.com/hardware/supercomputers" TargetMode="External"/><Relationship Id="rId6" Type="http://schemas.openxmlformats.org/officeDocument/2006/relationships/hyperlink" Target="https://ec.europa.eu/digital-single-market/en/blog/why-do-supercomputers-matter-your-everyday-lif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3.jpg"/><Relationship Id="rId5" Type="http://schemas.openxmlformats.org/officeDocument/2006/relationships/image" Target="../media/image14.png"/><Relationship Id="rId6" Type="http://schemas.openxmlformats.org/officeDocument/2006/relationships/image" Target="../media/image16.jpg"/><Relationship Id="rId7"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hyperlink" Target="https://www.top500.org/" TargetMode="External"/><Relationship Id="rId5" Type="http://schemas.openxmlformats.org/officeDocument/2006/relationships/hyperlink" Target="https://memcached.org/" TargetMode="External"/><Relationship Id="rId6" Type="http://schemas.openxmlformats.org/officeDocument/2006/relationships/hyperlink" Target="https://varnish-cache.org/" TargetMode="External"/><Relationship Id="rId7" Type="http://schemas.openxmlformats.org/officeDocument/2006/relationships/hyperlink" Target="https://www.vmware.com/ar/products/hyper-converged-infrastructur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
          <p:cNvSpPr txBox="1"/>
          <p:nvPr/>
        </p:nvSpPr>
        <p:spPr>
          <a:xfrm>
            <a:off x="7937" y="1989137"/>
            <a:ext cx="6916737" cy="3311525"/>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E84C22"/>
              </a:buClr>
              <a:buSzPts val="5400"/>
              <a:buFont typeface="Trebuchet MS"/>
              <a:buNone/>
            </a:pPr>
            <a:r>
              <a:rPr b="0" i="0" lang="en-US" sz="54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81" name="Google Shape;81;p1"/>
          <p:cNvSpPr txBox="1"/>
          <p:nvPr/>
        </p:nvSpPr>
        <p:spPr>
          <a:xfrm>
            <a:off x="836612" y="5876925"/>
            <a:ext cx="6619875" cy="739775"/>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7F7F7F"/>
              </a:buClr>
              <a:buSzPts val="1800"/>
              <a:buFont typeface="Trebuchet MS"/>
              <a:buNone/>
            </a:pPr>
            <a:r>
              <a:rPr b="0" i="0" lang="en-US" sz="1800" u="none" cap="none" strike="noStrike">
                <a:solidFill>
                  <a:srgbClr val="7F7F7F"/>
                </a:solidFill>
                <a:latin typeface="Trebuchet MS"/>
                <a:ea typeface="Trebuchet MS"/>
                <a:cs typeface="Trebuchet MS"/>
                <a:sym typeface="Trebuchet MS"/>
              </a:rPr>
              <a:t>ADR – UTN - FRBA - 2020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8ee4bf375d_0_49"/>
          <p:cNvSpPr txBox="1"/>
          <p:nvPr/>
        </p:nvSpPr>
        <p:spPr>
          <a:xfrm>
            <a:off x="250825" y="836600"/>
            <a:ext cx="65547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Mainframe </a:t>
            </a:r>
            <a:r>
              <a:rPr lang="en-US" sz="2400">
                <a:solidFill>
                  <a:srgbClr val="E84C22"/>
                </a:solidFill>
                <a:latin typeface="Trebuchet MS"/>
                <a:ea typeface="Trebuchet MS"/>
                <a:cs typeface="Trebuchet MS"/>
                <a:sym typeface="Trebuchet MS"/>
              </a:rPr>
              <a:t>vs</a:t>
            </a:r>
            <a:r>
              <a:rPr b="0" i="0" lang="en-US" sz="2400" u="none" cap="none" strike="noStrike">
                <a:solidFill>
                  <a:srgbClr val="E84C22"/>
                </a:solidFill>
                <a:latin typeface="Trebuchet MS"/>
                <a:ea typeface="Trebuchet MS"/>
                <a:cs typeface="Trebuchet MS"/>
                <a:sym typeface="Trebuchet MS"/>
              </a:rPr>
              <a:t> Supercomputadora 4/4</a:t>
            </a:r>
            <a:endParaRPr b="0" i="0" sz="1400" u="none" cap="none" strike="noStrike">
              <a:solidFill>
                <a:srgbClr val="000000"/>
              </a:solidFill>
              <a:latin typeface="Arial"/>
              <a:ea typeface="Arial"/>
              <a:cs typeface="Arial"/>
              <a:sym typeface="Arial"/>
            </a:endParaRPr>
          </a:p>
        </p:txBody>
      </p:sp>
      <p:graphicFrame>
        <p:nvGraphicFramePr>
          <p:cNvPr id="187" name="Google Shape;187;g8ee4bf375d_0_49"/>
          <p:cNvGraphicFramePr/>
          <p:nvPr/>
        </p:nvGraphicFramePr>
        <p:xfrm>
          <a:off x="361950" y="1628775"/>
          <a:ext cx="3000000" cy="3000000"/>
        </p:xfrm>
        <a:graphic>
          <a:graphicData uri="http://schemas.openxmlformats.org/drawingml/2006/table">
            <a:tbl>
              <a:tblPr>
                <a:noFill/>
                <a:tableStyleId>{CD52EEB5-D093-46B8-B8A1-8800B5761685}</a:tableStyleId>
              </a:tblPr>
              <a:tblGrid>
                <a:gridCol w="1757925"/>
                <a:gridCol w="2774675"/>
                <a:gridCol w="2669875"/>
              </a:tblGrid>
              <a:tr h="495300">
                <a:tc>
                  <a:txBody>
                    <a:bodyPr/>
                    <a:lstStyle/>
                    <a:p>
                      <a:pPr indent="0" lvl="0" marL="0" marR="0" rtl="0" algn="ctr">
                        <a:lnSpc>
                          <a:spcPct val="84000"/>
                        </a:lnSpc>
                        <a:spcBef>
                          <a:spcPts val="0"/>
                        </a:spcBef>
                        <a:spcAft>
                          <a:spcPts val="0"/>
                        </a:spcAft>
                        <a:buClr>
                          <a:srgbClr val="000000"/>
                        </a:buClr>
                        <a:buSzPts val="1800"/>
                        <a:buFont typeface="Arial"/>
                        <a:buNone/>
                      </a:pPr>
                      <a:r>
                        <a:rPr b="1" lang="en-US" sz="1800" u="none" cap="none" strike="noStrike">
                          <a:solidFill>
                            <a:srgbClr val="FFFFFF"/>
                          </a:solidFill>
                          <a:latin typeface="Trebuchet MS"/>
                          <a:ea typeface="Trebuchet MS"/>
                          <a:cs typeface="Trebuchet MS"/>
                          <a:sym typeface="Trebuchet MS"/>
                        </a:rPr>
                        <a:t>Aspecto</a:t>
                      </a:r>
                      <a:endParaRPr b="1" i="0" sz="1800" u="none" cap="none" strike="noStrike">
                        <a:solidFill>
                          <a:srgbClr val="FFFFFF"/>
                        </a:solidFill>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c>
                  <a:txBody>
                    <a:bodyPr/>
                    <a:lstStyle/>
                    <a:p>
                      <a:pPr indent="0" lvl="0" marL="0" marR="0" rtl="0" algn="ctr">
                        <a:lnSpc>
                          <a:spcPct val="84000"/>
                        </a:lnSpc>
                        <a:spcBef>
                          <a:spcPts val="0"/>
                        </a:spcBef>
                        <a:spcAft>
                          <a:spcPts val="0"/>
                        </a:spcAft>
                        <a:buClr>
                          <a:srgbClr val="FFFFFF"/>
                        </a:buClr>
                        <a:buSzPts val="1800"/>
                        <a:buFont typeface="Trebuchet MS"/>
                        <a:buNone/>
                      </a:pPr>
                      <a:r>
                        <a:rPr b="1" i="0" lang="en-US" sz="1800" u="none" cap="none" strike="noStrike">
                          <a:solidFill>
                            <a:srgbClr val="FFFFFF"/>
                          </a:solidFill>
                          <a:latin typeface="Trebuchet MS"/>
                          <a:ea typeface="Trebuchet MS"/>
                          <a:cs typeface="Trebuchet MS"/>
                          <a:sym typeface="Trebuchet MS"/>
                        </a:rPr>
                        <a:t>Mainframe</a:t>
                      </a:r>
                      <a:endParaRPr sz="1400" u="none" cap="none" strike="noStrike"/>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c>
                  <a:txBody>
                    <a:bodyPr/>
                    <a:lstStyle/>
                    <a:p>
                      <a:pPr indent="0" lvl="0" marL="0" marR="0" rtl="0" algn="ctr">
                        <a:lnSpc>
                          <a:spcPct val="84000"/>
                        </a:lnSpc>
                        <a:spcBef>
                          <a:spcPts val="0"/>
                        </a:spcBef>
                        <a:spcAft>
                          <a:spcPts val="0"/>
                        </a:spcAft>
                        <a:buClr>
                          <a:srgbClr val="FFFFFF"/>
                        </a:buClr>
                        <a:buSzPts val="1800"/>
                        <a:buFont typeface="Trebuchet MS"/>
                        <a:buNone/>
                      </a:pPr>
                      <a:r>
                        <a:rPr b="1" i="0" lang="en-US" sz="1800" u="none" cap="none" strike="noStrike">
                          <a:solidFill>
                            <a:srgbClr val="FFFFFF"/>
                          </a:solidFill>
                          <a:latin typeface="Trebuchet MS"/>
                          <a:ea typeface="Trebuchet MS"/>
                          <a:cs typeface="Trebuchet MS"/>
                          <a:sym typeface="Trebuchet MS"/>
                        </a:rPr>
                        <a:t>Supercomputadora</a:t>
                      </a:r>
                      <a:endParaRPr sz="1400" u="none" cap="none" strike="noStrike"/>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r>
              <a:tr h="1231900">
                <a:tc>
                  <a:txBody>
                    <a:bodyPr/>
                    <a:lstStyle/>
                    <a:p>
                      <a:pPr indent="0" lvl="0" marL="0" marR="0" rtl="0" algn="l">
                        <a:lnSpc>
                          <a:spcPct val="84000"/>
                        </a:lnSpc>
                        <a:spcBef>
                          <a:spcPts val="0"/>
                        </a:spcBef>
                        <a:spcAft>
                          <a:spcPts val="0"/>
                        </a:spcAft>
                        <a:buClr>
                          <a:srgbClr val="000000"/>
                        </a:buClr>
                        <a:buSzPts val="1800"/>
                        <a:buFont typeface="Arial"/>
                        <a:buNone/>
                      </a:pPr>
                      <a:r>
                        <a:rPr i="1" lang="en-US" sz="1800" u="none" cap="none" strike="noStrike">
                          <a:latin typeface="Trebuchet MS"/>
                          <a:ea typeface="Trebuchet MS"/>
                          <a:cs typeface="Trebuchet MS"/>
                          <a:sym typeface="Trebuchet MS"/>
                        </a:rPr>
                        <a:t>Consumo de energía</a:t>
                      </a:r>
                      <a:endParaRPr b="0" i="1" sz="1800" u="none" cap="none" strike="noStrike">
                        <a:solidFill>
                          <a:srgbClr val="000000"/>
                        </a:solidFill>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Un data center de una superficie de 68x68m consume alrededor de 5 MW</a:t>
                      </a:r>
                      <a:endParaRPr sz="2400" u="none" cap="none" strike="noStrike">
                        <a:solidFill>
                          <a:srgbClr val="E84C22"/>
                        </a:solidFill>
                        <a:latin typeface="Trebuchet MS"/>
                        <a:ea typeface="Trebuchet MS"/>
                        <a:cs typeface="Trebuchet MS"/>
                        <a:sym typeface="Trebuchet MS"/>
                      </a:endParaRPr>
                    </a:p>
                    <a:p>
                      <a:pPr indent="0" lvl="0" marL="0" marR="0" rtl="0" algn="l">
                        <a:lnSpc>
                          <a:spcPct val="84000"/>
                        </a:lnSpc>
                        <a:spcBef>
                          <a:spcPts val="0"/>
                        </a:spcBef>
                        <a:spcAft>
                          <a:spcPts val="0"/>
                        </a:spcAft>
                        <a:buClr>
                          <a:srgbClr val="000000"/>
                        </a:buClr>
                        <a:buSzPts val="1800"/>
                        <a:buFont typeface="Arial"/>
                        <a:buNone/>
                      </a:pPr>
                      <a:r>
                        <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La temperatura de un supercomputer center  es cercana a 0ºC con un consumo de energía del orden de 15 MW para los más potentes</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r>
              <a:tr h="1231900">
                <a:tc>
                  <a:txBody>
                    <a:bodyPr/>
                    <a:lstStyle/>
                    <a:p>
                      <a:pPr indent="0" lvl="0" marL="0" marR="0" rtl="0" algn="l">
                        <a:lnSpc>
                          <a:spcPct val="84000"/>
                        </a:lnSpc>
                        <a:spcBef>
                          <a:spcPts val="0"/>
                        </a:spcBef>
                        <a:spcAft>
                          <a:spcPts val="0"/>
                        </a:spcAft>
                        <a:buClr>
                          <a:srgbClr val="000000"/>
                        </a:buClr>
                        <a:buSzPts val="1800"/>
                        <a:buFont typeface="Arial"/>
                        <a:buNone/>
                      </a:pPr>
                      <a:r>
                        <a:rPr i="1" lang="en-US" sz="1800" u="none" cap="none" strike="noStrike">
                          <a:latin typeface="Trebuchet MS"/>
                          <a:ea typeface="Trebuchet MS"/>
                          <a:cs typeface="Trebuchet MS"/>
                          <a:sym typeface="Trebuchet MS"/>
                        </a:rPr>
                        <a:t>Memoria</a:t>
                      </a:r>
                      <a:endParaRPr i="1"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solidFill>
                            <a:schemeClr val="dk1"/>
                          </a:solidFill>
                          <a:latin typeface="Trebuchet MS"/>
                          <a:ea typeface="Trebuchet MS"/>
                          <a:cs typeface="Trebuchet MS"/>
                          <a:sym typeface="Trebuchet MS"/>
                        </a:rPr>
                        <a:t>Hasta decenas de Tb RAM</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solidFill>
                            <a:schemeClr val="dk1"/>
                          </a:solidFill>
                          <a:latin typeface="Trebuchet MS"/>
                          <a:ea typeface="Trebuchet MS"/>
                          <a:cs typeface="Trebuchet MS"/>
                          <a:sym typeface="Trebuchet MS"/>
                        </a:rPr>
                        <a:t>Hasta miles de Tb RAM</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r>
            </a:tbl>
          </a:graphicData>
        </a:graphic>
      </p:graphicFrame>
      <p:sp>
        <p:nvSpPr>
          <p:cNvPr id="188" name="Google Shape;188;g8ee4bf375d_0_49"/>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8cc6999465_0_39"/>
          <p:cNvSpPr txBox="1"/>
          <p:nvPr/>
        </p:nvSpPr>
        <p:spPr>
          <a:xfrm>
            <a:off x="323100" y="1136050"/>
            <a:ext cx="6795600" cy="54720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t/>
            </a:r>
            <a:endParaRPr b="0" i="0" sz="2400" u="none" cap="none" strike="noStrike">
              <a:solidFill>
                <a:srgbClr val="E84C22"/>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E84C22"/>
              </a:buClr>
              <a:buSzPts val="2400"/>
              <a:buFont typeface="Trebuchet MS"/>
              <a:buChar char="●"/>
            </a:pPr>
            <a:r>
              <a:rPr b="0" i="1" lang="en-US" sz="1800" u="sng" cap="none" strike="noStrike">
                <a:solidFill>
                  <a:schemeClr val="hlink"/>
                </a:solidFill>
                <a:latin typeface="Trebuchet MS"/>
                <a:ea typeface="Trebuchet MS"/>
                <a:cs typeface="Trebuchet MS"/>
                <a:sym typeface="Trebuchet MS"/>
                <a:hlinkClick r:id="rId4"/>
              </a:rPr>
              <a:t>https://techdifferences.com/difference-between-supercomputer-and-mainframe-computer.html</a:t>
            </a:r>
            <a:endParaRPr b="0" i="1" sz="1800" u="none" cap="none" strike="noStrike">
              <a:solidFill>
                <a:schemeClr val="dk1"/>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E84C22"/>
              </a:buClr>
              <a:buSzPts val="2400"/>
              <a:buFont typeface="Trebuchet MS"/>
              <a:buChar char="●"/>
            </a:pPr>
            <a:r>
              <a:rPr b="0" i="1" lang="en-US" sz="1800" u="sng" cap="none" strike="noStrike">
                <a:solidFill>
                  <a:schemeClr val="hlink"/>
                </a:solidFill>
                <a:latin typeface="Trebuchet MS"/>
                <a:ea typeface="Trebuchet MS"/>
                <a:cs typeface="Trebuchet MS"/>
                <a:sym typeface="Trebuchet MS"/>
                <a:hlinkClick r:id="rId5"/>
              </a:rPr>
              <a:t>http://aspg.com/mainframes-vs-supercomputers/#.XyGRpy2z3yJ</a:t>
            </a:r>
            <a:endParaRPr b="0" i="1" sz="1800" u="none" cap="none" strike="noStrike">
              <a:solidFill>
                <a:schemeClr val="dk1"/>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E84C22"/>
              </a:buClr>
              <a:buSzPts val="2400"/>
              <a:buFont typeface="Trebuchet MS"/>
              <a:buChar char="●"/>
            </a:pPr>
            <a:r>
              <a:rPr b="0" i="1" lang="en-US" sz="1800" u="sng" cap="none" strike="noStrike">
                <a:solidFill>
                  <a:schemeClr val="hlink"/>
                </a:solidFill>
                <a:latin typeface="Trebuchet MS"/>
                <a:ea typeface="Trebuchet MS"/>
                <a:cs typeface="Trebuchet MS"/>
                <a:sym typeface="Trebuchet MS"/>
                <a:hlinkClick r:id="rId6"/>
              </a:rPr>
              <a:t>https://www.techdim.com/supercomputer-vs-mainframe-computer/</a:t>
            </a:r>
            <a:endParaRPr b="0" i="1" sz="1800" u="none" cap="none" strike="noStrike">
              <a:solidFill>
                <a:schemeClr val="dk1"/>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E84C22"/>
              </a:buClr>
              <a:buSzPts val="2400"/>
              <a:buFont typeface="Trebuchet MS"/>
              <a:buChar char="●"/>
            </a:pPr>
            <a:r>
              <a:rPr b="0" i="1" lang="en-US" sz="1800" u="sng" cap="none" strike="noStrike">
                <a:solidFill>
                  <a:schemeClr val="hlink"/>
                </a:solidFill>
                <a:latin typeface="Trebuchet MS"/>
                <a:ea typeface="Trebuchet MS"/>
                <a:cs typeface="Trebuchet MS"/>
                <a:sym typeface="Trebuchet MS"/>
                <a:hlinkClick r:id="rId7"/>
              </a:rPr>
              <a:t>https://www.ibm.com/support/knowledgecenter/en/SSLTBW_2.1.0/com.ibm.zos.v2r1.ieag300/dasd.htm</a:t>
            </a:r>
            <a:endParaRPr b="0" i="1" sz="1800" u="none" cap="none" strike="noStrike">
              <a:solidFill>
                <a:schemeClr val="dk1"/>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E84C22"/>
              </a:buClr>
              <a:buSzPts val="2400"/>
              <a:buFont typeface="Trebuchet MS"/>
              <a:buChar char="●"/>
            </a:pPr>
            <a:r>
              <a:rPr b="0" i="1" lang="en-US" sz="1800" u="sng" cap="none" strike="noStrike">
                <a:solidFill>
                  <a:schemeClr val="hlink"/>
                </a:solidFill>
                <a:latin typeface="Trebuchet MS"/>
                <a:ea typeface="Trebuchet MS"/>
                <a:cs typeface="Trebuchet MS"/>
                <a:sym typeface="Trebuchet MS"/>
                <a:hlinkClick r:id="rId8"/>
              </a:rPr>
              <a:t>https://www.ibm.com/it-infrastructure/z/technologies/parallel-sysplex</a:t>
            </a:r>
            <a:endParaRPr b="0" i="1" sz="1800" u="none" cap="none" strike="noStrike">
              <a:solidFill>
                <a:schemeClr val="dk1"/>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E84C22"/>
              </a:buClr>
              <a:buSzPts val="2400"/>
              <a:buFont typeface="Trebuchet MS"/>
              <a:buChar char="●"/>
            </a:pPr>
            <a:r>
              <a:rPr b="0" i="1" lang="en-US" sz="1800" u="sng" cap="none" strike="noStrike">
                <a:solidFill>
                  <a:schemeClr val="hlink"/>
                </a:solidFill>
                <a:latin typeface="Trebuchet MS"/>
                <a:ea typeface="Trebuchet MS"/>
                <a:cs typeface="Trebuchet MS"/>
                <a:sym typeface="Trebuchet MS"/>
                <a:hlinkClick r:id="rId9"/>
              </a:rPr>
              <a:t>https://www.ibm.com/it-infrastructure/resources/tools/z-mainframe-product-comparison/</a:t>
            </a:r>
            <a:endParaRPr b="0" i="0" sz="2400" u="none" cap="none" strike="noStrike">
              <a:solidFill>
                <a:srgbClr val="E84C22"/>
              </a:solidFill>
              <a:latin typeface="Trebuchet MS"/>
              <a:ea typeface="Trebuchet MS"/>
              <a:cs typeface="Trebuchet MS"/>
              <a:sym typeface="Trebuchet MS"/>
            </a:endParaRPr>
          </a:p>
        </p:txBody>
      </p:sp>
      <p:sp>
        <p:nvSpPr>
          <p:cNvPr id="199" name="Google Shape;199;g8cc6999465_0_39"/>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200" name="Google Shape;200;g8cc6999465_0_39"/>
          <p:cNvSpPr txBox="1"/>
          <p:nvPr/>
        </p:nvSpPr>
        <p:spPr>
          <a:xfrm>
            <a:off x="250825" y="836600"/>
            <a:ext cx="73023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Mainframe </a:t>
            </a:r>
            <a:r>
              <a:rPr lang="en-US" sz="2400">
                <a:solidFill>
                  <a:srgbClr val="E84C22"/>
                </a:solidFill>
                <a:latin typeface="Trebuchet MS"/>
                <a:ea typeface="Trebuchet MS"/>
                <a:cs typeface="Trebuchet MS"/>
                <a:sym typeface="Trebuchet MS"/>
              </a:rPr>
              <a:t>vs</a:t>
            </a:r>
            <a:r>
              <a:rPr b="0" i="0" lang="en-US" sz="2400" u="none" cap="none" strike="noStrike">
                <a:solidFill>
                  <a:srgbClr val="E84C22"/>
                </a:solidFill>
                <a:latin typeface="Trebuchet MS"/>
                <a:ea typeface="Trebuchet MS"/>
                <a:cs typeface="Trebuchet MS"/>
                <a:sym typeface="Trebuchet MS"/>
              </a:rPr>
              <a:t> Supercomputadora - Referencias 1/2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g8ee4bf375d_0_75"/>
          <p:cNvSpPr txBox="1"/>
          <p:nvPr/>
        </p:nvSpPr>
        <p:spPr>
          <a:xfrm>
            <a:off x="323100" y="1136050"/>
            <a:ext cx="6795600" cy="54720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t/>
            </a:r>
            <a:endParaRPr b="0" i="0" sz="2400" u="none" cap="none" strike="noStrike">
              <a:solidFill>
                <a:srgbClr val="E84C22"/>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E84C22"/>
              </a:buClr>
              <a:buSzPts val="2400"/>
              <a:buFont typeface="Trebuchet MS"/>
              <a:buChar char="●"/>
            </a:pPr>
            <a:r>
              <a:rPr b="0" i="1" lang="en-US" sz="1800" u="sng" cap="none" strike="noStrike">
                <a:solidFill>
                  <a:schemeClr val="hlink"/>
                </a:solidFill>
                <a:latin typeface="Trebuchet MS"/>
                <a:ea typeface="Trebuchet MS"/>
                <a:cs typeface="Trebuchet MS"/>
                <a:sym typeface="Trebuchet MS"/>
                <a:hlinkClick r:id="rId4"/>
              </a:rPr>
              <a:t>https://www.top500.org/news/japan-captures-top500-crown-arm-powered-supercomputer/</a:t>
            </a:r>
            <a:endParaRPr b="0" i="1" sz="1800" u="none" cap="none" strike="noStrike">
              <a:solidFill>
                <a:schemeClr val="dk1"/>
              </a:solidFill>
              <a:latin typeface="Trebuchet MS"/>
              <a:ea typeface="Trebuchet MS"/>
              <a:cs typeface="Trebuchet MS"/>
              <a:sym typeface="Trebuchet MS"/>
            </a:endParaRPr>
          </a:p>
          <a:p>
            <a:pPr indent="-381000" lvl="0" marL="457200" marR="0" rtl="0" algn="l">
              <a:lnSpc>
                <a:spcPct val="115000"/>
              </a:lnSpc>
              <a:spcBef>
                <a:spcPts val="0"/>
              </a:spcBef>
              <a:spcAft>
                <a:spcPts val="0"/>
              </a:spcAft>
              <a:buClr>
                <a:srgbClr val="E84C22"/>
              </a:buClr>
              <a:buSzPts val="2400"/>
              <a:buFont typeface="Trebuchet MS"/>
              <a:buChar char="●"/>
            </a:pPr>
            <a:r>
              <a:rPr b="0" i="1" lang="en-US" sz="1800" u="sng" cap="none" strike="noStrike">
                <a:solidFill>
                  <a:schemeClr val="hlink"/>
                </a:solidFill>
                <a:latin typeface="Trebuchet MS"/>
                <a:ea typeface="Trebuchet MS"/>
                <a:cs typeface="Trebuchet MS"/>
                <a:sym typeface="Trebuchet MS"/>
                <a:hlinkClick r:id="rId5"/>
              </a:rPr>
              <a:t>http://exanode.eu/exascale-computing/</a:t>
            </a:r>
            <a:endParaRPr b="0" i="0" sz="2400" u="none" cap="none" strike="noStrike">
              <a:solidFill>
                <a:srgbClr val="E84C22"/>
              </a:solidFill>
              <a:latin typeface="Trebuchet MS"/>
              <a:ea typeface="Trebuchet MS"/>
              <a:cs typeface="Trebuchet MS"/>
              <a:sym typeface="Trebuchet MS"/>
            </a:endParaRPr>
          </a:p>
        </p:txBody>
      </p:sp>
      <p:sp>
        <p:nvSpPr>
          <p:cNvPr id="211" name="Google Shape;211;g8ee4bf375d_0_75"/>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212" name="Google Shape;212;g8ee4bf375d_0_75"/>
          <p:cNvSpPr txBox="1"/>
          <p:nvPr/>
        </p:nvSpPr>
        <p:spPr>
          <a:xfrm>
            <a:off x="250825" y="836600"/>
            <a:ext cx="72504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Mainframe </a:t>
            </a:r>
            <a:r>
              <a:rPr lang="en-US" sz="2400">
                <a:solidFill>
                  <a:srgbClr val="E84C22"/>
                </a:solidFill>
                <a:latin typeface="Trebuchet MS"/>
                <a:ea typeface="Trebuchet MS"/>
                <a:cs typeface="Trebuchet MS"/>
                <a:sym typeface="Trebuchet MS"/>
              </a:rPr>
              <a:t>vs</a:t>
            </a:r>
            <a:r>
              <a:rPr b="0" i="0" lang="en-US" sz="2400" u="none" cap="none" strike="noStrike">
                <a:solidFill>
                  <a:srgbClr val="E84C22"/>
                </a:solidFill>
                <a:latin typeface="Trebuchet MS"/>
                <a:ea typeface="Trebuchet MS"/>
                <a:cs typeface="Trebuchet MS"/>
                <a:sym typeface="Trebuchet MS"/>
              </a:rPr>
              <a:t> Supercomputadora - Referencias </a:t>
            </a:r>
            <a:r>
              <a:rPr lang="en-US" sz="2400">
                <a:solidFill>
                  <a:srgbClr val="E84C22"/>
                </a:solidFill>
                <a:latin typeface="Trebuchet MS"/>
                <a:ea typeface="Trebuchet MS"/>
                <a:cs typeface="Trebuchet MS"/>
                <a:sym typeface="Trebuchet MS"/>
              </a:rPr>
              <a:t>2</a:t>
            </a:r>
            <a:r>
              <a:rPr b="0" i="0" lang="en-US" sz="2400" u="none" cap="none" strike="noStrike">
                <a:solidFill>
                  <a:srgbClr val="E84C22"/>
                </a:solidFill>
                <a:latin typeface="Trebuchet MS"/>
                <a:ea typeface="Trebuchet MS"/>
                <a:cs typeface="Trebuchet MS"/>
                <a:sym typeface="Trebuchet MS"/>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8ee4bf375d_0_64"/>
          <p:cNvSpPr txBox="1"/>
          <p:nvPr/>
        </p:nvSpPr>
        <p:spPr>
          <a:xfrm>
            <a:off x="323100" y="1354925"/>
            <a:ext cx="7015500" cy="5461500"/>
          </a:xfrm>
          <a:prstGeom prst="rect">
            <a:avLst/>
          </a:prstGeom>
          <a:noFill/>
          <a:ln>
            <a:noFill/>
          </a:ln>
        </p:spPr>
        <p:txBody>
          <a:bodyPr anchorCtr="0" anchor="t" bIns="46800" lIns="90000" spcFirstLastPara="1" rIns="90000" wrap="square" tIns="46800">
            <a:noAutofit/>
          </a:bodyPr>
          <a:lstStyle/>
          <a:p>
            <a:pPr indent="-368300" lvl="0" marL="457200" marR="0" rtl="0" algn="l">
              <a:lnSpc>
                <a:spcPct val="100000"/>
              </a:lnSpc>
              <a:spcBef>
                <a:spcPts val="0"/>
              </a:spcBef>
              <a:spcAft>
                <a:spcPts val="0"/>
              </a:spcAft>
              <a:buSzPts val="2200"/>
              <a:buFont typeface="Trebuchet MS"/>
              <a:buChar char="●"/>
            </a:pPr>
            <a:r>
              <a:rPr b="1" i="0" lang="en-US" sz="2200" u="none" cap="none" strike="noStrike">
                <a:latin typeface="Trebuchet MS"/>
                <a:ea typeface="Trebuchet MS"/>
                <a:cs typeface="Trebuchet MS"/>
                <a:sym typeface="Trebuchet MS"/>
              </a:rPr>
              <a:t>Ciencia:</a:t>
            </a:r>
            <a:r>
              <a:rPr b="0" i="0" lang="en-US" sz="2200" u="none" cap="none" strike="noStrike">
                <a:latin typeface="Trebuchet MS"/>
                <a:ea typeface="Trebuchet MS"/>
                <a:cs typeface="Trebuchet MS"/>
                <a:sym typeface="Trebuchet MS"/>
              </a:rPr>
              <a:t>predicción de clima (tamaño y zonas afectadas por tormentas extremas, inundaciones), simulación en base a modelos de funcionamiento del cerebro, choque de galaxias, dinámica de fluidos  </a:t>
            </a:r>
            <a:endParaRPr b="0" i="0" sz="2200" u="none" cap="none" strike="noStrike">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b="1" sz="2200">
              <a:latin typeface="Trebuchet MS"/>
              <a:ea typeface="Trebuchet MS"/>
              <a:cs typeface="Trebuchet MS"/>
              <a:sym typeface="Trebuchet MS"/>
            </a:endParaRPr>
          </a:p>
          <a:p>
            <a:pPr indent="-368300" lvl="0" marL="457200" marR="0" rtl="0" algn="l">
              <a:lnSpc>
                <a:spcPct val="100000"/>
              </a:lnSpc>
              <a:spcBef>
                <a:spcPts val="0"/>
              </a:spcBef>
              <a:spcAft>
                <a:spcPts val="0"/>
              </a:spcAft>
              <a:buSzPts val="2200"/>
              <a:buFont typeface="Trebuchet MS"/>
              <a:buChar char="●"/>
            </a:pPr>
            <a:r>
              <a:rPr b="1" i="0" lang="en-US" sz="2200" u="none" cap="none" strike="noStrike">
                <a:latin typeface="Trebuchet MS"/>
                <a:ea typeface="Trebuchet MS"/>
                <a:cs typeface="Trebuchet MS"/>
                <a:sym typeface="Trebuchet MS"/>
              </a:rPr>
              <a:t>Industria:</a:t>
            </a:r>
            <a:r>
              <a:rPr b="0" i="0" lang="en-US" sz="2200" u="none" cap="none" strike="noStrike">
                <a:latin typeface="Trebuchet MS"/>
                <a:ea typeface="Trebuchet MS"/>
                <a:cs typeface="Trebuchet MS"/>
                <a:sym typeface="Trebuchet MS"/>
              </a:rPr>
              <a:t> convergencia de tecnologías relacionadas con artificial intelligence, high performance computing, big data y cloud</a:t>
            </a:r>
            <a:endParaRPr b="0" i="0" sz="2200" u="none" cap="none" strike="noStrike">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b="1" sz="2200">
              <a:latin typeface="Trebuchet MS"/>
              <a:ea typeface="Trebuchet MS"/>
              <a:cs typeface="Trebuchet MS"/>
              <a:sym typeface="Trebuchet MS"/>
            </a:endParaRPr>
          </a:p>
          <a:p>
            <a:pPr indent="-368300" lvl="0" marL="457200" marR="0" rtl="0" algn="l">
              <a:lnSpc>
                <a:spcPct val="100000"/>
              </a:lnSpc>
              <a:spcBef>
                <a:spcPts val="0"/>
              </a:spcBef>
              <a:spcAft>
                <a:spcPts val="0"/>
              </a:spcAft>
              <a:buSzPts val="2200"/>
              <a:buFont typeface="Trebuchet MS"/>
              <a:buChar char="●"/>
            </a:pPr>
            <a:r>
              <a:rPr b="1" i="0" lang="en-US" sz="2200" u="none" cap="none" strike="noStrike">
                <a:latin typeface="Trebuchet MS"/>
                <a:ea typeface="Trebuchet MS"/>
                <a:cs typeface="Trebuchet MS"/>
                <a:sym typeface="Trebuchet MS"/>
              </a:rPr>
              <a:t>Defensa:</a:t>
            </a:r>
            <a:r>
              <a:rPr b="0" i="0" lang="en-US" sz="2200" u="none" cap="none" strike="noStrike">
                <a:latin typeface="Trebuchet MS"/>
                <a:ea typeface="Trebuchet MS"/>
                <a:cs typeface="Trebuchet MS"/>
                <a:sym typeface="Trebuchet MS"/>
              </a:rPr>
              <a:t> el Departamento de Defensa de USA realiza simulaciones sobre la evolución segundo a segundo de una explosión nuclear y de sus efectos y como forma de testar y perfeccionar armas</a:t>
            </a:r>
            <a:endParaRPr b="0" i="0" sz="2200" u="none" cap="none" strike="noStrike">
              <a:latin typeface="Trebuchet MS"/>
              <a:ea typeface="Trebuchet MS"/>
              <a:cs typeface="Trebuchet MS"/>
              <a:sym typeface="Trebuchet MS"/>
            </a:endParaRPr>
          </a:p>
        </p:txBody>
      </p:sp>
      <p:sp>
        <p:nvSpPr>
          <p:cNvPr id="223" name="Google Shape;223;g8ee4bf375d_0_64"/>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224" name="Google Shape;224;g8ee4bf375d_0_64"/>
          <p:cNvSpPr txBox="1"/>
          <p:nvPr/>
        </p:nvSpPr>
        <p:spPr>
          <a:xfrm>
            <a:off x="250825" y="836600"/>
            <a:ext cx="65547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Supercomputadora - Usos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g8d51024d19_0_0"/>
          <p:cNvSpPr txBox="1"/>
          <p:nvPr/>
        </p:nvSpPr>
        <p:spPr>
          <a:xfrm>
            <a:off x="323100" y="1573800"/>
            <a:ext cx="6795600" cy="5034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t/>
            </a:r>
            <a:endParaRPr b="0" i="0" sz="2400" u="none" cap="none" strike="noStrike">
              <a:solidFill>
                <a:srgbClr val="E84C22"/>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E84C22"/>
              </a:buClr>
              <a:buSzPts val="2400"/>
              <a:buFont typeface="Trebuchet MS"/>
              <a:buChar char="●"/>
            </a:pPr>
            <a:r>
              <a:rPr b="0" i="0" lang="en-US" sz="2400" u="sng" cap="none" strike="noStrike">
                <a:solidFill>
                  <a:schemeClr val="hlink"/>
                </a:solidFill>
                <a:latin typeface="Trebuchet MS"/>
                <a:ea typeface="Trebuchet MS"/>
                <a:cs typeface="Trebuchet MS"/>
                <a:sym typeface="Trebuchet MS"/>
                <a:hlinkClick r:id="rId4"/>
              </a:rPr>
              <a:t>https://www.pcmag.com/news/why-do-we-need-supercomputers-and-who-is-using-them</a:t>
            </a:r>
            <a:endParaRPr b="0" i="0" sz="2400" u="none" cap="none" strike="noStrike">
              <a:solidFill>
                <a:srgbClr val="E84C22"/>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E84C22"/>
              </a:buClr>
              <a:buSzPts val="2400"/>
              <a:buFont typeface="Trebuchet MS"/>
              <a:buChar char="●"/>
            </a:pPr>
            <a:r>
              <a:rPr b="0" i="0" lang="en-US" sz="2400" u="sng" cap="none" strike="noStrike">
                <a:solidFill>
                  <a:schemeClr val="hlink"/>
                </a:solidFill>
                <a:latin typeface="Trebuchet MS"/>
                <a:ea typeface="Trebuchet MS"/>
                <a:cs typeface="Trebuchet MS"/>
                <a:sym typeface="Trebuchet MS"/>
                <a:hlinkClick r:id="rId5"/>
              </a:rPr>
              <a:t>https://builtin.com/hardware/supercomputers</a:t>
            </a:r>
            <a:endParaRPr b="0" i="0" sz="2400" u="none" cap="none" strike="noStrike">
              <a:solidFill>
                <a:srgbClr val="E84C22"/>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E84C22"/>
              </a:buClr>
              <a:buSzPts val="2400"/>
              <a:buFont typeface="Trebuchet MS"/>
              <a:buChar char="●"/>
            </a:pPr>
            <a:r>
              <a:rPr b="0" i="0" lang="en-US" sz="2400" u="sng" cap="none" strike="noStrike">
                <a:solidFill>
                  <a:schemeClr val="hlink"/>
                </a:solidFill>
                <a:latin typeface="Trebuchet MS"/>
                <a:ea typeface="Trebuchet MS"/>
                <a:cs typeface="Trebuchet MS"/>
                <a:sym typeface="Trebuchet MS"/>
                <a:hlinkClick r:id="rId6"/>
              </a:rPr>
              <a:t>https://ec.europa.eu/digital-single-market/en/blog/why-do-supercomputers-matter-your-everyday-life</a:t>
            </a:r>
            <a:endParaRPr b="0" i="0" sz="2400" u="none" cap="none" strike="noStrike">
              <a:solidFill>
                <a:srgbClr val="E84C22"/>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rgbClr val="E84C22"/>
              </a:buClr>
              <a:buSzPts val="2400"/>
              <a:buFont typeface="Trebuchet MS"/>
              <a:buChar char="●"/>
            </a:pPr>
            <a:r>
              <a:t/>
            </a:r>
            <a:endParaRPr b="0" i="0" sz="2400" u="none" cap="none" strike="noStrike">
              <a:solidFill>
                <a:srgbClr val="E84C22"/>
              </a:solidFill>
              <a:latin typeface="Trebuchet MS"/>
              <a:ea typeface="Trebuchet MS"/>
              <a:cs typeface="Trebuchet MS"/>
              <a:sym typeface="Trebuchet MS"/>
            </a:endParaRPr>
          </a:p>
        </p:txBody>
      </p:sp>
      <p:sp>
        <p:nvSpPr>
          <p:cNvPr id="235" name="Google Shape;235;g8d51024d19_0_0"/>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236" name="Google Shape;236;g8d51024d19_0_0"/>
          <p:cNvSpPr txBox="1"/>
          <p:nvPr/>
        </p:nvSpPr>
        <p:spPr>
          <a:xfrm>
            <a:off x="250825" y="836600"/>
            <a:ext cx="65547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Supercomputadora - Refere</a:t>
            </a:r>
            <a:r>
              <a:rPr lang="en-US" sz="2400">
                <a:solidFill>
                  <a:srgbClr val="E84C22"/>
                </a:solidFill>
                <a:latin typeface="Trebuchet MS"/>
                <a:ea typeface="Trebuchet MS"/>
                <a:cs typeface="Trebuchet MS"/>
                <a:sym typeface="Trebuchet MS"/>
              </a:rPr>
              <a:t>ncias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g8ee4bf375d_0_98"/>
          <p:cNvSpPr txBox="1"/>
          <p:nvPr/>
        </p:nvSpPr>
        <p:spPr>
          <a:xfrm>
            <a:off x="457200" y="868313"/>
            <a:ext cx="6348300" cy="1320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Supercomputadora</a:t>
            </a:r>
            <a:endParaRPr b="0" i="0" sz="1400" u="none" cap="none" strike="noStrike">
              <a:solidFill>
                <a:srgbClr val="000000"/>
              </a:solidFill>
              <a:latin typeface="Arial"/>
              <a:ea typeface="Arial"/>
              <a:cs typeface="Arial"/>
              <a:sym typeface="Arial"/>
            </a:endParaRPr>
          </a:p>
        </p:txBody>
      </p:sp>
      <p:sp>
        <p:nvSpPr>
          <p:cNvPr id="244" name="Google Shape;244;g8ee4bf375d_0_98"/>
          <p:cNvSpPr txBox="1"/>
          <p:nvPr/>
        </p:nvSpPr>
        <p:spPr>
          <a:xfrm>
            <a:off x="374650" y="1649575"/>
            <a:ext cx="3408300" cy="20172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Clr>
                <a:srgbClr val="404040"/>
              </a:buClr>
              <a:buSzPts val="2200"/>
              <a:buFont typeface="Trebuchet MS"/>
              <a:buNone/>
            </a:pPr>
            <a:r>
              <a:rPr b="1" i="0" lang="en-US" sz="2400" u="none" cap="none" strike="noStrike">
                <a:solidFill>
                  <a:srgbClr val="404040"/>
                </a:solidFill>
                <a:latin typeface="Arial"/>
                <a:ea typeface="Arial"/>
                <a:cs typeface="Arial"/>
                <a:sym typeface="Arial"/>
              </a:rPr>
              <a:t>#1/2020 - FUGAKU</a:t>
            </a:r>
            <a:endParaRPr b="1" i="0" sz="2400" u="none" cap="none" strike="noStrike">
              <a:solidFill>
                <a:srgbClr val="404040"/>
              </a:solidFill>
              <a:latin typeface="Arial"/>
              <a:ea typeface="Arial"/>
              <a:cs typeface="Arial"/>
              <a:sym typeface="Arial"/>
            </a:endParaRPr>
          </a:p>
          <a:p>
            <a:pPr indent="0" lvl="0" marL="0" marR="0" rtl="0" algn="l">
              <a:lnSpc>
                <a:spcPct val="90000"/>
              </a:lnSpc>
              <a:spcBef>
                <a:spcPts val="0"/>
              </a:spcBef>
              <a:spcAft>
                <a:spcPts val="0"/>
              </a:spcAft>
              <a:buClr>
                <a:srgbClr val="404040"/>
              </a:buClr>
              <a:buSzPts val="2200"/>
              <a:buFont typeface="Trebuchet MS"/>
              <a:buNone/>
            </a:pPr>
            <a:r>
              <a:t/>
            </a:r>
            <a:endParaRPr b="1"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US" sz="2400" u="none" cap="none" strike="noStrike">
                <a:solidFill>
                  <a:schemeClr val="dk1"/>
                </a:solidFill>
                <a:latin typeface="Arial"/>
                <a:ea typeface="Arial"/>
                <a:cs typeface="Arial"/>
                <a:sym typeface="Arial"/>
              </a:rPr>
              <a:t>RIKEN Center for Computational Science, Kobe, Japón</a:t>
            </a:r>
            <a:endParaRPr b="1" i="0" sz="24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rgbClr val="FFFFFF"/>
              </a:buClr>
              <a:buSzPts val="2400"/>
              <a:buFont typeface="Calibri"/>
              <a:buNone/>
            </a:pPr>
            <a:r>
              <a:t/>
            </a:r>
            <a:endParaRPr b="1" i="0" sz="2400" u="none" cap="none" strike="noStrike">
              <a:solidFill>
                <a:srgbClr val="40404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404040"/>
              </a:solidFill>
              <a:latin typeface="Trebuchet MS"/>
              <a:ea typeface="Trebuchet MS"/>
              <a:cs typeface="Trebuchet MS"/>
              <a:sym typeface="Trebuchet MS"/>
            </a:endParaRPr>
          </a:p>
        </p:txBody>
      </p:sp>
      <p:graphicFrame>
        <p:nvGraphicFramePr>
          <p:cNvPr id="245" name="Google Shape;245;g8ee4bf375d_0_98"/>
          <p:cNvGraphicFramePr/>
          <p:nvPr/>
        </p:nvGraphicFramePr>
        <p:xfrm>
          <a:off x="457212" y="4107373"/>
          <a:ext cx="3000000" cy="3000000"/>
        </p:xfrm>
        <a:graphic>
          <a:graphicData uri="http://schemas.openxmlformats.org/drawingml/2006/table">
            <a:tbl>
              <a:tblPr>
                <a:noFill/>
                <a:tableStyleId>{CD52EEB5-D093-46B8-B8A1-8800B5761685}</a:tableStyleId>
              </a:tblPr>
              <a:tblGrid>
                <a:gridCol w="2925725"/>
                <a:gridCol w="4396875"/>
              </a:tblGrid>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Manufacturer:</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Fujitsu</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Cores:</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7</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299</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072</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Linpack Performance (Rmax)</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415</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530 TFlop/s</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Power:</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28</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334</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50 kW</a:t>
                      </a:r>
                      <a:r>
                        <a:rPr b="0" i="0" lang="en-US" sz="1400" u="none" cap="none" strike="noStrike">
                          <a:solidFill>
                            <a:srgbClr val="000000"/>
                          </a:solidFill>
                          <a:latin typeface="Trebuchet MS"/>
                          <a:ea typeface="Trebuchet MS"/>
                          <a:cs typeface="Trebuchet MS"/>
                          <a:sym typeface="Trebuchet MS"/>
                        </a:rPr>
                        <a:t> (Submitted)</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Memory:</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4</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866</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048</a:t>
                      </a:r>
                      <a:r>
                        <a:rPr b="0" i="0" lang="en-US" sz="1400" u="none" cap="none" strike="noStrike">
                          <a:solidFill>
                            <a:srgbClr val="000000"/>
                          </a:solidFill>
                          <a:latin typeface="Trebuchet MS"/>
                          <a:ea typeface="Trebuchet MS"/>
                          <a:cs typeface="Trebuchet MS"/>
                          <a:sym typeface="Trebuchet MS"/>
                        </a:rPr>
                        <a:t> GB</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4945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Processor:</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A64FX 48C 2.2GHz</a:t>
                      </a:r>
                      <a:endParaRPr sz="1400" u="none" cap="none" strike="noStrike">
                        <a:latin typeface="Trebuchet MS"/>
                        <a:ea typeface="Trebuchet MS"/>
                        <a:cs typeface="Trebuchet MS"/>
                        <a:sym typeface="Trebuchet MS"/>
                      </a:endParaRPr>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Interconnect:</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Tofu interconnect D</a:t>
                      </a:r>
                      <a:endParaRPr sz="1400" u="none" cap="none" strike="noStrike">
                        <a:latin typeface="Trebuchet MS"/>
                        <a:ea typeface="Trebuchet MS"/>
                        <a:cs typeface="Trebuchet MS"/>
                        <a:sym typeface="Trebuchet MS"/>
                      </a:endParaRPr>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Operating System:</a:t>
                      </a:r>
                      <a:endParaRPr sz="1400" u="none" cap="none" strike="noStrike"/>
                    </a:p>
                  </a:txBody>
                  <a:tcPr marT="72075" marB="36725" marR="36725" marL="36725">
                    <a:lnT cap="flat" cmpd="sng" w="9525">
                      <a:solidFill>
                        <a:srgbClr val="DDDDDD"/>
                      </a:solidFill>
                      <a:prstDash val="solid"/>
                      <a:round/>
                      <a:headEnd len="sm" w="sm" type="none"/>
                      <a:tailEnd len="sm" w="sm" type="none"/>
                    </a:lnT>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a:latin typeface="Trebuchet MS"/>
                          <a:ea typeface="Trebuchet MS"/>
                          <a:cs typeface="Trebuchet MS"/>
                          <a:sym typeface="Trebuchet MS"/>
                        </a:rPr>
                        <a:t>IHK/McKernel Multi-kernel Operating System</a:t>
                      </a:r>
                      <a:endParaRPr sz="1400" u="none" cap="none" strike="noStrike">
                        <a:latin typeface="Trebuchet MS"/>
                        <a:ea typeface="Trebuchet MS"/>
                        <a:cs typeface="Trebuchet MS"/>
                        <a:sym typeface="Trebuchet MS"/>
                      </a:endParaRPr>
                    </a:p>
                  </a:txBody>
                  <a:tcPr marT="72075" marB="36725" marR="36725" marL="36725">
                    <a:lnT cap="flat" cmpd="sng" w="9525">
                      <a:solidFill>
                        <a:srgbClr val="DDDDDD"/>
                      </a:solidFill>
                      <a:prstDash val="solid"/>
                      <a:round/>
                      <a:headEnd len="sm" w="sm" type="none"/>
                      <a:tailEnd len="sm" w="sm" type="none"/>
                    </a:lnT>
                    <a:solidFill>
                      <a:srgbClr val="FFFFFF"/>
                    </a:solidFill>
                  </a:tcPr>
                </a:tc>
              </a:tr>
            </a:tbl>
          </a:graphicData>
        </a:graphic>
      </p:graphicFrame>
      <p:sp>
        <p:nvSpPr>
          <p:cNvPr id="246" name="Google Shape;246;g8ee4bf375d_0_98"/>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pic>
        <p:nvPicPr>
          <p:cNvPr id="247" name="Google Shape;247;g8ee4bf375d_0_98"/>
          <p:cNvPicPr preferRelativeResize="0"/>
          <p:nvPr/>
        </p:nvPicPr>
        <p:blipFill rotWithShape="1">
          <a:blip r:embed="rId4">
            <a:alphaModFix/>
          </a:blip>
          <a:srcRect b="0" l="0" r="0" t="0"/>
          <a:stretch/>
        </p:blipFill>
        <p:spPr>
          <a:xfrm>
            <a:off x="3703063" y="1082275"/>
            <a:ext cx="4728752" cy="266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g8cc6999465_0_6"/>
          <p:cNvSpPr txBox="1"/>
          <p:nvPr/>
        </p:nvSpPr>
        <p:spPr>
          <a:xfrm>
            <a:off x="457200" y="868313"/>
            <a:ext cx="6348300" cy="1320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Supercomputadora</a:t>
            </a:r>
            <a:endParaRPr b="0" i="0" sz="1400" u="none" cap="none" strike="noStrike">
              <a:solidFill>
                <a:srgbClr val="000000"/>
              </a:solidFill>
              <a:latin typeface="Arial"/>
              <a:ea typeface="Arial"/>
              <a:cs typeface="Arial"/>
              <a:sym typeface="Arial"/>
            </a:endParaRPr>
          </a:p>
        </p:txBody>
      </p:sp>
      <p:sp>
        <p:nvSpPr>
          <p:cNvPr id="255" name="Google Shape;255;g8cc6999465_0_6"/>
          <p:cNvSpPr txBox="1"/>
          <p:nvPr/>
        </p:nvSpPr>
        <p:spPr>
          <a:xfrm>
            <a:off x="374650" y="1649575"/>
            <a:ext cx="3408300" cy="20172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Clr>
                <a:srgbClr val="404040"/>
              </a:buClr>
              <a:buSzPts val="2200"/>
              <a:buFont typeface="Trebuchet MS"/>
              <a:buNone/>
            </a:pPr>
            <a:r>
              <a:rPr b="1" i="0" lang="en-US" sz="2400" u="none" cap="none" strike="noStrike">
                <a:solidFill>
                  <a:srgbClr val="404040"/>
                </a:solidFill>
                <a:latin typeface="Arial"/>
                <a:ea typeface="Arial"/>
                <a:cs typeface="Arial"/>
                <a:sym typeface="Arial"/>
              </a:rPr>
              <a:t>#1/2019 - SUMMIT</a:t>
            </a:r>
            <a:endParaRPr b="1" i="0" sz="2400" u="none" cap="none" strike="noStrike">
              <a:solidFill>
                <a:srgbClr val="404040"/>
              </a:solidFill>
              <a:latin typeface="Arial"/>
              <a:ea typeface="Arial"/>
              <a:cs typeface="Arial"/>
              <a:sym typeface="Arial"/>
            </a:endParaRPr>
          </a:p>
          <a:p>
            <a:pPr indent="0" lvl="0" marL="0" marR="0" rtl="0" algn="l">
              <a:lnSpc>
                <a:spcPct val="90000"/>
              </a:lnSpc>
              <a:spcBef>
                <a:spcPts val="0"/>
              </a:spcBef>
              <a:spcAft>
                <a:spcPts val="0"/>
              </a:spcAft>
              <a:buClr>
                <a:srgbClr val="404040"/>
              </a:buClr>
              <a:buSzPts val="2200"/>
              <a:buFont typeface="Trebuchet MS"/>
              <a:buNone/>
            </a:pPr>
            <a:r>
              <a:t/>
            </a:r>
            <a:endParaRPr b="1" i="0" sz="2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404040"/>
              </a:buClr>
              <a:buSzPts val="2200"/>
              <a:buFont typeface="Trebuchet MS"/>
              <a:buNone/>
            </a:pPr>
            <a:r>
              <a:rPr b="1" i="0" lang="en-US" sz="2400" u="none" cap="none" strike="noStrike">
                <a:solidFill>
                  <a:schemeClr val="dk1"/>
                </a:solidFill>
                <a:latin typeface="Arial"/>
                <a:ea typeface="Arial"/>
                <a:cs typeface="Arial"/>
                <a:sym typeface="Arial"/>
              </a:rPr>
              <a:t>DOE/SC/Oak Ridge National Laboratory (-U.S. Department of Energy)</a:t>
            </a:r>
            <a:endParaRPr b="1" i="0" sz="2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404040"/>
              </a:buClr>
              <a:buSzPts val="2200"/>
              <a:buFont typeface="Trebuchet MS"/>
              <a:buNone/>
            </a:pPr>
            <a:r>
              <a:t/>
            </a:r>
            <a:endParaRPr b="1" i="0" sz="23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rgbClr val="FFFFFF"/>
              </a:buClr>
              <a:buSzPts val="2400"/>
              <a:buFont typeface="Calibri"/>
              <a:buNone/>
            </a:pPr>
            <a:r>
              <a:t/>
            </a:r>
            <a:endParaRPr b="1" i="0" sz="2400" u="none" cap="none" strike="noStrike">
              <a:solidFill>
                <a:srgbClr val="40404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404040"/>
              </a:solidFill>
              <a:latin typeface="Trebuchet MS"/>
              <a:ea typeface="Trebuchet MS"/>
              <a:cs typeface="Trebuchet MS"/>
              <a:sym typeface="Trebuchet MS"/>
            </a:endParaRPr>
          </a:p>
        </p:txBody>
      </p:sp>
      <p:graphicFrame>
        <p:nvGraphicFramePr>
          <p:cNvPr id="256" name="Google Shape;256;g8cc6999465_0_6"/>
          <p:cNvGraphicFramePr/>
          <p:nvPr/>
        </p:nvGraphicFramePr>
        <p:xfrm>
          <a:off x="457212" y="4006948"/>
          <a:ext cx="3000000" cy="3000000"/>
        </p:xfrm>
        <a:graphic>
          <a:graphicData uri="http://schemas.openxmlformats.org/drawingml/2006/table">
            <a:tbl>
              <a:tblPr>
                <a:noFill/>
                <a:tableStyleId>{CD52EEB5-D093-46B8-B8A1-8800B5761685}</a:tableStyleId>
              </a:tblPr>
              <a:tblGrid>
                <a:gridCol w="2816750"/>
                <a:gridCol w="4474900"/>
              </a:tblGrid>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Manufacturer:</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IBM</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Cores:</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2</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414</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592</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Linpack Performance (Rmax)</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148,600.0</a:t>
                      </a:r>
                      <a:r>
                        <a:rPr b="0" i="0" lang="en-US" sz="1400" u="none" cap="none" strike="noStrike">
                          <a:solidFill>
                            <a:srgbClr val="000000"/>
                          </a:solidFill>
                          <a:latin typeface="Trebuchet MS"/>
                          <a:ea typeface="Trebuchet MS"/>
                          <a:cs typeface="Trebuchet MS"/>
                          <a:sym typeface="Trebuchet MS"/>
                        </a:rPr>
                        <a:t> TFlop/s</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Power:</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10</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096</a:t>
                      </a:r>
                      <a:r>
                        <a:rPr b="0" i="0" lang="en-US" sz="1400" u="none" cap="none" strike="noStrike">
                          <a:solidFill>
                            <a:srgbClr val="000000"/>
                          </a:solidFill>
                          <a:latin typeface="Trebuchet MS"/>
                          <a:ea typeface="Trebuchet MS"/>
                          <a:cs typeface="Trebuchet MS"/>
                          <a:sym typeface="Trebuchet MS"/>
                        </a:rPr>
                        <a:t> kW (Submitted)</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Memory:</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2</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801</a:t>
                      </a:r>
                      <a:r>
                        <a:rPr lang="en-US">
                          <a:latin typeface="Trebuchet MS"/>
                          <a:ea typeface="Trebuchet MS"/>
                          <a:cs typeface="Trebuchet MS"/>
                          <a:sym typeface="Trebuchet MS"/>
                        </a:rPr>
                        <a:t>.</a:t>
                      </a:r>
                      <a:r>
                        <a:rPr lang="en-US" sz="1400" u="none" cap="none" strike="noStrike">
                          <a:latin typeface="Trebuchet MS"/>
                          <a:ea typeface="Trebuchet MS"/>
                          <a:cs typeface="Trebuchet MS"/>
                          <a:sym typeface="Trebuchet MS"/>
                        </a:rPr>
                        <a:t>664</a:t>
                      </a:r>
                      <a:r>
                        <a:rPr b="0" i="0" lang="en-US" sz="1400" u="none" cap="none" strike="noStrike">
                          <a:solidFill>
                            <a:srgbClr val="000000"/>
                          </a:solidFill>
                          <a:latin typeface="Trebuchet MS"/>
                          <a:ea typeface="Trebuchet MS"/>
                          <a:cs typeface="Trebuchet MS"/>
                          <a:sym typeface="Trebuchet MS"/>
                        </a:rPr>
                        <a:t> GB</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50005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Processor:</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IBM POWER9 22C 3.07GHz</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Interconnect:</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Dual-rail Mellanox EDR Infiniband</a:t>
                      </a:r>
                      <a:endParaRPr sz="1400" u="none" cap="none" strike="noStrike"/>
                    </a:p>
                  </a:txBody>
                  <a:tcPr marT="72075" marB="36725" marR="36725" marL="367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3200">
                <a:tc>
                  <a:txBody>
                    <a:bodyPr/>
                    <a:lstStyle/>
                    <a:p>
                      <a:pPr indent="0" lvl="0" marL="0" marR="0" rtl="0" algn="l">
                        <a:lnSpc>
                          <a:spcPct val="92000"/>
                        </a:lnSpc>
                        <a:spcBef>
                          <a:spcPts val="0"/>
                        </a:spcBef>
                        <a:spcAft>
                          <a:spcPts val="0"/>
                        </a:spcAft>
                        <a:buClr>
                          <a:srgbClr val="000000"/>
                        </a:buClr>
                        <a:buSzPts val="1400"/>
                        <a:buFont typeface="Trebuchet MS"/>
                        <a:buNone/>
                      </a:pPr>
                      <a:r>
                        <a:rPr b="0" i="0" lang="en-US" sz="1400" u="none" cap="none" strike="noStrike">
                          <a:solidFill>
                            <a:srgbClr val="000000"/>
                          </a:solidFill>
                          <a:latin typeface="Trebuchet MS"/>
                          <a:ea typeface="Trebuchet MS"/>
                          <a:cs typeface="Trebuchet MS"/>
                          <a:sym typeface="Trebuchet MS"/>
                        </a:rPr>
                        <a:t>Operating System:</a:t>
                      </a:r>
                      <a:endParaRPr sz="1400" u="none" cap="none" strike="noStrike"/>
                    </a:p>
                  </a:txBody>
                  <a:tcPr marT="72075" marB="36725" marR="36725" marL="36725">
                    <a:lnT cap="flat" cmpd="sng" w="9525">
                      <a:solidFill>
                        <a:srgbClr val="DDDDDD"/>
                      </a:solidFill>
                      <a:prstDash val="solid"/>
                      <a:round/>
                      <a:headEnd len="sm" w="sm" type="none"/>
                      <a:tailEnd len="sm" w="sm" type="none"/>
                    </a:lnT>
                    <a:solidFill>
                      <a:srgbClr val="FFFFFF"/>
                    </a:solidFill>
                  </a:tcPr>
                </a:tc>
                <a:tc>
                  <a:txBody>
                    <a:bodyPr/>
                    <a:lstStyle/>
                    <a:p>
                      <a:pPr indent="0" lvl="0" marL="0" marR="0" rtl="0" algn="l">
                        <a:lnSpc>
                          <a:spcPct val="92000"/>
                        </a:lnSpc>
                        <a:spcBef>
                          <a:spcPts val="0"/>
                        </a:spcBef>
                        <a:spcAft>
                          <a:spcPts val="0"/>
                        </a:spcAft>
                        <a:buClr>
                          <a:srgbClr val="000000"/>
                        </a:buClr>
                        <a:buSzPts val="1400"/>
                        <a:buFont typeface="Trebuchet MS"/>
                        <a:buNone/>
                      </a:pPr>
                      <a:r>
                        <a:rPr lang="en-US" sz="1400" u="none" cap="none" strike="noStrike">
                          <a:latin typeface="Trebuchet MS"/>
                          <a:ea typeface="Trebuchet MS"/>
                          <a:cs typeface="Trebuchet MS"/>
                          <a:sym typeface="Trebuchet MS"/>
                        </a:rPr>
                        <a:t>RHEL 7.4</a:t>
                      </a:r>
                      <a:endParaRPr sz="1400" u="none" cap="none" strike="noStrike"/>
                    </a:p>
                  </a:txBody>
                  <a:tcPr marT="72075" marB="36725" marR="36725" marL="36725">
                    <a:lnT cap="flat" cmpd="sng" w="9525">
                      <a:solidFill>
                        <a:srgbClr val="DDDDDD"/>
                      </a:solidFill>
                      <a:prstDash val="solid"/>
                      <a:round/>
                      <a:headEnd len="sm" w="sm" type="none"/>
                      <a:tailEnd len="sm" w="sm" type="none"/>
                    </a:lnT>
                    <a:solidFill>
                      <a:srgbClr val="FFFFFF"/>
                    </a:solidFill>
                  </a:tcPr>
                </a:tc>
              </a:tr>
            </a:tbl>
          </a:graphicData>
        </a:graphic>
      </p:graphicFrame>
      <p:sp>
        <p:nvSpPr>
          <p:cNvPr id="257" name="Google Shape;257;g8cc6999465_0_6"/>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pic>
        <p:nvPicPr>
          <p:cNvPr id="258" name="Google Shape;258;g8cc6999465_0_6"/>
          <p:cNvPicPr preferRelativeResize="0"/>
          <p:nvPr/>
        </p:nvPicPr>
        <p:blipFill rotWithShape="1">
          <a:blip r:embed="rId4">
            <a:alphaModFix/>
          </a:blip>
          <a:srcRect b="0" l="0" r="0" t="0"/>
          <a:stretch/>
        </p:blipFill>
        <p:spPr>
          <a:xfrm>
            <a:off x="3782946" y="1083018"/>
            <a:ext cx="4721376" cy="26557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17"/>
          <p:cNvSpPr txBox="1"/>
          <p:nvPr/>
        </p:nvSpPr>
        <p:spPr>
          <a:xfrm>
            <a:off x="457200" y="836600"/>
            <a:ext cx="7015500" cy="450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1800" u="none" cap="none" strike="noStrike">
                <a:solidFill>
                  <a:srgbClr val="E84C22"/>
                </a:solidFill>
                <a:latin typeface="Trebuchet MS"/>
                <a:ea typeface="Trebuchet MS"/>
                <a:cs typeface="Trebuchet MS"/>
                <a:sym typeface="Trebuchet MS"/>
              </a:rPr>
              <a:t>TOP #5 -https://www.top500.org/lists/top500/list/2020/06/</a:t>
            </a:r>
            <a:endParaRPr b="0" i="0" sz="1800" u="none" cap="none" strike="noStrike">
              <a:solidFill>
                <a:srgbClr val="E84C22"/>
              </a:solidFill>
              <a:latin typeface="Trebuchet MS"/>
              <a:ea typeface="Trebuchet MS"/>
              <a:cs typeface="Trebuchet MS"/>
              <a:sym typeface="Trebuchet MS"/>
            </a:endParaRPr>
          </a:p>
        </p:txBody>
      </p:sp>
      <p:sp>
        <p:nvSpPr>
          <p:cNvPr id="268" name="Google Shape;268;p17"/>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pic>
        <p:nvPicPr>
          <p:cNvPr id="269" name="Google Shape;269;p17"/>
          <p:cNvPicPr preferRelativeResize="0"/>
          <p:nvPr/>
        </p:nvPicPr>
        <p:blipFill rotWithShape="1">
          <a:blip r:embed="rId4">
            <a:alphaModFix/>
          </a:blip>
          <a:srcRect b="0" l="0" r="0" t="0"/>
          <a:stretch/>
        </p:blipFill>
        <p:spPr>
          <a:xfrm>
            <a:off x="1279200" y="1269325"/>
            <a:ext cx="5330152" cy="5447100"/>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16"/>
          <p:cNvSpPr txBox="1"/>
          <p:nvPr/>
        </p:nvSpPr>
        <p:spPr>
          <a:xfrm>
            <a:off x="484175" y="1912625"/>
            <a:ext cx="8424900" cy="4871400"/>
          </a:xfrm>
          <a:prstGeom prst="rect">
            <a:avLst/>
          </a:prstGeom>
          <a:noFill/>
          <a:ln>
            <a:noFill/>
          </a:ln>
          <a:effectLst>
            <a:outerShdw blurRad="57150" rotWithShape="0" algn="bl" dir="5400000" dist="19050">
              <a:srgbClr val="FFFFFF">
                <a:alpha val="49411"/>
              </a:srgbClr>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404040"/>
              </a:buClr>
              <a:buSzPts val="2200"/>
              <a:buFont typeface="Trebuchet MS"/>
              <a:buNone/>
            </a:pPr>
            <a:r>
              <a:rPr b="0" i="0" lang="en-US" sz="2200" u="none" cap="none" strike="noStrike">
                <a:solidFill>
                  <a:srgbClr val="404040"/>
                </a:solidFill>
                <a:latin typeface="Trebuchet MS"/>
                <a:ea typeface="Trebuchet MS"/>
                <a:cs typeface="Trebuchet MS"/>
                <a:sym typeface="Trebuchet MS"/>
              </a:rPr>
              <a:t>Características técnicas: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04800" lvl="1" marL="330200" marR="0" rtl="0" algn="l">
              <a:lnSpc>
                <a:spcPct val="90000"/>
              </a:lnSpc>
              <a:spcBef>
                <a:spcPts val="1000"/>
              </a:spcBef>
              <a:spcAft>
                <a:spcPts val="0"/>
              </a:spcAft>
              <a:buClr>
                <a:srgbClr val="E84C22"/>
              </a:buClr>
              <a:buSzPts val="1800"/>
              <a:buFont typeface="Noto Sans Symbols"/>
              <a:buChar char="►"/>
            </a:pPr>
            <a:r>
              <a:rPr b="0" i="0" lang="en-US" sz="1800" u="none" cap="none" strike="noStrike">
                <a:solidFill>
                  <a:srgbClr val="404040"/>
                </a:solidFill>
                <a:latin typeface="Trebuchet MS"/>
                <a:ea typeface="Trebuchet MS"/>
                <a:cs typeface="Trebuchet MS"/>
                <a:sym typeface="Trebuchet MS"/>
              </a:rPr>
              <a:t>Fabricante: DELL</a:t>
            </a:r>
            <a:endParaRPr b="0" i="0" sz="1800" u="none" cap="none" strike="noStrike">
              <a:solidFill>
                <a:srgbClr val="404040"/>
              </a:solidFill>
              <a:latin typeface="Trebuchet MS"/>
              <a:ea typeface="Trebuchet MS"/>
              <a:cs typeface="Trebuchet MS"/>
              <a:sym typeface="Trebuchet MS"/>
            </a:endParaRPr>
          </a:p>
          <a:p>
            <a:pPr indent="-304800" lvl="1" marL="330200" marR="0" rtl="0" algn="l">
              <a:lnSpc>
                <a:spcPct val="90000"/>
              </a:lnSpc>
              <a:spcBef>
                <a:spcPts val="1000"/>
              </a:spcBef>
              <a:spcAft>
                <a:spcPts val="0"/>
              </a:spcAft>
              <a:buClr>
                <a:srgbClr val="E84C22"/>
              </a:buClr>
              <a:buSzPts val="1800"/>
              <a:buFont typeface="Noto Sans Symbols"/>
              <a:buChar char="►"/>
            </a:pPr>
            <a:r>
              <a:rPr b="0" i="0" lang="en-US" sz="1800" u="none" cap="none" strike="noStrike">
                <a:solidFill>
                  <a:srgbClr val="404040"/>
                </a:solidFill>
                <a:latin typeface="Trebuchet MS"/>
                <a:ea typeface="Trebuchet MS"/>
                <a:cs typeface="Trebuchet MS"/>
                <a:sym typeface="Trebuchet MS"/>
              </a:rPr>
              <a:t>4.096 núcleos de CPU AMD Opteron. </a:t>
            </a:r>
            <a:endParaRPr b="0" i="0" sz="1800" u="none" cap="none" strike="noStrike">
              <a:solidFill>
                <a:srgbClr val="000000"/>
              </a:solidFill>
              <a:latin typeface="Arial"/>
              <a:ea typeface="Arial"/>
              <a:cs typeface="Arial"/>
              <a:sym typeface="Arial"/>
            </a:endParaRPr>
          </a:p>
          <a:p>
            <a:pPr indent="-304800" lvl="1" marL="330200" marR="0" rtl="0" algn="l">
              <a:lnSpc>
                <a:spcPct val="90000"/>
              </a:lnSpc>
              <a:spcBef>
                <a:spcPts val="1000"/>
              </a:spcBef>
              <a:spcAft>
                <a:spcPts val="0"/>
              </a:spcAft>
              <a:buClr>
                <a:srgbClr val="E84C22"/>
              </a:buClr>
              <a:buSzPts val="1800"/>
              <a:buFont typeface="Noto Sans Symbols"/>
              <a:buChar char="►"/>
            </a:pPr>
            <a:r>
              <a:rPr b="0" i="0" lang="en-US" sz="1800" u="none" cap="none" strike="noStrike">
                <a:solidFill>
                  <a:srgbClr val="404040"/>
                </a:solidFill>
                <a:latin typeface="Trebuchet MS"/>
                <a:ea typeface="Trebuchet MS"/>
                <a:cs typeface="Trebuchet MS"/>
                <a:sym typeface="Trebuchet MS"/>
              </a:rPr>
              <a:t>16.384 núcleos de GPU NVidia.</a:t>
            </a:r>
            <a:endParaRPr b="0" i="0" sz="1800" u="none" cap="none" strike="noStrike">
              <a:solidFill>
                <a:srgbClr val="000000"/>
              </a:solidFill>
              <a:latin typeface="Arial"/>
              <a:ea typeface="Arial"/>
              <a:cs typeface="Arial"/>
              <a:sym typeface="Arial"/>
            </a:endParaRPr>
          </a:p>
          <a:p>
            <a:pPr indent="-304800" lvl="1" marL="330200" marR="0" rtl="0" algn="l">
              <a:lnSpc>
                <a:spcPct val="90000"/>
              </a:lnSpc>
              <a:spcBef>
                <a:spcPts val="1000"/>
              </a:spcBef>
              <a:spcAft>
                <a:spcPts val="0"/>
              </a:spcAft>
              <a:buClr>
                <a:srgbClr val="E84C22"/>
              </a:buClr>
              <a:buSzPts val="1800"/>
              <a:buFont typeface="Noto Sans Symbols"/>
              <a:buChar char="►"/>
            </a:pPr>
            <a:r>
              <a:rPr b="0" i="0" lang="en-US" sz="1800" u="none" cap="none" strike="noStrike">
                <a:solidFill>
                  <a:srgbClr val="404040"/>
                </a:solidFill>
                <a:latin typeface="Trebuchet MS"/>
                <a:ea typeface="Trebuchet MS"/>
                <a:cs typeface="Trebuchet MS"/>
                <a:sym typeface="Trebuchet MS"/>
              </a:rPr>
              <a:t>8.192 GB de memoria RAM.</a:t>
            </a:r>
            <a:endParaRPr b="0" i="0" sz="1800" u="none" cap="none" strike="noStrike">
              <a:solidFill>
                <a:srgbClr val="000000"/>
              </a:solidFill>
              <a:latin typeface="Arial"/>
              <a:ea typeface="Arial"/>
              <a:cs typeface="Arial"/>
              <a:sym typeface="Arial"/>
            </a:endParaRPr>
          </a:p>
          <a:p>
            <a:pPr indent="-304800" lvl="1" marL="330200" marR="0" rtl="0" algn="l">
              <a:lnSpc>
                <a:spcPct val="90000"/>
              </a:lnSpc>
              <a:spcBef>
                <a:spcPts val="1000"/>
              </a:spcBef>
              <a:spcAft>
                <a:spcPts val="0"/>
              </a:spcAft>
              <a:buClr>
                <a:srgbClr val="E84C22"/>
              </a:buClr>
              <a:buSzPts val="1800"/>
              <a:buFont typeface="Noto Sans Symbols"/>
              <a:buChar char="►"/>
            </a:pPr>
            <a:r>
              <a:rPr b="0" i="0" lang="en-US" sz="1800" u="none" cap="none" strike="noStrike">
                <a:solidFill>
                  <a:srgbClr val="404040"/>
                </a:solidFill>
                <a:latin typeface="Trebuchet MS"/>
                <a:ea typeface="Trebuchet MS"/>
                <a:cs typeface="Trebuchet MS"/>
                <a:sym typeface="Trebuchet MS"/>
              </a:rPr>
              <a:t>Redes Infiniband</a:t>
            </a:r>
            <a:endParaRPr b="0" i="0" sz="1800" u="none" cap="none" strike="noStrike">
              <a:solidFill>
                <a:srgbClr val="404040"/>
              </a:solidFill>
              <a:latin typeface="Trebuchet MS"/>
              <a:ea typeface="Trebuchet MS"/>
              <a:cs typeface="Trebuchet MS"/>
              <a:sym typeface="Trebuchet MS"/>
            </a:endParaRPr>
          </a:p>
          <a:p>
            <a:pPr indent="-304800" lvl="1" marL="330200" marR="0" rtl="0" algn="l">
              <a:lnSpc>
                <a:spcPct val="90000"/>
              </a:lnSpc>
              <a:spcBef>
                <a:spcPts val="1000"/>
              </a:spcBef>
              <a:spcAft>
                <a:spcPts val="0"/>
              </a:spcAft>
              <a:buClr>
                <a:srgbClr val="E84C22"/>
              </a:buClr>
              <a:buSzPts val="1800"/>
              <a:buFont typeface="Noto Sans Symbols"/>
              <a:buChar char="►"/>
            </a:pPr>
            <a:r>
              <a:rPr b="0" i="0" lang="en-US" sz="1800" u="none" cap="none" strike="noStrike">
                <a:solidFill>
                  <a:srgbClr val="404040"/>
                </a:solidFill>
                <a:latin typeface="Trebuchet MS"/>
                <a:ea typeface="Trebuchet MS"/>
                <a:cs typeface="Trebuchet MS"/>
                <a:sym typeface="Trebuchet MS"/>
              </a:rPr>
              <a:t>Sistema operativo Red Hat</a:t>
            </a:r>
            <a:endParaRPr b="0" i="0" sz="1800" u="none" cap="none" strike="noStrike">
              <a:solidFill>
                <a:srgbClr val="404040"/>
              </a:solidFill>
              <a:latin typeface="Trebuchet MS"/>
              <a:ea typeface="Trebuchet MS"/>
              <a:cs typeface="Trebuchet MS"/>
              <a:sym typeface="Trebuchet MS"/>
            </a:endParaRPr>
          </a:p>
          <a:p>
            <a:pPr indent="-304800" lvl="1" marL="330200" marR="0" rtl="0" algn="l">
              <a:lnSpc>
                <a:spcPct val="90000"/>
              </a:lnSpc>
              <a:spcBef>
                <a:spcPts val="1000"/>
              </a:spcBef>
              <a:spcAft>
                <a:spcPts val="0"/>
              </a:spcAft>
              <a:buClr>
                <a:srgbClr val="E84C22"/>
              </a:buClr>
              <a:buSzPts val="1800"/>
              <a:buFont typeface="Noto Sans Symbols"/>
              <a:buChar char="►"/>
            </a:pPr>
            <a:r>
              <a:rPr b="0" i="0" lang="en-US" sz="1800" u="none" cap="none" strike="noStrike">
                <a:solidFill>
                  <a:srgbClr val="404040"/>
                </a:solidFill>
                <a:latin typeface="Trebuchet MS"/>
                <a:ea typeface="Trebuchet MS"/>
                <a:cs typeface="Trebuchet MS"/>
                <a:sym typeface="Trebuchet MS"/>
              </a:rPr>
              <a:t>Sistemas redundantes de enfriamiento con agua de 80 Kw. </a:t>
            </a:r>
            <a:endParaRPr b="0" i="0" sz="1800" u="none" cap="none" strike="noStrike">
              <a:solidFill>
                <a:srgbClr val="000000"/>
              </a:solidFill>
              <a:latin typeface="Arial"/>
              <a:ea typeface="Arial"/>
              <a:cs typeface="Arial"/>
              <a:sym typeface="Arial"/>
            </a:endParaRPr>
          </a:p>
          <a:p>
            <a:pPr indent="-304800" lvl="1" marL="330200" marR="0" rtl="0" algn="l">
              <a:lnSpc>
                <a:spcPct val="90000"/>
              </a:lnSpc>
              <a:spcBef>
                <a:spcPts val="1000"/>
              </a:spcBef>
              <a:spcAft>
                <a:spcPts val="0"/>
              </a:spcAft>
              <a:buClr>
                <a:srgbClr val="E84C22"/>
              </a:buClr>
              <a:buSzPts val="1800"/>
              <a:buFont typeface="Noto Sans Symbols"/>
              <a:buChar char="►"/>
            </a:pPr>
            <a:r>
              <a:rPr b="0" i="0" lang="en-US" sz="1800" u="none" cap="none" strike="noStrike">
                <a:solidFill>
                  <a:srgbClr val="404040"/>
                </a:solidFill>
                <a:latin typeface="Trebuchet MS"/>
                <a:ea typeface="Trebuchet MS"/>
                <a:cs typeface="Trebuchet MS"/>
                <a:sym typeface="Trebuchet MS"/>
              </a:rPr>
              <a:t>UPS para unidades críticas.</a:t>
            </a:r>
            <a:endParaRPr b="0" i="0" sz="1800" u="none" cap="none" strike="noStrike">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404040"/>
              </a:solidFill>
              <a:latin typeface="Trebuchet MS"/>
              <a:ea typeface="Trebuchet MS"/>
              <a:cs typeface="Trebuchet MS"/>
              <a:sym typeface="Trebuchet MS"/>
            </a:endParaRPr>
          </a:p>
          <a:p>
            <a:pPr indent="-330200" lvl="1" marL="330200" marR="0" rtl="0" algn="l">
              <a:lnSpc>
                <a:spcPct val="100000"/>
              </a:lnSpc>
              <a:spcBef>
                <a:spcPts val="600"/>
              </a:spcBef>
              <a:spcAft>
                <a:spcPts val="0"/>
              </a:spcAft>
              <a:buClr>
                <a:srgbClr val="404040"/>
              </a:buClr>
              <a:buSzPts val="1600"/>
              <a:buFont typeface="Trebuchet MS"/>
              <a:buNone/>
            </a:pPr>
            <a:r>
              <a:rPr b="0" i="0" lang="en-US" sz="1600" u="none" cap="none" strike="noStrike">
                <a:solidFill>
                  <a:srgbClr val="404040"/>
                </a:solidFill>
                <a:latin typeface="Trebuchet MS"/>
                <a:ea typeface="Trebuchet MS"/>
                <a:cs typeface="Trebuchet MS"/>
                <a:sym typeface="Trebuchet MS"/>
              </a:rPr>
              <a:t>http://tupac.conicet.gov.ar/stories/home/</a:t>
            </a:r>
            <a:endParaRPr b="0" i="0" sz="1400" u="none" cap="none" strike="noStrike">
              <a:solidFill>
                <a:srgbClr val="000000"/>
              </a:solidFill>
              <a:latin typeface="Arial"/>
              <a:ea typeface="Arial"/>
              <a:cs typeface="Arial"/>
              <a:sym typeface="Arial"/>
            </a:endParaRPr>
          </a:p>
        </p:txBody>
      </p:sp>
      <p:pic>
        <p:nvPicPr>
          <p:cNvPr id="279" name="Google Shape;279;p16"/>
          <p:cNvPicPr preferRelativeResize="0"/>
          <p:nvPr/>
        </p:nvPicPr>
        <p:blipFill rotWithShape="1">
          <a:blip r:embed="rId4">
            <a:alphaModFix/>
          </a:blip>
          <a:srcRect b="0" l="0" r="0" t="0"/>
          <a:stretch/>
        </p:blipFill>
        <p:spPr>
          <a:xfrm>
            <a:off x="5396172" y="2107247"/>
            <a:ext cx="3616750" cy="2595075"/>
          </a:xfrm>
          <a:prstGeom prst="rect">
            <a:avLst/>
          </a:prstGeom>
          <a:noFill/>
          <a:ln>
            <a:noFill/>
          </a:ln>
        </p:spPr>
      </p:pic>
      <p:sp>
        <p:nvSpPr>
          <p:cNvPr id="280" name="Google Shape;280;p16"/>
          <p:cNvSpPr txBox="1"/>
          <p:nvPr/>
        </p:nvSpPr>
        <p:spPr>
          <a:xfrm>
            <a:off x="457200" y="836612"/>
            <a:ext cx="6348412" cy="1320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Supercomputadora</a:t>
            </a:r>
            <a:endParaRPr b="0" i="0" sz="1400" u="none" cap="none" strike="noStrike">
              <a:solidFill>
                <a:srgbClr val="000000"/>
              </a:solidFill>
              <a:latin typeface="Arial"/>
              <a:ea typeface="Arial"/>
              <a:cs typeface="Arial"/>
              <a:sym typeface="Arial"/>
            </a:endParaRPr>
          </a:p>
        </p:txBody>
      </p:sp>
      <p:sp>
        <p:nvSpPr>
          <p:cNvPr id="281" name="Google Shape;281;p16"/>
          <p:cNvSpPr txBox="1"/>
          <p:nvPr/>
        </p:nvSpPr>
        <p:spPr>
          <a:xfrm>
            <a:off x="415925" y="1427162"/>
            <a:ext cx="8312150" cy="552450"/>
          </a:xfrm>
          <a:prstGeom prst="rect">
            <a:avLst/>
          </a:prstGeom>
          <a:noFill/>
          <a:ln>
            <a:noFill/>
          </a:ln>
        </p:spPr>
        <p:txBody>
          <a:bodyPr anchorCtr="0" anchor="t" bIns="46800" lIns="90000" spcFirstLastPara="1" rIns="90000" wrap="square" tIns="46800">
            <a:noAutofit/>
          </a:bodyPr>
          <a:lstStyle/>
          <a:p>
            <a:pPr indent="-317500" lvl="0" marL="342900" marR="0" rtl="0" algn="l">
              <a:lnSpc>
                <a:spcPct val="10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Tupac: Supercomputadora Argentina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404040"/>
              </a:solidFill>
              <a:latin typeface="Trebuchet MS"/>
              <a:ea typeface="Trebuchet MS"/>
              <a:cs typeface="Trebuchet MS"/>
              <a:sym typeface="Trebuchet MS"/>
            </a:endParaRPr>
          </a:p>
        </p:txBody>
      </p:sp>
      <p:sp>
        <p:nvSpPr>
          <p:cNvPr id="282" name="Google Shape;282;p16"/>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pic>
        <p:nvPicPr>
          <p:cNvPr id="291" name="Google Shape;291;p19"/>
          <p:cNvPicPr preferRelativeResize="0"/>
          <p:nvPr/>
        </p:nvPicPr>
        <p:blipFill rotWithShape="1">
          <a:blip r:embed="rId4">
            <a:alphaModFix/>
          </a:blip>
          <a:srcRect b="0" l="0" r="0" t="0"/>
          <a:stretch/>
        </p:blipFill>
        <p:spPr>
          <a:xfrm>
            <a:off x="1547812" y="2133600"/>
            <a:ext cx="3040062" cy="1241425"/>
          </a:xfrm>
          <a:prstGeom prst="rect">
            <a:avLst/>
          </a:prstGeom>
          <a:noFill/>
          <a:ln>
            <a:noFill/>
          </a:ln>
        </p:spPr>
      </p:pic>
      <p:sp>
        <p:nvSpPr>
          <p:cNvPr id="292" name="Google Shape;292;p19"/>
          <p:cNvSpPr/>
          <p:nvPr/>
        </p:nvSpPr>
        <p:spPr>
          <a:xfrm>
            <a:off x="457200" y="1196975"/>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3" name="Google Shape;293;p19"/>
          <p:cNvSpPr txBox="1"/>
          <p:nvPr/>
        </p:nvSpPr>
        <p:spPr>
          <a:xfrm>
            <a:off x="411162" y="1619250"/>
            <a:ext cx="8229600" cy="53975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MIPS – Micro instrucciones p/seg.</a:t>
            </a:r>
            <a:endParaRPr b="0" i="0" sz="1400" u="none" cap="none" strike="noStrike">
              <a:solidFill>
                <a:srgbClr val="000000"/>
              </a:solidFill>
              <a:latin typeface="Arial"/>
              <a:ea typeface="Arial"/>
              <a:cs typeface="Arial"/>
              <a:sym typeface="Arial"/>
            </a:endParaRPr>
          </a:p>
        </p:txBody>
      </p:sp>
      <p:sp>
        <p:nvSpPr>
          <p:cNvPr id="294" name="Google Shape;294;p19"/>
          <p:cNvSpPr txBox="1"/>
          <p:nvPr/>
        </p:nvSpPr>
        <p:spPr>
          <a:xfrm>
            <a:off x="360362" y="3141662"/>
            <a:ext cx="8450262" cy="5334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FLOPS – Operaciones en coma flotante p/seg.</a:t>
            </a:r>
            <a:endParaRPr b="0" i="0" sz="1400" u="none" cap="none" strike="noStrike">
              <a:solidFill>
                <a:srgbClr val="000000"/>
              </a:solidFill>
              <a:latin typeface="Arial"/>
              <a:ea typeface="Arial"/>
              <a:cs typeface="Arial"/>
              <a:sym typeface="Arial"/>
            </a:endParaRPr>
          </a:p>
        </p:txBody>
      </p:sp>
      <p:pic>
        <p:nvPicPr>
          <p:cNvPr id="295" name="Google Shape;295;p19"/>
          <p:cNvPicPr preferRelativeResize="0"/>
          <p:nvPr/>
        </p:nvPicPr>
        <p:blipFill rotWithShape="1">
          <a:blip r:embed="rId5">
            <a:alphaModFix/>
          </a:blip>
          <a:srcRect b="0" l="0" r="0" t="0"/>
          <a:stretch/>
        </p:blipFill>
        <p:spPr>
          <a:xfrm>
            <a:off x="539750" y="3789362"/>
            <a:ext cx="4902200" cy="711200"/>
          </a:xfrm>
          <a:prstGeom prst="rect">
            <a:avLst/>
          </a:prstGeom>
          <a:noFill/>
          <a:ln>
            <a:noFill/>
          </a:ln>
        </p:spPr>
      </p:pic>
      <p:sp>
        <p:nvSpPr>
          <p:cNvPr id="296" name="Google Shape;296;p19"/>
          <p:cNvSpPr txBox="1"/>
          <p:nvPr/>
        </p:nvSpPr>
        <p:spPr>
          <a:xfrm>
            <a:off x="107950" y="5029200"/>
            <a:ext cx="9001200" cy="1797000"/>
          </a:xfrm>
          <a:prstGeom prst="rect">
            <a:avLst/>
          </a:prstGeom>
          <a:noFill/>
          <a:ln>
            <a:noFill/>
          </a:ln>
        </p:spPr>
        <p:txBody>
          <a:bodyPr anchorCtr="0" anchor="t" bIns="46800" lIns="90000" spcFirstLastPara="1" rIns="90000" wrap="square" tIns="46800">
            <a:noAutofit/>
          </a:bodyPr>
          <a:lstStyle/>
          <a:p>
            <a:pPr indent="0" lvl="1" marL="0" marR="0" rtl="0" algn="l">
              <a:lnSpc>
                <a:spcPct val="100000"/>
              </a:lnSpc>
              <a:spcBef>
                <a:spcPts val="0"/>
              </a:spcBef>
              <a:spcAft>
                <a:spcPts val="0"/>
              </a:spcAft>
              <a:buClr>
                <a:srgbClr val="404040"/>
              </a:buClr>
              <a:buSzPts val="1600"/>
              <a:buFont typeface="Trebuchet MS"/>
              <a:buNone/>
            </a:pPr>
            <a:r>
              <a:rPr b="1" i="0" lang="en-US" sz="1600" u="none" cap="none" strike="noStrike">
                <a:solidFill>
                  <a:srgbClr val="404040"/>
                </a:solidFill>
                <a:latin typeface="Trebuchet MS"/>
                <a:ea typeface="Trebuchet MS"/>
                <a:cs typeface="Trebuchet MS"/>
                <a:sym typeface="Trebuchet MS"/>
              </a:rPr>
              <a:t>La Gestión de MIPS </a:t>
            </a:r>
            <a:r>
              <a:rPr b="0" i="0" lang="en-US" sz="1600" u="none" cap="none" strike="noStrike">
                <a:solidFill>
                  <a:srgbClr val="404040"/>
                </a:solidFill>
                <a:latin typeface="Trebuchet MS"/>
                <a:ea typeface="Trebuchet MS"/>
                <a:cs typeface="Trebuchet MS"/>
                <a:sym typeface="Trebuchet MS"/>
              </a:rPr>
              <a:t>es un enfoque proactivo para reducir los costos de TI a través de mediciones automáticas del consumo de las aplicaciones y la identificación del uso abusivo y recurrente de subrutinas de sistema y fallas de código crónicas. Esta solución habilita a las áreas de IT para identificar unívocamente las ineficacias que consumen demasiado tiempo de CPU y corregirlas para mejorar el rendimiento y la calidad general de las aplicaciones, aumentando su capacidad operativa y reduciendo sus necesidades de crecimiento futuro.</a:t>
            </a:r>
            <a:endParaRPr b="0" i="0" sz="1400" u="none" cap="none" strike="noStrike">
              <a:solidFill>
                <a:srgbClr val="000000"/>
              </a:solidFill>
              <a:latin typeface="Arial"/>
              <a:ea typeface="Arial"/>
              <a:cs typeface="Arial"/>
              <a:sym typeface="Arial"/>
            </a:endParaRPr>
          </a:p>
        </p:txBody>
      </p:sp>
      <p:sp>
        <p:nvSpPr>
          <p:cNvPr id="297" name="Google Shape;297;p19"/>
          <p:cNvSpPr txBox="1"/>
          <p:nvPr/>
        </p:nvSpPr>
        <p:spPr>
          <a:xfrm>
            <a:off x="4984750" y="2286000"/>
            <a:ext cx="3240087" cy="720725"/>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CPI: Ciclos por instrucción</a:t>
            </a:r>
            <a:endParaRPr b="0" i="0" sz="1400" u="none" cap="none" strike="noStrike">
              <a:solidFill>
                <a:srgbClr val="000000"/>
              </a:solidFill>
              <a:latin typeface="Arial"/>
              <a:ea typeface="Arial"/>
              <a:cs typeface="Arial"/>
              <a:sym typeface="Arial"/>
            </a:endParaRPr>
          </a:p>
        </p:txBody>
      </p:sp>
      <p:sp>
        <p:nvSpPr>
          <p:cNvPr id="298" name="Google Shape;298;p19"/>
          <p:cNvSpPr txBox="1"/>
          <p:nvPr/>
        </p:nvSpPr>
        <p:spPr>
          <a:xfrm>
            <a:off x="5441949" y="3810000"/>
            <a:ext cx="3354300" cy="7206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Potencias:</a:t>
            </a:r>
            <a:endParaRPr b="0" i="0" sz="1400" u="none" cap="none" strike="noStrike">
              <a:solidFill>
                <a:srgbClr val="000000"/>
              </a:solidFill>
              <a:latin typeface="Arial"/>
              <a:ea typeface="Arial"/>
              <a:cs typeface="Arial"/>
              <a:sym typeface="Arial"/>
            </a:endParaRPr>
          </a:p>
          <a:p>
            <a:pPr indent="-317500" lvl="0" marL="342900" marR="0" rtl="0" algn="l">
              <a:lnSpc>
                <a:spcPct val="90000"/>
              </a:lnSpc>
              <a:spcBef>
                <a:spcPts val="8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M=&gt;6, G=&gt;9, T=&gt;12, </a:t>
            </a:r>
            <a:endParaRPr b="0" i="0" sz="2000" u="none" cap="none" strike="noStrike">
              <a:solidFill>
                <a:srgbClr val="000000"/>
              </a:solidFill>
              <a:latin typeface="Calibri"/>
              <a:ea typeface="Calibri"/>
              <a:cs typeface="Calibri"/>
              <a:sym typeface="Calibri"/>
            </a:endParaRPr>
          </a:p>
          <a:p>
            <a:pPr indent="-317500" lvl="0" marL="342900" marR="0" rtl="0" algn="l">
              <a:lnSpc>
                <a:spcPct val="90000"/>
              </a:lnSpc>
              <a:spcBef>
                <a:spcPts val="80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P=&gt;15, </a:t>
            </a:r>
            <a:r>
              <a:rPr lang="en-US" sz="2000">
                <a:latin typeface="Calibri"/>
                <a:ea typeface="Calibri"/>
                <a:cs typeface="Calibri"/>
                <a:sym typeface="Calibri"/>
              </a:rPr>
              <a:t>E=&gt;18</a:t>
            </a:r>
            <a:endParaRPr b="0" i="0" sz="1400" u="none" cap="none" strike="noStrike">
              <a:solidFill>
                <a:srgbClr val="000000"/>
              </a:solidFill>
              <a:latin typeface="Arial"/>
              <a:ea typeface="Arial"/>
              <a:cs typeface="Arial"/>
              <a:sym typeface="Arial"/>
            </a:endParaRPr>
          </a:p>
        </p:txBody>
      </p:sp>
      <p:sp>
        <p:nvSpPr>
          <p:cNvPr id="299" name="Google Shape;299;p19"/>
          <p:cNvSpPr txBox="1"/>
          <p:nvPr/>
        </p:nvSpPr>
        <p:spPr>
          <a:xfrm>
            <a:off x="457200" y="836612"/>
            <a:ext cx="6348412" cy="1320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Métricas populares de rendimiento</a:t>
            </a:r>
            <a:endParaRPr b="0" i="0" sz="1400" u="none" cap="none" strike="noStrike">
              <a:solidFill>
                <a:srgbClr val="000000"/>
              </a:solidFill>
              <a:latin typeface="Arial"/>
              <a:ea typeface="Arial"/>
              <a:cs typeface="Arial"/>
              <a:sym typeface="Arial"/>
            </a:endParaRPr>
          </a:p>
        </p:txBody>
      </p:sp>
      <p:sp>
        <p:nvSpPr>
          <p:cNvPr id="300" name="Google Shape;300;p19"/>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2"/>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92" name="Google Shape;92;p2"/>
          <p:cNvSpPr txBox="1"/>
          <p:nvPr/>
        </p:nvSpPr>
        <p:spPr>
          <a:xfrm>
            <a:off x="317000" y="1056700"/>
            <a:ext cx="7111500" cy="8346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¿Qué esperamos de una infraestructura de procesamiento de datos?</a:t>
            </a:r>
            <a:endParaRPr b="0" i="0" sz="1400" u="none" cap="none" strike="noStrike">
              <a:solidFill>
                <a:srgbClr val="000000"/>
              </a:solidFill>
              <a:latin typeface="Arial"/>
              <a:ea typeface="Arial"/>
              <a:cs typeface="Arial"/>
              <a:sym typeface="Arial"/>
            </a:endParaRPr>
          </a:p>
        </p:txBody>
      </p:sp>
      <p:sp>
        <p:nvSpPr>
          <p:cNvPr id="93" name="Google Shape;93;p2"/>
          <p:cNvSpPr txBox="1"/>
          <p:nvPr/>
        </p:nvSpPr>
        <p:spPr>
          <a:xfrm>
            <a:off x="401550" y="2501400"/>
            <a:ext cx="7470900" cy="4189800"/>
          </a:xfrm>
          <a:prstGeom prst="rect">
            <a:avLst/>
          </a:prstGeom>
          <a:noFill/>
          <a:ln>
            <a:noFill/>
          </a:ln>
          <a:effectLst>
            <a:reflection blurRad="0" dir="5400000" dist="38100" endA="0" fadeDir="5400012" kx="0" rotWithShape="0" algn="bl" stPos="0" sy="-100000" ky="0"/>
          </a:effectLst>
        </p:spPr>
        <p:txBody>
          <a:bodyPr anchorCtr="0" anchor="t" bIns="46800" lIns="90000" spcFirstLastPara="1" rIns="90000" wrap="square" tIns="46800">
            <a:noAutofit/>
          </a:bodyPr>
          <a:lstStyle/>
          <a:p>
            <a:pPr indent="-368300" lvl="0" marL="457200" marR="0" rtl="0" algn="l">
              <a:lnSpc>
                <a:spcPct val="90000"/>
              </a:lnSpc>
              <a:spcBef>
                <a:spcPts val="0"/>
              </a:spcBef>
              <a:spcAft>
                <a:spcPts val="0"/>
              </a:spcAft>
              <a:buClr>
                <a:srgbClr val="FF0000"/>
              </a:buClr>
              <a:buSzPts val="2200"/>
              <a:buFont typeface="Trebuchet MS"/>
              <a:buChar char="➤"/>
            </a:pPr>
            <a:r>
              <a:rPr i="0" lang="en-US" sz="2200" u="none" cap="none" strike="noStrike">
                <a:solidFill>
                  <a:srgbClr val="404040"/>
                </a:solidFill>
                <a:latin typeface="Trebuchet MS"/>
                <a:ea typeface="Trebuchet MS"/>
                <a:cs typeface="Trebuchet MS"/>
                <a:sym typeface="Trebuchet MS"/>
              </a:rPr>
              <a:t>Confiabilidad</a:t>
            </a:r>
            <a:endParaRPr i="0" sz="2200" u="none" cap="none" strike="noStrike">
              <a:solidFill>
                <a:srgbClr val="404040"/>
              </a:solidFill>
              <a:latin typeface="Trebuchet MS"/>
              <a:ea typeface="Trebuchet MS"/>
              <a:cs typeface="Trebuchet MS"/>
              <a:sym typeface="Trebuchet MS"/>
            </a:endParaRPr>
          </a:p>
          <a:p>
            <a:pPr indent="0" lvl="0" marL="457200" marR="0" rtl="0" algn="l">
              <a:lnSpc>
                <a:spcPct val="90000"/>
              </a:lnSpc>
              <a:spcBef>
                <a:spcPts val="0"/>
              </a:spcBef>
              <a:spcAft>
                <a:spcPts val="0"/>
              </a:spcAft>
              <a:buNone/>
            </a:pPr>
            <a:r>
              <a:t/>
            </a:r>
            <a:endParaRPr sz="2200">
              <a:solidFill>
                <a:srgbClr val="404040"/>
              </a:solidFill>
              <a:latin typeface="Trebuchet MS"/>
              <a:ea typeface="Trebuchet MS"/>
              <a:cs typeface="Trebuchet MS"/>
              <a:sym typeface="Trebuchet MS"/>
            </a:endParaRPr>
          </a:p>
          <a:p>
            <a:pPr indent="0" lvl="0" marL="457200" marR="0" rtl="0" algn="l">
              <a:lnSpc>
                <a:spcPct val="90000"/>
              </a:lnSpc>
              <a:spcBef>
                <a:spcPts val="0"/>
              </a:spcBef>
              <a:spcAft>
                <a:spcPts val="0"/>
              </a:spcAft>
              <a:buNone/>
            </a:pPr>
            <a:r>
              <a:t/>
            </a:r>
            <a:endParaRPr sz="2200">
              <a:solidFill>
                <a:srgbClr val="404040"/>
              </a:solidFill>
              <a:latin typeface="Trebuchet MS"/>
              <a:ea typeface="Trebuchet MS"/>
              <a:cs typeface="Trebuchet MS"/>
              <a:sym typeface="Trebuchet MS"/>
            </a:endParaRPr>
          </a:p>
          <a:p>
            <a:pPr indent="-368300" lvl="0" marL="457200" marR="0" rtl="0" algn="l">
              <a:lnSpc>
                <a:spcPct val="90000"/>
              </a:lnSpc>
              <a:spcBef>
                <a:spcPts val="0"/>
              </a:spcBef>
              <a:spcAft>
                <a:spcPts val="0"/>
              </a:spcAft>
              <a:buClr>
                <a:srgbClr val="FF0000"/>
              </a:buClr>
              <a:buSzPts val="2200"/>
              <a:buFont typeface="Trebuchet MS"/>
              <a:buChar char="➤"/>
            </a:pPr>
            <a:r>
              <a:rPr i="0" lang="en-US" sz="2200" u="none" cap="none" strike="noStrike">
                <a:solidFill>
                  <a:srgbClr val="404040"/>
                </a:solidFill>
                <a:latin typeface="Trebuchet MS"/>
                <a:ea typeface="Trebuchet MS"/>
                <a:cs typeface="Trebuchet MS"/>
                <a:sym typeface="Trebuchet MS"/>
              </a:rPr>
              <a:t>Rendimiento</a:t>
            </a:r>
            <a:endParaRPr i="0" sz="2200" u="none" cap="none" strike="noStrike">
              <a:solidFill>
                <a:srgbClr val="404040"/>
              </a:solidFill>
              <a:latin typeface="Trebuchet MS"/>
              <a:ea typeface="Trebuchet MS"/>
              <a:cs typeface="Trebuchet MS"/>
              <a:sym typeface="Trebuchet MS"/>
            </a:endParaRPr>
          </a:p>
          <a:p>
            <a:pPr indent="0" lvl="0" marL="457200" marR="0" rtl="0" algn="l">
              <a:lnSpc>
                <a:spcPct val="90000"/>
              </a:lnSpc>
              <a:spcBef>
                <a:spcPts val="0"/>
              </a:spcBef>
              <a:spcAft>
                <a:spcPts val="0"/>
              </a:spcAft>
              <a:buNone/>
            </a:pPr>
            <a:r>
              <a:t/>
            </a:r>
            <a:endParaRPr sz="2200">
              <a:solidFill>
                <a:srgbClr val="404040"/>
              </a:solidFill>
              <a:latin typeface="Trebuchet MS"/>
              <a:ea typeface="Trebuchet MS"/>
              <a:cs typeface="Trebuchet MS"/>
              <a:sym typeface="Trebuchet MS"/>
            </a:endParaRPr>
          </a:p>
          <a:p>
            <a:pPr indent="0" lvl="0" marL="457200" marR="0" rtl="0" algn="l">
              <a:lnSpc>
                <a:spcPct val="90000"/>
              </a:lnSpc>
              <a:spcBef>
                <a:spcPts val="0"/>
              </a:spcBef>
              <a:spcAft>
                <a:spcPts val="0"/>
              </a:spcAft>
              <a:buNone/>
            </a:pPr>
            <a:r>
              <a:t/>
            </a:r>
            <a:endParaRPr sz="2200">
              <a:solidFill>
                <a:srgbClr val="404040"/>
              </a:solidFill>
              <a:latin typeface="Trebuchet MS"/>
              <a:ea typeface="Trebuchet MS"/>
              <a:cs typeface="Trebuchet MS"/>
              <a:sym typeface="Trebuchet MS"/>
            </a:endParaRPr>
          </a:p>
          <a:p>
            <a:pPr indent="-368300" lvl="0" marL="457200" marR="0" rtl="0" algn="l">
              <a:lnSpc>
                <a:spcPct val="90000"/>
              </a:lnSpc>
              <a:spcBef>
                <a:spcPts val="0"/>
              </a:spcBef>
              <a:spcAft>
                <a:spcPts val="0"/>
              </a:spcAft>
              <a:buClr>
                <a:srgbClr val="FF0000"/>
              </a:buClr>
              <a:buSzPts val="2200"/>
              <a:buFont typeface="Trebuchet MS"/>
              <a:buChar char="➤"/>
            </a:pPr>
            <a:r>
              <a:rPr i="0" lang="en-US" sz="2200" u="none" cap="none" strike="noStrike">
                <a:solidFill>
                  <a:srgbClr val="404040"/>
                </a:solidFill>
                <a:latin typeface="Trebuchet MS"/>
                <a:ea typeface="Trebuchet MS"/>
                <a:cs typeface="Trebuchet MS"/>
                <a:sym typeface="Trebuchet MS"/>
              </a:rPr>
              <a:t>Sustentabilidad económica</a:t>
            </a:r>
            <a:endParaRPr i="0" sz="2200" u="none" cap="none" strike="noStrike">
              <a:solidFill>
                <a:srgbClr val="404040"/>
              </a:solidFill>
              <a:latin typeface="Trebuchet MS"/>
              <a:ea typeface="Trebuchet MS"/>
              <a:cs typeface="Trebuchet MS"/>
              <a:sym typeface="Trebuchet MS"/>
            </a:endParaRPr>
          </a:p>
          <a:p>
            <a:pPr indent="-317500" lvl="0" marL="342900" marR="0" rtl="0" algn="l">
              <a:lnSpc>
                <a:spcPct val="90000"/>
              </a:lnSpc>
              <a:spcBef>
                <a:spcPts val="0"/>
              </a:spcBef>
              <a:spcAft>
                <a:spcPts val="0"/>
              </a:spcAft>
              <a:buClr>
                <a:srgbClr val="000000"/>
              </a:buClr>
              <a:buSzPts val="2400"/>
              <a:buFont typeface="Calibri"/>
              <a:buNone/>
            </a:pPr>
            <a:r>
              <a:t/>
            </a:r>
            <a:endParaRPr b="0" i="0" sz="2200" u="none" cap="none" strike="noStrike">
              <a:solidFill>
                <a:srgbClr val="40404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20"/>
          <p:cNvSpPr txBox="1"/>
          <p:nvPr/>
        </p:nvSpPr>
        <p:spPr>
          <a:xfrm>
            <a:off x="586812" y="2938727"/>
            <a:ext cx="5688000" cy="6747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100000"/>
              </a:lnSpc>
              <a:spcBef>
                <a:spcPts val="0"/>
              </a:spcBef>
              <a:spcAft>
                <a:spcPts val="0"/>
              </a:spcAft>
              <a:buClr>
                <a:srgbClr val="7F7F7F"/>
              </a:buClr>
              <a:buSzPts val="3600"/>
              <a:buFont typeface="Trebuchet MS"/>
              <a:buNone/>
            </a:pPr>
            <a:r>
              <a:rPr b="1" i="0" lang="en-US" sz="3600" u="none" cap="none" strike="noStrike">
                <a:solidFill>
                  <a:srgbClr val="7F7F7F"/>
                </a:solidFill>
                <a:latin typeface="Trebuchet MS"/>
                <a:ea typeface="Trebuchet MS"/>
                <a:cs typeface="Trebuchet MS"/>
                <a:sym typeface="Trebuchet MS"/>
              </a:rPr>
              <a:t>SERVIDORES</a:t>
            </a:r>
            <a:endParaRPr b="0" i="0" sz="1400" u="none" cap="none" strike="noStrike">
              <a:solidFill>
                <a:srgbClr val="000000"/>
              </a:solidFill>
              <a:latin typeface="Arial"/>
              <a:ea typeface="Arial"/>
              <a:cs typeface="Arial"/>
              <a:sym typeface="Arial"/>
            </a:endParaRPr>
          </a:p>
          <a:p>
            <a:pPr indent="-317500" lvl="0" marL="342900" marR="0" rtl="0" algn="just">
              <a:lnSpc>
                <a:spcPct val="100000"/>
              </a:lnSpc>
              <a:spcBef>
                <a:spcPts val="70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11" name="Google Shape;311;p20"/>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g8cc6999465_0_29"/>
          <p:cNvSpPr txBox="1"/>
          <p:nvPr/>
        </p:nvSpPr>
        <p:spPr>
          <a:xfrm>
            <a:off x="1052675" y="1406900"/>
            <a:ext cx="4034100" cy="687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3000">
                <a:solidFill>
                  <a:srgbClr val="7F7F7F"/>
                </a:solidFill>
                <a:latin typeface="Trebuchet MS"/>
                <a:ea typeface="Trebuchet MS"/>
                <a:cs typeface="Trebuchet MS"/>
                <a:sym typeface="Trebuchet MS"/>
              </a:rPr>
              <a:t>Servidores </a:t>
            </a:r>
            <a:r>
              <a:rPr b="1" i="0" lang="en-US" sz="3000" u="none" cap="none" strike="noStrike">
                <a:solidFill>
                  <a:srgbClr val="7F7F7F"/>
                </a:solidFill>
                <a:latin typeface="Trebuchet MS"/>
                <a:ea typeface="Trebuchet MS"/>
                <a:cs typeface="Trebuchet MS"/>
                <a:sym typeface="Trebuchet MS"/>
              </a:rPr>
              <a:t>Tower</a:t>
            </a:r>
            <a:endParaRPr b="0" i="0" sz="1400" u="none" cap="none" strike="noStrike">
              <a:solidFill>
                <a:srgbClr val="000000"/>
              </a:solidFill>
              <a:latin typeface="Arial"/>
              <a:ea typeface="Arial"/>
              <a:cs typeface="Arial"/>
              <a:sym typeface="Arial"/>
            </a:endParaRPr>
          </a:p>
        </p:txBody>
      </p:sp>
      <p:sp>
        <p:nvSpPr>
          <p:cNvPr id="322" name="Google Shape;322;g8cc6999465_0_29"/>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323" name="Google Shape;323;g8cc6999465_0_29"/>
          <p:cNvSpPr txBox="1"/>
          <p:nvPr/>
        </p:nvSpPr>
        <p:spPr>
          <a:xfrm>
            <a:off x="250825" y="836600"/>
            <a:ext cx="65547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lang="en-US" sz="2400">
                <a:solidFill>
                  <a:srgbClr val="E84C22"/>
                </a:solidFill>
                <a:latin typeface="Trebuchet MS"/>
                <a:ea typeface="Trebuchet MS"/>
                <a:cs typeface="Trebuchet MS"/>
                <a:sym typeface="Trebuchet MS"/>
              </a:rPr>
              <a:t>Unidades de procesamiento de datos</a:t>
            </a:r>
            <a:endParaRPr b="0" i="0" sz="1400" u="none" cap="none" strike="noStrike">
              <a:solidFill>
                <a:srgbClr val="000000"/>
              </a:solidFill>
              <a:latin typeface="Arial"/>
              <a:ea typeface="Arial"/>
              <a:cs typeface="Arial"/>
              <a:sym typeface="Arial"/>
            </a:endParaRPr>
          </a:p>
        </p:txBody>
      </p:sp>
      <p:pic>
        <p:nvPicPr>
          <p:cNvPr id="324" name="Google Shape;324;g8cc6999465_0_29"/>
          <p:cNvPicPr preferRelativeResize="0"/>
          <p:nvPr/>
        </p:nvPicPr>
        <p:blipFill rotWithShape="1">
          <a:blip r:embed="rId4">
            <a:alphaModFix/>
          </a:blip>
          <a:srcRect b="0" l="0" r="0" t="0"/>
          <a:stretch/>
        </p:blipFill>
        <p:spPr>
          <a:xfrm>
            <a:off x="5086725" y="1406900"/>
            <a:ext cx="3101196" cy="1854325"/>
          </a:xfrm>
          <a:prstGeom prst="rect">
            <a:avLst/>
          </a:prstGeom>
          <a:noFill/>
          <a:ln>
            <a:noFill/>
          </a:ln>
        </p:spPr>
      </p:pic>
      <p:sp>
        <p:nvSpPr>
          <p:cNvPr id="325" name="Google Shape;325;g8cc6999465_0_29"/>
          <p:cNvSpPr txBox="1"/>
          <p:nvPr/>
        </p:nvSpPr>
        <p:spPr>
          <a:xfrm>
            <a:off x="2655000" y="3351975"/>
            <a:ext cx="5155200" cy="687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3000">
                <a:solidFill>
                  <a:srgbClr val="7F7F7F"/>
                </a:solidFill>
                <a:latin typeface="Trebuchet MS"/>
                <a:ea typeface="Trebuchet MS"/>
                <a:cs typeface="Trebuchet MS"/>
                <a:sym typeface="Trebuchet MS"/>
              </a:rPr>
              <a:t>S</a:t>
            </a:r>
            <a:r>
              <a:rPr b="1" lang="en-US" sz="3000">
                <a:solidFill>
                  <a:srgbClr val="7F7F7F"/>
                </a:solidFill>
                <a:latin typeface="Trebuchet MS"/>
                <a:ea typeface="Trebuchet MS"/>
                <a:cs typeface="Trebuchet MS"/>
                <a:sym typeface="Trebuchet MS"/>
              </a:rPr>
              <a:t>ervidores </a:t>
            </a:r>
            <a:r>
              <a:rPr b="1" i="0" lang="en-US" sz="3000" u="none" cap="none" strike="noStrike">
                <a:solidFill>
                  <a:srgbClr val="7F7F7F"/>
                </a:solidFill>
                <a:latin typeface="Trebuchet MS"/>
                <a:ea typeface="Trebuchet MS"/>
                <a:cs typeface="Trebuchet MS"/>
                <a:sym typeface="Trebuchet MS"/>
              </a:rPr>
              <a:t>Rackeables</a:t>
            </a:r>
            <a:endParaRPr b="1" i="0" sz="3000" u="none" cap="none" strike="noStrike">
              <a:solidFill>
                <a:srgbClr val="7F7F7F"/>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b="1" i="0" sz="3000" u="none" cap="none" strike="noStrike">
              <a:solidFill>
                <a:srgbClr val="7F7F7F"/>
              </a:solidFill>
              <a:latin typeface="Trebuchet MS"/>
              <a:ea typeface="Trebuchet MS"/>
              <a:cs typeface="Trebuchet MS"/>
              <a:sym typeface="Trebuchet MS"/>
            </a:endParaRPr>
          </a:p>
          <a:p>
            <a:pPr indent="-317500" lvl="0" marL="342900" marR="0" rtl="0" algn="just">
              <a:lnSpc>
                <a:spcPct val="100000"/>
              </a:lnSpc>
              <a:spcBef>
                <a:spcPts val="700"/>
              </a:spcBef>
              <a:spcAft>
                <a:spcPts val="0"/>
              </a:spcAft>
              <a:buClr>
                <a:srgbClr val="000000"/>
              </a:buClr>
              <a:buSzPts val="3200"/>
              <a:buFont typeface="Calibri"/>
              <a:buNone/>
            </a:pPr>
            <a:r>
              <a:t/>
            </a:r>
            <a:endParaRPr b="0" i="0" sz="1400" u="none" cap="none" strike="noStrike">
              <a:solidFill>
                <a:srgbClr val="000000"/>
              </a:solidFill>
              <a:latin typeface="Arial"/>
              <a:ea typeface="Arial"/>
              <a:cs typeface="Arial"/>
              <a:sym typeface="Arial"/>
            </a:endParaRPr>
          </a:p>
        </p:txBody>
      </p:sp>
      <p:pic>
        <p:nvPicPr>
          <p:cNvPr id="326" name="Google Shape;326;g8cc6999465_0_29"/>
          <p:cNvPicPr preferRelativeResize="0"/>
          <p:nvPr/>
        </p:nvPicPr>
        <p:blipFill rotWithShape="1">
          <a:blip r:embed="rId5">
            <a:alphaModFix/>
          </a:blip>
          <a:srcRect b="0" l="0" r="0" t="0"/>
          <a:stretch/>
        </p:blipFill>
        <p:spPr>
          <a:xfrm>
            <a:off x="384525" y="2638213"/>
            <a:ext cx="1617662" cy="4225925"/>
          </a:xfrm>
          <a:prstGeom prst="rect">
            <a:avLst/>
          </a:prstGeom>
          <a:noFill/>
          <a:ln>
            <a:noFill/>
          </a:ln>
        </p:spPr>
      </p:pic>
      <p:pic>
        <p:nvPicPr>
          <p:cNvPr id="327" name="Google Shape;327;g8cc6999465_0_29"/>
          <p:cNvPicPr preferRelativeResize="0"/>
          <p:nvPr/>
        </p:nvPicPr>
        <p:blipFill rotWithShape="1">
          <a:blip r:embed="rId6">
            <a:alphaModFix/>
          </a:blip>
          <a:srcRect b="0" l="0" r="0" t="0"/>
          <a:stretch/>
        </p:blipFill>
        <p:spPr>
          <a:xfrm>
            <a:off x="2366950" y="3956475"/>
            <a:ext cx="5820975" cy="1577875"/>
          </a:xfrm>
          <a:prstGeom prst="rect">
            <a:avLst/>
          </a:prstGeom>
          <a:noFill/>
          <a:ln>
            <a:noFill/>
          </a:ln>
        </p:spPr>
      </p:pic>
      <p:pic>
        <p:nvPicPr>
          <p:cNvPr id="328" name="Google Shape;328;g8cc6999465_0_29"/>
          <p:cNvPicPr preferRelativeResize="0"/>
          <p:nvPr/>
        </p:nvPicPr>
        <p:blipFill rotWithShape="1">
          <a:blip r:embed="rId7">
            <a:alphaModFix/>
          </a:blip>
          <a:srcRect b="0" l="0" r="0" t="0"/>
          <a:stretch/>
        </p:blipFill>
        <p:spPr>
          <a:xfrm>
            <a:off x="2366950" y="5534350"/>
            <a:ext cx="5820974" cy="1323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g8dede0f884_0_11"/>
          <p:cNvSpPr txBox="1"/>
          <p:nvPr/>
        </p:nvSpPr>
        <p:spPr>
          <a:xfrm>
            <a:off x="1000550" y="2053225"/>
            <a:ext cx="3858300" cy="6150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3000">
                <a:solidFill>
                  <a:srgbClr val="7F7F7F"/>
                </a:solidFill>
                <a:latin typeface="Trebuchet MS"/>
                <a:ea typeface="Trebuchet MS"/>
                <a:cs typeface="Trebuchet MS"/>
                <a:sym typeface="Trebuchet MS"/>
              </a:rPr>
              <a:t>Servidores </a:t>
            </a:r>
            <a:r>
              <a:rPr b="1" i="0" lang="en-US" sz="3000" u="none" cap="none" strike="noStrike">
                <a:solidFill>
                  <a:srgbClr val="7F7F7F"/>
                </a:solidFill>
                <a:latin typeface="Trebuchet MS"/>
                <a:ea typeface="Trebuchet MS"/>
                <a:cs typeface="Trebuchet MS"/>
                <a:sym typeface="Trebuchet MS"/>
              </a:rPr>
              <a:t>Blade</a:t>
            </a:r>
            <a:endParaRPr b="1" i="0" sz="3000" u="none" cap="none" strike="noStrike">
              <a:solidFill>
                <a:srgbClr val="7F7F7F"/>
              </a:solidFill>
              <a:latin typeface="Trebuchet MS"/>
              <a:ea typeface="Trebuchet MS"/>
              <a:cs typeface="Trebuchet MS"/>
              <a:sym typeface="Trebuchet MS"/>
            </a:endParaRPr>
          </a:p>
          <a:p>
            <a:pPr indent="-317500" lvl="0" marL="342900" marR="0" rtl="0" algn="just">
              <a:lnSpc>
                <a:spcPct val="100000"/>
              </a:lnSpc>
              <a:spcBef>
                <a:spcPts val="70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39" name="Google Shape;339;g8dede0f884_0_11"/>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340" name="Google Shape;340;g8dede0f884_0_11"/>
          <p:cNvSpPr txBox="1"/>
          <p:nvPr/>
        </p:nvSpPr>
        <p:spPr>
          <a:xfrm>
            <a:off x="250825" y="836600"/>
            <a:ext cx="4321200" cy="10290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lang="en-US" sz="2400">
                <a:solidFill>
                  <a:srgbClr val="E84C22"/>
                </a:solidFill>
                <a:latin typeface="Trebuchet MS"/>
                <a:ea typeface="Trebuchet MS"/>
                <a:cs typeface="Trebuchet MS"/>
                <a:sym typeface="Trebuchet MS"/>
              </a:rPr>
              <a:t>Unidades de procesamiento de datos</a:t>
            </a:r>
            <a:endParaRPr b="0" i="0" sz="1400" u="none" cap="none" strike="noStrike">
              <a:solidFill>
                <a:srgbClr val="000000"/>
              </a:solidFill>
              <a:latin typeface="Arial"/>
              <a:ea typeface="Arial"/>
              <a:cs typeface="Arial"/>
              <a:sym typeface="Arial"/>
            </a:endParaRPr>
          </a:p>
        </p:txBody>
      </p:sp>
      <p:sp>
        <p:nvSpPr>
          <p:cNvPr id="341" name="Google Shape;341;g8dede0f884_0_11"/>
          <p:cNvSpPr txBox="1"/>
          <p:nvPr/>
        </p:nvSpPr>
        <p:spPr>
          <a:xfrm>
            <a:off x="362025" y="6181650"/>
            <a:ext cx="85311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3000">
                <a:solidFill>
                  <a:srgbClr val="7F7F7F"/>
                </a:solidFill>
                <a:latin typeface="Trebuchet MS"/>
                <a:ea typeface="Trebuchet MS"/>
                <a:cs typeface="Trebuchet MS"/>
                <a:sym typeface="Trebuchet MS"/>
              </a:rPr>
              <a:t>Servidores </a:t>
            </a:r>
            <a:r>
              <a:rPr b="1" i="0" lang="en-US" sz="3000" u="none" cap="none" strike="noStrike">
                <a:solidFill>
                  <a:srgbClr val="7F7F7F"/>
                </a:solidFill>
                <a:latin typeface="Trebuchet MS"/>
                <a:ea typeface="Trebuchet MS"/>
                <a:cs typeface="Trebuchet MS"/>
                <a:sym typeface="Trebuchet MS"/>
              </a:rPr>
              <a:t>Hiperconvergentes</a:t>
            </a:r>
            <a:endParaRPr b="1" i="0" sz="3000" u="none" cap="none" strike="noStrike">
              <a:solidFill>
                <a:srgbClr val="7F7F7F"/>
              </a:solidFill>
              <a:latin typeface="Trebuchet MS"/>
              <a:ea typeface="Trebuchet MS"/>
              <a:cs typeface="Trebuchet MS"/>
              <a:sym typeface="Trebuchet MS"/>
            </a:endParaRPr>
          </a:p>
          <a:p>
            <a:pPr indent="-317500" lvl="0" marL="342900" marR="0" rtl="0" algn="just">
              <a:lnSpc>
                <a:spcPct val="100000"/>
              </a:lnSpc>
              <a:spcBef>
                <a:spcPts val="70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342" name="Google Shape;342;g8dede0f884_0_11"/>
          <p:cNvPicPr preferRelativeResize="0"/>
          <p:nvPr/>
        </p:nvPicPr>
        <p:blipFill rotWithShape="1">
          <a:blip r:embed="rId4">
            <a:alphaModFix/>
          </a:blip>
          <a:srcRect b="0" l="0" r="0" t="0"/>
          <a:stretch/>
        </p:blipFill>
        <p:spPr>
          <a:xfrm>
            <a:off x="4858841" y="863475"/>
            <a:ext cx="3743160" cy="2807374"/>
          </a:xfrm>
          <a:prstGeom prst="rect">
            <a:avLst/>
          </a:prstGeom>
          <a:noFill/>
          <a:ln>
            <a:noFill/>
          </a:ln>
        </p:spPr>
      </p:pic>
      <p:pic>
        <p:nvPicPr>
          <p:cNvPr id="343" name="Google Shape;343;g8dede0f884_0_11"/>
          <p:cNvPicPr preferRelativeResize="0"/>
          <p:nvPr/>
        </p:nvPicPr>
        <p:blipFill rotWithShape="1">
          <a:blip r:embed="rId5">
            <a:alphaModFix/>
          </a:blip>
          <a:srcRect b="0" l="0" r="0" t="0"/>
          <a:stretch/>
        </p:blipFill>
        <p:spPr>
          <a:xfrm>
            <a:off x="362025" y="3504075"/>
            <a:ext cx="4210000" cy="26775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g8cc6999465_0_60"/>
          <p:cNvSpPr txBox="1"/>
          <p:nvPr/>
        </p:nvSpPr>
        <p:spPr>
          <a:xfrm>
            <a:off x="586800" y="2938721"/>
            <a:ext cx="5688000" cy="20223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100000"/>
              </a:lnSpc>
              <a:spcBef>
                <a:spcPts val="0"/>
              </a:spcBef>
              <a:spcAft>
                <a:spcPts val="0"/>
              </a:spcAft>
              <a:buClr>
                <a:srgbClr val="7F7F7F"/>
              </a:buClr>
              <a:buSzPts val="3600"/>
              <a:buFont typeface="Trebuchet MS"/>
              <a:buNone/>
            </a:pPr>
            <a:r>
              <a:rPr b="1" i="0" lang="en-US" sz="3600" u="none" cap="none" strike="noStrike">
                <a:solidFill>
                  <a:srgbClr val="7F7F7F"/>
                </a:solidFill>
                <a:latin typeface="Trebuchet MS"/>
                <a:ea typeface="Trebuchet MS"/>
                <a:cs typeface="Trebuchet MS"/>
                <a:sym typeface="Trebuchet MS"/>
              </a:rPr>
              <a:t>Virtualización</a:t>
            </a:r>
            <a:endParaRPr b="0" i="0" sz="1400" u="none" cap="none" strike="noStrike">
              <a:solidFill>
                <a:srgbClr val="000000"/>
              </a:solidFill>
              <a:latin typeface="Arial"/>
              <a:ea typeface="Arial"/>
              <a:cs typeface="Arial"/>
              <a:sym typeface="Arial"/>
            </a:endParaRPr>
          </a:p>
          <a:p>
            <a:pPr indent="-317500" lvl="0" marL="342900" marR="0" rtl="0" algn="just">
              <a:lnSpc>
                <a:spcPct val="100000"/>
              </a:lnSpc>
              <a:spcBef>
                <a:spcPts val="70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54" name="Google Shape;354;g8cc6999465_0_60"/>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p31"/>
          <p:cNvSpPr txBox="1"/>
          <p:nvPr/>
        </p:nvSpPr>
        <p:spPr>
          <a:xfrm>
            <a:off x="359275" y="1669600"/>
            <a:ext cx="7809000" cy="5050800"/>
          </a:xfrm>
          <a:prstGeom prst="rect">
            <a:avLst/>
          </a:prstGeom>
          <a:noFill/>
          <a:ln>
            <a:noFill/>
          </a:ln>
        </p:spPr>
        <p:txBody>
          <a:bodyPr anchorCtr="0" anchor="t" bIns="46800" lIns="90000" spcFirstLastPara="1" rIns="90000" wrap="square" tIns="46800">
            <a:noAutofit/>
          </a:bodyPr>
          <a:lstStyle/>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Infraestructura de procesamiento</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Infraestructura de almacenamiento</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Infraestructura de redes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Infraestructura de seguridad de la información</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Infraestructura de software</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Infraestructura de datacenter</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Infraestructura de escritorios de trabajo</a:t>
            </a:r>
            <a:endParaRPr b="0" i="0" sz="2200" u="none" cap="none" strike="noStrike">
              <a:solidFill>
                <a:srgbClr val="404040"/>
              </a:solidFill>
              <a:latin typeface="Trebuchet MS"/>
              <a:ea typeface="Trebuchet MS"/>
              <a:cs typeface="Trebuchet MS"/>
              <a:sym typeface="Trebuchet MS"/>
            </a:endParaRPr>
          </a:p>
        </p:txBody>
      </p:sp>
      <p:sp>
        <p:nvSpPr>
          <p:cNvPr id="364" name="Google Shape;364;p31"/>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365" name="Google Shape;365;p31"/>
          <p:cNvSpPr txBox="1"/>
          <p:nvPr/>
        </p:nvSpPr>
        <p:spPr>
          <a:xfrm>
            <a:off x="317000" y="1056700"/>
            <a:ext cx="7365300" cy="5586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Usos de la virtualización en IT</a:t>
            </a:r>
            <a:endParaRPr b="1" i="0" sz="2400" u="none" cap="none" strike="noStrike">
              <a:solidFill>
                <a:srgbClr val="404040"/>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p32"/>
          <p:cNvSpPr txBox="1"/>
          <p:nvPr/>
        </p:nvSpPr>
        <p:spPr>
          <a:xfrm>
            <a:off x="359275" y="1669600"/>
            <a:ext cx="7809000" cy="5050800"/>
          </a:xfrm>
          <a:prstGeom prst="rect">
            <a:avLst/>
          </a:prstGeom>
          <a:noFill/>
          <a:ln>
            <a:noFill/>
          </a:ln>
        </p:spPr>
        <p:txBody>
          <a:bodyPr anchorCtr="0" anchor="t" bIns="46800" lIns="90000" spcFirstLastPara="1" rIns="90000" wrap="square" tIns="46800">
            <a:noAutofit/>
          </a:bodyPr>
          <a:lstStyle/>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Servidores virtuales: máquinas virtuales para aplicaciones.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Appliances de seguridad: firewal, ids, siem, etc.</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Almacenamiento distribuido(DSS) y/o remoto(NAS)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Hardware de redes(stack), switches virtuales, redes virtuales(VLAN), encapsulamiento de direcciones (NAT)</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Implementación de servicios de contenedores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Sistemas de cluster de servicios</a:t>
            </a:r>
            <a:endParaRPr b="0" i="0" sz="2200" u="none" cap="none" strike="noStrike">
              <a:solidFill>
                <a:srgbClr val="404040"/>
              </a:solidFill>
              <a:latin typeface="Trebuchet MS"/>
              <a:ea typeface="Trebuchet MS"/>
              <a:cs typeface="Trebuchet MS"/>
              <a:sym typeface="Trebuchet MS"/>
            </a:endParaRPr>
          </a:p>
        </p:txBody>
      </p:sp>
      <p:sp>
        <p:nvSpPr>
          <p:cNvPr id="375" name="Google Shape;375;p32"/>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376" name="Google Shape;376;p32"/>
          <p:cNvSpPr txBox="1"/>
          <p:nvPr/>
        </p:nvSpPr>
        <p:spPr>
          <a:xfrm>
            <a:off x="317000" y="1056700"/>
            <a:ext cx="7365300" cy="5586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Aplicaciones de la virtualización en IT</a:t>
            </a:r>
            <a:endParaRPr b="1" i="0" sz="2400" u="none" cap="none" strike="noStrike">
              <a:solidFill>
                <a:srgbClr val="404040"/>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26"/>
          <p:cNvSpPr txBox="1"/>
          <p:nvPr/>
        </p:nvSpPr>
        <p:spPr>
          <a:xfrm>
            <a:off x="359275" y="1521650"/>
            <a:ext cx="5230800" cy="5199000"/>
          </a:xfrm>
          <a:prstGeom prst="rect">
            <a:avLst/>
          </a:prstGeom>
          <a:noFill/>
          <a:ln>
            <a:noFill/>
          </a:ln>
        </p:spPr>
        <p:txBody>
          <a:bodyPr anchorCtr="0" anchor="t" bIns="46800" lIns="90000" spcFirstLastPara="1" rIns="90000" wrap="square" tIns="46800">
            <a:noAutofit/>
          </a:bodyPr>
          <a:lstStyle/>
          <a:p>
            <a:pPr indent="-330200" lvl="1" marL="330200" marR="0" rtl="0" algn="l">
              <a:lnSpc>
                <a:spcPct val="90000"/>
              </a:lnSpc>
              <a:spcBef>
                <a:spcPts val="1000"/>
              </a:spcBef>
              <a:spcAft>
                <a:spcPts val="0"/>
              </a:spcAft>
              <a:buClr>
                <a:srgbClr val="E84C22"/>
              </a:buClr>
              <a:buSzPts val="2200"/>
              <a:buFont typeface="Noto Sans Symbols"/>
              <a:buChar char="►"/>
            </a:pPr>
            <a:r>
              <a:rPr b="1" i="0" lang="en-US" sz="2200" u="none" cap="none" strike="noStrike">
                <a:solidFill>
                  <a:srgbClr val="404040"/>
                </a:solidFill>
                <a:latin typeface="Trebuchet MS"/>
                <a:ea typeface="Trebuchet MS"/>
                <a:cs typeface="Trebuchet MS"/>
                <a:sym typeface="Trebuchet MS"/>
              </a:rPr>
              <a:t>Segmentación lógica</a:t>
            </a:r>
            <a:r>
              <a:rPr b="0" i="0" lang="en-US" sz="2200" u="none" cap="none" strike="noStrike">
                <a:solidFill>
                  <a:srgbClr val="404040"/>
                </a:solidFill>
                <a:latin typeface="Trebuchet MS"/>
                <a:ea typeface="Trebuchet MS"/>
                <a:cs typeface="Trebuchet MS"/>
                <a:sym typeface="Trebuchet MS"/>
              </a:rPr>
              <a:t> de recursos con entidad propia.</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Tienen en mayor o menor medida </a:t>
            </a:r>
            <a:r>
              <a:rPr b="1" i="0" lang="en-US" sz="2200" u="none" cap="none" strike="noStrike">
                <a:solidFill>
                  <a:srgbClr val="404040"/>
                </a:solidFill>
                <a:latin typeface="Trebuchet MS"/>
                <a:ea typeface="Trebuchet MS"/>
                <a:cs typeface="Trebuchet MS"/>
                <a:sym typeface="Trebuchet MS"/>
              </a:rPr>
              <a:t>abstracción del HW</a:t>
            </a:r>
            <a:r>
              <a:rPr b="0" i="0" lang="en-US" sz="2200" u="none" cap="none" strike="noStrike">
                <a:solidFill>
                  <a:srgbClr val="404040"/>
                </a:solidFill>
                <a:latin typeface="Trebuchet MS"/>
                <a:ea typeface="Trebuchet MS"/>
                <a:cs typeface="Trebuchet MS"/>
                <a:sym typeface="Trebuchet MS"/>
              </a:rPr>
              <a:t> subyacente y de su  mantenimiento.</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Permiten </a:t>
            </a:r>
            <a:r>
              <a:rPr b="1" i="0" lang="en-US" sz="2200" u="none" cap="none" strike="noStrike">
                <a:solidFill>
                  <a:srgbClr val="404040"/>
                </a:solidFill>
                <a:latin typeface="Trebuchet MS"/>
                <a:ea typeface="Trebuchet MS"/>
                <a:cs typeface="Trebuchet MS"/>
                <a:sym typeface="Trebuchet MS"/>
              </a:rPr>
              <a:t>rápido despliegue</a:t>
            </a:r>
            <a:r>
              <a:rPr b="0" i="0" lang="en-US" sz="2200" u="none" cap="none" strike="noStrike">
                <a:solidFill>
                  <a:srgbClr val="404040"/>
                </a:solidFill>
                <a:latin typeface="Trebuchet MS"/>
                <a:ea typeface="Trebuchet MS"/>
                <a:cs typeface="Trebuchet MS"/>
                <a:sym typeface="Trebuchet MS"/>
              </a:rPr>
              <a:t>.</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Los recursos disponibles pueden no ser reales y/o reservados.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Su existencia permite la optimización del uso del HW.</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Facilitador del cloud, sin la existencia de los servidores virtuales no existiría cloud.</a:t>
            </a:r>
            <a:endParaRPr b="0" i="0" sz="2200" u="none" cap="none" strike="noStrike">
              <a:solidFill>
                <a:srgbClr val="404040"/>
              </a:solidFill>
              <a:latin typeface="Trebuchet MS"/>
              <a:ea typeface="Trebuchet MS"/>
              <a:cs typeface="Trebuchet MS"/>
              <a:sym typeface="Trebuchet MS"/>
            </a:endParaRPr>
          </a:p>
        </p:txBody>
      </p:sp>
      <p:sp>
        <p:nvSpPr>
          <p:cNvPr id="386" name="Google Shape;386;p26"/>
          <p:cNvSpPr txBox="1"/>
          <p:nvPr/>
        </p:nvSpPr>
        <p:spPr>
          <a:xfrm>
            <a:off x="457200" y="836606"/>
            <a:ext cx="6348300" cy="621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Servidores Virtuales</a:t>
            </a:r>
            <a:endParaRPr b="0" i="0" sz="1400" u="none" cap="none" strike="noStrike">
              <a:solidFill>
                <a:srgbClr val="000000"/>
              </a:solidFill>
              <a:latin typeface="Arial"/>
              <a:ea typeface="Arial"/>
              <a:cs typeface="Arial"/>
              <a:sym typeface="Arial"/>
            </a:endParaRPr>
          </a:p>
        </p:txBody>
      </p:sp>
      <p:sp>
        <p:nvSpPr>
          <p:cNvPr id="387" name="Google Shape;387;p26"/>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pic>
        <p:nvPicPr>
          <p:cNvPr id="388" name="Google Shape;388;p26"/>
          <p:cNvPicPr preferRelativeResize="0"/>
          <p:nvPr/>
        </p:nvPicPr>
        <p:blipFill rotWithShape="1">
          <a:blip r:embed="rId4">
            <a:alphaModFix/>
          </a:blip>
          <a:srcRect b="0" l="0" r="0" t="0"/>
          <a:stretch/>
        </p:blipFill>
        <p:spPr>
          <a:xfrm>
            <a:off x="5653375" y="1521650"/>
            <a:ext cx="2789100" cy="4309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6" name="Shape 396"/>
        <p:cNvGrpSpPr/>
        <p:nvPr/>
      </p:nvGrpSpPr>
      <p:grpSpPr>
        <a:xfrm>
          <a:off x="0" y="0"/>
          <a:ext cx="0" cy="0"/>
          <a:chOff x="0" y="0"/>
          <a:chExt cx="0" cy="0"/>
        </a:xfrm>
      </p:grpSpPr>
      <p:sp>
        <p:nvSpPr>
          <p:cNvPr id="397" name="Google Shape;397;p30"/>
          <p:cNvSpPr txBox="1"/>
          <p:nvPr/>
        </p:nvSpPr>
        <p:spPr>
          <a:xfrm>
            <a:off x="359275" y="1669600"/>
            <a:ext cx="7809000" cy="5050800"/>
          </a:xfrm>
          <a:prstGeom prst="rect">
            <a:avLst/>
          </a:prstGeom>
          <a:noFill/>
          <a:ln>
            <a:noFill/>
          </a:ln>
        </p:spPr>
        <p:txBody>
          <a:bodyPr anchorCtr="0" anchor="t" bIns="46800" lIns="90000" spcFirstLastPara="1" rIns="90000" wrap="square" tIns="46800">
            <a:noAutofit/>
          </a:bodyPr>
          <a:lstStyle/>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Optimiza el uso de recursos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Aumenta muy significativamente la </a:t>
            </a:r>
            <a:r>
              <a:rPr b="1" i="0" lang="en-US" sz="2200" u="none" cap="none" strike="noStrike">
                <a:solidFill>
                  <a:srgbClr val="404040"/>
                </a:solidFill>
                <a:latin typeface="Trebuchet MS"/>
                <a:ea typeface="Trebuchet MS"/>
                <a:cs typeface="Trebuchet MS"/>
                <a:sym typeface="Trebuchet MS"/>
              </a:rPr>
              <a:t>velocidad de despliegue</a:t>
            </a:r>
            <a:r>
              <a:rPr b="0" i="0" lang="en-US" sz="2200" u="none" cap="none" strike="noStrike">
                <a:solidFill>
                  <a:srgbClr val="404040"/>
                </a:solidFill>
                <a:latin typeface="Trebuchet MS"/>
                <a:ea typeface="Trebuchet MS"/>
                <a:cs typeface="Trebuchet MS"/>
                <a:sym typeface="Trebuchet MS"/>
              </a:rPr>
              <a:t> y redimensionamiento de recursos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Permite disminuir el tiempo de parada por mantenimiento del hardware</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1" i="0" lang="en-US" sz="2200" u="none" cap="none" strike="noStrike">
                <a:solidFill>
                  <a:srgbClr val="404040"/>
                </a:solidFill>
                <a:latin typeface="Trebuchet MS"/>
                <a:ea typeface="Trebuchet MS"/>
                <a:cs typeface="Trebuchet MS"/>
                <a:sym typeface="Trebuchet MS"/>
              </a:rPr>
              <a:t>Aumenta</a:t>
            </a:r>
            <a:r>
              <a:rPr b="0" i="0" lang="en-US" sz="2200" u="none" cap="none" strike="noStrike">
                <a:solidFill>
                  <a:srgbClr val="404040"/>
                </a:solidFill>
                <a:latin typeface="Trebuchet MS"/>
                <a:ea typeface="Trebuchet MS"/>
                <a:cs typeface="Trebuchet MS"/>
                <a:sym typeface="Trebuchet MS"/>
              </a:rPr>
              <a:t> los niveles de </a:t>
            </a:r>
            <a:r>
              <a:rPr b="1" i="0" lang="en-US" sz="2200" u="none" cap="none" strike="noStrike">
                <a:solidFill>
                  <a:srgbClr val="404040"/>
                </a:solidFill>
                <a:latin typeface="Trebuchet MS"/>
                <a:ea typeface="Trebuchet MS"/>
                <a:cs typeface="Trebuchet MS"/>
                <a:sym typeface="Trebuchet MS"/>
              </a:rPr>
              <a:t>disponibilidad</a:t>
            </a:r>
            <a:r>
              <a:rPr b="0" i="0" lang="en-US" sz="2200" u="none" cap="none" strike="noStrike">
                <a:solidFill>
                  <a:srgbClr val="404040"/>
                </a:solidFill>
                <a:latin typeface="Trebuchet MS"/>
                <a:ea typeface="Trebuchet MS"/>
                <a:cs typeface="Trebuchet MS"/>
                <a:sym typeface="Trebuchet MS"/>
              </a:rPr>
              <a:t> de los servicios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Permite la delegación de la gestión de los recursos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Permite </a:t>
            </a:r>
            <a:r>
              <a:rPr b="1" i="0" lang="en-US" sz="2200" u="none" cap="none" strike="noStrike">
                <a:solidFill>
                  <a:srgbClr val="404040"/>
                </a:solidFill>
                <a:latin typeface="Trebuchet MS"/>
                <a:ea typeface="Trebuchet MS"/>
                <a:cs typeface="Trebuchet MS"/>
                <a:sym typeface="Trebuchet MS"/>
              </a:rPr>
              <a:t>consolidar infraestructura</a:t>
            </a:r>
            <a:endParaRPr b="1"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Permite mantener </a:t>
            </a:r>
            <a:r>
              <a:rPr b="1" i="0" lang="en-US" sz="2200" u="none" cap="none" strike="noStrike">
                <a:solidFill>
                  <a:srgbClr val="404040"/>
                </a:solidFill>
                <a:latin typeface="Trebuchet MS"/>
                <a:ea typeface="Trebuchet MS"/>
                <a:cs typeface="Trebuchet MS"/>
                <a:sym typeface="Trebuchet MS"/>
              </a:rPr>
              <a:t>compatibilidad</a:t>
            </a:r>
            <a:r>
              <a:rPr b="0" i="0" lang="en-US" sz="2200" u="none" cap="none" strike="noStrike">
                <a:solidFill>
                  <a:srgbClr val="404040"/>
                </a:solidFill>
                <a:latin typeface="Trebuchet MS"/>
                <a:ea typeface="Trebuchet MS"/>
                <a:cs typeface="Trebuchet MS"/>
                <a:sym typeface="Trebuchet MS"/>
              </a:rPr>
              <a:t> con el hardware real</a:t>
            </a:r>
            <a:endParaRPr b="0" i="0" sz="2200" u="none" cap="none" strike="noStrike">
              <a:solidFill>
                <a:srgbClr val="404040"/>
              </a:solidFill>
              <a:latin typeface="Trebuchet MS"/>
              <a:ea typeface="Trebuchet MS"/>
              <a:cs typeface="Trebuchet MS"/>
              <a:sym typeface="Trebuchet MS"/>
            </a:endParaRPr>
          </a:p>
        </p:txBody>
      </p:sp>
      <p:sp>
        <p:nvSpPr>
          <p:cNvPr id="398" name="Google Shape;398;p30"/>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399" name="Google Shape;399;p30"/>
          <p:cNvSpPr txBox="1"/>
          <p:nvPr/>
        </p:nvSpPr>
        <p:spPr>
          <a:xfrm>
            <a:off x="317000" y="1056700"/>
            <a:ext cx="7365300" cy="5586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¿Por qué es importante la virtualización?</a:t>
            </a:r>
            <a:endParaRPr b="1" i="0" sz="2400" u="none" cap="none" strike="noStrike">
              <a:solidFill>
                <a:srgbClr val="404040"/>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27"/>
          <p:cNvSpPr txBox="1"/>
          <p:nvPr/>
        </p:nvSpPr>
        <p:spPr>
          <a:xfrm>
            <a:off x="359275" y="1521650"/>
            <a:ext cx="7015500" cy="5199000"/>
          </a:xfrm>
          <a:prstGeom prst="rect">
            <a:avLst/>
          </a:prstGeom>
          <a:noFill/>
          <a:ln>
            <a:noFill/>
          </a:ln>
        </p:spPr>
        <p:txBody>
          <a:bodyPr anchorCtr="0" anchor="t" bIns="46800" lIns="90000" spcFirstLastPara="1" rIns="90000" wrap="square" tIns="46800">
            <a:noAutofit/>
          </a:bodyPr>
          <a:lstStyle/>
          <a:p>
            <a:pPr indent="-330200" lvl="1" marL="330200" marR="0" rtl="0" algn="l">
              <a:lnSpc>
                <a:spcPct val="90000"/>
              </a:lnSpc>
              <a:spcBef>
                <a:spcPts val="1000"/>
              </a:spcBef>
              <a:spcAft>
                <a:spcPts val="0"/>
              </a:spcAft>
              <a:buClr>
                <a:srgbClr val="E84C22"/>
              </a:buClr>
              <a:buSzPts val="2200"/>
              <a:buFont typeface="Noto Sans Symbols"/>
              <a:buChar char="►"/>
            </a:pPr>
            <a:r>
              <a:rPr b="1" i="0" lang="en-US" sz="2200" u="none" cap="none" strike="noStrike">
                <a:solidFill>
                  <a:srgbClr val="404040"/>
                </a:solidFill>
                <a:latin typeface="Trebuchet MS"/>
                <a:ea typeface="Trebuchet MS"/>
                <a:cs typeface="Trebuchet MS"/>
                <a:sym typeface="Trebuchet MS"/>
              </a:rPr>
              <a:t>Optimización de consumo de recursos</a:t>
            </a:r>
            <a:r>
              <a:rPr b="0" i="0" lang="en-US" sz="2200" u="none" cap="none" strike="noStrike">
                <a:solidFill>
                  <a:srgbClr val="404040"/>
                </a:solidFill>
                <a:latin typeface="Trebuchet MS"/>
                <a:ea typeface="Trebuchet MS"/>
                <a:cs typeface="Trebuchet MS"/>
                <a:sym typeface="Trebuchet MS"/>
              </a:rPr>
              <a:t> técnicos y humanos para el despliegue de aplicaciones especialmente en ciclo continuo.</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Potencia las arquitecturas basadas en microservicios.</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Componentes </a:t>
            </a:r>
            <a:r>
              <a:rPr b="1" i="0" lang="en-US" sz="2200" u="none" cap="none" strike="noStrike">
                <a:solidFill>
                  <a:srgbClr val="404040"/>
                </a:solidFill>
                <a:latin typeface="Trebuchet MS"/>
                <a:ea typeface="Trebuchet MS"/>
                <a:cs typeface="Trebuchet MS"/>
                <a:sym typeface="Trebuchet MS"/>
              </a:rPr>
              <a:t>reutilizables</a:t>
            </a:r>
            <a:r>
              <a:rPr b="0" i="0" lang="en-US" sz="2200" u="none" cap="none" strike="noStrike">
                <a:solidFill>
                  <a:srgbClr val="404040"/>
                </a:solidFill>
                <a:latin typeface="Trebuchet MS"/>
                <a:ea typeface="Trebuchet MS"/>
                <a:cs typeface="Trebuchet MS"/>
                <a:sym typeface="Trebuchet MS"/>
              </a:rPr>
              <a:t>.</a:t>
            </a:r>
            <a:endParaRPr b="0" i="0" sz="2200" u="none" cap="none" strike="noStrike">
              <a:solidFill>
                <a:srgbClr val="404040"/>
              </a:solidFill>
              <a:latin typeface="Trebuchet MS"/>
              <a:ea typeface="Trebuchet MS"/>
              <a:cs typeface="Trebuchet MS"/>
              <a:sym typeface="Trebuchet MS"/>
            </a:endParaRPr>
          </a:p>
          <a:p>
            <a:pPr indent="-330200" lvl="1" marL="330200" marR="0" rtl="0" algn="l">
              <a:lnSpc>
                <a:spcPct val="90000"/>
              </a:lnSpc>
              <a:spcBef>
                <a:spcPts val="1000"/>
              </a:spcBef>
              <a:spcAft>
                <a:spcPts val="0"/>
              </a:spcAft>
              <a:buClr>
                <a:srgbClr val="E84C22"/>
              </a:buClr>
              <a:buSzPts val="2200"/>
              <a:buFont typeface="Noto Sans Symbols"/>
              <a:buChar char="►"/>
            </a:pPr>
            <a:r>
              <a:rPr b="0" i="0" lang="en-US" sz="2200" u="none" cap="none" strike="noStrike">
                <a:solidFill>
                  <a:srgbClr val="404040"/>
                </a:solidFill>
                <a:latin typeface="Trebuchet MS"/>
                <a:ea typeface="Trebuchet MS"/>
                <a:cs typeface="Trebuchet MS"/>
                <a:sym typeface="Trebuchet MS"/>
              </a:rPr>
              <a:t>Despliegue rápido:</a:t>
            </a:r>
            <a:endParaRPr b="0" i="0" sz="2200" u="none" cap="none" strike="noStrike">
              <a:solidFill>
                <a:srgbClr val="404040"/>
              </a:solidFill>
              <a:latin typeface="Trebuchet MS"/>
              <a:ea typeface="Trebuchet MS"/>
              <a:cs typeface="Trebuchet MS"/>
              <a:sym typeface="Trebuchet MS"/>
            </a:endParaRPr>
          </a:p>
          <a:p>
            <a:pPr indent="-368300" lvl="2" marL="1371600" marR="0" rtl="0" algn="l">
              <a:lnSpc>
                <a:spcPct val="90000"/>
              </a:lnSpc>
              <a:spcBef>
                <a:spcPts val="1000"/>
              </a:spcBef>
              <a:spcAft>
                <a:spcPts val="0"/>
              </a:spcAft>
              <a:buClr>
                <a:srgbClr val="404040"/>
              </a:buClr>
              <a:buSzPts val="2200"/>
              <a:buFont typeface="Trebuchet MS"/>
              <a:buChar char="■"/>
            </a:pPr>
            <a:r>
              <a:rPr b="0" i="0" lang="en-US" sz="2200" u="none" cap="none" strike="noStrike">
                <a:solidFill>
                  <a:srgbClr val="404040"/>
                </a:solidFill>
                <a:latin typeface="Trebuchet MS"/>
                <a:ea typeface="Trebuchet MS"/>
                <a:cs typeface="Trebuchet MS"/>
                <a:sym typeface="Trebuchet MS"/>
              </a:rPr>
              <a:t>Facilita la integración continua</a:t>
            </a:r>
            <a:endParaRPr b="0" i="0" sz="2200" u="none" cap="none" strike="noStrike">
              <a:solidFill>
                <a:srgbClr val="404040"/>
              </a:solidFill>
              <a:latin typeface="Trebuchet MS"/>
              <a:ea typeface="Trebuchet MS"/>
              <a:cs typeface="Trebuchet MS"/>
              <a:sym typeface="Trebuchet MS"/>
            </a:endParaRPr>
          </a:p>
          <a:p>
            <a:pPr indent="-368300" lvl="2" marL="1371600" marR="0" rtl="0" algn="l">
              <a:lnSpc>
                <a:spcPct val="90000"/>
              </a:lnSpc>
              <a:spcBef>
                <a:spcPts val="1000"/>
              </a:spcBef>
              <a:spcAft>
                <a:spcPts val="0"/>
              </a:spcAft>
              <a:buClr>
                <a:srgbClr val="404040"/>
              </a:buClr>
              <a:buSzPts val="2200"/>
              <a:buFont typeface="Trebuchet MS"/>
              <a:buChar char="■"/>
            </a:pPr>
            <a:r>
              <a:rPr b="0" i="0" lang="en-US" sz="2200" u="none" cap="none" strike="noStrike">
                <a:solidFill>
                  <a:srgbClr val="404040"/>
                </a:solidFill>
                <a:latin typeface="Trebuchet MS"/>
                <a:ea typeface="Trebuchet MS"/>
                <a:cs typeface="Trebuchet MS"/>
                <a:sym typeface="Trebuchet MS"/>
              </a:rPr>
              <a:t>Facilita la administración de entornos</a:t>
            </a:r>
            <a:endParaRPr b="0" i="0" sz="2200" u="none" cap="none" strike="noStrike">
              <a:solidFill>
                <a:srgbClr val="404040"/>
              </a:solidFill>
              <a:latin typeface="Trebuchet MS"/>
              <a:ea typeface="Trebuchet MS"/>
              <a:cs typeface="Trebuchet MS"/>
              <a:sym typeface="Trebuchet MS"/>
            </a:endParaRPr>
          </a:p>
          <a:p>
            <a:pPr indent="-368300" lvl="2" marL="1371600" marR="0" rtl="0" algn="l">
              <a:lnSpc>
                <a:spcPct val="90000"/>
              </a:lnSpc>
              <a:spcBef>
                <a:spcPts val="1000"/>
              </a:spcBef>
              <a:spcAft>
                <a:spcPts val="0"/>
              </a:spcAft>
              <a:buClr>
                <a:srgbClr val="404040"/>
              </a:buClr>
              <a:buSzPts val="2200"/>
              <a:buFont typeface="Trebuchet MS"/>
              <a:buChar char="■"/>
            </a:pPr>
            <a:r>
              <a:rPr b="0" i="0" lang="en-US" sz="2200" u="none" cap="none" strike="noStrike">
                <a:solidFill>
                  <a:srgbClr val="404040"/>
                </a:solidFill>
                <a:latin typeface="Trebuchet MS"/>
                <a:ea typeface="Trebuchet MS"/>
                <a:cs typeface="Trebuchet MS"/>
                <a:sym typeface="Trebuchet MS"/>
              </a:rPr>
              <a:t>Facilita el versionado de entornos</a:t>
            </a:r>
            <a:endParaRPr b="0" i="0" sz="2200" u="none" cap="none" strike="noStrike">
              <a:solidFill>
                <a:srgbClr val="404040"/>
              </a:solidFill>
              <a:latin typeface="Trebuchet MS"/>
              <a:ea typeface="Trebuchet MS"/>
              <a:cs typeface="Trebuchet MS"/>
              <a:sym typeface="Trebuchet MS"/>
            </a:endParaRPr>
          </a:p>
        </p:txBody>
      </p:sp>
      <p:sp>
        <p:nvSpPr>
          <p:cNvPr id="409" name="Google Shape;409;p27"/>
          <p:cNvSpPr txBox="1"/>
          <p:nvPr/>
        </p:nvSpPr>
        <p:spPr>
          <a:xfrm>
            <a:off x="250825" y="836600"/>
            <a:ext cx="6554700" cy="621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Contenedores</a:t>
            </a:r>
            <a:endParaRPr b="0" i="0" sz="1400" u="none" cap="none" strike="noStrike">
              <a:solidFill>
                <a:srgbClr val="000000"/>
              </a:solidFill>
              <a:latin typeface="Arial"/>
              <a:ea typeface="Arial"/>
              <a:cs typeface="Arial"/>
              <a:sym typeface="Arial"/>
            </a:endParaRPr>
          </a:p>
        </p:txBody>
      </p:sp>
      <p:sp>
        <p:nvSpPr>
          <p:cNvPr id="410" name="Google Shape;410;p27"/>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28"/>
          <p:cNvSpPr txBox="1"/>
          <p:nvPr/>
        </p:nvSpPr>
        <p:spPr>
          <a:xfrm>
            <a:off x="250825" y="992588"/>
            <a:ext cx="7149000" cy="465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lang="en-US" sz="2400">
                <a:solidFill>
                  <a:srgbClr val="E84C22"/>
                </a:solidFill>
                <a:latin typeface="Trebuchet MS"/>
                <a:ea typeface="Trebuchet MS"/>
                <a:cs typeface="Trebuchet MS"/>
                <a:sym typeface="Trebuchet MS"/>
              </a:rPr>
              <a:t>Stack de máquinas virtuales y contenedores</a:t>
            </a:r>
            <a:r>
              <a:rPr b="0" i="0" lang="en-US" sz="2400" u="none" cap="none" strike="noStrike">
                <a:solidFill>
                  <a:srgbClr val="E84C22"/>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420" name="Google Shape;420;p28"/>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pic>
        <p:nvPicPr>
          <p:cNvPr id="421" name="Google Shape;421;p28"/>
          <p:cNvPicPr preferRelativeResize="0"/>
          <p:nvPr/>
        </p:nvPicPr>
        <p:blipFill>
          <a:blip r:embed="rId4">
            <a:alphaModFix/>
          </a:blip>
          <a:stretch>
            <a:fillRect/>
          </a:stretch>
        </p:blipFill>
        <p:spPr>
          <a:xfrm>
            <a:off x="250825" y="1910301"/>
            <a:ext cx="7076176" cy="3980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3"/>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104" name="Google Shape;104;p3"/>
          <p:cNvSpPr txBox="1"/>
          <p:nvPr/>
        </p:nvSpPr>
        <p:spPr>
          <a:xfrm>
            <a:off x="317000" y="1056700"/>
            <a:ext cx="7111500" cy="11517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¿Qué necesitamos para conformar una infraestructura de procesamiento de datos?</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401550" y="2605625"/>
            <a:ext cx="7470900" cy="4030200"/>
          </a:xfrm>
          <a:prstGeom prst="rect">
            <a:avLst/>
          </a:prstGeom>
          <a:noFill/>
          <a:ln>
            <a:noFill/>
          </a:ln>
          <a:effectLst>
            <a:reflection blurRad="0" dir="5400000" dist="38100" endA="0" fadeDir="5400012" kx="0" rotWithShape="0" algn="bl" stPos="0" sy="-100000" ky="0"/>
          </a:effectLst>
        </p:spPr>
        <p:txBody>
          <a:bodyPr anchorCtr="0" anchor="t" bIns="46800" lIns="90000" spcFirstLastPara="1" rIns="90000" wrap="square" tIns="46800">
            <a:noAutofit/>
          </a:bodyPr>
          <a:lstStyle/>
          <a:p>
            <a:pPr indent="-368300" lvl="0" marL="457200" marR="0" rtl="0" algn="l">
              <a:lnSpc>
                <a:spcPct val="90000"/>
              </a:lnSpc>
              <a:spcBef>
                <a:spcPts val="0"/>
              </a:spcBef>
              <a:spcAft>
                <a:spcPts val="0"/>
              </a:spcAft>
              <a:buClr>
                <a:srgbClr val="FF0000"/>
              </a:buClr>
              <a:buSzPts val="2200"/>
              <a:buFont typeface="Trebuchet MS"/>
              <a:buChar char="➤"/>
            </a:pPr>
            <a:r>
              <a:rPr i="0" lang="en-US" sz="2200" u="none" cap="none" strike="noStrike">
                <a:solidFill>
                  <a:srgbClr val="404040"/>
                </a:solidFill>
                <a:latin typeface="Trebuchet MS"/>
                <a:ea typeface="Trebuchet MS"/>
                <a:cs typeface="Trebuchet MS"/>
                <a:sym typeface="Trebuchet MS"/>
              </a:rPr>
              <a:t>Unidades de procesamiento</a:t>
            </a:r>
            <a:endParaRPr i="0" sz="2200" u="none" cap="none" strike="noStrike">
              <a:solidFill>
                <a:srgbClr val="404040"/>
              </a:solidFill>
              <a:latin typeface="Trebuchet MS"/>
              <a:ea typeface="Trebuchet MS"/>
              <a:cs typeface="Trebuchet MS"/>
              <a:sym typeface="Trebuchet MS"/>
            </a:endParaRPr>
          </a:p>
          <a:p>
            <a:pPr indent="0" lvl="0" marL="457200" marR="0" rtl="0" algn="l">
              <a:lnSpc>
                <a:spcPct val="90000"/>
              </a:lnSpc>
              <a:spcBef>
                <a:spcPts val="0"/>
              </a:spcBef>
              <a:spcAft>
                <a:spcPts val="0"/>
              </a:spcAft>
              <a:buNone/>
            </a:pPr>
            <a:r>
              <a:t/>
            </a:r>
            <a:endParaRPr sz="2200">
              <a:solidFill>
                <a:srgbClr val="404040"/>
              </a:solidFill>
              <a:latin typeface="Trebuchet MS"/>
              <a:ea typeface="Trebuchet MS"/>
              <a:cs typeface="Trebuchet MS"/>
              <a:sym typeface="Trebuchet MS"/>
            </a:endParaRPr>
          </a:p>
          <a:p>
            <a:pPr indent="-368300" lvl="0" marL="457200" marR="0" rtl="0" algn="l">
              <a:lnSpc>
                <a:spcPct val="90000"/>
              </a:lnSpc>
              <a:spcBef>
                <a:spcPts val="0"/>
              </a:spcBef>
              <a:spcAft>
                <a:spcPts val="0"/>
              </a:spcAft>
              <a:buClr>
                <a:srgbClr val="FF0000"/>
              </a:buClr>
              <a:buSzPts val="2200"/>
              <a:buFont typeface="Trebuchet MS"/>
              <a:buChar char="➤"/>
            </a:pPr>
            <a:r>
              <a:rPr i="0" lang="en-US" sz="2200" u="none" cap="none" strike="noStrike">
                <a:solidFill>
                  <a:srgbClr val="404040"/>
                </a:solidFill>
                <a:latin typeface="Trebuchet MS"/>
                <a:ea typeface="Trebuchet MS"/>
                <a:cs typeface="Trebuchet MS"/>
                <a:sym typeface="Trebuchet MS"/>
              </a:rPr>
              <a:t>Unidades de almacenamiento</a:t>
            </a:r>
            <a:endParaRPr i="0" sz="800" u="none" cap="none" strike="noStrike">
              <a:solidFill>
                <a:srgbClr val="404040"/>
              </a:solidFill>
              <a:latin typeface="Trebuchet MS"/>
              <a:ea typeface="Trebuchet MS"/>
              <a:cs typeface="Trebuchet MS"/>
              <a:sym typeface="Trebuchet MS"/>
            </a:endParaRPr>
          </a:p>
          <a:p>
            <a:pPr indent="0" lvl="0" marL="457200" marR="0" rtl="0" algn="l">
              <a:lnSpc>
                <a:spcPct val="90000"/>
              </a:lnSpc>
              <a:spcBef>
                <a:spcPts val="0"/>
              </a:spcBef>
              <a:spcAft>
                <a:spcPts val="0"/>
              </a:spcAft>
              <a:buNone/>
            </a:pPr>
            <a:r>
              <a:t/>
            </a:r>
            <a:endParaRPr sz="2200">
              <a:solidFill>
                <a:srgbClr val="404040"/>
              </a:solidFill>
              <a:latin typeface="Trebuchet MS"/>
              <a:ea typeface="Trebuchet MS"/>
              <a:cs typeface="Trebuchet MS"/>
              <a:sym typeface="Trebuchet MS"/>
            </a:endParaRPr>
          </a:p>
          <a:p>
            <a:pPr indent="-368300" lvl="0" marL="457200" marR="0" rtl="0" algn="l">
              <a:lnSpc>
                <a:spcPct val="90000"/>
              </a:lnSpc>
              <a:spcBef>
                <a:spcPts val="0"/>
              </a:spcBef>
              <a:spcAft>
                <a:spcPts val="0"/>
              </a:spcAft>
              <a:buClr>
                <a:srgbClr val="FF0000"/>
              </a:buClr>
              <a:buSzPts val="2200"/>
              <a:buFont typeface="Trebuchet MS"/>
              <a:buChar char="➤"/>
            </a:pPr>
            <a:r>
              <a:rPr i="0" lang="en-US" sz="2200" u="none" cap="none" strike="noStrike">
                <a:solidFill>
                  <a:srgbClr val="404040"/>
                </a:solidFill>
                <a:latin typeface="Trebuchet MS"/>
                <a:ea typeface="Trebuchet MS"/>
                <a:cs typeface="Trebuchet MS"/>
                <a:sym typeface="Trebuchet MS"/>
              </a:rPr>
              <a:t>Sistemas de comunicaciones</a:t>
            </a:r>
            <a:endParaRPr i="0" sz="1000" u="none" cap="none" strike="noStrike">
              <a:solidFill>
                <a:srgbClr val="404040"/>
              </a:solidFill>
              <a:latin typeface="Trebuchet MS"/>
              <a:ea typeface="Trebuchet MS"/>
              <a:cs typeface="Trebuchet MS"/>
              <a:sym typeface="Trebuchet MS"/>
            </a:endParaRPr>
          </a:p>
          <a:p>
            <a:pPr indent="0" lvl="0" marL="457200" marR="0" rtl="0" algn="l">
              <a:lnSpc>
                <a:spcPct val="90000"/>
              </a:lnSpc>
              <a:spcBef>
                <a:spcPts val="0"/>
              </a:spcBef>
              <a:spcAft>
                <a:spcPts val="0"/>
              </a:spcAft>
              <a:buNone/>
            </a:pPr>
            <a:r>
              <a:t/>
            </a:r>
            <a:endParaRPr sz="2200">
              <a:solidFill>
                <a:srgbClr val="404040"/>
              </a:solidFill>
              <a:latin typeface="Trebuchet MS"/>
              <a:ea typeface="Trebuchet MS"/>
              <a:cs typeface="Trebuchet MS"/>
              <a:sym typeface="Trebuchet MS"/>
            </a:endParaRPr>
          </a:p>
          <a:p>
            <a:pPr indent="-368300" lvl="0" marL="457200" marR="0" rtl="0" algn="l">
              <a:lnSpc>
                <a:spcPct val="90000"/>
              </a:lnSpc>
              <a:spcBef>
                <a:spcPts val="0"/>
              </a:spcBef>
              <a:spcAft>
                <a:spcPts val="0"/>
              </a:spcAft>
              <a:buClr>
                <a:srgbClr val="FF0000"/>
              </a:buClr>
              <a:buSzPts val="2200"/>
              <a:buFont typeface="Trebuchet MS"/>
              <a:buChar char="➤"/>
            </a:pPr>
            <a:r>
              <a:rPr i="0" lang="en-US" sz="2200" u="none" cap="none" strike="noStrike">
                <a:solidFill>
                  <a:srgbClr val="404040"/>
                </a:solidFill>
                <a:latin typeface="Trebuchet MS"/>
                <a:ea typeface="Trebuchet MS"/>
                <a:cs typeface="Trebuchet MS"/>
                <a:sym typeface="Trebuchet MS"/>
              </a:rPr>
              <a:t>Software de procesamiento</a:t>
            </a:r>
            <a:endParaRPr sz="2200">
              <a:solidFill>
                <a:srgbClr val="404040"/>
              </a:solidFill>
              <a:latin typeface="Trebuchet MS"/>
              <a:ea typeface="Trebuchet MS"/>
              <a:cs typeface="Trebuchet MS"/>
              <a:sym typeface="Trebuchet MS"/>
            </a:endParaRPr>
          </a:p>
          <a:p>
            <a:pPr indent="0" lvl="0" marL="457200" marR="0" rtl="0" algn="l">
              <a:lnSpc>
                <a:spcPct val="90000"/>
              </a:lnSpc>
              <a:spcBef>
                <a:spcPts val="0"/>
              </a:spcBef>
              <a:spcAft>
                <a:spcPts val="0"/>
              </a:spcAft>
              <a:buNone/>
            </a:pPr>
            <a:r>
              <a:t/>
            </a:r>
            <a:endParaRPr sz="2200">
              <a:solidFill>
                <a:srgbClr val="404040"/>
              </a:solidFill>
              <a:latin typeface="Trebuchet MS"/>
              <a:ea typeface="Trebuchet MS"/>
              <a:cs typeface="Trebuchet MS"/>
              <a:sym typeface="Trebuchet MS"/>
            </a:endParaRPr>
          </a:p>
          <a:p>
            <a:pPr indent="-368300" lvl="0" marL="457200" marR="0" rtl="0" algn="l">
              <a:lnSpc>
                <a:spcPct val="90000"/>
              </a:lnSpc>
              <a:spcBef>
                <a:spcPts val="0"/>
              </a:spcBef>
              <a:spcAft>
                <a:spcPts val="0"/>
              </a:spcAft>
              <a:buClr>
                <a:srgbClr val="FF0000"/>
              </a:buClr>
              <a:buSzPts val="2200"/>
              <a:buFont typeface="Trebuchet MS"/>
              <a:buChar char="➤"/>
            </a:pPr>
            <a:r>
              <a:rPr i="0" lang="en-US" sz="2200" u="none" cap="none" strike="noStrike">
                <a:solidFill>
                  <a:srgbClr val="404040"/>
                </a:solidFill>
                <a:latin typeface="Trebuchet MS"/>
                <a:ea typeface="Trebuchet MS"/>
                <a:cs typeface="Trebuchet MS"/>
                <a:sym typeface="Trebuchet MS"/>
              </a:rPr>
              <a:t>Software de base</a:t>
            </a:r>
            <a:endParaRPr i="0" sz="2200" u="none" cap="none" strike="noStrike">
              <a:solidFill>
                <a:srgbClr val="404040"/>
              </a:solidFill>
              <a:latin typeface="Trebuchet MS"/>
              <a:ea typeface="Trebuchet MS"/>
              <a:cs typeface="Trebuchet MS"/>
              <a:sym typeface="Trebuchet MS"/>
            </a:endParaRPr>
          </a:p>
          <a:p>
            <a:pPr indent="-317500" lvl="0" marL="342900" marR="0" rtl="0" algn="l">
              <a:lnSpc>
                <a:spcPct val="90000"/>
              </a:lnSpc>
              <a:spcBef>
                <a:spcPts val="0"/>
              </a:spcBef>
              <a:spcAft>
                <a:spcPts val="0"/>
              </a:spcAft>
              <a:buClr>
                <a:srgbClr val="000000"/>
              </a:buClr>
              <a:buSzPts val="2400"/>
              <a:buFont typeface="Calibri"/>
              <a:buNone/>
            </a:pPr>
            <a:r>
              <a:t/>
            </a:r>
            <a:endParaRPr b="0" i="0" sz="2200" u="none" cap="none" strike="noStrike">
              <a:solidFill>
                <a:srgbClr val="404040"/>
              </a:solidFill>
              <a:latin typeface="Trebuchet MS"/>
              <a:ea typeface="Trebuchet MS"/>
              <a:cs typeface="Trebuchet MS"/>
              <a:sym typeface="Trebuchet MS"/>
            </a:endParaRPr>
          </a:p>
          <a:p>
            <a:pPr indent="-317500" lvl="0" marL="342900" marR="0" rtl="0" algn="l">
              <a:lnSpc>
                <a:spcPct val="90000"/>
              </a:lnSpc>
              <a:spcBef>
                <a:spcPts val="0"/>
              </a:spcBef>
              <a:spcAft>
                <a:spcPts val="0"/>
              </a:spcAft>
              <a:buClr>
                <a:srgbClr val="000000"/>
              </a:buClr>
              <a:buSzPts val="2400"/>
              <a:buFont typeface="Calibri"/>
              <a:buNone/>
            </a:pPr>
            <a:r>
              <a:t/>
            </a:r>
            <a:endParaRPr b="0" i="0" sz="2200" u="none" cap="none" strike="noStrike">
              <a:solidFill>
                <a:srgbClr val="40404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9" name="Shape 429"/>
        <p:cNvGrpSpPr/>
        <p:nvPr/>
      </p:nvGrpSpPr>
      <p:grpSpPr>
        <a:xfrm>
          <a:off x="0" y="0"/>
          <a:ext cx="0" cy="0"/>
          <a:chOff x="0" y="0"/>
          <a:chExt cx="0" cy="0"/>
        </a:xfrm>
      </p:grpSpPr>
      <p:sp>
        <p:nvSpPr>
          <p:cNvPr id="430" name="Google Shape;430;g8cc6999465_0_80"/>
          <p:cNvSpPr txBox="1"/>
          <p:nvPr/>
        </p:nvSpPr>
        <p:spPr>
          <a:xfrm>
            <a:off x="250825" y="1065895"/>
            <a:ext cx="6554700" cy="621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Orquestación</a:t>
            </a:r>
            <a:endParaRPr b="0" i="0" sz="1400" u="none" cap="none" strike="noStrike">
              <a:solidFill>
                <a:srgbClr val="000000"/>
              </a:solidFill>
              <a:latin typeface="Arial"/>
              <a:ea typeface="Arial"/>
              <a:cs typeface="Arial"/>
              <a:sym typeface="Arial"/>
            </a:endParaRPr>
          </a:p>
        </p:txBody>
      </p:sp>
      <p:sp>
        <p:nvSpPr>
          <p:cNvPr id="431" name="Google Shape;431;g8cc6999465_0_80"/>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432" name="Google Shape;432;g8cc6999465_0_80"/>
          <p:cNvSpPr txBox="1"/>
          <p:nvPr/>
        </p:nvSpPr>
        <p:spPr>
          <a:xfrm>
            <a:off x="250825" y="1496050"/>
            <a:ext cx="7015500" cy="25584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1000"/>
              </a:spcBef>
              <a:spcAft>
                <a:spcPts val="0"/>
              </a:spcAft>
              <a:buNone/>
            </a:pPr>
            <a:r>
              <a:rPr lang="en-US" sz="2200">
                <a:solidFill>
                  <a:srgbClr val="404040"/>
                </a:solidFill>
                <a:latin typeface="Trebuchet MS"/>
                <a:ea typeface="Trebuchet MS"/>
                <a:cs typeface="Trebuchet MS"/>
                <a:sym typeface="Trebuchet MS"/>
              </a:rPr>
              <a:t>En infraestructura IT, la orquestación de un servicio consiste en la implementación de herramientas de software que permitan simplificar la configuración, administración y coordinación de los componentes de arquitecturas complejas.</a:t>
            </a:r>
            <a:endParaRPr sz="2200">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None/>
            </a:pPr>
            <a:r>
              <a:t/>
            </a:r>
            <a:endParaRPr sz="2200">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None/>
            </a:pPr>
            <a:r>
              <a:t/>
            </a:r>
            <a:endParaRPr sz="2200">
              <a:solidFill>
                <a:srgbClr val="404040"/>
              </a:solidFill>
              <a:latin typeface="Trebuchet MS"/>
              <a:ea typeface="Trebuchet MS"/>
              <a:cs typeface="Trebuchet MS"/>
              <a:sym typeface="Trebuchet MS"/>
            </a:endParaRPr>
          </a:p>
        </p:txBody>
      </p:sp>
      <p:sp>
        <p:nvSpPr>
          <p:cNvPr id="433" name="Google Shape;433;g8cc6999465_0_80"/>
          <p:cNvSpPr txBox="1"/>
          <p:nvPr/>
        </p:nvSpPr>
        <p:spPr>
          <a:xfrm>
            <a:off x="250825" y="4400167"/>
            <a:ext cx="6663000" cy="621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lang="en-US" sz="2400">
                <a:solidFill>
                  <a:srgbClr val="E84C22"/>
                </a:solidFill>
                <a:latin typeface="Trebuchet MS"/>
                <a:ea typeface="Trebuchet MS"/>
                <a:cs typeface="Trebuchet MS"/>
                <a:sym typeface="Trebuchet MS"/>
              </a:rPr>
              <a:t>Objetivo</a:t>
            </a:r>
            <a:endParaRPr b="0" i="0" sz="1400" u="none" cap="none" strike="noStrike">
              <a:solidFill>
                <a:srgbClr val="000000"/>
              </a:solidFill>
              <a:latin typeface="Arial"/>
              <a:ea typeface="Arial"/>
              <a:cs typeface="Arial"/>
              <a:sym typeface="Arial"/>
            </a:endParaRPr>
          </a:p>
        </p:txBody>
      </p:sp>
      <p:sp>
        <p:nvSpPr>
          <p:cNvPr id="434" name="Google Shape;434;g8cc6999465_0_80"/>
          <p:cNvSpPr txBox="1"/>
          <p:nvPr/>
        </p:nvSpPr>
        <p:spPr>
          <a:xfrm>
            <a:off x="250825" y="4832048"/>
            <a:ext cx="7015500" cy="18174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1000"/>
              </a:spcBef>
              <a:spcAft>
                <a:spcPts val="0"/>
              </a:spcAft>
              <a:buNone/>
            </a:pPr>
            <a:r>
              <a:rPr lang="en-US" sz="2200">
                <a:solidFill>
                  <a:srgbClr val="404040"/>
                </a:solidFill>
                <a:latin typeface="Trebuchet MS"/>
                <a:ea typeface="Trebuchet MS"/>
                <a:cs typeface="Trebuchet MS"/>
                <a:sym typeface="Trebuchet MS"/>
              </a:rPr>
              <a:t>Simplificar y agilizar los procesos de aprovisionamiento y operación de los servicios,  que </a:t>
            </a:r>
            <a:r>
              <a:rPr lang="en-US" sz="2200">
                <a:solidFill>
                  <a:srgbClr val="404040"/>
                </a:solidFill>
                <a:latin typeface="Trebuchet MS"/>
                <a:ea typeface="Trebuchet MS"/>
                <a:cs typeface="Trebuchet MS"/>
                <a:sym typeface="Trebuchet MS"/>
              </a:rPr>
              <a:t>permite</a:t>
            </a:r>
            <a:r>
              <a:rPr lang="en-US" sz="2200">
                <a:solidFill>
                  <a:srgbClr val="404040"/>
                </a:solidFill>
                <a:latin typeface="Trebuchet MS"/>
                <a:ea typeface="Trebuchet MS"/>
                <a:cs typeface="Trebuchet MS"/>
                <a:sym typeface="Trebuchet MS"/>
              </a:rPr>
              <a:t> además aumentar de manera simple la escalabilidad y disponibilidad de los servicios.</a:t>
            </a:r>
            <a:endParaRPr sz="2200">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None/>
            </a:pPr>
            <a:r>
              <a:t/>
            </a:r>
            <a:endParaRPr sz="2200">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None/>
            </a:pPr>
            <a:r>
              <a:t/>
            </a:r>
            <a:endParaRPr sz="2200">
              <a:solidFill>
                <a:srgbClr val="404040"/>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g8dede0f884_0_33"/>
          <p:cNvSpPr txBox="1"/>
          <p:nvPr/>
        </p:nvSpPr>
        <p:spPr>
          <a:xfrm>
            <a:off x="250825" y="836600"/>
            <a:ext cx="6554700" cy="621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Orquestación de recursos de hardware</a:t>
            </a:r>
            <a:endParaRPr b="0" i="0" sz="1400" u="none" cap="none" strike="noStrike">
              <a:solidFill>
                <a:srgbClr val="000000"/>
              </a:solidFill>
              <a:latin typeface="Arial"/>
              <a:ea typeface="Arial"/>
              <a:cs typeface="Arial"/>
              <a:sym typeface="Arial"/>
            </a:endParaRPr>
          </a:p>
        </p:txBody>
      </p:sp>
      <p:sp>
        <p:nvSpPr>
          <p:cNvPr id="444" name="Google Shape;444;g8dede0f884_0_33"/>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445" name="Google Shape;445;g8dede0f884_0_33"/>
          <p:cNvSpPr txBox="1"/>
          <p:nvPr/>
        </p:nvSpPr>
        <p:spPr>
          <a:xfrm>
            <a:off x="359275" y="1521650"/>
            <a:ext cx="7015500" cy="51990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1000"/>
              </a:spcBef>
              <a:spcAft>
                <a:spcPts val="0"/>
              </a:spcAft>
              <a:buNone/>
            </a:pPr>
            <a:r>
              <a:rPr b="1" lang="en-US" sz="2200">
                <a:solidFill>
                  <a:srgbClr val="404040"/>
                </a:solidFill>
                <a:latin typeface="Trebuchet MS"/>
                <a:ea typeface="Trebuchet MS"/>
                <a:cs typeface="Trebuchet MS"/>
                <a:sym typeface="Trebuchet MS"/>
              </a:rPr>
              <a:t>La orquestación de recursos involucra</a:t>
            </a:r>
            <a:r>
              <a:rPr b="0" i="0" lang="en-US" sz="2200" u="none" cap="none" strike="noStrike">
                <a:solidFill>
                  <a:srgbClr val="404040"/>
                </a:solidFill>
                <a:latin typeface="Trebuchet MS"/>
                <a:ea typeface="Trebuchet MS"/>
                <a:cs typeface="Trebuchet MS"/>
                <a:sym typeface="Trebuchet MS"/>
              </a:rPr>
              <a:t>:</a:t>
            </a:r>
            <a:endParaRPr b="0" i="0" sz="2200" u="none" cap="none" strike="noStrike">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None/>
            </a:pPr>
            <a:r>
              <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Procesadores</a:t>
            </a:r>
            <a:endParaRPr b="0" i="0" sz="2200" u="none" cap="none" strike="noStrike">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Memoria</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Dispositivos de almacenamiento</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Redes</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Configuraciones</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Gestión de cambio</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Copias de seguridad</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Monitoreo de recursos</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Análisis de uso de recursos</a:t>
            </a:r>
            <a:endParaRPr sz="2200">
              <a:solidFill>
                <a:srgbClr val="404040"/>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3" name="Shape 453"/>
        <p:cNvGrpSpPr/>
        <p:nvPr/>
      </p:nvGrpSpPr>
      <p:grpSpPr>
        <a:xfrm>
          <a:off x="0" y="0"/>
          <a:ext cx="0" cy="0"/>
          <a:chOff x="0" y="0"/>
          <a:chExt cx="0" cy="0"/>
        </a:xfrm>
      </p:grpSpPr>
      <p:sp>
        <p:nvSpPr>
          <p:cNvPr id="454" name="Google Shape;454;g8cc6999465_0_70"/>
          <p:cNvSpPr txBox="1"/>
          <p:nvPr/>
        </p:nvSpPr>
        <p:spPr>
          <a:xfrm>
            <a:off x="250825" y="836600"/>
            <a:ext cx="6554400" cy="621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Orquestación de contenedores</a:t>
            </a:r>
            <a:endParaRPr b="0" i="0" sz="1400" u="none" cap="none" strike="noStrike">
              <a:solidFill>
                <a:srgbClr val="000000"/>
              </a:solidFill>
              <a:latin typeface="Arial"/>
              <a:ea typeface="Arial"/>
              <a:cs typeface="Arial"/>
              <a:sym typeface="Arial"/>
            </a:endParaRPr>
          </a:p>
        </p:txBody>
      </p:sp>
      <p:sp>
        <p:nvSpPr>
          <p:cNvPr id="455" name="Google Shape;455;g8cc6999465_0_70"/>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456" name="Google Shape;456;g8cc6999465_0_70"/>
          <p:cNvSpPr txBox="1"/>
          <p:nvPr/>
        </p:nvSpPr>
        <p:spPr>
          <a:xfrm>
            <a:off x="359275" y="1521650"/>
            <a:ext cx="7015500" cy="51990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1000"/>
              </a:spcBef>
              <a:spcAft>
                <a:spcPts val="0"/>
              </a:spcAft>
              <a:buNone/>
            </a:pPr>
            <a:r>
              <a:rPr b="1" lang="en-US" sz="2200">
                <a:solidFill>
                  <a:srgbClr val="404040"/>
                </a:solidFill>
                <a:latin typeface="Trebuchet MS"/>
                <a:ea typeface="Trebuchet MS"/>
                <a:cs typeface="Trebuchet MS"/>
                <a:sym typeface="Trebuchet MS"/>
              </a:rPr>
              <a:t>La orquestación de contenedores involucra</a:t>
            </a:r>
            <a:r>
              <a:rPr b="0" i="0" lang="en-US" sz="2200" u="none" cap="none" strike="noStrike">
                <a:solidFill>
                  <a:srgbClr val="404040"/>
                </a:solidFill>
                <a:latin typeface="Trebuchet MS"/>
                <a:ea typeface="Trebuchet MS"/>
                <a:cs typeface="Trebuchet MS"/>
                <a:sym typeface="Trebuchet MS"/>
              </a:rPr>
              <a:t>:</a:t>
            </a:r>
            <a:endParaRPr b="0" i="0" sz="2200" u="none" cap="none" strike="noStrike">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None/>
            </a:pPr>
            <a:r>
              <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Administración de nodos (físico/virtual)</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Pods</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Servicios</a:t>
            </a:r>
            <a:endParaRPr b="0" i="0" sz="2200" u="none" cap="none" strike="noStrike">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Contenedores</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Almacenamiento</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Redes virtuales</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Puertos</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Configuraciones</a:t>
            </a:r>
            <a:endParaRPr sz="2200">
              <a:solidFill>
                <a:srgbClr val="404040"/>
              </a:solidFill>
              <a:latin typeface="Trebuchet MS"/>
              <a:ea typeface="Trebuchet MS"/>
              <a:cs typeface="Trebuchet MS"/>
              <a:sym typeface="Trebuchet MS"/>
            </a:endParaRPr>
          </a:p>
          <a:p>
            <a:pPr indent="-368300" lvl="1" marL="914400" marR="0" rtl="0" algn="l">
              <a:lnSpc>
                <a:spcPct val="90000"/>
              </a:lnSpc>
              <a:spcBef>
                <a:spcPts val="1000"/>
              </a:spcBef>
              <a:spcAft>
                <a:spcPts val="0"/>
              </a:spcAft>
              <a:buClr>
                <a:srgbClr val="404040"/>
              </a:buClr>
              <a:buSzPts val="2200"/>
              <a:buFont typeface="Trebuchet MS"/>
              <a:buChar char="►"/>
            </a:pPr>
            <a:r>
              <a:rPr lang="en-US" sz="2200">
                <a:solidFill>
                  <a:srgbClr val="404040"/>
                </a:solidFill>
                <a:latin typeface="Trebuchet MS"/>
                <a:ea typeface="Trebuchet MS"/>
                <a:cs typeface="Trebuchet MS"/>
                <a:sym typeface="Trebuchet MS"/>
              </a:rPr>
              <a:t>Monitoreo y logging</a:t>
            </a:r>
            <a:endParaRPr sz="2200">
              <a:solidFill>
                <a:srgbClr val="404040"/>
              </a:solidFill>
              <a:latin typeface="Trebuchet MS"/>
              <a:ea typeface="Trebuchet MS"/>
              <a:cs typeface="Trebuchet MS"/>
              <a:sym typeface="Trebuchet MS"/>
            </a:endParaRPr>
          </a:p>
          <a:p>
            <a:pPr indent="0" lvl="0" marL="914400" marR="0" rtl="0" algn="l">
              <a:lnSpc>
                <a:spcPct val="90000"/>
              </a:lnSpc>
              <a:spcBef>
                <a:spcPts val="1000"/>
              </a:spcBef>
              <a:spcAft>
                <a:spcPts val="0"/>
              </a:spcAft>
              <a:buNone/>
            </a:pPr>
            <a:r>
              <a:t/>
            </a:r>
            <a:endParaRPr sz="2200">
              <a:solidFill>
                <a:srgbClr val="404040"/>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p33"/>
          <p:cNvSpPr txBox="1"/>
          <p:nvPr/>
        </p:nvSpPr>
        <p:spPr>
          <a:xfrm>
            <a:off x="369850" y="3010150"/>
            <a:ext cx="7149000" cy="6990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100000"/>
              </a:lnSpc>
              <a:spcBef>
                <a:spcPts val="0"/>
              </a:spcBef>
              <a:spcAft>
                <a:spcPts val="0"/>
              </a:spcAft>
              <a:buClr>
                <a:srgbClr val="7F7F7F"/>
              </a:buClr>
              <a:buSzPts val="3600"/>
              <a:buFont typeface="Trebuchet MS"/>
              <a:buNone/>
            </a:pPr>
            <a:r>
              <a:rPr b="1" i="0" lang="en-US" sz="3000" u="none" cap="none" strike="noStrike">
                <a:solidFill>
                  <a:srgbClr val="7F7F7F"/>
                </a:solidFill>
                <a:latin typeface="Trebuchet MS"/>
                <a:ea typeface="Trebuchet MS"/>
                <a:cs typeface="Trebuchet MS"/>
                <a:sym typeface="Trebuchet MS"/>
              </a:rPr>
              <a:t>CLUSTER DE PROCESAMIENTO</a:t>
            </a:r>
            <a:endParaRPr b="0" i="0" sz="3000" u="none" cap="none" strike="noStrike">
              <a:solidFill>
                <a:srgbClr val="000000"/>
              </a:solidFill>
              <a:latin typeface="Arial"/>
              <a:ea typeface="Arial"/>
              <a:cs typeface="Arial"/>
              <a:sym typeface="Arial"/>
            </a:endParaRPr>
          </a:p>
          <a:p>
            <a:pPr indent="-317500" lvl="0" marL="342900" marR="0" rtl="0" algn="just">
              <a:lnSpc>
                <a:spcPct val="100000"/>
              </a:lnSpc>
              <a:spcBef>
                <a:spcPts val="70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67" name="Google Shape;467;p33"/>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sp>
        <p:nvSpPr>
          <p:cNvPr id="477" name="Google Shape;477;p35"/>
          <p:cNvSpPr txBox="1"/>
          <p:nvPr/>
        </p:nvSpPr>
        <p:spPr>
          <a:xfrm>
            <a:off x="514350" y="4689824"/>
            <a:ext cx="8229600" cy="2168100"/>
          </a:xfrm>
          <a:prstGeom prst="rect">
            <a:avLst/>
          </a:prstGeom>
          <a:noFill/>
          <a:ln>
            <a:noFill/>
          </a:ln>
        </p:spPr>
        <p:txBody>
          <a:bodyPr anchorCtr="0" anchor="t" bIns="46800" lIns="90000" spcFirstLastPara="1" rIns="90000" wrap="square" tIns="46800">
            <a:noAutofit/>
          </a:bodyPr>
          <a:lstStyle/>
          <a:p>
            <a:pPr indent="-292100" lvl="1" marL="330200" marR="0" rtl="0" algn="l">
              <a:lnSpc>
                <a:spcPct val="90000"/>
              </a:lnSpc>
              <a:spcBef>
                <a:spcPts val="0"/>
              </a:spcBef>
              <a:spcAft>
                <a:spcPts val="0"/>
              </a:spcAft>
              <a:buClr>
                <a:srgbClr val="E84C22"/>
              </a:buClr>
              <a:buSzPts val="1600"/>
              <a:buFont typeface="Noto Sans Symbols"/>
              <a:buChar char="►"/>
            </a:pPr>
            <a:r>
              <a:rPr b="0" i="0" lang="en-US" sz="1600" u="none" cap="none" strike="noStrike">
                <a:solidFill>
                  <a:srgbClr val="404040"/>
                </a:solidFill>
                <a:latin typeface="Trebuchet MS"/>
                <a:ea typeface="Trebuchet MS"/>
                <a:cs typeface="Trebuchet MS"/>
                <a:sym typeface="Trebuchet MS"/>
              </a:rPr>
              <a:t>Nodos de procesamiento (cpu/memoria)</a:t>
            </a:r>
            <a:endParaRPr b="0" i="0" sz="1600" u="none" cap="none" strike="noStrike">
              <a:solidFill>
                <a:srgbClr val="000000"/>
              </a:solidFill>
              <a:latin typeface="Arial"/>
              <a:ea typeface="Arial"/>
              <a:cs typeface="Arial"/>
              <a:sym typeface="Arial"/>
            </a:endParaRPr>
          </a:p>
          <a:p>
            <a:pPr indent="-292100" lvl="1" marL="330200" marR="0" rtl="0" algn="l">
              <a:lnSpc>
                <a:spcPct val="90000"/>
              </a:lnSpc>
              <a:spcBef>
                <a:spcPts val="1000"/>
              </a:spcBef>
              <a:spcAft>
                <a:spcPts val="0"/>
              </a:spcAft>
              <a:buClr>
                <a:srgbClr val="E84C22"/>
              </a:buClr>
              <a:buSzPts val="1600"/>
              <a:buFont typeface="Noto Sans Symbols"/>
              <a:buChar char="►"/>
            </a:pPr>
            <a:r>
              <a:rPr b="0" i="0" lang="en-US" sz="1600" u="none" cap="none" strike="noStrike">
                <a:solidFill>
                  <a:srgbClr val="404040"/>
                </a:solidFill>
                <a:latin typeface="Trebuchet MS"/>
                <a:ea typeface="Trebuchet MS"/>
                <a:cs typeface="Trebuchet MS"/>
                <a:sym typeface="Trebuchet MS"/>
              </a:rPr>
              <a:t>Almacenamiento </a:t>
            </a:r>
            <a:endParaRPr b="0" i="0" sz="1600" u="none" cap="none" strike="noStrike">
              <a:solidFill>
                <a:srgbClr val="000000"/>
              </a:solidFill>
              <a:latin typeface="Arial"/>
              <a:ea typeface="Arial"/>
              <a:cs typeface="Arial"/>
              <a:sym typeface="Arial"/>
            </a:endParaRPr>
          </a:p>
          <a:p>
            <a:pPr indent="-292100" lvl="1" marL="330200" marR="0" rtl="0" algn="l">
              <a:lnSpc>
                <a:spcPct val="90000"/>
              </a:lnSpc>
              <a:spcBef>
                <a:spcPts val="1000"/>
              </a:spcBef>
              <a:spcAft>
                <a:spcPts val="0"/>
              </a:spcAft>
              <a:buClr>
                <a:srgbClr val="E84C22"/>
              </a:buClr>
              <a:buSzPts val="1600"/>
              <a:buFont typeface="Noto Sans Symbols"/>
              <a:buChar char="►"/>
            </a:pPr>
            <a:r>
              <a:rPr b="0" i="0" lang="en-US" sz="1600" u="none" cap="none" strike="noStrike">
                <a:solidFill>
                  <a:srgbClr val="404040"/>
                </a:solidFill>
                <a:latin typeface="Trebuchet MS"/>
                <a:ea typeface="Trebuchet MS"/>
                <a:cs typeface="Trebuchet MS"/>
                <a:sym typeface="Trebuchet MS"/>
              </a:rPr>
              <a:t>Sistemas operativos</a:t>
            </a:r>
            <a:endParaRPr b="0" i="0" sz="1600" u="none" cap="none" strike="noStrike">
              <a:solidFill>
                <a:srgbClr val="000000"/>
              </a:solidFill>
              <a:latin typeface="Arial"/>
              <a:ea typeface="Arial"/>
              <a:cs typeface="Arial"/>
              <a:sym typeface="Arial"/>
            </a:endParaRPr>
          </a:p>
          <a:p>
            <a:pPr indent="-292100" lvl="1" marL="330200" marR="0" rtl="0" algn="l">
              <a:lnSpc>
                <a:spcPct val="90000"/>
              </a:lnSpc>
              <a:spcBef>
                <a:spcPts val="1000"/>
              </a:spcBef>
              <a:spcAft>
                <a:spcPts val="0"/>
              </a:spcAft>
              <a:buClr>
                <a:srgbClr val="E84C22"/>
              </a:buClr>
              <a:buSzPts val="1600"/>
              <a:buFont typeface="Noto Sans Symbols"/>
              <a:buChar char="►"/>
            </a:pPr>
            <a:r>
              <a:rPr b="0" i="0" lang="en-US" sz="1600" u="none" cap="none" strike="noStrike">
                <a:solidFill>
                  <a:srgbClr val="404040"/>
                </a:solidFill>
                <a:latin typeface="Trebuchet MS"/>
                <a:ea typeface="Trebuchet MS"/>
                <a:cs typeface="Trebuchet MS"/>
                <a:sym typeface="Trebuchet MS"/>
              </a:rPr>
              <a:t>Conexiones de red</a:t>
            </a:r>
            <a:endParaRPr b="0" i="0" sz="1600" u="none" cap="none" strike="noStrike">
              <a:solidFill>
                <a:srgbClr val="000000"/>
              </a:solidFill>
              <a:latin typeface="Arial"/>
              <a:ea typeface="Arial"/>
              <a:cs typeface="Arial"/>
              <a:sym typeface="Arial"/>
            </a:endParaRPr>
          </a:p>
          <a:p>
            <a:pPr indent="-292100" lvl="1" marL="330200" marR="0" rtl="0" algn="l">
              <a:lnSpc>
                <a:spcPct val="90000"/>
              </a:lnSpc>
              <a:spcBef>
                <a:spcPts val="1000"/>
              </a:spcBef>
              <a:spcAft>
                <a:spcPts val="0"/>
              </a:spcAft>
              <a:buClr>
                <a:srgbClr val="E84C22"/>
              </a:buClr>
              <a:buSzPts val="1600"/>
              <a:buFont typeface="Noto Sans Symbols"/>
              <a:buChar char="►"/>
            </a:pPr>
            <a:r>
              <a:rPr b="0" i="0" lang="en-US" sz="1600" u="none" cap="none" strike="noStrike">
                <a:solidFill>
                  <a:srgbClr val="404040"/>
                </a:solidFill>
                <a:latin typeface="Trebuchet MS"/>
                <a:ea typeface="Trebuchet MS"/>
                <a:cs typeface="Trebuchet MS"/>
                <a:sym typeface="Trebuchet MS"/>
              </a:rPr>
              <a:t>Protocolos de comunicación y servicios</a:t>
            </a:r>
            <a:endParaRPr b="0" i="0" sz="1600" u="none" cap="none" strike="noStrike">
              <a:solidFill>
                <a:srgbClr val="000000"/>
              </a:solidFill>
              <a:latin typeface="Arial"/>
              <a:ea typeface="Arial"/>
              <a:cs typeface="Arial"/>
              <a:sym typeface="Arial"/>
            </a:endParaRPr>
          </a:p>
          <a:p>
            <a:pPr indent="-292100" lvl="1" marL="330200" marR="0" rtl="0" algn="l">
              <a:lnSpc>
                <a:spcPct val="90000"/>
              </a:lnSpc>
              <a:spcBef>
                <a:spcPts val="1000"/>
              </a:spcBef>
              <a:spcAft>
                <a:spcPts val="0"/>
              </a:spcAft>
              <a:buClr>
                <a:srgbClr val="E84C22"/>
              </a:buClr>
              <a:buSzPts val="1600"/>
              <a:buFont typeface="Noto Sans Symbols"/>
              <a:buChar char="►"/>
            </a:pPr>
            <a:r>
              <a:rPr b="0" i="0" lang="en-US" sz="1600" u="none" cap="none" strike="noStrike">
                <a:solidFill>
                  <a:srgbClr val="404040"/>
                </a:solidFill>
                <a:latin typeface="Trebuchet MS"/>
                <a:ea typeface="Trebuchet MS"/>
                <a:cs typeface="Trebuchet MS"/>
                <a:sym typeface="Trebuchet MS"/>
              </a:rPr>
              <a:t>Software de aplicación para su gestión</a:t>
            </a:r>
            <a:endParaRPr b="0" i="0" sz="1600" u="none" cap="none" strike="noStrike">
              <a:solidFill>
                <a:srgbClr val="000000"/>
              </a:solidFill>
              <a:latin typeface="Arial"/>
              <a:ea typeface="Arial"/>
              <a:cs typeface="Arial"/>
              <a:sym typeface="Arial"/>
            </a:endParaRPr>
          </a:p>
        </p:txBody>
      </p:sp>
      <p:sp>
        <p:nvSpPr>
          <p:cNvPr id="478" name="Google Shape;478;p35"/>
          <p:cNvSpPr txBox="1"/>
          <p:nvPr/>
        </p:nvSpPr>
        <p:spPr>
          <a:xfrm>
            <a:off x="250825" y="4218275"/>
            <a:ext cx="8298900" cy="3795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Componentes</a:t>
            </a:r>
            <a:endParaRPr b="0" i="0" sz="1400" u="none" cap="none" strike="noStrike">
              <a:solidFill>
                <a:srgbClr val="000000"/>
              </a:solidFill>
              <a:latin typeface="Arial"/>
              <a:ea typeface="Arial"/>
              <a:cs typeface="Arial"/>
              <a:sym typeface="Arial"/>
            </a:endParaRPr>
          </a:p>
        </p:txBody>
      </p:sp>
      <p:sp>
        <p:nvSpPr>
          <p:cNvPr id="479" name="Google Shape;479;p35"/>
          <p:cNvSpPr txBox="1"/>
          <p:nvPr/>
        </p:nvSpPr>
        <p:spPr>
          <a:xfrm>
            <a:off x="250825" y="3147575"/>
            <a:ext cx="7649400" cy="969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404040"/>
              </a:buClr>
              <a:buSzPts val="2200"/>
              <a:buFont typeface="Trebuchet MS"/>
              <a:buNone/>
            </a:pPr>
            <a:r>
              <a:rPr i="0" lang="en-US" sz="1800" u="none" cap="none" strike="noStrike">
                <a:solidFill>
                  <a:schemeClr val="dk1"/>
                </a:solidFill>
              </a:rPr>
              <a:t>Agrupar subsistemas de procesamiento para </a:t>
            </a:r>
            <a:r>
              <a:rPr b="1" i="0" lang="en-US" sz="1800" u="none" cap="none" strike="noStrike">
                <a:solidFill>
                  <a:schemeClr val="dk1"/>
                </a:solidFill>
              </a:rPr>
              <a:t>aumentar la escalabilidad y/o la disponibilidad del sistema. </a:t>
            </a:r>
            <a:r>
              <a:rPr i="0" lang="en-US" sz="1800" u="none" cap="none" strike="noStrike">
                <a:solidFill>
                  <a:schemeClr val="dk1"/>
                </a:solidFill>
              </a:rPr>
              <a:t>Logrando así alta confiabilidad del sistema.</a:t>
            </a:r>
            <a:endParaRPr i="0" sz="1800" u="none" cap="none" strike="noStrike">
              <a:solidFill>
                <a:schemeClr val="dk1"/>
              </a:solidFill>
            </a:endParaRPr>
          </a:p>
          <a:p>
            <a:pPr indent="0" lvl="0" marL="0" marR="0" rtl="0" algn="l">
              <a:lnSpc>
                <a:spcPct val="100000"/>
              </a:lnSpc>
              <a:spcBef>
                <a:spcPts val="0"/>
              </a:spcBef>
              <a:spcAft>
                <a:spcPts val="0"/>
              </a:spcAft>
              <a:buClr>
                <a:srgbClr val="404040"/>
              </a:buClr>
              <a:buSzPts val="2200"/>
              <a:buFont typeface="Trebuchet MS"/>
              <a:buNone/>
            </a:pPr>
            <a:r>
              <a:t/>
            </a:r>
            <a:endParaRPr b="0" i="0" sz="2200" u="none" cap="none" strike="noStrike">
              <a:solidFill>
                <a:srgbClr val="404040"/>
              </a:solidFill>
              <a:latin typeface="Trebuchet MS"/>
              <a:ea typeface="Trebuchet MS"/>
              <a:cs typeface="Trebuchet MS"/>
              <a:sym typeface="Trebuchet MS"/>
            </a:endParaRPr>
          </a:p>
        </p:txBody>
      </p:sp>
      <p:sp>
        <p:nvSpPr>
          <p:cNvPr id="480" name="Google Shape;480;p35"/>
          <p:cNvSpPr txBox="1"/>
          <p:nvPr/>
        </p:nvSpPr>
        <p:spPr>
          <a:xfrm>
            <a:off x="250828" y="2666310"/>
            <a:ext cx="8229600" cy="5334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Objetivo</a:t>
            </a:r>
            <a:endParaRPr b="0" i="0" sz="1400" u="none" cap="none" strike="noStrike">
              <a:solidFill>
                <a:srgbClr val="000000"/>
              </a:solidFill>
              <a:latin typeface="Arial"/>
              <a:ea typeface="Arial"/>
              <a:cs typeface="Arial"/>
              <a:sym typeface="Arial"/>
            </a:endParaRPr>
          </a:p>
        </p:txBody>
      </p:sp>
      <p:sp>
        <p:nvSpPr>
          <p:cNvPr id="481" name="Google Shape;481;p35"/>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482" name="Google Shape;482;p35"/>
          <p:cNvSpPr txBox="1"/>
          <p:nvPr/>
        </p:nvSpPr>
        <p:spPr>
          <a:xfrm>
            <a:off x="320150" y="1386199"/>
            <a:ext cx="7434300" cy="1223700"/>
          </a:xfrm>
          <a:prstGeom prst="rect">
            <a:avLst/>
          </a:prstGeom>
          <a:noFill/>
          <a:ln>
            <a:noFill/>
          </a:ln>
        </p:spPr>
        <p:txBody>
          <a:bodyPr anchorCtr="0" anchor="t" bIns="46800" lIns="1371600" spcFirstLastPara="1" rIns="90000" wrap="square" tIns="46800">
            <a:noAutofit/>
          </a:bodyPr>
          <a:lstStyle/>
          <a:p>
            <a:pPr indent="0" lvl="0" marL="0" marR="0" rtl="0" algn="l">
              <a:lnSpc>
                <a:spcPct val="90000"/>
              </a:lnSpc>
              <a:spcBef>
                <a:spcPts val="700"/>
              </a:spcBef>
              <a:spcAft>
                <a:spcPts val="0"/>
              </a:spcAft>
              <a:buClr>
                <a:srgbClr val="404040"/>
              </a:buClr>
              <a:buSzPts val="2200"/>
              <a:buFont typeface="Trebuchet MS"/>
              <a:buNone/>
            </a:pPr>
            <a:r>
              <a:rPr b="1" i="0" lang="en-US" sz="1800" u="none" cap="none" strike="noStrike">
                <a:solidFill>
                  <a:srgbClr val="404040"/>
                </a:solidFill>
              </a:rPr>
              <a:t>Grupo de recursos de procesamiento</a:t>
            </a:r>
            <a:r>
              <a:rPr i="0" lang="en-US" sz="1800" u="none" cap="none" strike="noStrike">
                <a:solidFill>
                  <a:srgbClr val="404040"/>
                </a:solidFill>
              </a:rPr>
              <a:t> </a:t>
            </a:r>
            <a:r>
              <a:rPr lang="en-US" sz="1800">
                <a:solidFill>
                  <a:srgbClr val="404040"/>
                </a:solidFill>
              </a:rPr>
              <a:t>i</a:t>
            </a:r>
            <a:r>
              <a:rPr i="0" lang="en-US" sz="1800" u="none" cap="none" strike="noStrike">
                <a:solidFill>
                  <a:srgbClr val="404040"/>
                </a:solidFill>
              </a:rPr>
              <a:t>ndividuales (denominado “nodo”) trabajando en conjunto bajo una solución de software y conectividad que se ponen al servicio del procesamiento de una determinada tarea.</a:t>
            </a:r>
            <a:endParaRPr i="0" sz="1800" u="none" cap="none" strike="noStrike">
              <a:solidFill>
                <a:srgbClr val="404040"/>
              </a:solidFill>
            </a:endParaRPr>
          </a:p>
        </p:txBody>
      </p:sp>
      <p:sp>
        <p:nvSpPr>
          <p:cNvPr id="483" name="Google Shape;483;p35"/>
          <p:cNvSpPr txBox="1"/>
          <p:nvPr/>
        </p:nvSpPr>
        <p:spPr>
          <a:xfrm>
            <a:off x="250828" y="936442"/>
            <a:ext cx="8229600" cy="5334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CLUSTER de PROCESAMIENTO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2" name="Shape 492"/>
        <p:cNvGrpSpPr/>
        <p:nvPr/>
      </p:nvGrpSpPr>
      <p:grpSpPr>
        <a:xfrm>
          <a:off x="0" y="0"/>
          <a:ext cx="0" cy="0"/>
          <a:chOff x="0" y="0"/>
          <a:chExt cx="0" cy="0"/>
        </a:xfrm>
      </p:grpSpPr>
      <p:pic>
        <p:nvPicPr>
          <p:cNvPr id="493" name="Google Shape;493;p38"/>
          <p:cNvPicPr preferRelativeResize="0"/>
          <p:nvPr/>
        </p:nvPicPr>
        <p:blipFill rotWithShape="1">
          <a:blip r:embed="rId4">
            <a:alphaModFix/>
          </a:blip>
          <a:srcRect b="0" l="0" r="0" t="0"/>
          <a:stretch/>
        </p:blipFill>
        <p:spPr>
          <a:xfrm>
            <a:off x="771475" y="2196450"/>
            <a:ext cx="6196800" cy="3973675"/>
          </a:xfrm>
          <a:prstGeom prst="rect">
            <a:avLst/>
          </a:prstGeom>
          <a:noFill/>
          <a:ln>
            <a:noFill/>
          </a:ln>
        </p:spPr>
      </p:pic>
      <p:sp>
        <p:nvSpPr>
          <p:cNvPr id="494" name="Google Shape;494;p38"/>
          <p:cNvSpPr/>
          <p:nvPr/>
        </p:nvSpPr>
        <p:spPr>
          <a:xfrm>
            <a:off x="539750" y="4049712"/>
            <a:ext cx="3311525" cy="28082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5" name="Google Shape;495;p38"/>
          <p:cNvSpPr txBox="1"/>
          <p:nvPr/>
        </p:nvSpPr>
        <p:spPr>
          <a:xfrm>
            <a:off x="250825" y="1166800"/>
            <a:ext cx="8424900" cy="5334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HIGH AVAILABILITY CLUSTER (HA-C)</a:t>
            </a:r>
            <a:endParaRPr b="0" i="0" sz="1400" u="none" cap="none" strike="noStrike">
              <a:solidFill>
                <a:srgbClr val="000000"/>
              </a:solidFill>
              <a:latin typeface="Arial"/>
              <a:ea typeface="Arial"/>
              <a:cs typeface="Arial"/>
              <a:sym typeface="Arial"/>
            </a:endParaRPr>
          </a:p>
        </p:txBody>
      </p:sp>
      <p:sp>
        <p:nvSpPr>
          <p:cNvPr id="496" name="Google Shape;496;p38"/>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5" name="Shape 505"/>
        <p:cNvGrpSpPr/>
        <p:nvPr/>
      </p:nvGrpSpPr>
      <p:grpSpPr>
        <a:xfrm>
          <a:off x="0" y="0"/>
          <a:ext cx="0" cy="0"/>
          <a:chOff x="0" y="0"/>
          <a:chExt cx="0" cy="0"/>
        </a:xfrm>
      </p:grpSpPr>
      <p:pic>
        <p:nvPicPr>
          <p:cNvPr id="506" name="Google Shape;506;p36"/>
          <p:cNvPicPr preferRelativeResize="0"/>
          <p:nvPr/>
        </p:nvPicPr>
        <p:blipFill rotWithShape="1">
          <a:blip r:embed="rId4">
            <a:alphaModFix/>
          </a:blip>
          <a:srcRect b="0" l="0" r="0" t="0"/>
          <a:stretch/>
        </p:blipFill>
        <p:spPr>
          <a:xfrm>
            <a:off x="341850" y="2380050"/>
            <a:ext cx="7192675" cy="2539375"/>
          </a:xfrm>
          <a:prstGeom prst="rect">
            <a:avLst/>
          </a:prstGeom>
          <a:noFill/>
          <a:ln>
            <a:noFill/>
          </a:ln>
        </p:spPr>
      </p:pic>
      <p:sp>
        <p:nvSpPr>
          <p:cNvPr id="507" name="Google Shape;507;p36"/>
          <p:cNvSpPr txBox="1"/>
          <p:nvPr/>
        </p:nvSpPr>
        <p:spPr>
          <a:xfrm>
            <a:off x="250825" y="1166800"/>
            <a:ext cx="8424900" cy="5334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LOAD BALANCING CLUSTER (LB-C)</a:t>
            </a:r>
            <a:endParaRPr b="0" i="0" sz="1400" u="none" cap="none" strike="noStrike">
              <a:solidFill>
                <a:srgbClr val="000000"/>
              </a:solidFill>
              <a:latin typeface="Arial"/>
              <a:ea typeface="Arial"/>
              <a:cs typeface="Arial"/>
              <a:sym typeface="Arial"/>
            </a:endParaRPr>
          </a:p>
        </p:txBody>
      </p:sp>
      <p:sp>
        <p:nvSpPr>
          <p:cNvPr id="508" name="Google Shape;508;p36"/>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7" name="Shape 517"/>
        <p:cNvGrpSpPr/>
        <p:nvPr/>
      </p:nvGrpSpPr>
      <p:grpSpPr>
        <a:xfrm>
          <a:off x="0" y="0"/>
          <a:ext cx="0" cy="0"/>
          <a:chOff x="0" y="0"/>
          <a:chExt cx="0" cy="0"/>
        </a:xfrm>
      </p:grpSpPr>
      <p:pic>
        <p:nvPicPr>
          <p:cNvPr id="518" name="Google Shape;518;p37"/>
          <p:cNvPicPr preferRelativeResize="0"/>
          <p:nvPr/>
        </p:nvPicPr>
        <p:blipFill rotWithShape="1">
          <a:blip r:embed="rId4">
            <a:alphaModFix/>
          </a:blip>
          <a:srcRect b="0" l="0" r="0" t="0"/>
          <a:stretch/>
        </p:blipFill>
        <p:spPr>
          <a:xfrm>
            <a:off x="250822" y="2003522"/>
            <a:ext cx="7487001" cy="3124351"/>
          </a:xfrm>
          <a:prstGeom prst="rect">
            <a:avLst/>
          </a:prstGeom>
          <a:noFill/>
          <a:ln>
            <a:noFill/>
          </a:ln>
        </p:spPr>
      </p:pic>
      <p:sp>
        <p:nvSpPr>
          <p:cNvPr id="519" name="Google Shape;519;p37"/>
          <p:cNvSpPr txBox="1"/>
          <p:nvPr/>
        </p:nvSpPr>
        <p:spPr>
          <a:xfrm>
            <a:off x="250825" y="1166800"/>
            <a:ext cx="8424900" cy="5334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HIGH PERFORMANCE CLUSTER (HP-C)</a:t>
            </a:r>
            <a:endParaRPr b="0" i="0" sz="1400" u="none" cap="none" strike="noStrike">
              <a:solidFill>
                <a:srgbClr val="000000"/>
              </a:solidFill>
              <a:latin typeface="Arial"/>
              <a:ea typeface="Arial"/>
              <a:cs typeface="Arial"/>
              <a:sym typeface="Arial"/>
            </a:endParaRPr>
          </a:p>
        </p:txBody>
      </p:sp>
      <p:sp>
        <p:nvSpPr>
          <p:cNvPr id="520" name="Google Shape;520;p37"/>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8" name="Shape 528"/>
        <p:cNvGrpSpPr/>
        <p:nvPr/>
      </p:nvGrpSpPr>
      <p:grpSpPr>
        <a:xfrm>
          <a:off x="0" y="0"/>
          <a:ext cx="0" cy="0"/>
          <a:chOff x="0" y="0"/>
          <a:chExt cx="0" cy="0"/>
        </a:xfrm>
      </p:grpSpPr>
      <p:pic>
        <p:nvPicPr>
          <p:cNvPr id="529" name="Google Shape;529;p40"/>
          <p:cNvPicPr preferRelativeResize="0"/>
          <p:nvPr/>
        </p:nvPicPr>
        <p:blipFill rotWithShape="1">
          <a:blip r:embed="rId4">
            <a:alphaModFix/>
          </a:blip>
          <a:srcRect b="0" l="0" r="0" t="0"/>
          <a:stretch/>
        </p:blipFill>
        <p:spPr>
          <a:xfrm>
            <a:off x="1495100" y="2322325"/>
            <a:ext cx="5111750" cy="3743325"/>
          </a:xfrm>
          <a:prstGeom prst="rect">
            <a:avLst/>
          </a:prstGeom>
          <a:noFill/>
          <a:ln>
            <a:noFill/>
          </a:ln>
        </p:spPr>
      </p:pic>
      <p:sp>
        <p:nvSpPr>
          <p:cNvPr id="530" name="Google Shape;530;p40"/>
          <p:cNvSpPr txBox="1"/>
          <p:nvPr/>
        </p:nvSpPr>
        <p:spPr>
          <a:xfrm>
            <a:off x="250825" y="1335400"/>
            <a:ext cx="8436000" cy="5334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Ejemplo de clusters combinados (LB+HA)</a:t>
            </a:r>
            <a:endParaRPr b="0" i="0" sz="1400" u="none" cap="none" strike="noStrike">
              <a:solidFill>
                <a:srgbClr val="000000"/>
              </a:solidFill>
              <a:latin typeface="Arial"/>
              <a:ea typeface="Arial"/>
              <a:cs typeface="Arial"/>
              <a:sym typeface="Arial"/>
            </a:endParaRPr>
          </a:p>
        </p:txBody>
      </p:sp>
      <p:sp>
        <p:nvSpPr>
          <p:cNvPr id="531" name="Google Shape;531;p40"/>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9" name="Shape 539"/>
        <p:cNvGrpSpPr/>
        <p:nvPr/>
      </p:nvGrpSpPr>
      <p:grpSpPr>
        <a:xfrm>
          <a:off x="0" y="0"/>
          <a:ext cx="0" cy="0"/>
          <a:chOff x="0" y="0"/>
          <a:chExt cx="0" cy="0"/>
        </a:xfrm>
      </p:grpSpPr>
      <p:pic>
        <p:nvPicPr>
          <p:cNvPr id="540" name="Google Shape;540;p41"/>
          <p:cNvPicPr preferRelativeResize="0"/>
          <p:nvPr/>
        </p:nvPicPr>
        <p:blipFill rotWithShape="1">
          <a:blip r:embed="rId4">
            <a:alphaModFix/>
          </a:blip>
          <a:srcRect b="0" l="0" r="0" t="0"/>
          <a:stretch/>
        </p:blipFill>
        <p:spPr>
          <a:xfrm>
            <a:off x="369250" y="3429006"/>
            <a:ext cx="6480176" cy="3384550"/>
          </a:xfrm>
          <a:prstGeom prst="rect">
            <a:avLst/>
          </a:prstGeom>
          <a:noFill/>
          <a:ln>
            <a:noFill/>
          </a:ln>
        </p:spPr>
      </p:pic>
      <p:sp>
        <p:nvSpPr>
          <p:cNvPr id="541" name="Google Shape;541;p41"/>
          <p:cNvSpPr txBox="1"/>
          <p:nvPr/>
        </p:nvSpPr>
        <p:spPr>
          <a:xfrm>
            <a:off x="302250" y="1532100"/>
            <a:ext cx="7257000" cy="1990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404040"/>
              </a:buClr>
              <a:buSzPts val="1600"/>
              <a:buFont typeface="Trebuchet MS"/>
              <a:buNone/>
            </a:pPr>
            <a:r>
              <a:rPr b="0" i="0" lang="en-US" sz="2000" u="none" cap="none" strike="noStrike">
                <a:solidFill>
                  <a:srgbClr val="404040"/>
                </a:solidFill>
                <a:latin typeface="Calibri"/>
                <a:ea typeface="Calibri"/>
                <a:cs typeface="Calibri"/>
                <a:sym typeface="Calibri"/>
              </a:rPr>
              <a:t>Un sitio web tiene grandes cantidades de contenido guardados en una base de datos. El servidor web (Que también puede estar probablemente en un cluster) hace consultas tipo lectura sobre los nodos de consulta a través de un distribuidor de carga. Las solicitudes de escritura sobre la base de datos son enviadas al nodo maestro, único con acceso de escritura de datos.</a:t>
            </a:r>
            <a:endParaRPr b="0" i="0" sz="2000" u="none" cap="none" strike="noStrike">
              <a:solidFill>
                <a:srgbClr val="000000"/>
              </a:solidFill>
              <a:latin typeface="Calibri"/>
              <a:ea typeface="Calibri"/>
              <a:cs typeface="Calibri"/>
              <a:sym typeface="Calibri"/>
            </a:endParaRPr>
          </a:p>
        </p:txBody>
      </p:sp>
      <p:sp>
        <p:nvSpPr>
          <p:cNvPr id="542" name="Google Shape;542;p41"/>
          <p:cNvSpPr txBox="1"/>
          <p:nvPr/>
        </p:nvSpPr>
        <p:spPr>
          <a:xfrm>
            <a:off x="250825" y="1008475"/>
            <a:ext cx="8424900" cy="4299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Ejemplo de uso de clusters combinados</a:t>
            </a:r>
            <a:endParaRPr b="0" i="0" sz="1400" u="none" cap="none" strike="noStrike">
              <a:solidFill>
                <a:srgbClr val="000000"/>
              </a:solidFill>
              <a:latin typeface="Arial"/>
              <a:ea typeface="Arial"/>
              <a:cs typeface="Arial"/>
              <a:sym typeface="Arial"/>
            </a:endParaRPr>
          </a:p>
        </p:txBody>
      </p:sp>
      <p:sp>
        <p:nvSpPr>
          <p:cNvPr id="543" name="Google Shape;543;p41"/>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5"/>
          <p:cNvSpPr txBox="1"/>
          <p:nvPr/>
        </p:nvSpPr>
        <p:spPr>
          <a:xfrm>
            <a:off x="250825" y="2420925"/>
            <a:ext cx="7875300" cy="6747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100000"/>
              </a:lnSpc>
              <a:spcBef>
                <a:spcPts val="0"/>
              </a:spcBef>
              <a:spcAft>
                <a:spcPts val="0"/>
              </a:spcAft>
              <a:buClr>
                <a:srgbClr val="7F7F7F"/>
              </a:buClr>
              <a:buSzPts val="3600"/>
              <a:buFont typeface="Trebuchet MS"/>
              <a:buNone/>
            </a:pPr>
            <a:r>
              <a:rPr b="1" i="0" lang="en-US" sz="3000" u="none" cap="none" strike="noStrike">
                <a:solidFill>
                  <a:srgbClr val="7F7F7F"/>
                </a:solidFill>
                <a:latin typeface="Trebuchet MS"/>
                <a:ea typeface="Trebuchet MS"/>
                <a:cs typeface="Trebuchet MS"/>
                <a:sym typeface="Trebuchet MS"/>
              </a:rPr>
              <a:t>UNIDADES DE PROCESAMIENTO</a:t>
            </a:r>
            <a:endParaRPr b="0" i="0" sz="3000" u="none" cap="none" strike="noStrike">
              <a:solidFill>
                <a:srgbClr val="000000"/>
              </a:solidFill>
              <a:latin typeface="Arial"/>
              <a:ea typeface="Arial"/>
              <a:cs typeface="Arial"/>
              <a:sym typeface="Arial"/>
            </a:endParaRPr>
          </a:p>
          <a:p>
            <a:pPr indent="-317500" lvl="0" marL="342900" marR="0" rtl="0" algn="just">
              <a:lnSpc>
                <a:spcPct val="100000"/>
              </a:lnSpc>
              <a:spcBef>
                <a:spcPts val="70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16" name="Google Shape;116;p5"/>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2" name="Shape 552"/>
        <p:cNvGrpSpPr/>
        <p:nvPr/>
      </p:nvGrpSpPr>
      <p:grpSpPr>
        <a:xfrm>
          <a:off x="0" y="0"/>
          <a:ext cx="0" cy="0"/>
          <a:chOff x="0" y="0"/>
          <a:chExt cx="0" cy="0"/>
        </a:xfrm>
      </p:grpSpPr>
      <p:sp>
        <p:nvSpPr>
          <p:cNvPr id="553" name="Google Shape;553;p42"/>
          <p:cNvSpPr txBox="1"/>
          <p:nvPr/>
        </p:nvSpPr>
        <p:spPr>
          <a:xfrm>
            <a:off x="250825" y="1573800"/>
            <a:ext cx="7345500" cy="25800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1000"/>
              </a:spcBef>
              <a:spcAft>
                <a:spcPts val="0"/>
              </a:spcAft>
              <a:buClr>
                <a:srgbClr val="000000"/>
              </a:buClr>
              <a:buSzPts val="2200"/>
              <a:buFont typeface="Arial"/>
              <a:buNone/>
            </a:pPr>
            <a:r>
              <a:rPr b="0" i="0" lang="en-US" sz="2000" u="none" cap="none" strike="noStrike">
                <a:solidFill>
                  <a:srgbClr val="404040"/>
                </a:solidFill>
                <a:latin typeface="Trebuchet MS"/>
                <a:ea typeface="Trebuchet MS"/>
                <a:cs typeface="Trebuchet MS"/>
                <a:sym typeface="Trebuchet MS"/>
              </a:rPr>
              <a:t>Conjunto de elementos “heterogéneos” trabajando en conjunto con un fin específico.</a:t>
            </a:r>
            <a:endParaRPr b="0" i="0" sz="2000" u="none" cap="none" strike="noStrike">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Clr>
                <a:srgbClr val="000000"/>
              </a:buClr>
              <a:buSzPts val="2200"/>
              <a:buFont typeface="Arial"/>
              <a:buNone/>
            </a:pPr>
            <a:r>
              <a:t/>
            </a:r>
            <a:endParaRPr b="0" i="0" sz="2000" u="none" cap="none" strike="noStrike">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Clr>
                <a:srgbClr val="000000"/>
              </a:buClr>
              <a:buSzPts val="2200"/>
              <a:buFont typeface="Arial"/>
              <a:buNone/>
            </a:pPr>
            <a:r>
              <a:rPr b="0" i="0" lang="en-US" sz="2000" u="none" cap="none" strike="noStrike">
                <a:solidFill>
                  <a:srgbClr val="404040"/>
                </a:solidFill>
                <a:latin typeface="Trebuchet MS"/>
                <a:ea typeface="Trebuchet MS"/>
                <a:cs typeface="Trebuchet MS"/>
                <a:sym typeface="Trebuchet MS"/>
              </a:rPr>
              <a:t>Factores característicos:</a:t>
            </a:r>
            <a:endParaRPr b="0" i="0" sz="2000" u="none" cap="none" strike="noStrike">
              <a:solidFill>
                <a:srgbClr val="404040"/>
              </a:solidFill>
              <a:latin typeface="Trebuchet MS"/>
              <a:ea typeface="Trebuchet MS"/>
              <a:cs typeface="Trebuchet MS"/>
              <a:sym typeface="Trebuchet MS"/>
            </a:endParaRPr>
          </a:p>
          <a:p>
            <a:pPr indent="-355600" lvl="0" marL="457200" marR="0" rtl="0" algn="l">
              <a:lnSpc>
                <a:spcPct val="90000"/>
              </a:lnSpc>
              <a:spcBef>
                <a:spcPts val="1000"/>
              </a:spcBef>
              <a:spcAft>
                <a:spcPts val="0"/>
              </a:spcAft>
              <a:buClr>
                <a:srgbClr val="404040"/>
              </a:buClr>
              <a:buSzPts val="2000"/>
              <a:buFont typeface="Trebuchet MS"/>
              <a:buChar char="➢"/>
            </a:pPr>
            <a:r>
              <a:rPr b="0" i="0" lang="en-US" sz="2000" u="none" cap="none" strike="noStrike">
                <a:solidFill>
                  <a:srgbClr val="404040"/>
                </a:solidFill>
                <a:latin typeface="Trebuchet MS"/>
                <a:ea typeface="Trebuchet MS"/>
                <a:cs typeface="Trebuchet MS"/>
                <a:sym typeface="Trebuchet MS"/>
              </a:rPr>
              <a:t>Descentralización / Procesamiento distribuído</a:t>
            </a:r>
            <a:endParaRPr b="0" i="0" sz="2000" u="none" cap="none" strike="noStrike">
              <a:solidFill>
                <a:srgbClr val="404040"/>
              </a:solidFill>
              <a:latin typeface="Trebuchet MS"/>
              <a:ea typeface="Trebuchet MS"/>
              <a:cs typeface="Trebuchet MS"/>
              <a:sym typeface="Trebuchet MS"/>
            </a:endParaRPr>
          </a:p>
          <a:p>
            <a:pPr indent="-355600" lvl="0" marL="457200" marR="0" rtl="0" algn="l">
              <a:lnSpc>
                <a:spcPct val="90000"/>
              </a:lnSpc>
              <a:spcBef>
                <a:spcPts val="0"/>
              </a:spcBef>
              <a:spcAft>
                <a:spcPts val="0"/>
              </a:spcAft>
              <a:buClr>
                <a:srgbClr val="404040"/>
              </a:buClr>
              <a:buSzPts val="2000"/>
              <a:buFont typeface="Trebuchet MS"/>
              <a:buChar char="➢"/>
            </a:pPr>
            <a:r>
              <a:rPr b="0" i="0" lang="en-US" sz="2000" u="none" cap="none" strike="noStrike">
                <a:solidFill>
                  <a:srgbClr val="404040"/>
                </a:solidFill>
                <a:latin typeface="Trebuchet MS"/>
                <a:ea typeface="Trebuchet MS"/>
                <a:cs typeface="Trebuchet MS"/>
                <a:sym typeface="Trebuchet MS"/>
              </a:rPr>
              <a:t>Diversidad de recursos y dinamismo</a:t>
            </a:r>
            <a:endParaRPr b="0" i="0" sz="2000" u="none" cap="none" strike="noStrike">
              <a:solidFill>
                <a:srgbClr val="404040"/>
              </a:solidFill>
              <a:latin typeface="Trebuchet MS"/>
              <a:ea typeface="Trebuchet MS"/>
              <a:cs typeface="Trebuchet MS"/>
              <a:sym typeface="Trebuchet MS"/>
            </a:endParaRPr>
          </a:p>
          <a:p>
            <a:pPr indent="-355600" lvl="0" marL="457200" marR="0" rtl="0" algn="l">
              <a:lnSpc>
                <a:spcPct val="90000"/>
              </a:lnSpc>
              <a:spcBef>
                <a:spcPts val="0"/>
              </a:spcBef>
              <a:spcAft>
                <a:spcPts val="0"/>
              </a:spcAft>
              <a:buClr>
                <a:srgbClr val="404040"/>
              </a:buClr>
              <a:buSzPts val="2000"/>
              <a:buFont typeface="Trebuchet MS"/>
              <a:buChar char="➢"/>
            </a:pPr>
            <a:r>
              <a:rPr b="0" i="0" lang="en-US" sz="2000" u="none" cap="none" strike="noStrike">
                <a:solidFill>
                  <a:srgbClr val="404040"/>
                </a:solidFill>
                <a:latin typeface="Trebuchet MS"/>
                <a:ea typeface="Trebuchet MS"/>
                <a:cs typeface="Trebuchet MS"/>
                <a:sym typeface="Trebuchet MS"/>
              </a:rPr>
              <a:t>Administración descentralizada</a:t>
            </a:r>
            <a:endParaRPr b="0" i="0" sz="2000" u="none" cap="none" strike="noStrike">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Clr>
                <a:srgbClr val="000000"/>
              </a:buClr>
              <a:buSzPts val="2200"/>
              <a:buFont typeface="Arial"/>
              <a:buNone/>
            </a:pPr>
            <a:r>
              <a:t/>
            </a:r>
            <a:endParaRPr b="0" i="0" sz="2200" u="none" cap="none" strike="noStrike">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Clr>
                <a:srgbClr val="000000"/>
              </a:buClr>
              <a:buSzPts val="2200"/>
              <a:buFont typeface="Arial"/>
              <a:buNone/>
            </a:pPr>
            <a:r>
              <a:t/>
            </a:r>
            <a:endParaRPr b="0" i="0" sz="2200" u="none" cap="none" strike="noStrike">
              <a:solidFill>
                <a:srgbClr val="404040"/>
              </a:solidFill>
              <a:latin typeface="Trebuchet MS"/>
              <a:ea typeface="Trebuchet MS"/>
              <a:cs typeface="Trebuchet MS"/>
              <a:sym typeface="Trebuchet MS"/>
            </a:endParaRPr>
          </a:p>
        </p:txBody>
      </p:sp>
      <p:sp>
        <p:nvSpPr>
          <p:cNvPr id="554" name="Google Shape;554;p42"/>
          <p:cNvSpPr txBox="1"/>
          <p:nvPr/>
        </p:nvSpPr>
        <p:spPr>
          <a:xfrm>
            <a:off x="250825" y="836600"/>
            <a:ext cx="6554700" cy="5055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Grid computing</a:t>
            </a:r>
            <a:endParaRPr b="0" i="0" sz="1400" u="none" cap="none" strike="noStrike">
              <a:solidFill>
                <a:srgbClr val="000000"/>
              </a:solidFill>
              <a:latin typeface="Arial"/>
              <a:ea typeface="Arial"/>
              <a:cs typeface="Arial"/>
              <a:sym typeface="Arial"/>
            </a:endParaRPr>
          </a:p>
        </p:txBody>
      </p:sp>
      <p:sp>
        <p:nvSpPr>
          <p:cNvPr id="555" name="Google Shape;555;p42"/>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556" name="Google Shape;556;p42"/>
          <p:cNvSpPr txBox="1"/>
          <p:nvPr/>
        </p:nvSpPr>
        <p:spPr>
          <a:xfrm>
            <a:off x="250825" y="4385500"/>
            <a:ext cx="6657900" cy="2255400"/>
          </a:xfrm>
          <a:prstGeom prst="rect">
            <a:avLst/>
          </a:prstGeom>
          <a:noFill/>
          <a:ln>
            <a:noFill/>
          </a:ln>
        </p:spPr>
        <p:txBody>
          <a:bodyPr anchorCtr="0" anchor="t" bIns="46800" lIns="90000" spcFirstLastPara="1" rIns="90000" wrap="square" tIns="46800">
            <a:noAutofit/>
          </a:bodyPr>
          <a:lstStyle/>
          <a:p>
            <a:pPr indent="0" lvl="0" marL="57150" marR="0" rtl="0" algn="l">
              <a:lnSpc>
                <a:spcPct val="90000"/>
              </a:lnSpc>
              <a:spcBef>
                <a:spcPts val="1000"/>
              </a:spcBef>
              <a:spcAft>
                <a:spcPts val="0"/>
              </a:spcAft>
              <a:buNone/>
            </a:pPr>
            <a:r>
              <a:rPr b="0" i="0" lang="en-US" sz="2000" u="none" cap="none" strike="noStrike">
                <a:solidFill>
                  <a:srgbClr val="404040"/>
                </a:solidFill>
                <a:latin typeface="Trebuchet MS"/>
                <a:ea typeface="Trebuchet MS"/>
                <a:cs typeface="Trebuchet MS"/>
                <a:sym typeface="Trebuchet MS"/>
              </a:rPr>
              <a:t>Grid computing suele hacer uso de la potencia de computación residual en una computadora de escritorio conectada a una red, mientras que las máquinas en un clúster están dedicadas a trabajar como una sola unidad y nada más. </a:t>
            </a:r>
            <a:endParaRPr b="0" i="0" sz="2000" u="none" cap="none" strike="noStrike">
              <a:solidFill>
                <a:srgbClr val="404040"/>
              </a:solidFill>
              <a:latin typeface="Trebuchet MS"/>
              <a:ea typeface="Trebuchet MS"/>
              <a:cs typeface="Trebuchet MS"/>
              <a:sym typeface="Trebuchet MS"/>
            </a:endParaRPr>
          </a:p>
          <a:p>
            <a:pPr indent="0" lvl="0" marL="57150" marR="0" rtl="0" algn="l">
              <a:lnSpc>
                <a:spcPct val="90000"/>
              </a:lnSpc>
              <a:spcBef>
                <a:spcPts val="1000"/>
              </a:spcBef>
              <a:spcAft>
                <a:spcPts val="0"/>
              </a:spcAft>
              <a:buClr>
                <a:srgbClr val="000000"/>
              </a:buClr>
              <a:buSzPts val="2200"/>
              <a:buFont typeface="Arial"/>
              <a:buNone/>
            </a:pPr>
            <a:r>
              <a:t/>
            </a:r>
            <a:endParaRPr b="0" i="0" sz="2200" u="none" cap="none" strike="noStrike">
              <a:solidFill>
                <a:srgbClr val="404040"/>
              </a:solidFill>
              <a:latin typeface="Trebuchet MS"/>
              <a:ea typeface="Trebuchet MS"/>
              <a:cs typeface="Trebuchet MS"/>
              <a:sym typeface="Trebuchet MS"/>
            </a:endParaRPr>
          </a:p>
          <a:p>
            <a:pPr indent="0" lvl="0" marL="0" marR="0" rtl="0" algn="l">
              <a:lnSpc>
                <a:spcPct val="90000"/>
              </a:lnSpc>
              <a:spcBef>
                <a:spcPts val="1000"/>
              </a:spcBef>
              <a:spcAft>
                <a:spcPts val="0"/>
              </a:spcAft>
              <a:buClr>
                <a:srgbClr val="000000"/>
              </a:buClr>
              <a:buSzPts val="2200"/>
              <a:buFont typeface="Arial"/>
              <a:buNone/>
            </a:pPr>
            <a:r>
              <a:t/>
            </a:r>
            <a:endParaRPr b="0" i="0" sz="2200" u="none" cap="none" strike="noStrike">
              <a:solidFill>
                <a:srgbClr val="404040"/>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5" name="Shape 565"/>
        <p:cNvGrpSpPr/>
        <p:nvPr/>
      </p:nvGrpSpPr>
      <p:grpSpPr>
        <a:xfrm>
          <a:off x="0" y="0"/>
          <a:ext cx="0" cy="0"/>
          <a:chOff x="0" y="0"/>
          <a:chExt cx="0" cy="0"/>
        </a:xfrm>
      </p:grpSpPr>
      <p:sp>
        <p:nvSpPr>
          <p:cNvPr id="566" name="Google Shape;566;p50"/>
          <p:cNvSpPr txBox="1"/>
          <p:nvPr/>
        </p:nvSpPr>
        <p:spPr>
          <a:xfrm>
            <a:off x="457200" y="985837"/>
            <a:ext cx="8229600" cy="5494337"/>
          </a:xfrm>
          <a:prstGeom prst="rect">
            <a:avLst/>
          </a:prstGeom>
          <a:noFill/>
          <a:ln>
            <a:noFill/>
          </a:ln>
        </p:spPr>
        <p:txBody>
          <a:bodyPr anchorCtr="0" anchor="t" bIns="46800" lIns="90000" spcFirstLastPara="1" rIns="90000" wrap="square" tIns="46800">
            <a:noAutofit/>
          </a:bodyPr>
          <a:lstStyle/>
          <a:p>
            <a:pPr indent="-317500" lvl="0" marL="342900" marR="0" rtl="0" algn="ctr">
              <a:lnSpc>
                <a:spcPct val="80000"/>
              </a:lnSpc>
              <a:spcBef>
                <a:spcPts val="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ctr">
              <a:lnSpc>
                <a:spcPct val="80000"/>
              </a:lnSpc>
              <a:spcBef>
                <a:spcPts val="70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ctr">
              <a:lnSpc>
                <a:spcPct val="80000"/>
              </a:lnSpc>
              <a:spcBef>
                <a:spcPts val="70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ctr">
              <a:lnSpc>
                <a:spcPct val="80000"/>
              </a:lnSpc>
              <a:spcBef>
                <a:spcPts val="70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ctr">
              <a:lnSpc>
                <a:spcPct val="80000"/>
              </a:lnSpc>
              <a:spcBef>
                <a:spcPts val="70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ctr">
              <a:lnSpc>
                <a:spcPct val="90000"/>
              </a:lnSpc>
              <a:spcBef>
                <a:spcPts val="800"/>
              </a:spcBef>
              <a:spcAft>
                <a:spcPts val="0"/>
              </a:spcAft>
              <a:buClr>
                <a:srgbClr val="404040"/>
              </a:buClr>
              <a:buSzPts val="2600"/>
              <a:buFont typeface="Trebuchet MS"/>
              <a:buNone/>
            </a:pPr>
            <a:r>
              <a:rPr b="1" i="0" lang="en-US" sz="2600" u="none" cap="none" strike="noStrike">
                <a:solidFill>
                  <a:srgbClr val="404040"/>
                </a:solidFill>
                <a:latin typeface="Trebuchet MS"/>
                <a:ea typeface="Trebuchet MS"/>
                <a:cs typeface="Trebuchet MS"/>
                <a:sym typeface="Trebuchet MS"/>
              </a:rPr>
              <a:t>Consultas...</a:t>
            </a:r>
            <a:endParaRPr b="0" i="0" sz="1400" u="none" cap="none" strike="noStrike">
              <a:solidFill>
                <a:srgbClr val="000000"/>
              </a:solidFill>
              <a:latin typeface="Arial"/>
              <a:ea typeface="Arial"/>
              <a:cs typeface="Arial"/>
              <a:sym typeface="Arial"/>
            </a:endParaRPr>
          </a:p>
          <a:p>
            <a:pPr indent="-317500" lvl="0" marL="342900" marR="0" rtl="0" algn="l">
              <a:lnSpc>
                <a:spcPct val="80000"/>
              </a:lnSpc>
              <a:spcBef>
                <a:spcPts val="700"/>
              </a:spcBef>
              <a:spcAft>
                <a:spcPts val="0"/>
              </a:spcAft>
              <a:buClr>
                <a:srgbClr val="FFFFFF"/>
              </a:buClr>
              <a:buSzPts val="2000"/>
              <a:buFont typeface="Calibri"/>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567" name="Google Shape;567;p50"/>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6" name="Shape 576"/>
        <p:cNvGrpSpPr/>
        <p:nvPr/>
      </p:nvGrpSpPr>
      <p:grpSpPr>
        <a:xfrm>
          <a:off x="0" y="0"/>
          <a:ext cx="0" cy="0"/>
          <a:chOff x="0" y="0"/>
          <a:chExt cx="0" cy="0"/>
        </a:xfrm>
      </p:grpSpPr>
      <p:sp>
        <p:nvSpPr>
          <p:cNvPr id="577" name="Google Shape;577;p51"/>
          <p:cNvSpPr txBox="1"/>
          <p:nvPr/>
        </p:nvSpPr>
        <p:spPr>
          <a:xfrm>
            <a:off x="457200" y="985837"/>
            <a:ext cx="8229600" cy="54942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80000"/>
              </a:lnSpc>
              <a:spcBef>
                <a:spcPts val="0"/>
              </a:spcBef>
              <a:spcAft>
                <a:spcPts val="0"/>
              </a:spcAft>
              <a:buClr>
                <a:schemeClr val="dk1"/>
              </a:buClr>
              <a:buSzPts val="1100"/>
              <a:buFont typeface="Arial"/>
              <a:buNone/>
            </a:pPr>
            <a:r>
              <a:t/>
            </a:r>
            <a:endParaRPr b="1" i="0" sz="2800" u="none" cap="none" strike="noStrike">
              <a:solidFill>
                <a:srgbClr val="000000"/>
              </a:solidFill>
              <a:latin typeface="Calibri"/>
              <a:ea typeface="Calibri"/>
              <a:cs typeface="Calibri"/>
              <a:sym typeface="Calibri"/>
            </a:endParaRPr>
          </a:p>
          <a:p>
            <a:pPr indent="-317500" lvl="0" marL="342900" marR="0" rtl="0" algn="l">
              <a:lnSpc>
                <a:spcPct val="80000"/>
              </a:lnSpc>
              <a:spcBef>
                <a:spcPts val="0"/>
              </a:spcBef>
              <a:spcAft>
                <a:spcPts val="0"/>
              </a:spcAft>
              <a:buClr>
                <a:schemeClr val="dk1"/>
              </a:buClr>
              <a:buSzPts val="1100"/>
              <a:buFont typeface="Arial"/>
              <a:buNone/>
            </a:pPr>
            <a:r>
              <a:rPr b="1" i="0" lang="en-US" sz="2800" u="none" cap="none" strike="noStrike">
                <a:solidFill>
                  <a:srgbClr val="000000"/>
                </a:solidFill>
                <a:latin typeface="Calibri"/>
                <a:ea typeface="Calibri"/>
                <a:cs typeface="Calibri"/>
                <a:sym typeface="Calibri"/>
              </a:rPr>
              <a:t>Laudon &amp; Laudon, Sistemas de Información Gerencial</a:t>
            </a:r>
            <a:endParaRPr b="1" i="0" sz="2800" u="none" cap="none" strike="noStrike">
              <a:solidFill>
                <a:srgbClr val="000000"/>
              </a:solidFill>
              <a:latin typeface="Calibri"/>
              <a:ea typeface="Calibri"/>
              <a:cs typeface="Calibri"/>
              <a:sym typeface="Calibri"/>
            </a:endParaRPr>
          </a:p>
          <a:p>
            <a:pPr indent="-317500" lvl="0" marL="342900" marR="0" rtl="0" algn="l">
              <a:lnSpc>
                <a:spcPct val="80000"/>
              </a:lnSpc>
              <a:spcBef>
                <a:spcPts val="0"/>
              </a:spcBef>
              <a:spcAft>
                <a:spcPts val="0"/>
              </a:spcAft>
              <a:buClr>
                <a:schemeClr val="dk1"/>
              </a:buClr>
              <a:buSzPts val="1100"/>
              <a:buFont typeface="Arial"/>
              <a:buNone/>
            </a:pPr>
            <a:r>
              <a:t/>
            </a:r>
            <a:endParaRPr b="0" i="0" sz="2400" u="none" cap="none" strike="noStrike">
              <a:solidFill>
                <a:srgbClr val="000000"/>
              </a:solidFill>
              <a:latin typeface="Calibri"/>
              <a:ea typeface="Calibri"/>
              <a:cs typeface="Calibri"/>
              <a:sym typeface="Calibri"/>
            </a:endParaRPr>
          </a:p>
          <a:p>
            <a:pPr indent="-317500" lvl="0" marL="342900" marR="0" rtl="0" algn="l">
              <a:lnSpc>
                <a:spcPct val="80000"/>
              </a:lnSpc>
              <a:spcBef>
                <a:spcPts val="0"/>
              </a:spcBef>
              <a:spcAft>
                <a:spcPts val="0"/>
              </a:spcAft>
              <a:buClr>
                <a:schemeClr val="dk1"/>
              </a:buClr>
              <a:buSzPts val="1100"/>
              <a:buFont typeface="Arial"/>
              <a:buNone/>
            </a:pPr>
            <a:r>
              <a:rPr b="0" i="0" lang="en-US" sz="2400" u="none" cap="none" strike="noStrike">
                <a:solidFill>
                  <a:srgbClr val="000000"/>
                </a:solidFill>
                <a:uFill>
                  <a:noFill/>
                </a:uFill>
                <a:latin typeface="Calibri"/>
                <a:ea typeface="Calibri"/>
                <a:cs typeface="Calibri"/>
                <a:sym typeface="Calibri"/>
                <a:hlinkClick r:id="rId4"/>
              </a:rPr>
              <a:t>https://www.top500.org/</a:t>
            </a:r>
            <a:endParaRPr b="0" i="0" sz="2400" u="none" cap="none" strike="noStrike">
              <a:solidFill>
                <a:srgbClr val="000000"/>
              </a:solidFill>
              <a:latin typeface="Calibri"/>
              <a:ea typeface="Calibri"/>
              <a:cs typeface="Calibri"/>
              <a:sym typeface="Calibri"/>
            </a:endParaRPr>
          </a:p>
          <a:p>
            <a:pPr indent="-317500" lvl="0" marL="342900" marR="0" rtl="0" algn="l">
              <a:lnSpc>
                <a:spcPct val="80000"/>
              </a:lnSpc>
              <a:spcBef>
                <a:spcPts val="0"/>
              </a:spcBef>
              <a:spcAft>
                <a:spcPts val="0"/>
              </a:spcAft>
              <a:buClr>
                <a:srgbClr val="FFFFFF"/>
              </a:buClr>
              <a:buSzPts val="2800"/>
              <a:buFont typeface="Calibri"/>
              <a:buNone/>
            </a:pPr>
            <a:r>
              <a:t/>
            </a:r>
            <a:endParaRPr b="0" i="0" sz="2400" u="none" cap="none" strike="noStrike">
              <a:solidFill>
                <a:srgbClr val="000000"/>
              </a:solidFill>
              <a:latin typeface="Calibri"/>
              <a:ea typeface="Calibri"/>
              <a:cs typeface="Calibri"/>
              <a:sym typeface="Calibri"/>
            </a:endParaRPr>
          </a:p>
          <a:p>
            <a:pPr indent="-317500" lvl="0" marL="342900" marR="0" rtl="0" algn="l">
              <a:lnSpc>
                <a:spcPct val="80000"/>
              </a:lnSpc>
              <a:spcBef>
                <a:spcPts val="0"/>
              </a:spcBef>
              <a:spcAft>
                <a:spcPts val="0"/>
              </a:spcAft>
              <a:buClr>
                <a:srgbClr val="FFFFFF"/>
              </a:buClr>
              <a:buSzPts val="2800"/>
              <a:buFont typeface="Calibri"/>
              <a:buNone/>
            </a:pPr>
            <a:r>
              <a:rPr b="0" i="0" lang="en-US" sz="2400" u="none" cap="none" strike="noStrike">
                <a:solidFill>
                  <a:srgbClr val="000000"/>
                </a:solidFill>
                <a:uFill>
                  <a:noFill/>
                </a:uFill>
                <a:latin typeface="Calibri"/>
                <a:ea typeface="Calibri"/>
                <a:cs typeface="Calibri"/>
                <a:sym typeface="Calibri"/>
                <a:hlinkClick r:id="rId5"/>
              </a:rPr>
              <a:t>https://memcached.org/</a:t>
            </a:r>
            <a:endParaRPr b="0" i="0" sz="2400" u="none" cap="none" strike="noStrike">
              <a:solidFill>
                <a:srgbClr val="000000"/>
              </a:solidFill>
              <a:latin typeface="Calibri"/>
              <a:ea typeface="Calibri"/>
              <a:cs typeface="Calibri"/>
              <a:sym typeface="Calibri"/>
            </a:endParaRPr>
          </a:p>
          <a:p>
            <a:pPr indent="-317500" lvl="0" marL="342900" marR="0" rtl="0" algn="l">
              <a:lnSpc>
                <a:spcPct val="80000"/>
              </a:lnSpc>
              <a:spcBef>
                <a:spcPts val="0"/>
              </a:spcBef>
              <a:spcAft>
                <a:spcPts val="0"/>
              </a:spcAft>
              <a:buClr>
                <a:srgbClr val="FFFFFF"/>
              </a:buClr>
              <a:buSzPts val="2800"/>
              <a:buFont typeface="Calibri"/>
              <a:buNone/>
            </a:pPr>
            <a:r>
              <a:t/>
            </a:r>
            <a:endParaRPr b="0" i="0" sz="2400" u="none" cap="none" strike="noStrike">
              <a:solidFill>
                <a:srgbClr val="000000"/>
              </a:solidFill>
              <a:latin typeface="Calibri"/>
              <a:ea typeface="Calibri"/>
              <a:cs typeface="Calibri"/>
              <a:sym typeface="Calibri"/>
            </a:endParaRPr>
          </a:p>
          <a:p>
            <a:pPr indent="-317500" lvl="0" marL="342900" marR="0" rtl="0" algn="l">
              <a:lnSpc>
                <a:spcPct val="80000"/>
              </a:lnSpc>
              <a:spcBef>
                <a:spcPts val="0"/>
              </a:spcBef>
              <a:spcAft>
                <a:spcPts val="0"/>
              </a:spcAft>
              <a:buClr>
                <a:srgbClr val="FFFFFF"/>
              </a:buClr>
              <a:buSzPts val="2800"/>
              <a:buFont typeface="Calibri"/>
              <a:buNone/>
            </a:pPr>
            <a:r>
              <a:rPr b="0" i="0" lang="en-US" sz="2400" u="none" cap="none" strike="noStrike">
                <a:solidFill>
                  <a:srgbClr val="000000"/>
                </a:solidFill>
                <a:uFill>
                  <a:noFill/>
                </a:uFill>
                <a:latin typeface="Calibri"/>
                <a:ea typeface="Calibri"/>
                <a:cs typeface="Calibri"/>
                <a:sym typeface="Calibri"/>
                <a:hlinkClick r:id="rId6"/>
              </a:rPr>
              <a:t>https://varnish-cache.org/</a:t>
            </a:r>
            <a:endParaRPr b="0" i="0" sz="2400" u="none" cap="none" strike="noStrike">
              <a:solidFill>
                <a:srgbClr val="000000"/>
              </a:solidFill>
              <a:latin typeface="Calibri"/>
              <a:ea typeface="Calibri"/>
              <a:cs typeface="Calibri"/>
              <a:sym typeface="Calibri"/>
            </a:endParaRPr>
          </a:p>
          <a:p>
            <a:pPr indent="-317500" lvl="0" marL="342900" marR="0" rtl="0" algn="l">
              <a:lnSpc>
                <a:spcPct val="80000"/>
              </a:lnSpc>
              <a:spcBef>
                <a:spcPts val="0"/>
              </a:spcBef>
              <a:spcAft>
                <a:spcPts val="0"/>
              </a:spcAft>
              <a:buClr>
                <a:srgbClr val="FFFFFF"/>
              </a:buClr>
              <a:buSzPts val="2800"/>
              <a:buFont typeface="Calibri"/>
              <a:buNone/>
            </a:pPr>
            <a:r>
              <a:t/>
            </a:r>
            <a:endParaRPr b="0" i="0" sz="2400" u="none" cap="none" strike="noStrike">
              <a:solidFill>
                <a:srgbClr val="000000"/>
              </a:solidFill>
              <a:latin typeface="Calibri"/>
              <a:ea typeface="Calibri"/>
              <a:cs typeface="Calibri"/>
              <a:sym typeface="Calibri"/>
            </a:endParaRPr>
          </a:p>
          <a:p>
            <a:pPr indent="-317500" lvl="0" marL="342900" marR="0" rtl="0" algn="l">
              <a:lnSpc>
                <a:spcPct val="80000"/>
              </a:lnSpc>
              <a:spcBef>
                <a:spcPts val="700"/>
              </a:spcBef>
              <a:spcAft>
                <a:spcPts val="0"/>
              </a:spcAft>
              <a:buClr>
                <a:srgbClr val="FFFFFF"/>
              </a:buClr>
              <a:buSzPts val="2800"/>
              <a:buFont typeface="Calibri"/>
              <a:buNone/>
            </a:pPr>
            <a:r>
              <a:rPr b="0" i="0" lang="en-US" sz="2400" u="none" cap="none" strike="noStrike">
                <a:solidFill>
                  <a:srgbClr val="000000"/>
                </a:solidFill>
                <a:uFill>
                  <a:noFill/>
                </a:uFill>
                <a:latin typeface="Calibri"/>
                <a:ea typeface="Calibri"/>
                <a:cs typeface="Calibri"/>
                <a:sym typeface="Calibri"/>
                <a:hlinkClick r:id="rId7"/>
              </a:rPr>
              <a:t>https://www.vmware.com/ar/products/hyper-converged-infrastructure.html</a:t>
            </a:r>
            <a:endParaRPr b="0" i="0" sz="2400" u="none" cap="none" strike="noStrike">
              <a:solidFill>
                <a:srgbClr val="000000"/>
              </a:solidFill>
              <a:latin typeface="Calibri"/>
              <a:ea typeface="Calibri"/>
              <a:cs typeface="Calibri"/>
              <a:sym typeface="Calibri"/>
            </a:endParaRPr>
          </a:p>
          <a:p>
            <a:pPr indent="-317500" lvl="0" marL="342900" marR="0" rtl="0" algn="l">
              <a:lnSpc>
                <a:spcPct val="80000"/>
              </a:lnSpc>
              <a:spcBef>
                <a:spcPts val="70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l">
              <a:lnSpc>
                <a:spcPct val="80000"/>
              </a:lnSpc>
              <a:spcBef>
                <a:spcPts val="70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ctr">
              <a:lnSpc>
                <a:spcPct val="80000"/>
              </a:lnSpc>
              <a:spcBef>
                <a:spcPts val="70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ctr">
              <a:lnSpc>
                <a:spcPct val="80000"/>
              </a:lnSpc>
              <a:spcBef>
                <a:spcPts val="70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ctr">
              <a:lnSpc>
                <a:spcPct val="80000"/>
              </a:lnSpc>
              <a:spcBef>
                <a:spcPts val="700"/>
              </a:spcBef>
              <a:spcAft>
                <a:spcPts val="0"/>
              </a:spcAft>
              <a:buClr>
                <a:srgbClr val="FFFFFF"/>
              </a:buClr>
              <a:buSzPts val="2800"/>
              <a:buFont typeface="Calibri"/>
              <a:buNone/>
            </a:pPr>
            <a:r>
              <a:t/>
            </a:r>
            <a:endParaRPr b="1" i="0" sz="2800" u="none" cap="none" strike="noStrike">
              <a:solidFill>
                <a:srgbClr val="000000"/>
              </a:solidFill>
              <a:latin typeface="Calibri"/>
              <a:ea typeface="Calibri"/>
              <a:cs typeface="Calibri"/>
              <a:sym typeface="Calibri"/>
            </a:endParaRPr>
          </a:p>
          <a:p>
            <a:pPr indent="-317500" lvl="0" marL="342900" marR="0" rtl="0" algn="ctr">
              <a:lnSpc>
                <a:spcPct val="90000"/>
              </a:lnSpc>
              <a:spcBef>
                <a:spcPts val="800"/>
              </a:spcBef>
              <a:spcAft>
                <a:spcPts val="0"/>
              </a:spcAft>
              <a:buClr>
                <a:srgbClr val="404040"/>
              </a:buClr>
              <a:buSzPts val="2600"/>
              <a:buFont typeface="Trebuchet MS"/>
              <a:buNone/>
            </a:pPr>
            <a:r>
              <a:t/>
            </a:r>
            <a:endParaRPr b="0" i="0" sz="1400" u="none" cap="none" strike="noStrike">
              <a:solidFill>
                <a:srgbClr val="000000"/>
              </a:solidFill>
              <a:latin typeface="Arial"/>
              <a:ea typeface="Arial"/>
              <a:cs typeface="Arial"/>
              <a:sym typeface="Arial"/>
            </a:endParaRPr>
          </a:p>
          <a:p>
            <a:pPr indent="-317500" lvl="0" marL="342900" marR="0" rtl="0" algn="l">
              <a:lnSpc>
                <a:spcPct val="80000"/>
              </a:lnSpc>
              <a:spcBef>
                <a:spcPts val="700"/>
              </a:spcBef>
              <a:spcAft>
                <a:spcPts val="0"/>
              </a:spcAft>
              <a:buClr>
                <a:srgbClr val="FFFFFF"/>
              </a:buClr>
              <a:buSzPts val="2000"/>
              <a:buFont typeface="Calibri"/>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578" name="Google Shape;578;p51"/>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6"/>
          <p:cNvSpPr txBox="1"/>
          <p:nvPr/>
        </p:nvSpPr>
        <p:spPr>
          <a:xfrm>
            <a:off x="317000" y="1585050"/>
            <a:ext cx="7724400" cy="5273100"/>
          </a:xfrm>
          <a:prstGeom prst="rect">
            <a:avLst/>
          </a:prstGeom>
          <a:noFill/>
          <a:ln>
            <a:noFill/>
          </a:ln>
          <a:effectLst>
            <a:reflection blurRad="0" dir="5400000" dist="38100" endA="0" fadeDir="5400012" kx="0" rotWithShape="0" algn="bl" stPos="0" sy="-100000" ky="0"/>
          </a:effectLst>
        </p:spPr>
        <p:txBody>
          <a:bodyPr anchorCtr="0" anchor="t" bIns="0" lIns="90000" spcFirstLastPara="1" rIns="90000" wrap="square" tIns="45700">
            <a:noAutofit/>
          </a:bodyPr>
          <a:lstStyle/>
          <a:p>
            <a:pPr indent="-298450" lvl="1" marL="457200" marR="0" rtl="0" algn="l">
              <a:lnSpc>
                <a:spcPct val="115000"/>
              </a:lnSpc>
              <a:spcBef>
                <a:spcPts val="1000"/>
              </a:spcBef>
              <a:spcAft>
                <a:spcPts val="0"/>
              </a:spcAft>
              <a:buClr>
                <a:srgbClr val="FF0000"/>
              </a:buClr>
              <a:buSzPts val="2000"/>
              <a:buFont typeface="Trebuchet MS"/>
              <a:buChar char="➤"/>
            </a:pPr>
            <a:r>
              <a:rPr i="0" lang="en-US" sz="2000" u="none" cap="none" strike="noStrike">
                <a:solidFill>
                  <a:srgbClr val="404040"/>
                </a:solidFill>
              </a:rPr>
              <a:t>Confiabilidad</a:t>
            </a:r>
            <a:endParaRPr i="0" sz="2000" u="none" cap="none" strike="noStrike">
              <a:solidFill>
                <a:srgbClr val="404040"/>
              </a:solidFill>
            </a:endParaRPr>
          </a:p>
          <a:p>
            <a:pPr indent="0" lvl="0" marL="914400" marR="0" rtl="0" algn="l">
              <a:lnSpc>
                <a:spcPct val="115000"/>
              </a:lnSpc>
              <a:spcBef>
                <a:spcPts val="1000"/>
              </a:spcBef>
              <a:spcAft>
                <a:spcPts val="0"/>
              </a:spcAft>
              <a:buNone/>
            </a:pPr>
            <a:r>
              <a:t/>
            </a:r>
            <a:endParaRPr sz="800">
              <a:solidFill>
                <a:srgbClr val="404040"/>
              </a:solidFill>
            </a:endParaRPr>
          </a:p>
          <a:p>
            <a:pPr indent="-298450" lvl="1" marL="457200" marR="0" rtl="0" algn="l">
              <a:lnSpc>
                <a:spcPct val="115000"/>
              </a:lnSpc>
              <a:spcBef>
                <a:spcPts val="1000"/>
              </a:spcBef>
              <a:spcAft>
                <a:spcPts val="0"/>
              </a:spcAft>
              <a:buClr>
                <a:srgbClr val="FF0000"/>
              </a:buClr>
              <a:buSzPts val="2000"/>
              <a:buFont typeface="Trebuchet MS"/>
              <a:buChar char="➤"/>
            </a:pPr>
            <a:r>
              <a:rPr i="0" lang="en-US" sz="2000" u="none" cap="none" strike="noStrike">
                <a:solidFill>
                  <a:srgbClr val="404040"/>
                </a:solidFill>
              </a:rPr>
              <a:t>Disponibilidad</a:t>
            </a:r>
            <a:endParaRPr i="0" sz="2000" u="none" cap="none" strike="noStrike">
              <a:solidFill>
                <a:srgbClr val="404040"/>
              </a:solidFill>
            </a:endParaRPr>
          </a:p>
          <a:p>
            <a:pPr indent="0" lvl="0" marL="914400" marR="0" rtl="0" algn="l">
              <a:lnSpc>
                <a:spcPct val="115000"/>
              </a:lnSpc>
              <a:spcBef>
                <a:spcPts val="1000"/>
              </a:spcBef>
              <a:spcAft>
                <a:spcPts val="0"/>
              </a:spcAft>
              <a:buNone/>
            </a:pPr>
            <a:r>
              <a:t/>
            </a:r>
            <a:endParaRPr sz="800">
              <a:solidFill>
                <a:srgbClr val="404040"/>
              </a:solidFill>
            </a:endParaRPr>
          </a:p>
          <a:p>
            <a:pPr indent="-298450" lvl="1" marL="457200" marR="0" rtl="0" algn="l">
              <a:lnSpc>
                <a:spcPct val="115000"/>
              </a:lnSpc>
              <a:spcBef>
                <a:spcPts val="1000"/>
              </a:spcBef>
              <a:spcAft>
                <a:spcPts val="0"/>
              </a:spcAft>
              <a:buClr>
                <a:srgbClr val="FF0000"/>
              </a:buClr>
              <a:buSzPts val="2000"/>
              <a:buFont typeface="Trebuchet MS"/>
              <a:buChar char="➤"/>
            </a:pPr>
            <a:r>
              <a:rPr i="0" lang="en-US" sz="2000" u="none" cap="none" strike="noStrike">
                <a:solidFill>
                  <a:srgbClr val="404040"/>
                </a:solidFill>
              </a:rPr>
              <a:t>Tolerancia a fallas</a:t>
            </a:r>
            <a:endParaRPr sz="2000">
              <a:solidFill>
                <a:srgbClr val="404040"/>
              </a:solidFill>
            </a:endParaRPr>
          </a:p>
          <a:p>
            <a:pPr indent="0" lvl="0" marL="914400" marR="0" rtl="0" algn="l">
              <a:lnSpc>
                <a:spcPct val="115000"/>
              </a:lnSpc>
              <a:spcBef>
                <a:spcPts val="1000"/>
              </a:spcBef>
              <a:spcAft>
                <a:spcPts val="0"/>
              </a:spcAft>
              <a:buNone/>
            </a:pPr>
            <a:r>
              <a:t/>
            </a:r>
            <a:endParaRPr sz="800">
              <a:solidFill>
                <a:srgbClr val="404040"/>
              </a:solidFill>
            </a:endParaRPr>
          </a:p>
          <a:p>
            <a:pPr indent="-298450" lvl="1" marL="457200" marR="0" rtl="0" algn="l">
              <a:lnSpc>
                <a:spcPct val="115000"/>
              </a:lnSpc>
              <a:spcBef>
                <a:spcPts val="1000"/>
              </a:spcBef>
              <a:spcAft>
                <a:spcPts val="0"/>
              </a:spcAft>
              <a:buClr>
                <a:srgbClr val="FF0000"/>
              </a:buClr>
              <a:buSzPts val="2000"/>
              <a:buFont typeface="Trebuchet MS"/>
              <a:buChar char="➤"/>
            </a:pPr>
            <a:r>
              <a:rPr i="0" lang="en-US" sz="2000" u="none" cap="none" strike="noStrike">
                <a:solidFill>
                  <a:srgbClr val="404040"/>
                </a:solidFill>
              </a:rPr>
              <a:t>Escalabilidad</a:t>
            </a:r>
            <a:endParaRPr i="0" sz="2000" u="none" cap="none" strike="noStrike">
              <a:solidFill>
                <a:srgbClr val="404040"/>
              </a:solidFill>
            </a:endParaRPr>
          </a:p>
          <a:p>
            <a:pPr indent="0" lvl="0" marL="914400" marR="0" rtl="0" algn="l">
              <a:lnSpc>
                <a:spcPct val="115000"/>
              </a:lnSpc>
              <a:spcBef>
                <a:spcPts val="1000"/>
              </a:spcBef>
              <a:spcAft>
                <a:spcPts val="0"/>
              </a:spcAft>
              <a:buNone/>
            </a:pPr>
            <a:r>
              <a:t/>
            </a:r>
            <a:endParaRPr sz="800">
              <a:solidFill>
                <a:srgbClr val="404040"/>
              </a:solidFill>
            </a:endParaRPr>
          </a:p>
          <a:p>
            <a:pPr indent="-298450" lvl="1" marL="457200" marR="0" rtl="0" algn="l">
              <a:lnSpc>
                <a:spcPct val="115000"/>
              </a:lnSpc>
              <a:spcBef>
                <a:spcPts val="1000"/>
              </a:spcBef>
              <a:spcAft>
                <a:spcPts val="0"/>
              </a:spcAft>
              <a:buClr>
                <a:srgbClr val="FF0000"/>
              </a:buClr>
              <a:buSzPts val="2000"/>
              <a:buFont typeface="Trebuchet MS"/>
              <a:buChar char="➤"/>
            </a:pPr>
            <a:r>
              <a:rPr i="0" lang="en-US" sz="2000" u="none" cap="none" strike="noStrike">
                <a:solidFill>
                  <a:srgbClr val="404040"/>
                </a:solidFill>
              </a:rPr>
              <a:t>Compatibilidad</a:t>
            </a:r>
            <a:endParaRPr i="0" sz="2000" u="none" cap="none" strike="noStrike">
              <a:solidFill>
                <a:srgbClr val="404040"/>
              </a:solidFill>
            </a:endParaRPr>
          </a:p>
          <a:p>
            <a:pPr indent="0" lvl="0" marL="914400" marR="0" rtl="0" algn="l">
              <a:lnSpc>
                <a:spcPct val="115000"/>
              </a:lnSpc>
              <a:spcBef>
                <a:spcPts val="1000"/>
              </a:spcBef>
              <a:spcAft>
                <a:spcPts val="0"/>
              </a:spcAft>
              <a:buNone/>
            </a:pPr>
            <a:r>
              <a:t/>
            </a:r>
            <a:endParaRPr sz="800">
              <a:solidFill>
                <a:srgbClr val="404040"/>
              </a:solidFill>
            </a:endParaRPr>
          </a:p>
          <a:p>
            <a:pPr indent="-298450" lvl="1" marL="457200" marR="0" rtl="0" algn="l">
              <a:lnSpc>
                <a:spcPct val="115000"/>
              </a:lnSpc>
              <a:spcBef>
                <a:spcPts val="1000"/>
              </a:spcBef>
              <a:spcAft>
                <a:spcPts val="0"/>
              </a:spcAft>
              <a:buClr>
                <a:srgbClr val="FF0000"/>
              </a:buClr>
              <a:buSzPts val="2000"/>
              <a:buFont typeface="Trebuchet MS"/>
              <a:buChar char="➤"/>
            </a:pPr>
            <a:r>
              <a:rPr i="0" lang="en-US" sz="2000" u="none" cap="none" strike="noStrike">
                <a:solidFill>
                  <a:srgbClr val="404040"/>
                </a:solidFill>
              </a:rPr>
              <a:t>Administración remota</a:t>
            </a:r>
            <a:endParaRPr i="0" sz="2000" u="none" cap="none" strike="noStrike">
              <a:solidFill>
                <a:srgbClr val="404040"/>
              </a:solidFill>
            </a:endParaRPr>
          </a:p>
          <a:p>
            <a:pPr indent="0" lvl="0" marL="914400" marR="0" rtl="0" algn="l">
              <a:lnSpc>
                <a:spcPct val="115000"/>
              </a:lnSpc>
              <a:spcBef>
                <a:spcPts val="1000"/>
              </a:spcBef>
              <a:spcAft>
                <a:spcPts val="0"/>
              </a:spcAft>
              <a:buNone/>
            </a:pPr>
            <a:r>
              <a:t/>
            </a:r>
            <a:endParaRPr sz="800">
              <a:solidFill>
                <a:srgbClr val="404040"/>
              </a:solidFill>
            </a:endParaRPr>
          </a:p>
          <a:p>
            <a:pPr indent="-298450" lvl="1" marL="457200" marR="0" rtl="0" algn="l">
              <a:lnSpc>
                <a:spcPct val="115000"/>
              </a:lnSpc>
              <a:spcBef>
                <a:spcPts val="1000"/>
              </a:spcBef>
              <a:spcAft>
                <a:spcPts val="0"/>
              </a:spcAft>
              <a:buClr>
                <a:srgbClr val="FF0000"/>
              </a:buClr>
              <a:buSzPts val="2000"/>
              <a:buFont typeface="Trebuchet MS"/>
              <a:buChar char="➤"/>
            </a:pPr>
            <a:r>
              <a:rPr i="0" lang="en-US" sz="2000" u="none" cap="none" strike="noStrike">
                <a:solidFill>
                  <a:srgbClr val="404040"/>
                </a:solidFill>
              </a:rPr>
              <a:t>Mantenimiento en caliente</a:t>
            </a:r>
            <a:endParaRPr i="0" sz="2000" u="none" cap="none" strike="noStrike">
              <a:solidFill>
                <a:srgbClr val="404040"/>
              </a:solidFill>
            </a:endParaRPr>
          </a:p>
        </p:txBody>
      </p:sp>
      <p:sp>
        <p:nvSpPr>
          <p:cNvPr id="126" name="Google Shape;126;p6"/>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127" name="Google Shape;127;p6"/>
          <p:cNvSpPr txBox="1"/>
          <p:nvPr/>
        </p:nvSpPr>
        <p:spPr>
          <a:xfrm>
            <a:off x="317000" y="863475"/>
            <a:ext cx="7111500" cy="8346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Clr>
                <a:srgbClr val="404040"/>
              </a:buClr>
              <a:buSzPts val="2400"/>
              <a:buFont typeface="Trebuchet MS"/>
              <a:buNone/>
            </a:pPr>
            <a:r>
              <a:rPr b="1" i="0" lang="en-US" sz="2400" u="none" cap="none" strike="noStrike">
                <a:solidFill>
                  <a:srgbClr val="404040"/>
                </a:solidFill>
                <a:latin typeface="Trebuchet MS"/>
                <a:ea typeface="Trebuchet MS"/>
                <a:cs typeface="Trebuchet MS"/>
                <a:sym typeface="Trebuchet MS"/>
              </a:rPr>
              <a:t>¿Qué esperamos de las unidades de procesamiento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7"/>
          <p:cNvSpPr txBox="1"/>
          <p:nvPr/>
        </p:nvSpPr>
        <p:spPr>
          <a:xfrm>
            <a:off x="400050" y="1477066"/>
            <a:ext cx="6983400" cy="1266900"/>
          </a:xfrm>
          <a:prstGeom prst="rect">
            <a:avLst/>
          </a:prstGeom>
          <a:noFill/>
          <a:ln>
            <a:noFill/>
          </a:ln>
        </p:spPr>
        <p:txBody>
          <a:bodyPr anchorCtr="0" anchor="t" bIns="46800" lIns="90000" spcFirstLastPara="1" rIns="90000" wrap="square" tIns="46800">
            <a:noAutofit/>
          </a:bodyPr>
          <a:lstStyle/>
          <a:p>
            <a:pPr indent="0" lvl="0" marL="341312" marR="0" rtl="0" algn="l">
              <a:lnSpc>
                <a:spcPct val="100000"/>
              </a:lnSpc>
              <a:spcBef>
                <a:spcPts val="0"/>
              </a:spcBef>
              <a:spcAft>
                <a:spcPts val="0"/>
              </a:spcAft>
              <a:buClr>
                <a:srgbClr val="7F7F7F"/>
              </a:buClr>
              <a:buSzPts val="3600"/>
              <a:buFont typeface="Trebuchet MS"/>
              <a:buNone/>
            </a:pPr>
            <a:r>
              <a:rPr b="1" i="0" lang="en-US" sz="3600" u="none" cap="none" strike="noStrike">
                <a:solidFill>
                  <a:srgbClr val="7F7F7F"/>
                </a:solidFill>
                <a:latin typeface="Trebuchet MS"/>
                <a:ea typeface="Trebuchet MS"/>
                <a:cs typeface="Trebuchet MS"/>
                <a:sym typeface="Trebuchet MS"/>
              </a:rPr>
              <a:t>MAINFRAMES y SUPERCOMPUTADORAS</a:t>
            </a:r>
            <a:endParaRPr b="0" i="0" sz="1400" u="none" cap="none" strike="noStrike">
              <a:solidFill>
                <a:srgbClr val="000000"/>
              </a:solidFill>
              <a:latin typeface="Arial"/>
              <a:ea typeface="Arial"/>
              <a:cs typeface="Arial"/>
              <a:sym typeface="Arial"/>
            </a:endParaRPr>
          </a:p>
          <a:p>
            <a:pPr indent="0" lvl="0" marL="341312" marR="0" rtl="0" algn="l">
              <a:lnSpc>
                <a:spcPct val="100000"/>
              </a:lnSpc>
              <a:spcBef>
                <a:spcPts val="70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8" name="Google Shape;138;p7"/>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pic>
        <p:nvPicPr>
          <p:cNvPr id="139" name="Google Shape;139;p7"/>
          <p:cNvPicPr preferRelativeResize="0"/>
          <p:nvPr/>
        </p:nvPicPr>
        <p:blipFill rotWithShape="1">
          <a:blip r:embed="rId4">
            <a:alphaModFix/>
          </a:blip>
          <a:srcRect b="0" l="0" r="0" t="0"/>
          <a:stretch/>
        </p:blipFill>
        <p:spPr>
          <a:xfrm>
            <a:off x="4602175" y="3856973"/>
            <a:ext cx="4141774" cy="2885150"/>
          </a:xfrm>
          <a:prstGeom prst="rect">
            <a:avLst/>
          </a:prstGeom>
          <a:noFill/>
          <a:ln>
            <a:noFill/>
          </a:ln>
        </p:spPr>
      </p:pic>
      <p:pic>
        <p:nvPicPr>
          <p:cNvPr id="140" name="Google Shape;140;p7"/>
          <p:cNvPicPr preferRelativeResize="0"/>
          <p:nvPr/>
        </p:nvPicPr>
        <p:blipFill rotWithShape="1">
          <a:blip r:embed="rId5">
            <a:alphaModFix/>
          </a:blip>
          <a:srcRect b="0" l="0" r="0" t="0"/>
          <a:stretch/>
        </p:blipFill>
        <p:spPr>
          <a:xfrm>
            <a:off x="205225" y="3751300"/>
            <a:ext cx="4297375" cy="299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graphicFrame>
        <p:nvGraphicFramePr>
          <p:cNvPr id="150" name="Google Shape;150;g8cc6999465_0_18"/>
          <p:cNvGraphicFramePr/>
          <p:nvPr/>
        </p:nvGraphicFramePr>
        <p:xfrm>
          <a:off x="361950" y="1628775"/>
          <a:ext cx="3000000" cy="3000000"/>
        </p:xfrm>
        <a:graphic>
          <a:graphicData uri="http://schemas.openxmlformats.org/drawingml/2006/table">
            <a:tbl>
              <a:tblPr>
                <a:noFill/>
                <a:tableStyleId>{CD52EEB5-D093-46B8-B8A1-8800B5761685}</a:tableStyleId>
              </a:tblPr>
              <a:tblGrid>
                <a:gridCol w="1757925"/>
                <a:gridCol w="2774675"/>
                <a:gridCol w="2669875"/>
              </a:tblGrid>
              <a:tr h="495300">
                <a:tc>
                  <a:txBody>
                    <a:bodyPr/>
                    <a:lstStyle/>
                    <a:p>
                      <a:pPr indent="0" lvl="0" marL="0" marR="0" rtl="0" algn="ctr">
                        <a:lnSpc>
                          <a:spcPct val="84000"/>
                        </a:lnSpc>
                        <a:spcBef>
                          <a:spcPts val="0"/>
                        </a:spcBef>
                        <a:spcAft>
                          <a:spcPts val="0"/>
                        </a:spcAft>
                        <a:buClr>
                          <a:srgbClr val="000000"/>
                        </a:buClr>
                        <a:buSzPts val="1800"/>
                        <a:buFont typeface="Arial"/>
                        <a:buNone/>
                      </a:pPr>
                      <a:r>
                        <a:rPr b="1" lang="en-US" sz="1800" u="none" cap="none" strike="noStrike">
                          <a:solidFill>
                            <a:srgbClr val="FFFFFF"/>
                          </a:solidFill>
                          <a:latin typeface="Trebuchet MS"/>
                          <a:ea typeface="Trebuchet MS"/>
                          <a:cs typeface="Trebuchet MS"/>
                          <a:sym typeface="Trebuchet MS"/>
                        </a:rPr>
                        <a:t>Aspecto</a:t>
                      </a:r>
                      <a:endParaRPr b="1" i="0" sz="1800" u="none" cap="none" strike="noStrike">
                        <a:solidFill>
                          <a:srgbClr val="FFFFFF"/>
                        </a:solidFill>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c>
                  <a:txBody>
                    <a:bodyPr/>
                    <a:lstStyle/>
                    <a:p>
                      <a:pPr indent="0" lvl="0" marL="0" marR="0" rtl="0" algn="ctr">
                        <a:lnSpc>
                          <a:spcPct val="84000"/>
                        </a:lnSpc>
                        <a:spcBef>
                          <a:spcPts val="0"/>
                        </a:spcBef>
                        <a:spcAft>
                          <a:spcPts val="0"/>
                        </a:spcAft>
                        <a:buClr>
                          <a:srgbClr val="FFFFFF"/>
                        </a:buClr>
                        <a:buSzPts val="1800"/>
                        <a:buFont typeface="Trebuchet MS"/>
                        <a:buNone/>
                      </a:pPr>
                      <a:r>
                        <a:rPr b="1" i="0" lang="en-US" sz="1800" u="none" cap="none" strike="noStrike">
                          <a:solidFill>
                            <a:srgbClr val="FFFFFF"/>
                          </a:solidFill>
                          <a:latin typeface="Trebuchet MS"/>
                          <a:ea typeface="Trebuchet MS"/>
                          <a:cs typeface="Trebuchet MS"/>
                          <a:sym typeface="Trebuchet MS"/>
                        </a:rPr>
                        <a:t>Mainframe</a:t>
                      </a:r>
                      <a:endParaRPr sz="1400" u="none" cap="none" strike="noStrike"/>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c>
                  <a:txBody>
                    <a:bodyPr/>
                    <a:lstStyle/>
                    <a:p>
                      <a:pPr indent="0" lvl="0" marL="0" marR="0" rtl="0" algn="ctr">
                        <a:lnSpc>
                          <a:spcPct val="84000"/>
                        </a:lnSpc>
                        <a:spcBef>
                          <a:spcPts val="0"/>
                        </a:spcBef>
                        <a:spcAft>
                          <a:spcPts val="0"/>
                        </a:spcAft>
                        <a:buClr>
                          <a:srgbClr val="FFFFFF"/>
                        </a:buClr>
                        <a:buSzPts val="1800"/>
                        <a:buFont typeface="Trebuchet MS"/>
                        <a:buNone/>
                      </a:pPr>
                      <a:r>
                        <a:rPr b="1" i="0" lang="en-US" sz="1800" u="none" cap="none" strike="noStrike">
                          <a:solidFill>
                            <a:srgbClr val="FFFFFF"/>
                          </a:solidFill>
                          <a:latin typeface="Trebuchet MS"/>
                          <a:ea typeface="Trebuchet MS"/>
                          <a:cs typeface="Trebuchet MS"/>
                          <a:sym typeface="Trebuchet MS"/>
                        </a:rPr>
                        <a:t>Supercomputadora</a:t>
                      </a:r>
                      <a:endParaRPr sz="1400" u="none" cap="none" strike="noStrike"/>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r>
              <a:tr h="1231900">
                <a:tc>
                  <a:txBody>
                    <a:bodyPr/>
                    <a:lstStyle/>
                    <a:p>
                      <a:pPr indent="0" lvl="0" marL="0" marR="0" rtl="0" algn="l">
                        <a:lnSpc>
                          <a:spcPct val="84000"/>
                        </a:lnSpc>
                        <a:spcBef>
                          <a:spcPts val="0"/>
                        </a:spcBef>
                        <a:spcAft>
                          <a:spcPts val="0"/>
                        </a:spcAft>
                        <a:buClr>
                          <a:srgbClr val="000000"/>
                        </a:buClr>
                        <a:buSzPts val="1800"/>
                        <a:buFont typeface="Arial"/>
                        <a:buNone/>
                      </a:pPr>
                      <a:r>
                        <a:rPr i="1" lang="en-US" sz="1800" u="none" cap="none" strike="noStrike">
                          <a:latin typeface="Trebuchet MS"/>
                          <a:ea typeface="Trebuchet MS"/>
                          <a:cs typeface="Trebuchet MS"/>
                          <a:sym typeface="Trebuchet MS"/>
                        </a:rPr>
                        <a:t>Función básica</a:t>
                      </a:r>
                      <a:endParaRPr b="0" i="1" sz="1800" u="none" cap="none" strike="noStrike">
                        <a:solidFill>
                          <a:srgbClr val="000000"/>
                        </a:solidFill>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Actúa como un servidor de </a:t>
                      </a:r>
                      <a:r>
                        <a:rPr b="1" lang="en-US" sz="1800" u="none" cap="none" strike="noStrike">
                          <a:latin typeface="Trebuchet MS"/>
                          <a:ea typeface="Trebuchet MS"/>
                          <a:cs typeface="Trebuchet MS"/>
                          <a:sym typeface="Trebuchet MS"/>
                        </a:rPr>
                        <a:t>propósito general</a:t>
                      </a:r>
                      <a:r>
                        <a:rPr lang="en-US" sz="1800" u="none" cap="none" strike="noStrike">
                          <a:latin typeface="Trebuchet MS"/>
                          <a:ea typeface="Trebuchet MS"/>
                          <a:cs typeface="Trebuchet MS"/>
                          <a:sym typeface="Trebuchet MS"/>
                        </a:rPr>
                        <a:t>, almacena grandes bases de datos y atiende a miles de usuarios en forma simultánea. Ataca problemas limitados por E/S y confiabilida</a:t>
                      </a:r>
                      <a:r>
                        <a:rPr lang="en-US" sz="1800">
                          <a:latin typeface="Trebuchet MS"/>
                          <a:ea typeface="Trebuchet MS"/>
                          <a:cs typeface="Trebuchet MS"/>
                          <a:sym typeface="Trebuchet MS"/>
                        </a:rPr>
                        <a:t>d</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Está orientada a la realización de complejos cálculos científicos. Ataca problemas limitados por la capacidad de cálculo</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r>
            </a:tbl>
          </a:graphicData>
        </a:graphic>
      </p:graphicFrame>
      <p:sp>
        <p:nvSpPr>
          <p:cNvPr id="151" name="Google Shape;151;g8cc6999465_0_18"/>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152" name="Google Shape;152;g8cc6999465_0_18"/>
          <p:cNvSpPr txBox="1"/>
          <p:nvPr/>
        </p:nvSpPr>
        <p:spPr>
          <a:xfrm>
            <a:off x="250825" y="836600"/>
            <a:ext cx="65547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Mainframe </a:t>
            </a:r>
            <a:r>
              <a:rPr lang="en-US" sz="2400">
                <a:solidFill>
                  <a:srgbClr val="E84C22"/>
                </a:solidFill>
                <a:latin typeface="Trebuchet MS"/>
                <a:ea typeface="Trebuchet MS"/>
                <a:cs typeface="Trebuchet MS"/>
                <a:sym typeface="Trebuchet MS"/>
              </a:rPr>
              <a:t>vs</a:t>
            </a:r>
            <a:r>
              <a:rPr b="0" i="0" lang="en-US" sz="2400" u="none" cap="none" strike="noStrike">
                <a:solidFill>
                  <a:srgbClr val="E84C22"/>
                </a:solidFill>
                <a:latin typeface="Trebuchet MS"/>
                <a:ea typeface="Trebuchet MS"/>
                <a:cs typeface="Trebuchet MS"/>
                <a:sym typeface="Trebuchet MS"/>
              </a:rPr>
              <a:t> Supercomputadora 1/</a:t>
            </a:r>
            <a:r>
              <a:rPr lang="en-US" sz="2400">
                <a:solidFill>
                  <a:srgbClr val="E84C22"/>
                </a:solidFill>
                <a:latin typeface="Trebuchet MS"/>
                <a:ea typeface="Trebuchet MS"/>
                <a:cs typeface="Trebuchet MS"/>
                <a:sym typeface="Trebuchet MS"/>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graphicFrame>
        <p:nvGraphicFramePr>
          <p:cNvPr id="162" name="Google Shape;162;g8ee4bf375d_0_15"/>
          <p:cNvGraphicFramePr/>
          <p:nvPr/>
        </p:nvGraphicFramePr>
        <p:xfrm>
          <a:off x="361950" y="1628775"/>
          <a:ext cx="3000000" cy="3000000"/>
        </p:xfrm>
        <a:graphic>
          <a:graphicData uri="http://schemas.openxmlformats.org/drawingml/2006/table">
            <a:tbl>
              <a:tblPr>
                <a:noFill/>
                <a:tableStyleId>{CD52EEB5-D093-46B8-B8A1-8800B5761685}</a:tableStyleId>
              </a:tblPr>
              <a:tblGrid>
                <a:gridCol w="1757925"/>
                <a:gridCol w="2774675"/>
                <a:gridCol w="2669875"/>
              </a:tblGrid>
              <a:tr h="495300">
                <a:tc>
                  <a:txBody>
                    <a:bodyPr/>
                    <a:lstStyle/>
                    <a:p>
                      <a:pPr indent="0" lvl="0" marL="0" marR="0" rtl="0" algn="ctr">
                        <a:lnSpc>
                          <a:spcPct val="84000"/>
                        </a:lnSpc>
                        <a:spcBef>
                          <a:spcPts val="0"/>
                        </a:spcBef>
                        <a:spcAft>
                          <a:spcPts val="0"/>
                        </a:spcAft>
                        <a:buClr>
                          <a:srgbClr val="000000"/>
                        </a:buClr>
                        <a:buSzPts val="1800"/>
                        <a:buFont typeface="Arial"/>
                        <a:buNone/>
                      </a:pPr>
                      <a:r>
                        <a:rPr b="1" lang="en-US" sz="1800" u="none" cap="none" strike="noStrike">
                          <a:solidFill>
                            <a:srgbClr val="FFFFFF"/>
                          </a:solidFill>
                          <a:latin typeface="Trebuchet MS"/>
                          <a:ea typeface="Trebuchet MS"/>
                          <a:cs typeface="Trebuchet MS"/>
                          <a:sym typeface="Trebuchet MS"/>
                        </a:rPr>
                        <a:t>Aspecto</a:t>
                      </a:r>
                      <a:endParaRPr b="1" i="0" sz="1800" u="none" cap="none" strike="noStrike">
                        <a:solidFill>
                          <a:srgbClr val="FFFFFF"/>
                        </a:solidFill>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c>
                  <a:txBody>
                    <a:bodyPr/>
                    <a:lstStyle/>
                    <a:p>
                      <a:pPr indent="0" lvl="0" marL="0" marR="0" rtl="0" algn="ctr">
                        <a:lnSpc>
                          <a:spcPct val="84000"/>
                        </a:lnSpc>
                        <a:spcBef>
                          <a:spcPts val="0"/>
                        </a:spcBef>
                        <a:spcAft>
                          <a:spcPts val="0"/>
                        </a:spcAft>
                        <a:buClr>
                          <a:srgbClr val="FFFFFF"/>
                        </a:buClr>
                        <a:buSzPts val="1800"/>
                        <a:buFont typeface="Trebuchet MS"/>
                        <a:buNone/>
                      </a:pPr>
                      <a:r>
                        <a:rPr b="1" i="0" lang="en-US" sz="1800" u="none" cap="none" strike="noStrike">
                          <a:solidFill>
                            <a:srgbClr val="FFFFFF"/>
                          </a:solidFill>
                          <a:latin typeface="Trebuchet MS"/>
                          <a:ea typeface="Trebuchet MS"/>
                          <a:cs typeface="Trebuchet MS"/>
                          <a:sym typeface="Trebuchet MS"/>
                        </a:rPr>
                        <a:t>Mainframe</a:t>
                      </a:r>
                      <a:endParaRPr sz="1400" u="none" cap="none" strike="noStrike"/>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c>
                  <a:txBody>
                    <a:bodyPr/>
                    <a:lstStyle/>
                    <a:p>
                      <a:pPr indent="0" lvl="0" marL="0" marR="0" rtl="0" algn="ctr">
                        <a:lnSpc>
                          <a:spcPct val="84000"/>
                        </a:lnSpc>
                        <a:spcBef>
                          <a:spcPts val="0"/>
                        </a:spcBef>
                        <a:spcAft>
                          <a:spcPts val="0"/>
                        </a:spcAft>
                        <a:buClr>
                          <a:srgbClr val="FFFFFF"/>
                        </a:buClr>
                        <a:buSzPts val="1800"/>
                        <a:buFont typeface="Trebuchet MS"/>
                        <a:buNone/>
                      </a:pPr>
                      <a:r>
                        <a:rPr b="1" i="0" lang="en-US" sz="1800" u="none" cap="none" strike="noStrike">
                          <a:solidFill>
                            <a:srgbClr val="FFFFFF"/>
                          </a:solidFill>
                          <a:latin typeface="Trebuchet MS"/>
                          <a:ea typeface="Trebuchet MS"/>
                          <a:cs typeface="Trebuchet MS"/>
                          <a:sym typeface="Trebuchet MS"/>
                        </a:rPr>
                        <a:t>Supercomputadora</a:t>
                      </a:r>
                      <a:endParaRPr sz="1400" u="none" cap="none" strike="noStrike"/>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r>
              <a:tr h="1231900">
                <a:tc>
                  <a:txBody>
                    <a:bodyPr/>
                    <a:lstStyle/>
                    <a:p>
                      <a:pPr indent="0" lvl="0" marL="0" marR="0" rtl="0" algn="l">
                        <a:lnSpc>
                          <a:spcPct val="84000"/>
                        </a:lnSpc>
                        <a:spcBef>
                          <a:spcPts val="0"/>
                        </a:spcBef>
                        <a:spcAft>
                          <a:spcPts val="0"/>
                        </a:spcAft>
                        <a:buClr>
                          <a:srgbClr val="000000"/>
                        </a:buClr>
                        <a:buSzPts val="1800"/>
                        <a:buFont typeface="Arial"/>
                        <a:buNone/>
                      </a:pPr>
                      <a:r>
                        <a:rPr i="1" lang="en-US" sz="1800" u="none" cap="none" strike="noStrike">
                          <a:latin typeface="Trebuchet MS"/>
                          <a:ea typeface="Trebuchet MS"/>
                          <a:cs typeface="Trebuchet MS"/>
                          <a:sym typeface="Trebuchet MS"/>
                        </a:rPr>
                        <a:t>Velocidad</a:t>
                      </a:r>
                      <a:endParaRPr b="0" i="1" sz="1800" u="none" cap="none" strike="noStrike">
                        <a:solidFill>
                          <a:srgbClr val="000000"/>
                        </a:solidFill>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Ejecuta millones de instrucciones por segundo (MIPS)</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Ejecuta miles de millones de operaciones en punto flotante por segundo (FLOPS). La súpercomputadora más potente a junio de 2020 (Fugaku, de Japón) alcanza una velocidad de 415 petaflops (4,15 x 10**17 flops). Varios países están trabajando para lograr la nueva categoría: exascale computing (1 exaflop = 10**18 flops)</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r>
            </a:tbl>
          </a:graphicData>
        </a:graphic>
      </p:graphicFrame>
      <p:sp>
        <p:nvSpPr>
          <p:cNvPr id="163" name="Google Shape;163;g8ee4bf375d_0_15"/>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164" name="Google Shape;164;g8ee4bf375d_0_15"/>
          <p:cNvSpPr txBox="1"/>
          <p:nvPr/>
        </p:nvSpPr>
        <p:spPr>
          <a:xfrm>
            <a:off x="250825" y="836600"/>
            <a:ext cx="65547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Mainframe </a:t>
            </a:r>
            <a:r>
              <a:rPr lang="en-US" sz="2400">
                <a:solidFill>
                  <a:srgbClr val="E84C22"/>
                </a:solidFill>
                <a:latin typeface="Trebuchet MS"/>
                <a:ea typeface="Trebuchet MS"/>
                <a:cs typeface="Trebuchet MS"/>
                <a:sym typeface="Trebuchet MS"/>
              </a:rPr>
              <a:t>vs</a:t>
            </a:r>
            <a:r>
              <a:rPr b="0" i="0" lang="en-US" sz="2400" u="none" cap="none" strike="noStrike">
                <a:solidFill>
                  <a:srgbClr val="E84C22"/>
                </a:solidFill>
                <a:latin typeface="Trebuchet MS"/>
                <a:ea typeface="Trebuchet MS"/>
                <a:cs typeface="Trebuchet MS"/>
                <a:sym typeface="Trebuchet MS"/>
              </a:rPr>
              <a:t> Supercomputadora 2/</a:t>
            </a:r>
            <a:r>
              <a:rPr lang="en-US" sz="2400">
                <a:solidFill>
                  <a:srgbClr val="E84C22"/>
                </a:solidFill>
                <a:latin typeface="Trebuchet MS"/>
                <a:ea typeface="Trebuchet MS"/>
                <a:cs typeface="Trebuchet MS"/>
                <a:sym typeface="Trebuchet MS"/>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graphicFrame>
        <p:nvGraphicFramePr>
          <p:cNvPr id="174" name="Google Shape;174;g8ee4bf375d_0_34"/>
          <p:cNvGraphicFramePr/>
          <p:nvPr/>
        </p:nvGraphicFramePr>
        <p:xfrm>
          <a:off x="361950" y="1628775"/>
          <a:ext cx="3000000" cy="3000000"/>
        </p:xfrm>
        <a:graphic>
          <a:graphicData uri="http://schemas.openxmlformats.org/drawingml/2006/table">
            <a:tbl>
              <a:tblPr>
                <a:noFill/>
                <a:tableStyleId>{CD52EEB5-D093-46B8-B8A1-8800B5761685}</a:tableStyleId>
              </a:tblPr>
              <a:tblGrid>
                <a:gridCol w="1757925"/>
                <a:gridCol w="2774675"/>
                <a:gridCol w="2669875"/>
              </a:tblGrid>
              <a:tr h="495300">
                <a:tc>
                  <a:txBody>
                    <a:bodyPr/>
                    <a:lstStyle/>
                    <a:p>
                      <a:pPr indent="0" lvl="0" marL="0" marR="0" rtl="0" algn="ctr">
                        <a:lnSpc>
                          <a:spcPct val="84000"/>
                        </a:lnSpc>
                        <a:spcBef>
                          <a:spcPts val="0"/>
                        </a:spcBef>
                        <a:spcAft>
                          <a:spcPts val="0"/>
                        </a:spcAft>
                        <a:buClr>
                          <a:srgbClr val="000000"/>
                        </a:buClr>
                        <a:buSzPts val="1800"/>
                        <a:buFont typeface="Arial"/>
                        <a:buNone/>
                      </a:pPr>
                      <a:r>
                        <a:rPr b="1" lang="en-US" sz="1800" u="none" cap="none" strike="noStrike">
                          <a:solidFill>
                            <a:srgbClr val="FFFFFF"/>
                          </a:solidFill>
                          <a:latin typeface="Trebuchet MS"/>
                          <a:ea typeface="Trebuchet MS"/>
                          <a:cs typeface="Trebuchet MS"/>
                          <a:sym typeface="Trebuchet MS"/>
                        </a:rPr>
                        <a:t>Aspecto</a:t>
                      </a:r>
                      <a:endParaRPr b="1" i="0" sz="1800" u="none" cap="none" strike="noStrike">
                        <a:solidFill>
                          <a:srgbClr val="FFFFFF"/>
                        </a:solidFill>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c>
                  <a:txBody>
                    <a:bodyPr/>
                    <a:lstStyle/>
                    <a:p>
                      <a:pPr indent="0" lvl="0" marL="0" marR="0" rtl="0" algn="ctr">
                        <a:lnSpc>
                          <a:spcPct val="84000"/>
                        </a:lnSpc>
                        <a:spcBef>
                          <a:spcPts val="0"/>
                        </a:spcBef>
                        <a:spcAft>
                          <a:spcPts val="0"/>
                        </a:spcAft>
                        <a:buClr>
                          <a:srgbClr val="FFFFFF"/>
                        </a:buClr>
                        <a:buSzPts val="1800"/>
                        <a:buFont typeface="Trebuchet MS"/>
                        <a:buNone/>
                      </a:pPr>
                      <a:r>
                        <a:rPr b="1" i="0" lang="en-US" sz="1800" u="none" cap="none" strike="noStrike">
                          <a:solidFill>
                            <a:srgbClr val="FFFFFF"/>
                          </a:solidFill>
                          <a:latin typeface="Trebuchet MS"/>
                          <a:ea typeface="Trebuchet MS"/>
                          <a:cs typeface="Trebuchet MS"/>
                          <a:sym typeface="Trebuchet MS"/>
                        </a:rPr>
                        <a:t>Mainframe</a:t>
                      </a:r>
                      <a:endParaRPr sz="1400" u="none" cap="none" strike="noStrike"/>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c>
                  <a:txBody>
                    <a:bodyPr/>
                    <a:lstStyle/>
                    <a:p>
                      <a:pPr indent="0" lvl="0" marL="0" marR="0" rtl="0" algn="ctr">
                        <a:lnSpc>
                          <a:spcPct val="84000"/>
                        </a:lnSpc>
                        <a:spcBef>
                          <a:spcPts val="0"/>
                        </a:spcBef>
                        <a:spcAft>
                          <a:spcPts val="0"/>
                        </a:spcAft>
                        <a:buClr>
                          <a:srgbClr val="FFFFFF"/>
                        </a:buClr>
                        <a:buSzPts val="1800"/>
                        <a:buFont typeface="Trebuchet MS"/>
                        <a:buNone/>
                      </a:pPr>
                      <a:r>
                        <a:rPr b="1" i="0" lang="en-US" sz="1800" u="none" cap="none" strike="noStrike">
                          <a:solidFill>
                            <a:srgbClr val="FFFFFF"/>
                          </a:solidFill>
                          <a:latin typeface="Trebuchet MS"/>
                          <a:ea typeface="Trebuchet MS"/>
                          <a:cs typeface="Trebuchet MS"/>
                          <a:sym typeface="Trebuchet MS"/>
                        </a:rPr>
                        <a:t>Supercomputadora</a:t>
                      </a:r>
                      <a:endParaRPr sz="1400" u="none" cap="none" strike="noStrike"/>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22600"/>
                    </a:solidFill>
                  </a:tcPr>
                </a:tc>
              </a:tr>
              <a:tr h="1231900">
                <a:tc>
                  <a:txBody>
                    <a:bodyPr/>
                    <a:lstStyle/>
                    <a:p>
                      <a:pPr indent="0" lvl="0" marL="0" marR="0" rtl="0" algn="l">
                        <a:lnSpc>
                          <a:spcPct val="84000"/>
                        </a:lnSpc>
                        <a:spcBef>
                          <a:spcPts val="0"/>
                        </a:spcBef>
                        <a:spcAft>
                          <a:spcPts val="0"/>
                        </a:spcAft>
                        <a:buClr>
                          <a:srgbClr val="000000"/>
                        </a:buClr>
                        <a:buSzPts val="1800"/>
                        <a:buFont typeface="Arial"/>
                        <a:buNone/>
                      </a:pPr>
                      <a:r>
                        <a:rPr i="1" lang="en-US" sz="1800" u="none" cap="none" strike="noStrike">
                          <a:latin typeface="Trebuchet MS"/>
                          <a:ea typeface="Trebuchet MS"/>
                          <a:cs typeface="Trebuchet MS"/>
                          <a:sym typeface="Trebuchet MS"/>
                        </a:rPr>
                        <a:t>Sistema operativo</a:t>
                      </a:r>
                      <a:endParaRPr b="0" i="1" sz="1800" u="none" cap="none" strike="noStrike">
                        <a:solidFill>
                          <a:srgbClr val="000000"/>
                        </a:solidFill>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Puede correr varios sistemas operativos (z/OS, Linux, etc.)</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Típicamente corre un sistema operativo con kernel Linux</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r>
              <a:tr h="1231900">
                <a:tc>
                  <a:txBody>
                    <a:bodyPr/>
                    <a:lstStyle/>
                    <a:p>
                      <a:pPr indent="0" lvl="0" marL="0" marR="0" rtl="0" algn="l">
                        <a:lnSpc>
                          <a:spcPct val="84000"/>
                        </a:lnSpc>
                        <a:spcBef>
                          <a:spcPts val="0"/>
                        </a:spcBef>
                        <a:spcAft>
                          <a:spcPts val="0"/>
                        </a:spcAft>
                        <a:buClr>
                          <a:srgbClr val="000000"/>
                        </a:buClr>
                        <a:buSzPts val="1800"/>
                        <a:buFont typeface="Arial"/>
                        <a:buNone/>
                      </a:pPr>
                      <a:r>
                        <a:rPr i="1" lang="en-US" sz="1800" u="none" cap="none" strike="noStrike">
                          <a:latin typeface="Trebuchet MS"/>
                          <a:ea typeface="Trebuchet MS"/>
                          <a:cs typeface="Trebuchet MS"/>
                          <a:sym typeface="Trebuchet MS"/>
                        </a:rPr>
                        <a:t>Principio de trabajo</a:t>
                      </a:r>
                      <a:endParaRPr i="1"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Basa su fuerza de trabajo en clusters de mainframes (parallel sysplex) y dispositivos de almacenamiento compartidos entre mainframes (shared direct access storage device, SDAS). El foco está puesto en la performance de las bases de datos masivas</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c>
                  <a:txBody>
                    <a:bodyPr/>
                    <a:lstStyle/>
                    <a:p>
                      <a:pPr indent="0" lvl="0" marL="0" marR="0" rtl="0" algn="l">
                        <a:lnSpc>
                          <a:spcPct val="84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Logra su velocidad masiva de procesamiento mediante parallel computing. No se trata de una CPU sino de millones conectadas en paralelo.</a:t>
                      </a:r>
                      <a:endParaRPr sz="1800" u="none" cap="none" strike="noStrike">
                        <a:latin typeface="Trebuchet MS"/>
                        <a:ea typeface="Trebuchet MS"/>
                        <a:cs typeface="Trebuchet MS"/>
                        <a:sym typeface="Trebuchet MS"/>
                      </a:endParaRPr>
                    </a:p>
                  </a:txBody>
                  <a:tcPr marT="2101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4CDCB"/>
                    </a:solidFill>
                  </a:tcPr>
                </a:tc>
              </a:tr>
            </a:tbl>
          </a:graphicData>
        </a:graphic>
      </p:graphicFrame>
      <p:sp>
        <p:nvSpPr>
          <p:cNvPr id="175" name="Google Shape;175;g8ee4bf375d_0_34"/>
          <p:cNvSpPr txBox="1"/>
          <p:nvPr/>
        </p:nvSpPr>
        <p:spPr>
          <a:xfrm>
            <a:off x="250825" y="115875"/>
            <a:ext cx="7015500" cy="747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E84C22"/>
              </a:buClr>
              <a:buSzPts val="3600"/>
              <a:buFont typeface="Trebuchet MS"/>
              <a:buNone/>
            </a:pPr>
            <a:r>
              <a:rPr b="1" i="0" lang="en-US" sz="3600" u="none" cap="none" strike="noStrike">
                <a:solidFill>
                  <a:srgbClr val="E84C22"/>
                </a:solidFill>
                <a:latin typeface="Trebuchet MS"/>
                <a:ea typeface="Trebuchet MS"/>
                <a:cs typeface="Trebuchet MS"/>
                <a:sym typeface="Trebuchet MS"/>
              </a:rPr>
              <a:t>Procesamiento de datos</a:t>
            </a:r>
            <a:endParaRPr b="0" i="0" sz="1400" u="none" cap="none" strike="noStrike">
              <a:solidFill>
                <a:srgbClr val="000000"/>
              </a:solidFill>
              <a:latin typeface="Arial"/>
              <a:ea typeface="Arial"/>
              <a:cs typeface="Arial"/>
              <a:sym typeface="Arial"/>
            </a:endParaRPr>
          </a:p>
        </p:txBody>
      </p:sp>
      <p:sp>
        <p:nvSpPr>
          <p:cNvPr id="176" name="Google Shape;176;g8ee4bf375d_0_34"/>
          <p:cNvSpPr txBox="1"/>
          <p:nvPr/>
        </p:nvSpPr>
        <p:spPr>
          <a:xfrm>
            <a:off x="250825" y="836600"/>
            <a:ext cx="6554700" cy="570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84C22"/>
              </a:buClr>
              <a:buSzPts val="2400"/>
              <a:buFont typeface="Trebuchet MS"/>
              <a:buNone/>
            </a:pPr>
            <a:r>
              <a:rPr b="0" i="0" lang="en-US" sz="2400" u="none" cap="none" strike="noStrike">
                <a:solidFill>
                  <a:srgbClr val="E84C22"/>
                </a:solidFill>
                <a:latin typeface="Trebuchet MS"/>
                <a:ea typeface="Trebuchet MS"/>
                <a:cs typeface="Trebuchet MS"/>
                <a:sym typeface="Trebuchet MS"/>
              </a:rPr>
              <a:t>Mainframe </a:t>
            </a:r>
            <a:r>
              <a:rPr lang="en-US" sz="2400">
                <a:solidFill>
                  <a:srgbClr val="E84C22"/>
                </a:solidFill>
                <a:latin typeface="Trebuchet MS"/>
                <a:ea typeface="Trebuchet MS"/>
                <a:cs typeface="Trebuchet MS"/>
                <a:sym typeface="Trebuchet MS"/>
              </a:rPr>
              <a:t>vs</a:t>
            </a:r>
            <a:r>
              <a:rPr b="0" i="0" lang="en-US" sz="2400" u="none" cap="none" strike="noStrike">
                <a:solidFill>
                  <a:srgbClr val="E84C22"/>
                </a:solidFill>
                <a:latin typeface="Trebuchet MS"/>
                <a:ea typeface="Trebuchet MS"/>
                <a:cs typeface="Trebuchet MS"/>
                <a:sym typeface="Trebuchet MS"/>
              </a:rPr>
              <a:t> Supercomputadora 3/</a:t>
            </a:r>
            <a:r>
              <a:rPr lang="en-US" sz="2400">
                <a:solidFill>
                  <a:srgbClr val="E84C22"/>
                </a:solidFill>
                <a:latin typeface="Trebuchet MS"/>
                <a:ea typeface="Trebuchet MS"/>
                <a:cs typeface="Trebuchet MS"/>
                <a:sym typeface="Trebuchet MS"/>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