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1" r:id="rId2"/>
    <p:sldId id="258" r:id="rId3"/>
    <p:sldId id="259" r:id="rId4"/>
    <p:sldId id="260" r:id="rId5"/>
    <p:sldId id="261" r:id="rId6"/>
    <p:sldId id="267" r:id="rId7"/>
    <p:sldId id="264" r:id="rId8"/>
    <p:sldId id="270" r:id="rId9"/>
    <p:sldId id="272" r:id="rId10"/>
    <p:sldId id="263" r:id="rId11"/>
    <p:sldId id="266" r:id="rId12"/>
    <p:sldId id="265" r:id="rId13"/>
    <p:sldId id="273" r:id="rId14"/>
    <p:sldId id="269" r:id="rId15"/>
    <p:sldId id="282" r:id="rId1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624" y="68"/>
      </p:cViewPr>
      <p:guideLst>
        <p:guide orient="horz" pos="2160"/>
        <p:guide pos="2880"/>
      </p:guideLst>
    </p:cSldViewPr>
  </p:slideViewPr>
  <p:notesTextViewPr>
    <p:cViewPr>
      <p:scale>
        <a:sx n="1" d="1"/>
        <a:sy n="1" d="1"/>
      </p:scale>
      <p:origin x="0" y="0"/>
    </p:cViewPr>
  </p:notesTextViewPr>
  <p:sorterViewPr>
    <p:cViewPr>
      <p:scale>
        <a:sx n="100" d="100"/>
        <a:sy n="100" d="100"/>
      </p:scale>
      <p:origin x="0" y="-4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13C7C-7AA2-41A9-B23C-399CAC54B67C}" type="datetimeFigureOut">
              <a:rPr lang="es-AR" smtClean="0"/>
              <a:t>25/4/2023</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DFD18A-8E15-4C0D-A311-17E6F3EBFDA3}" type="slidenum">
              <a:rPr lang="es-AR" smtClean="0"/>
              <a:t>‹Nº›</a:t>
            </a:fld>
            <a:endParaRPr lang="es-AR"/>
          </a:p>
        </p:txBody>
      </p:sp>
    </p:spTree>
    <p:extLst>
      <p:ext uri="{BB962C8B-B14F-4D97-AF65-F5344CB8AC3E}">
        <p14:creationId xmlns:p14="http://schemas.microsoft.com/office/powerpoint/2010/main" val="2287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5A141ACC-2DAB-4A6A-88C5-9970CF741DD5}" type="datetime1">
              <a:rPr lang="es-AR" smtClean="0"/>
              <a:t>25/4/2023</a:t>
            </a:fld>
            <a:endParaRPr lang="es-AR"/>
          </a:p>
        </p:txBody>
      </p:sp>
      <p:sp>
        <p:nvSpPr>
          <p:cNvPr id="5" name="4 Marcador de pie de página"/>
          <p:cNvSpPr>
            <a:spLocks noGrp="1"/>
          </p:cNvSpPr>
          <p:nvPr>
            <p:ph type="ftr" sz="quarter" idx="11"/>
          </p:nvPr>
        </p:nvSpPr>
        <p:spPr/>
        <p:txBody>
          <a:bodyPr/>
          <a:lstStyle/>
          <a:p>
            <a:r>
              <a:rPr lang="es-AR"/>
              <a:t>Dr. Ruben Fusario</a:t>
            </a:r>
          </a:p>
        </p:txBody>
      </p:sp>
      <p:sp>
        <p:nvSpPr>
          <p:cNvPr id="6" name="5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206703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D8E04C64-2DD1-4568-AC1B-99EB0ACB1CC6}" type="datetime1">
              <a:rPr lang="es-AR" smtClean="0"/>
              <a:t>25/4/2023</a:t>
            </a:fld>
            <a:endParaRPr lang="es-AR"/>
          </a:p>
        </p:txBody>
      </p:sp>
      <p:sp>
        <p:nvSpPr>
          <p:cNvPr id="5" name="4 Marcador de pie de página"/>
          <p:cNvSpPr>
            <a:spLocks noGrp="1"/>
          </p:cNvSpPr>
          <p:nvPr>
            <p:ph type="ftr" sz="quarter" idx="11"/>
          </p:nvPr>
        </p:nvSpPr>
        <p:spPr/>
        <p:txBody>
          <a:bodyPr/>
          <a:lstStyle/>
          <a:p>
            <a:r>
              <a:rPr lang="es-AR"/>
              <a:t>Dr. Ruben Fusario</a:t>
            </a:r>
          </a:p>
        </p:txBody>
      </p:sp>
      <p:sp>
        <p:nvSpPr>
          <p:cNvPr id="6" name="5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240759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4562DB7D-71D9-4290-91AF-1D39A1FD064E}" type="datetime1">
              <a:rPr lang="es-AR" smtClean="0"/>
              <a:t>25/4/2023</a:t>
            </a:fld>
            <a:endParaRPr lang="es-AR"/>
          </a:p>
        </p:txBody>
      </p:sp>
      <p:sp>
        <p:nvSpPr>
          <p:cNvPr id="5" name="4 Marcador de pie de página"/>
          <p:cNvSpPr>
            <a:spLocks noGrp="1"/>
          </p:cNvSpPr>
          <p:nvPr>
            <p:ph type="ftr" sz="quarter" idx="11"/>
          </p:nvPr>
        </p:nvSpPr>
        <p:spPr/>
        <p:txBody>
          <a:bodyPr/>
          <a:lstStyle/>
          <a:p>
            <a:r>
              <a:rPr lang="es-AR"/>
              <a:t>Dr. Ruben Fusario</a:t>
            </a:r>
          </a:p>
        </p:txBody>
      </p:sp>
      <p:sp>
        <p:nvSpPr>
          <p:cNvPr id="6" name="5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248033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3EF21895-58EB-4149-B75C-FC768C1B7933}" type="datetime1">
              <a:rPr lang="es-AR" smtClean="0"/>
              <a:t>25/4/2023</a:t>
            </a:fld>
            <a:endParaRPr lang="es-AR"/>
          </a:p>
        </p:txBody>
      </p:sp>
      <p:sp>
        <p:nvSpPr>
          <p:cNvPr id="5" name="4 Marcador de pie de página"/>
          <p:cNvSpPr>
            <a:spLocks noGrp="1"/>
          </p:cNvSpPr>
          <p:nvPr>
            <p:ph type="ftr" sz="quarter" idx="11"/>
          </p:nvPr>
        </p:nvSpPr>
        <p:spPr/>
        <p:txBody>
          <a:bodyPr/>
          <a:lstStyle/>
          <a:p>
            <a:r>
              <a:rPr lang="es-AR"/>
              <a:t>Dr. Ruben Fusario</a:t>
            </a:r>
          </a:p>
        </p:txBody>
      </p:sp>
      <p:sp>
        <p:nvSpPr>
          <p:cNvPr id="6" name="5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123255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6F81A1DB-570C-4884-A8A4-935462A03C5C}" type="datetime1">
              <a:rPr lang="es-AR" smtClean="0"/>
              <a:t>25/4/2023</a:t>
            </a:fld>
            <a:endParaRPr lang="es-AR"/>
          </a:p>
        </p:txBody>
      </p:sp>
      <p:sp>
        <p:nvSpPr>
          <p:cNvPr id="5" name="4 Marcador de pie de página"/>
          <p:cNvSpPr>
            <a:spLocks noGrp="1"/>
          </p:cNvSpPr>
          <p:nvPr>
            <p:ph type="ftr" sz="quarter" idx="11"/>
          </p:nvPr>
        </p:nvSpPr>
        <p:spPr/>
        <p:txBody>
          <a:bodyPr/>
          <a:lstStyle/>
          <a:p>
            <a:r>
              <a:rPr lang="es-AR"/>
              <a:t>Dr. Ruben Fusario</a:t>
            </a:r>
          </a:p>
        </p:txBody>
      </p:sp>
      <p:sp>
        <p:nvSpPr>
          <p:cNvPr id="6" name="5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233500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C94C8350-7C31-492B-BA0E-B1B665C90166}" type="datetime1">
              <a:rPr lang="es-AR" smtClean="0"/>
              <a:t>25/4/2023</a:t>
            </a:fld>
            <a:endParaRPr lang="es-AR"/>
          </a:p>
        </p:txBody>
      </p:sp>
      <p:sp>
        <p:nvSpPr>
          <p:cNvPr id="6" name="5 Marcador de pie de página"/>
          <p:cNvSpPr>
            <a:spLocks noGrp="1"/>
          </p:cNvSpPr>
          <p:nvPr>
            <p:ph type="ftr" sz="quarter" idx="11"/>
          </p:nvPr>
        </p:nvSpPr>
        <p:spPr/>
        <p:txBody>
          <a:bodyPr/>
          <a:lstStyle/>
          <a:p>
            <a:r>
              <a:rPr lang="es-AR"/>
              <a:t>Dr. Ruben Fusario</a:t>
            </a:r>
          </a:p>
        </p:txBody>
      </p:sp>
      <p:sp>
        <p:nvSpPr>
          <p:cNvPr id="7" name="6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363693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27C38A2A-C078-4198-AACC-F9D1355A7174}" type="datetime1">
              <a:rPr lang="es-AR" smtClean="0"/>
              <a:t>25/4/2023</a:t>
            </a:fld>
            <a:endParaRPr lang="es-AR"/>
          </a:p>
        </p:txBody>
      </p:sp>
      <p:sp>
        <p:nvSpPr>
          <p:cNvPr id="8" name="7 Marcador de pie de página"/>
          <p:cNvSpPr>
            <a:spLocks noGrp="1"/>
          </p:cNvSpPr>
          <p:nvPr>
            <p:ph type="ftr" sz="quarter" idx="11"/>
          </p:nvPr>
        </p:nvSpPr>
        <p:spPr/>
        <p:txBody>
          <a:bodyPr/>
          <a:lstStyle/>
          <a:p>
            <a:r>
              <a:rPr lang="es-AR"/>
              <a:t>Dr. Ruben Fusario</a:t>
            </a:r>
          </a:p>
        </p:txBody>
      </p:sp>
      <p:sp>
        <p:nvSpPr>
          <p:cNvPr id="9" name="8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345283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0618C682-309D-4F14-BA93-3498F47EA25D}" type="datetime1">
              <a:rPr lang="es-AR" smtClean="0"/>
              <a:t>25/4/2023</a:t>
            </a:fld>
            <a:endParaRPr lang="es-AR"/>
          </a:p>
        </p:txBody>
      </p:sp>
      <p:sp>
        <p:nvSpPr>
          <p:cNvPr id="4" name="3 Marcador de pie de página"/>
          <p:cNvSpPr>
            <a:spLocks noGrp="1"/>
          </p:cNvSpPr>
          <p:nvPr>
            <p:ph type="ftr" sz="quarter" idx="11"/>
          </p:nvPr>
        </p:nvSpPr>
        <p:spPr/>
        <p:txBody>
          <a:bodyPr/>
          <a:lstStyle/>
          <a:p>
            <a:r>
              <a:rPr lang="es-AR"/>
              <a:t>Dr. Ruben Fusario</a:t>
            </a:r>
          </a:p>
        </p:txBody>
      </p:sp>
      <p:sp>
        <p:nvSpPr>
          <p:cNvPr id="5" name="4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70407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AFF3DED-81AA-48AA-84AE-85D7DBEAA6A2}" type="datetime1">
              <a:rPr lang="es-AR" smtClean="0"/>
              <a:t>25/4/2023</a:t>
            </a:fld>
            <a:endParaRPr lang="es-AR"/>
          </a:p>
        </p:txBody>
      </p:sp>
      <p:sp>
        <p:nvSpPr>
          <p:cNvPr id="3" name="2 Marcador de pie de página"/>
          <p:cNvSpPr>
            <a:spLocks noGrp="1"/>
          </p:cNvSpPr>
          <p:nvPr>
            <p:ph type="ftr" sz="quarter" idx="11"/>
          </p:nvPr>
        </p:nvSpPr>
        <p:spPr/>
        <p:txBody>
          <a:bodyPr/>
          <a:lstStyle/>
          <a:p>
            <a:r>
              <a:rPr lang="es-AR"/>
              <a:t>Dr. Ruben Fusario</a:t>
            </a:r>
          </a:p>
        </p:txBody>
      </p:sp>
      <p:sp>
        <p:nvSpPr>
          <p:cNvPr id="4" name="3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419030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5F67864-C528-438A-AD5E-C4BE58DB0AE6}" type="datetime1">
              <a:rPr lang="es-AR" smtClean="0"/>
              <a:t>25/4/2023</a:t>
            </a:fld>
            <a:endParaRPr lang="es-AR"/>
          </a:p>
        </p:txBody>
      </p:sp>
      <p:sp>
        <p:nvSpPr>
          <p:cNvPr id="6" name="5 Marcador de pie de página"/>
          <p:cNvSpPr>
            <a:spLocks noGrp="1"/>
          </p:cNvSpPr>
          <p:nvPr>
            <p:ph type="ftr" sz="quarter" idx="11"/>
          </p:nvPr>
        </p:nvSpPr>
        <p:spPr/>
        <p:txBody>
          <a:bodyPr/>
          <a:lstStyle/>
          <a:p>
            <a:r>
              <a:rPr lang="es-AR"/>
              <a:t>Dr. Ruben Fusario</a:t>
            </a:r>
          </a:p>
        </p:txBody>
      </p:sp>
      <p:sp>
        <p:nvSpPr>
          <p:cNvPr id="7" name="6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390127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2A19B737-5D7F-4E79-BF6F-9EA88339341F}" type="datetime1">
              <a:rPr lang="es-AR" smtClean="0"/>
              <a:t>25/4/2023</a:t>
            </a:fld>
            <a:endParaRPr lang="es-AR"/>
          </a:p>
        </p:txBody>
      </p:sp>
      <p:sp>
        <p:nvSpPr>
          <p:cNvPr id="6" name="5 Marcador de pie de página"/>
          <p:cNvSpPr>
            <a:spLocks noGrp="1"/>
          </p:cNvSpPr>
          <p:nvPr>
            <p:ph type="ftr" sz="quarter" idx="11"/>
          </p:nvPr>
        </p:nvSpPr>
        <p:spPr/>
        <p:txBody>
          <a:bodyPr/>
          <a:lstStyle/>
          <a:p>
            <a:r>
              <a:rPr lang="es-AR"/>
              <a:t>Dr. Ruben Fusario</a:t>
            </a:r>
          </a:p>
        </p:txBody>
      </p:sp>
      <p:sp>
        <p:nvSpPr>
          <p:cNvPr id="7" name="6 Marcador de número de diapositiva"/>
          <p:cNvSpPr>
            <a:spLocks noGrp="1"/>
          </p:cNvSpPr>
          <p:nvPr>
            <p:ph type="sldNum" sz="quarter" idx="12"/>
          </p:nvPr>
        </p:nvSpPr>
        <p:spPr/>
        <p:txBody>
          <a:bodyPr/>
          <a:lstStyle/>
          <a:p>
            <a:fld id="{78E8B64E-D829-4544-A0B5-BDD43945B44B}" type="slidenum">
              <a:rPr lang="es-AR" smtClean="0"/>
              <a:t>‹Nº›</a:t>
            </a:fld>
            <a:endParaRPr lang="es-AR"/>
          </a:p>
        </p:txBody>
      </p:sp>
    </p:spTree>
    <p:extLst>
      <p:ext uri="{BB962C8B-B14F-4D97-AF65-F5344CB8AC3E}">
        <p14:creationId xmlns:p14="http://schemas.microsoft.com/office/powerpoint/2010/main" val="370437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F641D-1826-49AD-ACB0-13576F9CD322}" type="datetime1">
              <a:rPr lang="es-AR" smtClean="0"/>
              <a:t>25/4/2023</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Dr. Ruben Fusario</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8B64E-D829-4544-A0B5-BDD43945B44B}" type="slidenum">
              <a:rPr lang="es-AR" smtClean="0"/>
              <a:t>‹Nº›</a:t>
            </a:fld>
            <a:endParaRPr lang="es-AR"/>
          </a:p>
        </p:txBody>
      </p:sp>
    </p:spTree>
    <p:extLst>
      <p:ext uri="{BB962C8B-B14F-4D97-AF65-F5344CB8AC3E}">
        <p14:creationId xmlns:p14="http://schemas.microsoft.com/office/powerpoint/2010/main" val="3239902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3B3C1-89D5-40B7-A71C-D7A23199C9A1}"/>
              </a:ext>
            </a:extLst>
          </p:cNvPr>
          <p:cNvSpPr>
            <a:spLocks noGrp="1"/>
          </p:cNvSpPr>
          <p:nvPr>
            <p:ph type="ctrTitle"/>
          </p:nvPr>
        </p:nvSpPr>
        <p:spPr/>
        <p:txBody>
          <a:bodyPr/>
          <a:lstStyle/>
          <a:p>
            <a:r>
              <a:rPr lang="es-AR" dirty="0"/>
              <a:t>Calidad de servicios en redes corporativas</a:t>
            </a:r>
          </a:p>
        </p:txBody>
      </p:sp>
      <p:sp>
        <p:nvSpPr>
          <p:cNvPr id="3" name="Subtítulo 2">
            <a:extLst>
              <a:ext uri="{FF2B5EF4-FFF2-40B4-BE49-F238E27FC236}">
                <a16:creationId xmlns:a16="http://schemas.microsoft.com/office/drawing/2014/main" id="{641AB1D4-1148-400C-84D6-D57E42BDA79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740C02D-7875-452D-841D-1CF3AC67650D}"/>
              </a:ext>
            </a:extLst>
          </p:cNvPr>
          <p:cNvSpPr>
            <a:spLocks noGrp="1"/>
          </p:cNvSpPr>
          <p:nvPr>
            <p:ph type="ftr" sz="quarter" idx="11"/>
          </p:nvPr>
        </p:nvSpPr>
        <p:spPr/>
        <p:txBody>
          <a:bodyPr/>
          <a:lstStyle/>
          <a:p>
            <a:r>
              <a:rPr lang="es-AR" dirty="0"/>
              <a:t>Dr. </a:t>
            </a:r>
            <a:r>
              <a:rPr lang="es-AR" dirty="0" err="1"/>
              <a:t>Ruben</a:t>
            </a:r>
            <a:r>
              <a:rPr lang="es-AR" dirty="0"/>
              <a:t> </a:t>
            </a:r>
            <a:r>
              <a:rPr lang="es-AR" dirty="0" err="1"/>
              <a:t>Fusario</a:t>
            </a:r>
            <a:endParaRPr lang="es-AR" dirty="0"/>
          </a:p>
        </p:txBody>
      </p:sp>
      <p:sp>
        <p:nvSpPr>
          <p:cNvPr id="5" name="Marcador de número de diapositiva 4">
            <a:extLst>
              <a:ext uri="{FF2B5EF4-FFF2-40B4-BE49-F238E27FC236}">
                <a16:creationId xmlns:a16="http://schemas.microsoft.com/office/drawing/2014/main" id="{A0F4AA43-1876-400C-B0EF-EC3752A514B5}"/>
              </a:ext>
            </a:extLst>
          </p:cNvPr>
          <p:cNvSpPr>
            <a:spLocks noGrp="1"/>
          </p:cNvSpPr>
          <p:nvPr>
            <p:ph type="sldNum" sz="quarter" idx="12"/>
          </p:nvPr>
        </p:nvSpPr>
        <p:spPr/>
        <p:txBody>
          <a:bodyPr/>
          <a:lstStyle/>
          <a:p>
            <a:fld id="{78E8B64E-D829-4544-A0B5-BDD43945B44B}" type="slidenum">
              <a:rPr lang="es-AR" smtClean="0"/>
              <a:t>1</a:t>
            </a:fld>
            <a:endParaRPr lang="es-AR"/>
          </a:p>
        </p:txBody>
      </p:sp>
    </p:spTree>
    <p:extLst>
      <p:ext uri="{BB962C8B-B14F-4D97-AF65-F5344CB8AC3E}">
        <p14:creationId xmlns:p14="http://schemas.microsoft.com/office/powerpoint/2010/main" val="221462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Porque IP/MPLS?</a:t>
            </a:r>
          </a:p>
        </p:txBody>
      </p:sp>
      <p:sp>
        <p:nvSpPr>
          <p:cNvPr id="4" name="3 Marcador de pie de página"/>
          <p:cNvSpPr>
            <a:spLocks noGrp="1"/>
          </p:cNvSpPr>
          <p:nvPr>
            <p:ph type="ftr" sz="quarter" idx="11"/>
          </p:nvPr>
        </p:nvSpPr>
        <p:spPr/>
        <p:txBody>
          <a:bodyPr/>
          <a:lstStyle/>
          <a:p>
            <a:r>
              <a:rPr lang="es-AR"/>
              <a:t>Dr. Ruben Fusario</a:t>
            </a:r>
          </a:p>
        </p:txBody>
      </p:sp>
      <p:sp>
        <p:nvSpPr>
          <p:cNvPr id="5" name="4 Marcador de número de diapositiva"/>
          <p:cNvSpPr>
            <a:spLocks noGrp="1"/>
          </p:cNvSpPr>
          <p:nvPr>
            <p:ph type="sldNum" sz="quarter" idx="12"/>
          </p:nvPr>
        </p:nvSpPr>
        <p:spPr/>
        <p:txBody>
          <a:bodyPr/>
          <a:lstStyle/>
          <a:p>
            <a:fld id="{78E8B64E-D829-4544-A0B5-BDD43945B44B}" type="slidenum">
              <a:rPr lang="es-AR" smtClean="0"/>
              <a:t>10</a:t>
            </a:fld>
            <a:endParaRPr lang="es-AR"/>
          </a:p>
        </p:txBody>
      </p:sp>
      <p:pic>
        <p:nvPicPr>
          <p:cNvPr id="6" name="5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15503"/>
            <a:ext cx="8229600" cy="4295356"/>
          </a:xfrm>
          <a:prstGeom prst="rect">
            <a:avLst/>
          </a:prstGeom>
          <a:noFill/>
          <a:ln>
            <a:noFill/>
          </a:ln>
        </p:spPr>
      </p:pic>
    </p:spTree>
    <p:extLst>
      <p:ext uri="{BB962C8B-B14F-4D97-AF65-F5344CB8AC3E}">
        <p14:creationId xmlns:p14="http://schemas.microsoft.com/office/powerpoint/2010/main" val="184974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Como funciona el MPLS con el IP</a:t>
            </a:r>
          </a:p>
        </p:txBody>
      </p:sp>
      <p:sp>
        <p:nvSpPr>
          <p:cNvPr id="3" name="2 Marcador de contenido"/>
          <p:cNvSpPr>
            <a:spLocks noGrp="1"/>
          </p:cNvSpPr>
          <p:nvPr>
            <p:ph idx="1"/>
          </p:nvPr>
        </p:nvSpPr>
        <p:spPr>
          <a:solidFill>
            <a:schemeClr val="accent1">
              <a:lumMod val="20000"/>
              <a:lumOff val="80000"/>
            </a:schemeClr>
          </a:solidFill>
        </p:spPr>
        <p:txBody>
          <a:bodyPr>
            <a:normAutofit fontScale="55000" lnSpcReduction="20000"/>
          </a:bodyPr>
          <a:lstStyle/>
          <a:p>
            <a:pPr algn="just">
              <a:lnSpc>
                <a:spcPct val="150000"/>
              </a:lnSpc>
              <a:spcAft>
                <a:spcPts val="0"/>
              </a:spcAft>
            </a:pPr>
            <a:r>
              <a:rPr lang="es-ES" dirty="0">
                <a:effectLst/>
                <a:latin typeface="Times New Roman"/>
                <a:ea typeface="Times New Roman"/>
              </a:rPr>
              <a:t>El MPLS examina los datagramas IP y en función del tipo de servicio que requieran (</a:t>
            </a:r>
            <a:r>
              <a:rPr lang="es-ES" sz="3300" dirty="0">
                <a:solidFill>
                  <a:prstClr val="black"/>
                </a:solidFill>
                <a:latin typeface="Times New Roman"/>
                <a:ea typeface="Times New Roman"/>
              </a:rPr>
              <a:t>indicado en el campo </a:t>
            </a:r>
            <a:r>
              <a:rPr lang="es-ES" sz="3300" dirty="0" err="1">
                <a:solidFill>
                  <a:prstClr val="black"/>
                </a:solidFill>
                <a:latin typeface="Times New Roman"/>
                <a:ea typeface="Times New Roman"/>
              </a:rPr>
              <a:t>ToS</a:t>
            </a:r>
            <a:r>
              <a:rPr lang="es-ES" sz="3300" dirty="0">
                <a:solidFill>
                  <a:prstClr val="black"/>
                </a:solidFill>
                <a:latin typeface="Times New Roman"/>
                <a:ea typeface="Times New Roman"/>
              </a:rPr>
              <a:t> de la cabecera del IP)</a:t>
            </a:r>
            <a:r>
              <a:rPr lang="es-ES" dirty="0">
                <a:effectLst/>
                <a:latin typeface="Times New Roman"/>
                <a:ea typeface="Times New Roman"/>
              </a:rPr>
              <a:t> le agrega a cada trama  que transporta al datagrama una etiqueta al entrar a la red que le posibilitará encaminarse por el trayecto acorde a la calidad de servicio solicitada. </a:t>
            </a:r>
            <a:endParaRPr lang="es-AR" dirty="0">
              <a:effectLst/>
              <a:latin typeface="Times New Roman"/>
              <a:ea typeface="Times New Roman"/>
            </a:endParaRPr>
          </a:p>
          <a:p>
            <a:pPr algn="just">
              <a:lnSpc>
                <a:spcPct val="150000"/>
              </a:lnSpc>
              <a:spcAft>
                <a:spcPts val="0"/>
              </a:spcAft>
            </a:pPr>
            <a:endParaRPr lang="es-AR" dirty="0">
              <a:effectLst/>
              <a:latin typeface="Times New Roman"/>
              <a:ea typeface="Times New Roman"/>
            </a:endParaRPr>
          </a:p>
          <a:p>
            <a:pPr algn="just">
              <a:lnSpc>
                <a:spcPct val="150000"/>
              </a:lnSpc>
              <a:spcAft>
                <a:spcPts val="0"/>
              </a:spcAft>
            </a:pPr>
            <a:r>
              <a:rPr lang="es-ES" b="1" i="1" dirty="0">
                <a:latin typeface="Times New Roman"/>
                <a:ea typeface="Times New Roman"/>
              </a:rPr>
              <a:t>E</a:t>
            </a:r>
            <a:r>
              <a:rPr lang="es-ES" b="1" i="1" dirty="0">
                <a:effectLst/>
                <a:latin typeface="Times New Roman"/>
                <a:ea typeface="Times New Roman"/>
              </a:rPr>
              <a:t>jemplo N° 1</a:t>
            </a:r>
            <a:r>
              <a:rPr lang="es-ES" dirty="0">
                <a:effectLst/>
                <a:latin typeface="Times New Roman"/>
                <a:ea typeface="Times New Roman"/>
              </a:rPr>
              <a:t>: Si se trata de tráfico multimedia y se requiere que los paquetes lleguen en el menor tiempo posible al destino, el MPLS elegirá la ruta más corta y más rápida posible.</a:t>
            </a:r>
          </a:p>
          <a:p>
            <a:pPr marL="0" indent="0" algn="just">
              <a:lnSpc>
                <a:spcPct val="150000"/>
              </a:lnSpc>
              <a:spcAft>
                <a:spcPts val="0"/>
              </a:spcAft>
              <a:buNone/>
            </a:pPr>
            <a:endParaRPr lang="es-AR" dirty="0">
              <a:effectLst/>
              <a:latin typeface="Times New Roman"/>
              <a:ea typeface="Times New Roman"/>
            </a:endParaRPr>
          </a:p>
          <a:p>
            <a:pPr algn="just">
              <a:lnSpc>
                <a:spcPct val="150000"/>
              </a:lnSpc>
              <a:spcAft>
                <a:spcPts val="0"/>
              </a:spcAft>
            </a:pPr>
            <a:r>
              <a:rPr lang="es-ES" b="1" i="1" dirty="0">
                <a:effectLst/>
                <a:latin typeface="Times New Roman"/>
                <a:ea typeface="Times New Roman"/>
              </a:rPr>
              <a:t>Ejemplo N° 2</a:t>
            </a:r>
            <a:r>
              <a:rPr lang="es-ES" dirty="0">
                <a:effectLst/>
                <a:latin typeface="Times New Roman"/>
                <a:ea typeface="Times New Roman"/>
              </a:rPr>
              <a:t>: Si en cambio se trata de transmisión de datos críticos encaminara los paquetes por el camino de menor perdida de paquetes y de mayor ancho de banda.</a:t>
            </a:r>
            <a:endParaRPr lang="es-AR" dirty="0">
              <a:effectLst/>
              <a:latin typeface="Times New Roman"/>
              <a:ea typeface="Times New Roman"/>
            </a:endParaRPr>
          </a:p>
          <a:p>
            <a:endParaRPr lang="es-AR" dirty="0"/>
          </a:p>
        </p:txBody>
      </p:sp>
      <p:sp>
        <p:nvSpPr>
          <p:cNvPr id="4" name="3 Marcador de pie de página"/>
          <p:cNvSpPr>
            <a:spLocks noGrp="1"/>
          </p:cNvSpPr>
          <p:nvPr>
            <p:ph type="ftr" sz="quarter" idx="11"/>
          </p:nvPr>
        </p:nvSpPr>
        <p:spPr/>
        <p:txBody>
          <a:bodyPr/>
          <a:lstStyle/>
          <a:p>
            <a:r>
              <a:rPr lang="es-AR">
                <a:solidFill>
                  <a:prstClr val="black">
                    <a:tint val="75000"/>
                  </a:prstClr>
                </a:solidFill>
              </a:rPr>
              <a:t>Dr. Ruben Fusario</a:t>
            </a:r>
          </a:p>
        </p:txBody>
      </p:sp>
      <p:sp>
        <p:nvSpPr>
          <p:cNvPr id="5" name="4 Marcador de número de diapositiva"/>
          <p:cNvSpPr>
            <a:spLocks noGrp="1"/>
          </p:cNvSpPr>
          <p:nvPr>
            <p:ph type="sldNum" sz="quarter" idx="12"/>
          </p:nvPr>
        </p:nvSpPr>
        <p:spPr/>
        <p:txBody>
          <a:bodyPr/>
          <a:lstStyle/>
          <a:p>
            <a:fld id="{78E8B64E-D829-4544-A0B5-BDD43945B44B}" type="slidenum">
              <a:rPr lang="es-AR">
                <a:solidFill>
                  <a:prstClr val="black">
                    <a:tint val="75000"/>
                  </a:prstClr>
                </a:solidFill>
              </a:rPr>
              <a:pPr/>
              <a:t>11</a:t>
            </a:fld>
            <a:endParaRPr lang="es-AR" dirty="0">
              <a:solidFill>
                <a:prstClr val="black">
                  <a:tint val="75000"/>
                </a:prstClr>
              </a:solidFill>
            </a:endParaRPr>
          </a:p>
        </p:txBody>
      </p:sp>
    </p:spTree>
    <p:extLst>
      <p:ext uri="{BB962C8B-B14F-4D97-AF65-F5344CB8AC3E}">
        <p14:creationId xmlns:p14="http://schemas.microsoft.com/office/powerpoint/2010/main" val="340451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b="1" i="1" dirty="0"/>
              <a:t>Arquitectura genérica de una red IP/MPLS/VPN</a:t>
            </a:r>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7" y="1628800"/>
            <a:ext cx="6768752" cy="4320480"/>
          </a:xfrm>
          <a:prstGeom prst="rect">
            <a:avLst/>
          </a:prstGeom>
          <a:noFill/>
        </p:spPr>
      </p:pic>
      <p:sp>
        <p:nvSpPr>
          <p:cNvPr id="5" name="4 Marcador de número de diapositiva"/>
          <p:cNvSpPr>
            <a:spLocks noGrp="1"/>
          </p:cNvSpPr>
          <p:nvPr>
            <p:ph type="sldNum" sz="quarter" idx="12"/>
          </p:nvPr>
        </p:nvSpPr>
        <p:spPr/>
        <p:txBody>
          <a:bodyPr/>
          <a:lstStyle/>
          <a:p>
            <a:fld id="{78E8B64E-D829-4544-A0B5-BDD43945B44B}" type="slidenum">
              <a:rPr lang="es-AR" smtClean="0"/>
              <a:t>12</a:t>
            </a:fld>
            <a:endParaRPr lang="es-AR"/>
          </a:p>
        </p:txBody>
      </p:sp>
      <p:sp>
        <p:nvSpPr>
          <p:cNvPr id="6" name="5 Marcador de pie de página"/>
          <p:cNvSpPr>
            <a:spLocks noGrp="1"/>
          </p:cNvSpPr>
          <p:nvPr>
            <p:ph type="ftr" sz="quarter" idx="11"/>
          </p:nvPr>
        </p:nvSpPr>
        <p:spPr/>
        <p:txBody>
          <a:bodyPr/>
          <a:lstStyle/>
          <a:p>
            <a:r>
              <a:rPr lang="es-AR"/>
              <a:t>Dr. Ruben Fusario</a:t>
            </a:r>
          </a:p>
        </p:txBody>
      </p:sp>
    </p:spTree>
    <p:extLst>
      <p:ext uri="{BB962C8B-B14F-4D97-AF65-F5344CB8AC3E}">
        <p14:creationId xmlns:p14="http://schemas.microsoft.com/office/powerpoint/2010/main" val="42248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462FE-29FA-4E3F-B0AB-97F088BCF309}"/>
              </a:ext>
            </a:extLst>
          </p:cNvPr>
          <p:cNvSpPr>
            <a:spLocks noGrp="1"/>
          </p:cNvSpPr>
          <p:nvPr>
            <p:ph type="title"/>
          </p:nvPr>
        </p:nvSpPr>
        <p:spPr/>
        <p:txBody>
          <a:bodyPr>
            <a:normAutofit fontScale="90000"/>
          </a:bodyPr>
          <a:lstStyle/>
          <a:p>
            <a:r>
              <a:rPr lang="es-AR" dirty="0"/>
              <a:t>¿Que servicios presta a la empresa una red corporativa? </a:t>
            </a:r>
          </a:p>
        </p:txBody>
      </p:sp>
      <p:sp>
        <p:nvSpPr>
          <p:cNvPr id="3" name="Marcador de contenido 2">
            <a:extLst>
              <a:ext uri="{FF2B5EF4-FFF2-40B4-BE49-F238E27FC236}">
                <a16:creationId xmlns:a16="http://schemas.microsoft.com/office/drawing/2014/main" id="{A7684C19-DA65-4339-A033-6F75CD264B55}"/>
              </a:ext>
            </a:extLst>
          </p:cNvPr>
          <p:cNvSpPr>
            <a:spLocks noGrp="1"/>
          </p:cNvSpPr>
          <p:nvPr>
            <p:ph idx="1"/>
          </p:nvPr>
        </p:nvSpPr>
        <p:spPr>
          <a:xfrm>
            <a:off x="457200" y="1600200"/>
            <a:ext cx="8229600" cy="4756150"/>
          </a:xfrm>
          <a:ln/>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r>
              <a:rPr lang="es-AR" sz="2000" b="1" i="1" dirty="0"/>
              <a:t>Acceso a Internet para navegación.</a:t>
            </a:r>
          </a:p>
          <a:p>
            <a:r>
              <a:rPr lang="es-AR" sz="2000" b="1" i="1" dirty="0"/>
              <a:t>Comunicaciones telefónicas de VOIP.</a:t>
            </a:r>
          </a:p>
          <a:p>
            <a:r>
              <a:rPr lang="es-AR" sz="2000" b="1" i="1" dirty="0"/>
              <a:t>Videoconferencias.</a:t>
            </a:r>
          </a:p>
          <a:p>
            <a:r>
              <a:rPr lang="es-AR" sz="2000" b="1" i="1" dirty="0"/>
              <a:t>Operar con las aplicaciones institucionales de la empresa u organización</a:t>
            </a:r>
          </a:p>
          <a:p>
            <a:r>
              <a:rPr lang="es-AR" sz="2000" b="1" i="1" dirty="0"/>
              <a:t>Acceso </a:t>
            </a:r>
            <a:r>
              <a:rPr lang="es-AR" sz="2000" b="1" i="1" dirty="0" err="1"/>
              <a:t>via</a:t>
            </a:r>
            <a:r>
              <a:rPr lang="es-AR" sz="2000" b="1" i="1" dirty="0"/>
              <a:t> Web </a:t>
            </a:r>
            <a:r>
              <a:rPr lang="es-AR" sz="2000" b="1" i="1" dirty="0" err="1"/>
              <a:t>Service</a:t>
            </a:r>
            <a:r>
              <a:rPr lang="es-AR" sz="2000" b="1" i="1" dirty="0"/>
              <a:t> a sistemas informáticos de otras empresas u organismos.</a:t>
            </a:r>
          </a:p>
          <a:p>
            <a:r>
              <a:rPr lang="es-AR" sz="2000" b="1" i="1" dirty="0"/>
              <a:t>Actualización periódica de políticas de seguridad centralizadas para los puestos de trabajo.</a:t>
            </a:r>
          </a:p>
          <a:p>
            <a:r>
              <a:rPr lang="es-AR" sz="2000" b="1" i="1" dirty="0"/>
              <a:t>Actualización automática del software operativo de las </a:t>
            </a:r>
            <a:r>
              <a:rPr lang="es-AR" sz="2000" b="1" i="1" dirty="0" err="1"/>
              <a:t>PCs</a:t>
            </a:r>
            <a:r>
              <a:rPr lang="es-AR" sz="2000" b="1" i="1" dirty="0"/>
              <a:t> y del antivirus.</a:t>
            </a:r>
          </a:p>
          <a:p>
            <a:r>
              <a:rPr lang="es-AR" sz="2000" b="1" i="1" dirty="0"/>
              <a:t>Acceso remoto a servidores, </a:t>
            </a:r>
            <a:r>
              <a:rPr lang="es-AR" sz="2000" b="1" i="1" dirty="0" err="1"/>
              <a:t>routers</a:t>
            </a:r>
            <a:r>
              <a:rPr lang="es-AR" sz="2000" b="1" i="1" dirty="0"/>
              <a:t> y </a:t>
            </a:r>
            <a:r>
              <a:rPr lang="es-AR" sz="2000" b="1" i="1" dirty="0" err="1"/>
              <a:t>switches</a:t>
            </a:r>
            <a:r>
              <a:rPr lang="es-AR" sz="2000" b="1" i="1" dirty="0"/>
              <a:t> que operan en sitios remotos de la empresa.</a:t>
            </a:r>
          </a:p>
          <a:p>
            <a:r>
              <a:rPr lang="es-AR" sz="2000" b="1" i="1" dirty="0"/>
              <a:t>Acceso al sistema de registro de asistencia de la empresa.</a:t>
            </a:r>
          </a:p>
          <a:p>
            <a:r>
              <a:rPr lang="es-AR" sz="2000" b="1" i="1" dirty="0"/>
              <a:t>Almacenamiento en el Storage de la empresa de información institucional.</a:t>
            </a:r>
          </a:p>
          <a:p>
            <a:r>
              <a:rPr lang="es-AR" sz="2000" b="1" i="1" dirty="0"/>
              <a:t>Acceso centralizado y almacenamiento de las imágenes capturadas por las </a:t>
            </a:r>
            <a:r>
              <a:rPr lang="es-AR" sz="2000" b="1" i="1" dirty="0" err="1"/>
              <a:t>camaras</a:t>
            </a:r>
            <a:r>
              <a:rPr lang="es-AR" sz="2000" b="1" i="1" dirty="0"/>
              <a:t> de seguridad.</a:t>
            </a:r>
          </a:p>
          <a:p>
            <a:r>
              <a:rPr lang="es-AR" sz="2000" b="1" i="1" dirty="0"/>
              <a:t>Soporte del correo institucional.</a:t>
            </a:r>
          </a:p>
          <a:p>
            <a:r>
              <a:rPr lang="es-AR" sz="2000" b="1" i="1" dirty="0" err="1"/>
              <a:t>Mensajeria</a:t>
            </a:r>
            <a:r>
              <a:rPr lang="es-AR" sz="2000" b="1" i="1" dirty="0"/>
              <a:t> institucional.</a:t>
            </a:r>
          </a:p>
          <a:p>
            <a:endParaRPr lang="es-AR" sz="2000" dirty="0"/>
          </a:p>
          <a:p>
            <a:endParaRPr lang="es-AR" sz="2000" dirty="0"/>
          </a:p>
          <a:p>
            <a:endParaRPr lang="es-AR" sz="2000" dirty="0"/>
          </a:p>
          <a:p>
            <a:endParaRPr lang="es-AR" sz="2000" dirty="0"/>
          </a:p>
          <a:p>
            <a:endParaRPr lang="es-AR" sz="2000" dirty="0"/>
          </a:p>
          <a:p>
            <a:endParaRPr lang="es-AR" dirty="0"/>
          </a:p>
          <a:p>
            <a:endParaRPr lang="es-AR" dirty="0"/>
          </a:p>
        </p:txBody>
      </p:sp>
      <p:sp>
        <p:nvSpPr>
          <p:cNvPr id="4" name="Marcador de pie de página 3">
            <a:extLst>
              <a:ext uri="{FF2B5EF4-FFF2-40B4-BE49-F238E27FC236}">
                <a16:creationId xmlns:a16="http://schemas.microsoft.com/office/drawing/2014/main" id="{E905ACD4-DACD-4DF1-AF3A-E24ACB7F95DF}"/>
              </a:ext>
            </a:extLst>
          </p:cNvPr>
          <p:cNvSpPr>
            <a:spLocks noGrp="1"/>
          </p:cNvSpPr>
          <p:nvPr>
            <p:ph type="ftr" sz="quarter" idx="11"/>
          </p:nvPr>
        </p:nvSpPr>
        <p:spPr/>
        <p:txBody>
          <a:bodyPr/>
          <a:lstStyle/>
          <a:p>
            <a:r>
              <a:rPr lang="es-AR"/>
              <a:t>Dr. Ruben Fusario</a:t>
            </a:r>
          </a:p>
        </p:txBody>
      </p:sp>
      <p:sp>
        <p:nvSpPr>
          <p:cNvPr id="5" name="Marcador de número de diapositiva 4">
            <a:extLst>
              <a:ext uri="{FF2B5EF4-FFF2-40B4-BE49-F238E27FC236}">
                <a16:creationId xmlns:a16="http://schemas.microsoft.com/office/drawing/2014/main" id="{0AEEE0B0-F300-4BCC-8D5E-278AFCC2C67C}"/>
              </a:ext>
            </a:extLst>
          </p:cNvPr>
          <p:cNvSpPr>
            <a:spLocks noGrp="1"/>
          </p:cNvSpPr>
          <p:nvPr>
            <p:ph type="sldNum" sz="quarter" idx="12"/>
          </p:nvPr>
        </p:nvSpPr>
        <p:spPr/>
        <p:txBody>
          <a:bodyPr/>
          <a:lstStyle/>
          <a:p>
            <a:fld id="{78E8B64E-D829-4544-A0B5-BDD43945B44B}" type="slidenum">
              <a:rPr lang="es-AR" smtClean="0"/>
              <a:t>13</a:t>
            </a:fld>
            <a:endParaRPr lang="es-AR"/>
          </a:p>
        </p:txBody>
      </p:sp>
    </p:spTree>
    <p:extLst>
      <p:ext uri="{BB962C8B-B14F-4D97-AF65-F5344CB8AC3E}">
        <p14:creationId xmlns:p14="http://schemas.microsoft.com/office/powerpoint/2010/main" val="387015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Conclusiónes</a:t>
            </a:r>
            <a:endParaRPr lang="es-AR" dirty="0"/>
          </a:p>
        </p:txBody>
      </p:sp>
      <p:sp>
        <p:nvSpPr>
          <p:cNvPr id="3" name="2 Marcador de contenido"/>
          <p:cNvSpPr>
            <a:spLocks noGrp="1"/>
          </p:cNvSpPr>
          <p:nvPr>
            <p:ph idx="1"/>
          </p:nvPr>
        </p:nvSpPr>
        <p:spPr>
          <a:xfrm>
            <a:off x="457200" y="1600201"/>
            <a:ext cx="8229600" cy="3196951"/>
          </a:xfrm>
          <a:solidFill>
            <a:schemeClr val="accent5">
              <a:lumMod val="20000"/>
              <a:lumOff val="80000"/>
            </a:schemeClr>
          </a:solidFill>
        </p:spPr>
        <p:txBody>
          <a:bodyPr>
            <a:normAutofit fontScale="47500" lnSpcReduction="20000"/>
          </a:bodyPr>
          <a:lstStyle/>
          <a:p>
            <a:pPr algn="just">
              <a:lnSpc>
                <a:spcPct val="150000"/>
              </a:lnSpc>
              <a:spcAft>
                <a:spcPts val="1000"/>
              </a:spcAft>
            </a:pPr>
            <a:r>
              <a:rPr lang="es-ES" dirty="0">
                <a:latin typeface="Times New Roman"/>
                <a:ea typeface="Times New Roman"/>
              </a:rPr>
              <a:t>La calidad de servicios en una red corporativa queda definida a través de los parámetros determinantes: perdida de paquetes, disponibilidad de la red, tiempo de reparación, ancho de banda del enlace, y para las aplicaciones isócronas: demora y </a:t>
            </a:r>
            <a:r>
              <a:rPr lang="es-ES" dirty="0" err="1">
                <a:latin typeface="Times New Roman"/>
                <a:ea typeface="Times New Roman"/>
              </a:rPr>
              <a:t>jitter</a:t>
            </a:r>
            <a:r>
              <a:rPr lang="es-ES" dirty="0">
                <a:latin typeface="Times New Roman"/>
                <a:ea typeface="Times New Roman"/>
              </a:rPr>
              <a:t>. </a:t>
            </a:r>
          </a:p>
          <a:p>
            <a:pPr algn="just">
              <a:lnSpc>
                <a:spcPct val="150000"/>
              </a:lnSpc>
              <a:spcAft>
                <a:spcPts val="1000"/>
              </a:spcAft>
            </a:pPr>
            <a:r>
              <a:rPr lang="es-ES" dirty="0">
                <a:latin typeface="Times New Roman"/>
                <a:ea typeface="Times New Roman"/>
              </a:rPr>
              <a:t>Dichos parámetros se concentran en solo tres tipos de clase de servicios, para el caso analizado de la Empresa Telecom. Estos requerimientos se plantean en los contratos con las empresas de telecomunicaciones  a través del SLA.   </a:t>
            </a:r>
          </a:p>
          <a:p>
            <a:pPr algn="just">
              <a:lnSpc>
                <a:spcPct val="150000"/>
              </a:lnSpc>
              <a:spcAft>
                <a:spcPts val="1000"/>
              </a:spcAft>
            </a:pPr>
            <a:r>
              <a:rPr lang="es-ES" dirty="0">
                <a:latin typeface="Times New Roman"/>
                <a:ea typeface="Times New Roman"/>
              </a:rPr>
              <a:t>La selección de la calidad de servicio de los enlaces, en combinación con el ancho de banda de los mismos, tiene un impacto directo en el costo del abono mensual de cada enlace. </a:t>
            </a:r>
          </a:p>
          <a:p>
            <a:pPr marL="0" indent="0">
              <a:buNone/>
            </a:pPr>
            <a:endParaRPr lang="es-AR" dirty="0"/>
          </a:p>
        </p:txBody>
      </p:sp>
      <p:sp>
        <p:nvSpPr>
          <p:cNvPr id="4" name="3 Marcador de pie de página"/>
          <p:cNvSpPr>
            <a:spLocks noGrp="1"/>
          </p:cNvSpPr>
          <p:nvPr>
            <p:ph type="ftr" sz="quarter" idx="11"/>
          </p:nvPr>
        </p:nvSpPr>
        <p:spPr/>
        <p:txBody>
          <a:bodyPr/>
          <a:lstStyle/>
          <a:p>
            <a:r>
              <a:rPr lang="es-AR"/>
              <a:t>Dr. Ruben Fusario</a:t>
            </a:r>
          </a:p>
        </p:txBody>
      </p:sp>
      <p:sp>
        <p:nvSpPr>
          <p:cNvPr id="5" name="4 Marcador de número de diapositiva"/>
          <p:cNvSpPr>
            <a:spLocks noGrp="1"/>
          </p:cNvSpPr>
          <p:nvPr>
            <p:ph type="sldNum" sz="quarter" idx="12"/>
          </p:nvPr>
        </p:nvSpPr>
        <p:spPr/>
        <p:txBody>
          <a:bodyPr/>
          <a:lstStyle/>
          <a:p>
            <a:fld id="{78E8B64E-D829-4544-A0B5-BDD43945B44B}" type="slidenum">
              <a:rPr lang="es-AR" smtClean="0"/>
              <a:t>14</a:t>
            </a:fld>
            <a:endParaRPr lang="es-AR"/>
          </a:p>
        </p:txBody>
      </p:sp>
    </p:spTree>
    <p:extLst>
      <p:ext uri="{BB962C8B-B14F-4D97-AF65-F5344CB8AC3E}">
        <p14:creationId xmlns:p14="http://schemas.microsoft.com/office/powerpoint/2010/main" val="379847498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bg/>
                                          </p:spTgt>
                                        </p:tgtEl>
                                      </p:cBhvr>
                                    </p:animEffect>
                                    <p:set>
                                      <p:cBhvr>
                                        <p:cTn id="7" dur="1" fill="hold">
                                          <p:stCondLst>
                                            <p:cond delay="499"/>
                                          </p:stCondLst>
                                        </p:cTn>
                                        <p:tgtEl>
                                          <p:spTgt spid="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DAC13-DA7C-40AC-91ED-C4A5BDD6194F}"/>
              </a:ext>
            </a:extLst>
          </p:cNvPr>
          <p:cNvSpPr>
            <a:spLocks noGrp="1"/>
          </p:cNvSpPr>
          <p:nvPr>
            <p:ph type="title"/>
          </p:nvPr>
        </p:nvSpPr>
        <p:spPr/>
        <p:txBody>
          <a:bodyPr/>
          <a:lstStyle/>
          <a:p>
            <a:r>
              <a:rPr lang="es-AR" dirty="0"/>
              <a:t>Cuestionario 4</a:t>
            </a:r>
            <a:endParaRPr lang="en-US" dirty="0"/>
          </a:p>
        </p:txBody>
      </p:sp>
      <p:sp>
        <p:nvSpPr>
          <p:cNvPr id="3" name="Marcador de contenido 2">
            <a:extLst>
              <a:ext uri="{FF2B5EF4-FFF2-40B4-BE49-F238E27FC236}">
                <a16:creationId xmlns:a16="http://schemas.microsoft.com/office/drawing/2014/main" id="{D8713F09-B71C-46A9-A492-407AEE62938C}"/>
              </a:ext>
            </a:extLst>
          </p:cNvPr>
          <p:cNvSpPr>
            <a:spLocks noGrp="1"/>
          </p:cNvSpPr>
          <p:nvPr>
            <p:ph idx="1"/>
          </p:nvPr>
        </p:nvSpPr>
        <p:spPr/>
        <p:txBody>
          <a:bodyPr/>
          <a:lstStyle/>
          <a:p>
            <a:r>
              <a:rPr lang="es-AR" dirty="0"/>
              <a:t>Cuales son los principales parámetros que intervienen en la </a:t>
            </a:r>
            <a:r>
              <a:rPr lang="es-AR" dirty="0" err="1"/>
              <a:t>QoS</a:t>
            </a:r>
            <a:r>
              <a:rPr lang="es-AR" dirty="0"/>
              <a:t>?</a:t>
            </a:r>
          </a:p>
          <a:p>
            <a:r>
              <a:rPr lang="es-AR" dirty="0"/>
              <a:t>Que diferencias existen entre el </a:t>
            </a:r>
            <a:r>
              <a:rPr lang="es-AR" dirty="0" err="1"/>
              <a:t>delay</a:t>
            </a:r>
            <a:r>
              <a:rPr lang="es-AR" dirty="0"/>
              <a:t> y el </a:t>
            </a:r>
            <a:r>
              <a:rPr lang="es-AR" dirty="0" err="1"/>
              <a:t>jitter</a:t>
            </a:r>
            <a:r>
              <a:rPr lang="es-AR" dirty="0"/>
              <a:t>? </a:t>
            </a:r>
          </a:p>
          <a:p>
            <a:r>
              <a:rPr lang="es-AR" dirty="0"/>
              <a:t>Como configuraría en enlace con </a:t>
            </a:r>
            <a:r>
              <a:rPr lang="es-AR" dirty="0" err="1"/>
              <a:t>QoS</a:t>
            </a:r>
            <a:r>
              <a:rPr lang="es-AR" dirty="0"/>
              <a:t> de una red corporativa?</a:t>
            </a:r>
          </a:p>
          <a:p>
            <a:r>
              <a:rPr lang="es-AR" dirty="0"/>
              <a:t>Que servicios brinda en general una red IP/MPLS mediante la </a:t>
            </a:r>
            <a:r>
              <a:rPr lang="es-AR" dirty="0" err="1"/>
              <a:t>QoS</a:t>
            </a:r>
            <a:r>
              <a:rPr lang="es-AR" dirty="0"/>
              <a:t>?</a:t>
            </a:r>
          </a:p>
          <a:p>
            <a:endParaRPr lang="en-US" dirty="0"/>
          </a:p>
        </p:txBody>
      </p:sp>
      <p:sp>
        <p:nvSpPr>
          <p:cNvPr id="4" name="Marcador de pie de página 3">
            <a:extLst>
              <a:ext uri="{FF2B5EF4-FFF2-40B4-BE49-F238E27FC236}">
                <a16:creationId xmlns:a16="http://schemas.microsoft.com/office/drawing/2014/main" id="{3E3E4EF6-2560-4825-A9BA-B540EBAC9CD3}"/>
              </a:ext>
            </a:extLst>
          </p:cNvPr>
          <p:cNvSpPr>
            <a:spLocks noGrp="1"/>
          </p:cNvSpPr>
          <p:nvPr>
            <p:ph type="ftr" sz="quarter" idx="11"/>
          </p:nvPr>
        </p:nvSpPr>
        <p:spPr/>
        <p:txBody>
          <a:bodyPr/>
          <a:lstStyle/>
          <a:p>
            <a:r>
              <a:rPr lang="es-AR"/>
              <a:t>Dr. Ruben Fusario</a:t>
            </a:r>
          </a:p>
        </p:txBody>
      </p:sp>
      <p:sp>
        <p:nvSpPr>
          <p:cNvPr id="5" name="Marcador de número de diapositiva 4">
            <a:extLst>
              <a:ext uri="{FF2B5EF4-FFF2-40B4-BE49-F238E27FC236}">
                <a16:creationId xmlns:a16="http://schemas.microsoft.com/office/drawing/2014/main" id="{4949D3DB-9E8F-425E-B629-546E567E0A34}"/>
              </a:ext>
            </a:extLst>
          </p:cNvPr>
          <p:cNvSpPr>
            <a:spLocks noGrp="1"/>
          </p:cNvSpPr>
          <p:nvPr>
            <p:ph type="sldNum" sz="quarter" idx="12"/>
          </p:nvPr>
        </p:nvSpPr>
        <p:spPr/>
        <p:txBody>
          <a:bodyPr/>
          <a:lstStyle/>
          <a:p>
            <a:fld id="{78E8B64E-D829-4544-A0B5-BDD43945B44B}" type="slidenum">
              <a:rPr lang="es-AR" smtClean="0"/>
              <a:t>15</a:t>
            </a:fld>
            <a:endParaRPr lang="es-AR"/>
          </a:p>
        </p:txBody>
      </p:sp>
    </p:spTree>
    <p:extLst>
      <p:ext uri="{BB962C8B-B14F-4D97-AF65-F5344CB8AC3E}">
        <p14:creationId xmlns:p14="http://schemas.microsoft.com/office/powerpoint/2010/main" val="227878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052736"/>
            <a:ext cx="8229600" cy="1143000"/>
          </a:xfrm>
        </p:spPr>
        <p:txBody>
          <a:bodyPr>
            <a:noAutofit/>
          </a:bodyPr>
          <a:lstStyle/>
          <a:p>
            <a:pPr marL="342900" lvl="0" indent="-342900">
              <a:spcBef>
                <a:spcPct val="20000"/>
              </a:spcBef>
            </a:pPr>
            <a:r>
              <a:rPr lang="es-ES" sz="3600" dirty="0">
                <a:solidFill>
                  <a:prstClr val="black"/>
                </a:solidFill>
                <a:latin typeface="Times New Roman"/>
                <a:ea typeface="Times New Roman"/>
                <a:cs typeface="+mn-cs"/>
              </a:rPr>
              <a:t>SLA: </a:t>
            </a:r>
            <a:r>
              <a:rPr lang="es-ES" sz="3600" dirty="0" err="1">
                <a:solidFill>
                  <a:prstClr val="black"/>
                </a:solidFill>
                <a:latin typeface="Times New Roman"/>
                <a:ea typeface="Times New Roman"/>
                <a:cs typeface="+mn-cs"/>
              </a:rPr>
              <a:t>Service</a:t>
            </a:r>
            <a:r>
              <a:rPr lang="es-ES" sz="3600" dirty="0">
                <a:solidFill>
                  <a:prstClr val="black"/>
                </a:solidFill>
                <a:latin typeface="Times New Roman"/>
                <a:ea typeface="Times New Roman"/>
                <a:cs typeface="+mn-cs"/>
              </a:rPr>
              <a:t> </a:t>
            </a:r>
            <a:r>
              <a:rPr lang="es-ES" sz="3600" dirty="0" err="1">
                <a:solidFill>
                  <a:prstClr val="black"/>
                </a:solidFill>
                <a:latin typeface="Times New Roman"/>
                <a:ea typeface="Times New Roman"/>
                <a:cs typeface="+mn-cs"/>
              </a:rPr>
              <a:t>Level</a:t>
            </a:r>
            <a:r>
              <a:rPr lang="es-ES" sz="3600" dirty="0">
                <a:solidFill>
                  <a:prstClr val="black"/>
                </a:solidFill>
                <a:latin typeface="Times New Roman"/>
                <a:ea typeface="Times New Roman"/>
                <a:cs typeface="+mn-cs"/>
              </a:rPr>
              <a:t> </a:t>
            </a:r>
            <a:r>
              <a:rPr lang="es-ES" sz="3600" dirty="0" err="1">
                <a:solidFill>
                  <a:prstClr val="black"/>
                </a:solidFill>
                <a:latin typeface="Times New Roman"/>
                <a:ea typeface="Times New Roman"/>
                <a:cs typeface="+mn-cs"/>
              </a:rPr>
              <a:t>Agreement</a:t>
            </a:r>
            <a:br>
              <a:rPr lang="es-AR" sz="3600" dirty="0">
                <a:solidFill>
                  <a:prstClr val="black"/>
                </a:solidFill>
                <a:latin typeface="Times New Roman"/>
                <a:ea typeface="Times New Roman"/>
                <a:cs typeface="+mn-cs"/>
              </a:rPr>
            </a:br>
            <a:endParaRPr lang="es-AR" sz="7200" dirty="0"/>
          </a:p>
        </p:txBody>
      </p:sp>
      <p:sp>
        <p:nvSpPr>
          <p:cNvPr id="3" name="2 Marcador de contenido"/>
          <p:cNvSpPr>
            <a:spLocks noGrp="1"/>
          </p:cNvSpPr>
          <p:nvPr>
            <p:ph idx="1"/>
          </p:nvPr>
        </p:nvSpPr>
        <p:spPr>
          <a:xfrm>
            <a:off x="467544" y="2060849"/>
            <a:ext cx="8229600" cy="3744416"/>
          </a:xfrm>
          <a:solidFill>
            <a:schemeClr val="accent3">
              <a:lumMod val="40000"/>
              <a:lumOff val="60000"/>
            </a:schemeClr>
          </a:solidFill>
        </p:spPr>
        <p:txBody>
          <a:bodyPr>
            <a:normAutofit/>
          </a:bodyPr>
          <a:lstStyle/>
          <a:p>
            <a:pPr marL="0" indent="0" algn="just">
              <a:lnSpc>
                <a:spcPct val="150000"/>
              </a:lnSpc>
              <a:spcAft>
                <a:spcPts val="600"/>
              </a:spcAft>
              <a:buNone/>
            </a:pPr>
            <a:r>
              <a:rPr lang="es-ES" sz="2800" i="1" dirty="0">
                <a:effectLst/>
                <a:latin typeface="Times New Roman"/>
                <a:ea typeface="Times New Roman"/>
              </a:rPr>
              <a:t>La calidad de servicios, en los contratos celebrados entre las empresas de telecomunicaciones y los usuarios,</a:t>
            </a:r>
            <a:r>
              <a:rPr lang="es-ES" sz="2800" i="1" dirty="0">
                <a:solidFill>
                  <a:prstClr val="black"/>
                </a:solidFill>
                <a:latin typeface="Times New Roman"/>
                <a:ea typeface="Times New Roman"/>
              </a:rPr>
              <a:t> se denomina SLA</a:t>
            </a:r>
            <a:r>
              <a:rPr lang="es-ES" sz="2800" i="1" dirty="0">
                <a:effectLst/>
                <a:latin typeface="Times New Roman"/>
                <a:ea typeface="Times New Roman"/>
              </a:rPr>
              <a:t> , y define el “nivel de servicios” requerido y acordado por la empresa para cada enlace contratado.</a:t>
            </a:r>
            <a:endParaRPr lang="es-AR" sz="2800" i="1" dirty="0">
              <a:effectLst/>
              <a:latin typeface="Times New Roman"/>
              <a:ea typeface="Times New Roman"/>
            </a:endParaRPr>
          </a:p>
          <a:p>
            <a:endParaRPr lang="es-AR" dirty="0"/>
          </a:p>
        </p:txBody>
      </p:sp>
      <p:sp>
        <p:nvSpPr>
          <p:cNvPr id="4" name="3 Marcador de número de diapositiva"/>
          <p:cNvSpPr>
            <a:spLocks noGrp="1"/>
          </p:cNvSpPr>
          <p:nvPr>
            <p:ph type="sldNum" sz="quarter" idx="12"/>
          </p:nvPr>
        </p:nvSpPr>
        <p:spPr/>
        <p:txBody>
          <a:bodyPr/>
          <a:lstStyle/>
          <a:p>
            <a:fld id="{78E8B64E-D829-4544-A0B5-BDD43945B44B}" type="slidenum">
              <a:rPr lang="es-AR" smtClean="0"/>
              <a:t>2</a:t>
            </a:fld>
            <a:endParaRPr lang="es-AR"/>
          </a:p>
        </p:txBody>
      </p:sp>
      <p:sp>
        <p:nvSpPr>
          <p:cNvPr id="5" name="4 Marcador de pie de página"/>
          <p:cNvSpPr>
            <a:spLocks noGrp="1"/>
          </p:cNvSpPr>
          <p:nvPr>
            <p:ph type="ftr" sz="quarter" idx="11"/>
          </p:nvPr>
        </p:nvSpPr>
        <p:spPr/>
        <p:txBody>
          <a:bodyPr/>
          <a:lstStyle/>
          <a:p>
            <a:r>
              <a:rPr lang="es-AR"/>
              <a:t>Dr. Ruben Fusario</a:t>
            </a:r>
          </a:p>
        </p:txBody>
      </p:sp>
    </p:spTree>
    <p:extLst>
      <p:ext uri="{BB962C8B-B14F-4D97-AF65-F5344CB8AC3E}">
        <p14:creationId xmlns:p14="http://schemas.microsoft.com/office/powerpoint/2010/main" val="66686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Parámetros considerados en el SLA</a:t>
            </a:r>
          </a:p>
        </p:txBody>
      </p:sp>
      <p:sp>
        <p:nvSpPr>
          <p:cNvPr id="3" name="2 Marcador de contenido"/>
          <p:cNvSpPr>
            <a:spLocks noGrp="1"/>
          </p:cNvSpPr>
          <p:nvPr>
            <p:ph idx="1"/>
          </p:nvPr>
        </p:nvSpPr>
        <p:spPr>
          <a:solidFill>
            <a:schemeClr val="accent3">
              <a:lumMod val="60000"/>
              <a:lumOff val="40000"/>
            </a:schemeClr>
          </a:solidFill>
        </p:spPr>
        <p:txBody>
          <a:bodyPr>
            <a:normAutofit fontScale="85000" lnSpcReduction="20000"/>
          </a:bodyPr>
          <a:lstStyle/>
          <a:p>
            <a:pPr lvl="0" algn="just">
              <a:lnSpc>
                <a:spcPct val="150000"/>
              </a:lnSpc>
              <a:spcBef>
                <a:spcPts val="250"/>
              </a:spcBef>
              <a:spcAft>
                <a:spcPts val="250"/>
              </a:spcAft>
              <a:buFont typeface="Symbol"/>
              <a:buChar char=""/>
            </a:pPr>
            <a:r>
              <a:rPr lang="es-ES" b="1" i="1" dirty="0">
                <a:effectLst/>
                <a:latin typeface="Times New Roman"/>
                <a:ea typeface="Times New Roman"/>
              </a:rPr>
              <a:t>Perdida de paquetes.  (Ej.  &lt; 0,5 %)</a:t>
            </a:r>
            <a:endParaRPr lang="es-AR" dirty="0">
              <a:effectLst/>
              <a:latin typeface="Times New Roman"/>
              <a:ea typeface="Times New Roman"/>
            </a:endParaRPr>
          </a:p>
          <a:p>
            <a:pPr lvl="0" algn="just">
              <a:lnSpc>
                <a:spcPct val="150000"/>
              </a:lnSpc>
              <a:spcBef>
                <a:spcPts val="250"/>
              </a:spcBef>
              <a:spcAft>
                <a:spcPts val="250"/>
              </a:spcAft>
              <a:buFont typeface="Symbol"/>
              <a:buChar char=""/>
            </a:pPr>
            <a:r>
              <a:rPr lang="es-ES" b="1" i="1" dirty="0">
                <a:effectLst/>
                <a:latin typeface="Times New Roman"/>
                <a:ea typeface="Times New Roman"/>
              </a:rPr>
              <a:t>Demora o </a:t>
            </a:r>
            <a:r>
              <a:rPr lang="es-ES" b="1" i="1" dirty="0" err="1">
                <a:effectLst/>
                <a:latin typeface="Times New Roman"/>
                <a:ea typeface="Times New Roman"/>
              </a:rPr>
              <a:t>delay</a:t>
            </a:r>
            <a:r>
              <a:rPr lang="es-ES" b="1" i="1" dirty="0">
                <a:effectLst/>
                <a:latin typeface="Times New Roman"/>
                <a:ea typeface="Times New Roman"/>
              </a:rPr>
              <a:t>. (Ej. 100 ms)</a:t>
            </a:r>
            <a:endParaRPr lang="es-AR" dirty="0">
              <a:effectLst/>
              <a:latin typeface="Times New Roman"/>
              <a:ea typeface="Times New Roman"/>
            </a:endParaRPr>
          </a:p>
          <a:p>
            <a:pPr lvl="0" algn="just">
              <a:lnSpc>
                <a:spcPct val="150000"/>
              </a:lnSpc>
              <a:spcBef>
                <a:spcPts val="250"/>
              </a:spcBef>
              <a:spcAft>
                <a:spcPts val="250"/>
              </a:spcAft>
              <a:buFont typeface="Symbol"/>
              <a:buChar char=""/>
            </a:pPr>
            <a:r>
              <a:rPr lang="es-ES" b="1" i="1" dirty="0">
                <a:effectLst/>
                <a:latin typeface="Times New Roman"/>
                <a:ea typeface="Times New Roman"/>
              </a:rPr>
              <a:t>Variación de la demora o </a:t>
            </a:r>
            <a:r>
              <a:rPr lang="es-ES" b="1" i="1" dirty="0" err="1">
                <a:effectLst/>
                <a:latin typeface="Times New Roman"/>
                <a:ea typeface="Times New Roman"/>
              </a:rPr>
              <a:t>Jitter</a:t>
            </a:r>
            <a:r>
              <a:rPr lang="es-ES" b="1" i="1" dirty="0">
                <a:effectLst/>
                <a:latin typeface="Times New Roman"/>
                <a:ea typeface="Times New Roman"/>
              </a:rPr>
              <a:t>. (Ej. 10 ms)</a:t>
            </a:r>
            <a:endParaRPr lang="es-AR" dirty="0">
              <a:effectLst/>
              <a:latin typeface="Times New Roman"/>
              <a:ea typeface="Times New Roman"/>
            </a:endParaRPr>
          </a:p>
          <a:p>
            <a:pPr lvl="0" algn="just">
              <a:lnSpc>
                <a:spcPct val="150000"/>
              </a:lnSpc>
              <a:spcBef>
                <a:spcPts val="250"/>
              </a:spcBef>
              <a:spcAft>
                <a:spcPts val="250"/>
              </a:spcAft>
              <a:buFont typeface="Symbol"/>
              <a:buChar char=""/>
            </a:pPr>
            <a:r>
              <a:rPr lang="es-ES" b="1" i="1" dirty="0">
                <a:effectLst/>
                <a:latin typeface="Times New Roman"/>
                <a:ea typeface="Times New Roman"/>
              </a:rPr>
              <a:t>Ancho de banda. (Ej. 10 Mbps)</a:t>
            </a:r>
            <a:endParaRPr lang="es-AR" dirty="0">
              <a:effectLst/>
              <a:latin typeface="Times New Roman"/>
              <a:ea typeface="Times New Roman"/>
            </a:endParaRPr>
          </a:p>
          <a:p>
            <a:pPr lvl="0" algn="just">
              <a:lnSpc>
                <a:spcPct val="150000"/>
              </a:lnSpc>
              <a:spcBef>
                <a:spcPts val="250"/>
              </a:spcBef>
              <a:spcAft>
                <a:spcPts val="250"/>
              </a:spcAft>
              <a:buFont typeface="Symbol"/>
              <a:buChar char=""/>
            </a:pPr>
            <a:r>
              <a:rPr lang="es-ES" b="1" i="1" dirty="0" err="1">
                <a:effectLst/>
                <a:latin typeface="Times New Roman"/>
                <a:ea typeface="Times New Roman"/>
              </a:rPr>
              <a:t>Ber</a:t>
            </a:r>
            <a:r>
              <a:rPr lang="es-ES" b="1" i="1" dirty="0">
                <a:effectLst/>
                <a:latin typeface="Times New Roman"/>
                <a:ea typeface="Times New Roman"/>
              </a:rPr>
              <a:t> (Bit Error </a:t>
            </a:r>
            <a:r>
              <a:rPr lang="es-ES" b="1" i="1" dirty="0" err="1">
                <a:effectLst/>
                <a:latin typeface="Times New Roman"/>
                <a:ea typeface="Times New Roman"/>
              </a:rPr>
              <a:t>Rate</a:t>
            </a:r>
            <a:r>
              <a:rPr lang="es-ES" b="1" i="1" dirty="0">
                <a:effectLst/>
                <a:latin typeface="Times New Roman"/>
                <a:ea typeface="Times New Roman"/>
              </a:rPr>
              <a:t>). (Ej. 10</a:t>
            </a:r>
            <a:r>
              <a:rPr lang="es-ES" b="1" i="1" baseline="30000" dirty="0">
                <a:effectLst/>
                <a:latin typeface="Times New Roman"/>
                <a:ea typeface="Times New Roman"/>
              </a:rPr>
              <a:t>-6</a:t>
            </a:r>
            <a:r>
              <a:rPr lang="es-ES" b="1" i="1" dirty="0">
                <a:effectLst/>
                <a:latin typeface="Times New Roman"/>
                <a:ea typeface="Times New Roman"/>
              </a:rPr>
              <a:t>)</a:t>
            </a:r>
            <a:endParaRPr lang="es-AR" dirty="0">
              <a:effectLst/>
              <a:latin typeface="Times New Roman"/>
              <a:ea typeface="Times New Roman"/>
            </a:endParaRPr>
          </a:p>
          <a:p>
            <a:pPr lvl="0" algn="just">
              <a:lnSpc>
                <a:spcPct val="150000"/>
              </a:lnSpc>
              <a:spcBef>
                <a:spcPts val="250"/>
              </a:spcBef>
              <a:spcAft>
                <a:spcPts val="250"/>
              </a:spcAft>
              <a:buFont typeface="Symbol"/>
              <a:buChar char=""/>
            </a:pPr>
            <a:r>
              <a:rPr lang="es-ES" b="1" i="1" dirty="0">
                <a:effectLst/>
                <a:latin typeface="Times New Roman"/>
                <a:ea typeface="Times New Roman"/>
              </a:rPr>
              <a:t>Disponibilidad de la red. (Ej. 99,9%)</a:t>
            </a:r>
            <a:endParaRPr lang="es-AR" dirty="0">
              <a:effectLst/>
              <a:latin typeface="Times New Roman"/>
              <a:ea typeface="Times New Roman"/>
            </a:endParaRPr>
          </a:p>
          <a:p>
            <a:pPr lvl="0" algn="just">
              <a:lnSpc>
                <a:spcPct val="150000"/>
              </a:lnSpc>
              <a:spcBef>
                <a:spcPts val="250"/>
              </a:spcBef>
              <a:spcAft>
                <a:spcPts val="250"/>
              </a:spcAft>
              <a:buFont typeface="Symbol"/>
              <a:buChar char=""/>
            </a:pPr>
            <a:r>
              <a:rPr lang="es-ES" b="1" i="1" dirty="0">
                <a:effectLst/>
                <a:latin typeface="Times New Roman"/>
                <a:ea typeface="Times New Roman"/>
              </a:rPr>
              <a:t>Tiempo máximo de reparación. (Ej. 2 </a:t>
            </a:r>
            <a:r>
              <a:rPr lang="es-ES" b="1" i="1" dirty="0" err="1">
                <a:effectLst/>
                <a:latin typeface="Times New Roman"/>
                <a:ea typeface="Times New Roman"/>
              </a:rPr>
              <a:t>hs</a:t>
            </a:r>
            <a:r>
              <a:rPr lang="es-ES" b="1" i="1" dirty="0">
                <a:effectLst/>
                <a:latin typeface="Times New Roman"/>
                <a:ea typeface="Times New Roman"/>
              </a:rPr>
              <a:t>)</a:t>
            </a:r>
            <a:endParaRPr lang="es-AR" dirty="0">
              <a:effectLst/>
              <a:latin typeface="Times New Roman"/>
              <a:ea typeface="Times New Roman"/>
            </a:endParaRPr>
          </a:p>
          <a:p>
            <a:endParaRPr lang="es-AR" dirty="0"/>
          </a:p>
        </p:txBody>
      </p:sp>
      <p:sp>
        <p:nvSpPr>
          <p:cNvPr id="4" name="3 Marcador de número de diapositiva"/>
          <p:cNvSpPr>
            <a:spLocks noGrp="1"/>
          </p:cNvSpPr>
          <p:nvPr>
            <p:ph type="sldNum" sz="quarter" idx="12"/>
          </p:nvPr>
        </p:nvSpPr>
        <p:spPr/>
        <p:txBody>
          <a:bodyPr/>
          <a:lstStyle/>
          <a:p>
            <a:fld id="{78E8B64E-D829-4544-A0B5-BDD43945B44B}" type="slidenum">
              <a:rPr lang="es-AR" smtClean="0"/>
              <a:t>3</a:t>
            </a:fld>
            <a:endParaRPr lang="es-AR"/>
          </a:p>
        </p:txBody>
      </p:sp>
      <p:sp>
        <p:nvSpPr>
          <p:cNvPr id="5" name="4 Marcador de pie de página"/>
          <p:cNvSpPr>
            <a:spLocks noGrp="1"/>
          </p:cNvSpPr>
          <p:nvPr>
            <p:ph type="ftr" sz="quarter" idx="11"/>
          </p:nvPr>
        </p:nvSpPr>
        <p:spPr/>
        <p:txBody>
          <a:bodyPr/>
          <a:lstStyle/>
          <a:p>
            <a:r>
              <a:rPr lang="es-AR"/>
              <a:t>Dr. Ruben Fusario</a:t>
            </a:r>
          </a:p>
        </p:txBody>
      </p:sp>
    </p:spTree>
    <p:extLst>
      <p:ext uri="{BB962C8B-B14F-4D97-AF65-F5344CB8AC3E}">
        <p14:creationId xmlns:p14="http://schemas.microsoft.com/office/powerpoint/2010/main" val="14497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Inactividad anual de la red, según la disponibilidad </a:t>
            </a:r>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2379" y="2339103"/>
            <a:ext cx="4699242" cy="3048157"/>
          </a:xfrm>
          <a:prstGeom prst="rect">
            <a:avLst/>
          </a:prstGeom>
          <a:noFill/>
          <a:ln>
            <a:noFill/>
          </a:ln>
        </p:spPr>
      </p:pic>
      <p:sp>
        <p:nvSpPr>
          <p:cNvPr id="5" name="4 Rectángulo"/>
          <p:cNvSpPr/>
          <p:nvPr/>
        </p:nvSpPr>
        <p:spPr>
          <a:xfrm>
            <a:off x="5436096" y="2276872"/>
            <a:ext cx="1584176"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6228184" y="2852936"/>
            <a:ext cx="2736304" cy="923330"/>
          </a:xfrm>
          <a:prstGeom prst="rect">
            <a:avLst/>
          </a:prstGeom>
          <a:noFill/>
        </p:spPr>
        <p:txBody>
          <a:bodyPr wrap="square" rtlCol="0">
            <a:spAutoFit/>
          </a:bodyPr>
          <a:lstStyle/>
          <a:p>
            <a:r>
              <a:rPr lang="es-AR" dirty="0"/>
              <a:t>D = 90 %</a:t>
            </a:r>
          </a:p>
          <a:p>
            <a:r>
              <a:rPr lang="es-AR" dirty="0"/>
              <a:t>Periodo Anual = 8760 </a:t>
            </a:r>
            <a:r>
              <a:rPr lang="es-AR" dirty="0" err="1"/>
              <a:t>hs</a:t>
            </a:r>
            <a:endParaRPr lang="es-AR" dirty="0"/>
          </a:p>
          <a:p>
            <a:r>
              <a:rPr lang="es-AR" dirty="0"/>
              <a:t>Inactividad = 876 </a:t>
            </a:r>
            <a:r>
              <a:rPr lang="es-AR" dirty="0" err="1"/>
              <a:t>hs</a:t>
            </a:r>
            <a:endParaRPr lang="es-AR" dirty="0"/>
          </a:p>
        </p:txBody>
      </p:sp>
      <p:sp>
        <p:nvSpPr>
          <p:cNvPr id="7" name="6 CuadroTexto"/>
          <p:cNvSpPr txBox="1"/>
          <p:nvPr/>
        </p:nvSpPr>
        <p:spPr>
          <a:xfrm>
            <a:off x="6444208" y="2348880"/>
            <a:ext cx="2016224" cy="369332"/>
          </a:xfrm>
          <a:prstGeom prst="rect">
            <a:avLst/>
          </a:prstGeom>
          <a:noFill/>
        </p:spPr>
        <p:txBody>
          <a:bodyPr wrap="square" rtlCol="0">
            <a:spAutoFit/>
          </a:bodyPr>
          <a:lstStyle/>
          <a:p>
            <a:r>
              <a:rPr lang="es-AR" dirty="0"/>
              <a:t>Ejemplo</a:t>
            </a:r>
          </a:p>
        </p:txBody>
      </p:sp>
      <p:sp>
        <p:nvSpPr>
          <p:cNvPr id="8" name="7 Marcador de número de diapositiva"/>
          <p:cNvSpPr>
            <a:spLocks noGrp="1"/>
          </p:cNvSpPr>
          <p:nvPr>
            <p:ph type="sldNum" sz="quarter" idx="12"/>
          </p:nvPr>
        </p:nvSpPr>
        <p:spPr/>
        <p:txBody>
          <a:bodyPr/>
          <a:lstStyle/>
          <a:p>
            <a:fld id="{78E8B64E-D829-4544-A0B5-BDD43945B44B}" type="slidenum">
              <a:rPr lang="es-AR" smtClean="0"/>
              <a:t>4</a:t>
            </a:fld>
            <a:endParaRPr lang="es-AR"/>
          </a:p>
        </p:txBody>
      </p:sp>
      <p:sp>
        <p:nvSpPr>
          <p:cNvPr id="9" name="8 Marcador de pie de página"/>
          <p:cNvSpPr>
            <a:spLocks noGrp="1"/>
          </p:cNvSpPr>
          <p:nvPr>
            <p:ph type="ftr" sz="quarter" idx="11"/>
          </p:nvPr>
        </p:nvSpPr>
        <p:spPr/>
        <p:txBody>
          <a:bodyPr/>
          <a:lstStyle/>
          <a:p>
            <a:r>
              <a:rPr lang="es-AR"/>
              <a:t>Dr. Ruben Fusario</a:t>
            </a:r>
          </a:p>
        </p:txBody>
      </p:sp>
    </p:spTree>
    <p:extLst>
      <p:ext uri="{BB962C8B-B14F-4D97-AF65-F5344CB8AC3E}">
        <p14:creationId xmlns:p14="http://schemas.microsoft.com/office/powerpoint/2010/main" val="336440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a:t>Ejemplo: En un enlace de 2 Mbps</a:t>
            </a:r>
            <a:br>
              <a:rPr lang="es-AR" sz="3200" dirty="0"/>
            </a:br>
            <a:r>
              <a:rPr lang="es-AR" sz="2200" dirty="0">
                <a:solidFill>
                  <a:srgbClr val="FF0000"/>
                </a:solidFill>
              </a:rPr>
              <a:t>40% TR (0,8 Mbps); 30 % MC (0,6 Mbps); 30% ES (0,6Mbps).</a:t>
            </a:r>
          </a:p>
        </p:txBody>
      </p:sp>
      <p:pic>
        <p:nvPicPr>
          <p:cNvPr id="4" name="Picture 2"/>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587" y="1634331"/>
            <a:ext cx="6600825" cy="4457700"/>
          </a:xfrm>
          <a:prstGeom prst="rect">
            <a:avLst/>
          </a:prstGeom>
          <a:noFill/>
          <a:ln w="6350" cmpd="sng">
            <a:solidFill>
              <a:srgbClr val="000000"/>
            </a:solidFill>
            <a:miter lim="800000"/>
            <a:headEnd/>
            <a:tailEnd/>
          </a:ln>
          <a:effectLst/>
        </p:spPr>
      </p:pic>
      <p:sp>
        <p:nvSpPr>
          <p:cNvPr id="5" name="4 CuadroTexto"/>
          <p:cNvSpPr txBox="1"/>
          <p:nvPr/>
        </p:nvSpPr>
        <p:spPr>
          <a:xfrm>
            <a:off x="1475656" y="1700808"/>
            <a:ext cx="2952328" cy="369332"/>
          </a:xfrm>
          <a:prstGeom prst="rect">
            <a:avLst/>
          </a:prstGeom>
          <a:solidFill>
            <a:schemeClr val="bg1"/>
          </a:solidFill>
        </p:spPr>
        <p:txBody>
          <a:bodyPr wrap="square" rtlCol="0">
            <a:spAutoFit/>
          </a:bodyPr>
          <a:lstStyle/>
          <a:p>
            <a:endParaRPr lang="es-AR" dirty="0"/>
          </a:p>
        </p:txBody>
      </p:sp>
      <p:sp>
        <p:nvSpPr>
          <p:cNvPr id="6" name="5 CuadroTexto"/>
          <p:cNvSpPr txBox="1"/>
          <p:nvPr/>
        </p:nvSpPr>
        <p:spPr>
          <a:xfrm>
            <a:off x="4932040" y="1772816"/>
            <a:ext cx="2520280" cy="369332"/>
          </a:xfrm>
          <a:prstGeom prst="rect">
            <a:avLst/>
          </a:prstGeom>
          <a:noFill/>
        </p:spPr>
        <p:txBody>
          <a:bodyPr wrap="square" rtlCol="0">
            <a:spAutoFit/>
          </a:bodyPr>
          <a:lstStyle/>
          <a:p>
            <a:r>
              <a:rPr lang="es-AR" b="1" dirty="0"/>
              <a:t>TELECOM S.A</a:t>
            </a:r>
          </a:p>
        </p:txBody>
      </p:sp>
      <p:sp>
        <p:nvSpPr>
          <p:cNvPr id="7" name="6 Marcador de número de diapositiva"/>
          <p:cNvSpPr>
            <a:spLocks noGrp="1"/>
          </p:cNvSpPr>
          <p:nvPr>
            <p:ph type="sldNum" sz="quarter" idx="12"/>
          </p:nvPr>
        </p:nvSpPr>
        <p:spPr/>
        <p:txBody>
          <a:bodyPr/>
          <a:lstStyle/>
          <a:p>
            <a:fld id="{78E8B64E-D829-4544-A0B5-BDD43945B44B}" type="slidenum">
              <a:rPr lang="es-AR" smtClean="0"/>
              <a:t>5</a:t>
            </a:fld>
            <a:endParaRPr lang="es-AR"/>
          </a:p>
        </p:txBody>
      </p:sp>
      <p:sp>
        <p:nvSpPr>
          <p:cNvPr id="8" name="7 Marcador de pie de página"/>
          <p:cNvSpPr>
            <a:spLocks noGrp="1"/>
          </p:cNvSpPr>
          <p:nvPr>
            <p:ph type="ftr" sz="quarter" idx="11"/>
          </p:nvPr>
        </p:nvSpPr>
        <p:spPr/>
        <p:txBody>
          <a:bodyPr/>
          <a:lstStyle/>
          <a:p>
            <a:r>
              <a:rPr lang="es-AR"/>
              <a:t>Dr. Ruben Fusario</a:t>
            </a:r>
          </a:p>
        </p:txBody>
      </p:sp>
    </p:spTree>
    <p:extLst>
      <p:ext uri="{BB962C8B-B14F-4D97-AF65-F5344CB8AC3E}">
        <p14:creationId xmlns:p14="http://schemas.microsoft.com/office/powerpoint/2010/main" val="339227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Calidad de Servicio (</a:t>
            </a:r>
            <a:r>
              <a:rPr lang="es-AR" dirty="0" err="1"/>
              <a:t>QoS</a:t>
            </a:r>
            <a:r>
              <a:rPr lang="es-AR" dirty="0"/>
              <a:t>)</a:t>
            </a:r>
          </a:p>
        </p:txBody>
      </p:sp>
      <p:sp>
        <p:nvSpPr>
          <p:cNvPr id="4" name="3 Marcador de pie de página"/>
          <p:cNvSpPr>
            <a:spLocks noGrp="1"/>
          </p:cNvSpPr>
          <p:nvPr>
            <p:ph type="ftr" sz="quarter" idx="11"/>
          </p:nvPr>
        </p:nvSpPr>
        <p:spPr/>
        <p:txBody>
          <a:bodyPr/>
          <a:lstStyle/>
          <a:p>
            <a:r>
              <a:rPr lang="es-AR"/>
              <a:t>Dr. Ruben Fusario</a:t>
            </a:r>
          </a:p>
        </p:txBody>
      </p:sp>
      <p:sp>
        <p:nvSpPr>
          <p:cNvPr id="5" name="4 Marcador de número de diapositiva"/>
          <p:cNvSpPr>
            <a:spLocks noGrp="1"/>
          </p:cNvSpPr>
          <p:nvPr>
            <p:ph type="sldNum" sz="quarter" idx="12"/>
          </p:nvPr>
        </p:nvSpPr>
        <p:spPr/>
        <p:txBody>
          <a:bodyPr/>
          <a:lstStyle/>
          <a:p>
            <a:fld id="{78E8B64E-D829-4544-A0B5-BDD43945B44B}" type="slidenum">
              <a:rPr lang="es-AR" smtClean="0"/>
              <a:t>6</a:t>
            </a:fld>
            <a:endParaRPr lang="es-AR"/>
          </a:p>
        </p:txBody>
      </p:sp>
      <p:sp>
        <p:nvSpPr>
          <p:cNvPr id="6" name="5 Marcador de contenido"/>
          <p:cNvSpPr>
            <a:spLocks noGrp="1"/>
          </p:cNvSpPr>
          <p:nvPr>
            <p:ph idx="1"/>
          </p:nvPr>
        </p:nvSpPr>
        <p:spPr/>
        <p:txBody>
          <a:bodyPr>
            <a:normAutofit fontScale="92500" lnSpcReduction="20000"/>
          </a:bodyPr>
          <a:lstStyle/>
          <a:p>
            <a:pPr lvl="0" algn="just"/>
            <a:r>
              <a:rPr lang="es-AR" b="1" i="1" u="sng" dirty="0">
                <a:latin typeface="Angsana New" panose="02020603050405020304" pitchFamily="18" charset="-34"/>
                <a:cs typeface="Angsana New" panose="02020603050405020304" pitchFamily="18" charset="-34"/>
              </a:rPr>
              <a:t>Tráfico de Tiempo Real</a:t>
            </a:r>
            <a:r>
              <a:rPr lang="es-AR" b="1" i="1" dirty="0">
                <a:latin typeface="Angsana New" panose="02020603050405020304" pitchFamily="18" charset="-34"/>
                <a:cs typeface="Angsana New" panose="02020603050405020304" pitchFamily="18" charset="-34"/>
              </a:rPr>
              <a:t>:</a:t>
            </a:r>
            <a:r>
              <a:rPr lang="es-AR" b="1" dirty="0">
                <a:latin typeface="Angsana New" panose="02020603050405020304" pitchFamily="18" charset="-34"/>
                <a:cs typeface="Angsana New" panose="02020603050405020304" pitchFamily="18" charset="-34"/>
              </a:rPr>
              <a:t> </a:t>
            </a:r>
            <a:r>
              <a:rPr lang="es-AR" dirty="0">
                <a:latin typeface="Angsana New" panose="02020603050405020304" pitchFamily="18" charset="-34"/>
                <a:cs typeface="Angsana New" panose="02020603050405020304" pitchFamily="18" charset="-34"/>
              </a:rPr>
              <a:t>Especial para servicios </a:t>
            </a:r>
            <a:r>
              <a:rPr lang="es-AR" dirty="0" err="1">
                <a:latin typeface="Angsana New" panose="02020603050405020304" pitchFamily="18" charset="-34"/>
                <a:cs typeface="Angsana New" panose="02020603050405020304" pitchFamily="18" charset="-34"/>
              </a:rPr>
              <a:t>multimediales</a:t>
            </a:r>
            <a:r>
              <a:rPr lang="es-AR" dirty="0">
                <a:latin typeface="Angsana New" panose="02020603050405020304" pitchFamily="18" charset="-34"/>
                <a:cs typeface="Angsana New" panose="02020603050405020304" pitchFamily="18" charset="-34"/>
              </a:rPr>
              <a:t> y transmisión de señales isócronas: voz y video. Este servicio es el más exigente para la red de transporte de la TELCO y en consecuencia el de mayor costo.</a:t>
            </a:r>
          </a:p>
          <a:p>
            <a:pPr lvl="0" algn="just"/>
            <a:r>
              <a:rPr lang="es-AR" b="1" i="1" u="sng" dirty="0">
                <a:latin typeface="Angsana New" panose="02020603050405020304" pitchFamily="18" charset="-34"/>
                <a:cs typeface="Angsana New" panose="02020603050405020304" pitchFamily="18" charset="-34"/>
              </a:rPr>
              <a:t>Trafico de Misión Crítica</a:t>
            </a:r>
            <a:r>
              <a:rPr lang="es-AR" b="1" dirty="0">
                <a:latin typeface="Angsana New" panose="02020603050405020304" pitchFamily="18" charset="-34"/>
                <a:cs typeface="Angsana New" panose="02020603050405020304" pitchFamily="18" charset="-34"/>
              </a:rPr>
              <a:t>: </a:t>
            </a:r>
            <a:r>
              <a:rPr lang="es-AR" dirty="0">
                <a:latin typeface="Angsana New" panose="02020603050405020304" pitchFamily="18" charset="-34"/>
                <a:cs typeface="Angsana New" panose="02020603050405020304" pitchFamily="18" charset="-34"/>
              </a:rPr>
              <a:t>Datos que deben ser tratados con prioridad por la red, aplicaciones de misión crítica de la empresa, por ejemplo, podrían ser aplicaciones del ámbito comercial el soporte principal de la actividad productiva de dicha empresa. </a:t>
            </a:r>
          </a:p>
          <a:p>
            <a:pPr lvl="0" algn="just"/>
            <a:r>
              <a:rPr lang="es-AR" b="1" i="1" u="sng" dirty="0">
                <a:latin typeface="Angsana New" panose="02020603050405020304" pitchFamily="18" charset="-34"/>
                <a:cs typeface="Angsana New" panose="02020603050405020304" pitchFamily="18" charset="-34"/>
              </a:rPr>
              <a:t>Trafico Estándar</a:t>
            </a:r>
            <a:r>
              <a:rPr lang="es-AR" b="1" dirty="0">
                <a:latin typeface="Angsana New" panose="02020603050405020304" pitchFamily="18" charset="-34"/>
                <a:cs typeface="Angsana New" panose="02020603050405020304" pitchFamily="18" charset="-34"/>
              </a:rPr>
              <a:t>: </a:t>
            </a:r>
            <a:r>
              <a:rPr lang="es-AR" dirty="0">
                <a:latin typeface="Angsana New" panose="02020603050405020304" pitchFamily="18" charset="-34"/>
                <a:cs typeface="Angsana New" panose="02020603050405020304" pitchFamily="18" charset="-34"/>
              </a:rPr>
              <a:t>Este tipo de trafico también es de datos, pero corresponde a aplicaciones que no son de misión crítica o simplemente la navegación en Internet está incluida en general en este grupo.</a:t>
            </a:r>
          </a:p>
          <a:p>
            <a:pPr marL="0" indent="0">
              <a:buNone/>
            </a:pPr>
            <a:endParaRPr lang="es-AR" dirty="0"/>
          </a:p>
        </p:txBody>
      </p:sp>
    </p:spTree>
    <p:extLst>
      <p:ext uri="{BB962C8B-B14F-4D97-AF65-F5344CB8AC3E}">
        <p14:creationId xmlns:p14="http://schemas.microsoft.com/office/powerpoint/2010/main" val="27592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143000"/>
          </a:xfrm>
        </p:spPr>
        <p:txBody>
          <a:bodyPr>
            <a:noAutofit/>
          </a:bodyPr>
          <a:lstStyle/>
          <a:p>
            <a:r>
              <a:rPr lang="es-AR" sz="3200" i="1" dirty="0"/>
              <a:t>Cuales son las principales alternativas de implementación de una red corporativa?</a:t>
            </a:r>
          </a:p>
        </p:txBody>
      </p:sp>
      <p:sp>
        <p:nvSpPr>
          <p:cNvPr id="3" name="2 Marcador de contenido"/>
          <p:cNvSpPr>
            <a:spLocks noGrp="1"/>
          </p:cNvSpPr>
          <p:nvPr>
            <p:ph idx="1"/>
          </p:nvPr>
        </p:nvSpPr>
        <p:spPr>
          <a:xfrm>
            <a:off x="467544" y="2636912"/>
            <a:ext cx="8229600" cy="2692896"/>
          </a:xfrm>
          <a:solidFill>
            <a:schemeClr val="tx2">
              <a:lumMod val="20000"/>
              <a:lumOff val="80000"/>
            </a:schemeClr>
          </a:solidFill>
        </p:spPr>
        <p:txBody>
          <a:bodyPr/>
          <a:lstStyle/>
          <a:p>
            <a:r>
              <a:rPr lang="es-AR" dirty="0"/>
              <a:t>Enlaces punto a punto. Cantidad: N = (n-1).n/2</a:t>
            </a:r>
          </a:p>
          <a:p>
            <a:r>
              <a:rPr lang="es-AR" dirty="0"/>
              <a:t>Enlaces VPN a través de Internet.</a:t>
            </a:r>
          </a:p>
          <a:p>
            <a:r>
              <a:rPr lang="es-AR" dirty="0"/>
              <a:t>Redes </a:t>
            </a:r>
            <a:r>
              <a:rPr lang="es-AR" dirty="0" err="1"/>
              <a:t>Frame</a:t>
            </a:r>
            <a:r>
              <a:rPr lang="es-AR" dirty="0"/>
              <a:t> </a:t>
            </a:r>
            <a:r>
              <a:rPr lang="es-AR" dirty="0" err="1"/>
              <a:t>Relay</a:t>
            </a:r>
            <a:r>
              <a:rPr lang="es-AR" dirty="0"/>
              <a:t>.</a:t>
            </a:r>
          </a:p>
          <a:p>
            <a:r>
              <a:rPr lang="es-AR" dirty="0"/>
              <a:t>Redes IP/MPLS.</a:t>
            </a:r>
          </a:p>
        </p:txBody>
      </p:sp>
      <p:sp>
        <p:nvSpPr>
          <p:cNvPr id="4" name="3 Marcador de pie de página"/>
          <p:cNvSpPr>
            <a:spLocks noGrp="1"/>
          </p:cNvSpPr>
          <p:nvPr>
            <p:ph type="ftr" sz="quarter" idx="11"/>
          </p:nvPr>
        </p:nvSpPr>
        <p:spPr/>
        <p:txBody>
          <a:bodyPr/>
          <a:lstStyle/>
          <a:p>
            <a:r>
              <a:rPr lang="es-AR"/>
              <a:t>Dr. Ruben Fusario</a:t>
            </a:r>
          </a:p>
        </p:txBody>
      </p:sp>
      <p:sp>
        <p:nvSpPr>
          <p:cNvPr id="5" name="4 Marcador de número de diapositiva"/>
          <p:cNvSpPr>
            <a:spLocks noGrp="1"/>
          </p:cNvSpPr>
          <p:nvPr>
            <p:ph type="sldNum" sz="quarter" idx="12"/>
          </p:nvPr>
        </p:nvSpPr>
        <p:spPr/>
        <p:txBody>
          <a:bodyPr/>
          <a:lstStyle/>
          <a:p>
            <a:fld id="{78E8B64E-D829-4544-A0B5-BDD43945B44B}" type="slidenum">
              <a:rPr lang="es-AR" smtClean="0"/>
              <a:t>7</a:t>
            </a:fld>
            <a:endParaRPr lang="es-AR"/>
          </a:p>
        </p:txBody>
      </p:sp>
    </p:spTree>
    <p:extLst>
      <p:ext uri="{BB962C8B-B14F-4D97-AF65-F5344CB8AC3E}">
        <p14:creationId xmlns:p14="http://schemas.microsoft.com/office/powerpoint/2010/main" val="226243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2800" dirty="0"/>
              <a:t>Campo del datagrama IP </a:t>
            </a:r>
            <a:br>
              <a:rPr lang="es-AR" sz="2800" dirty="0"/>
            </a:br>
            <a:r>
              <a:rPr lang="es-AR" sz="2800" dirty="0"/>
              <a:t>utilizado para determinar la calidad de servicio</a:t>
            </a:r>
          </a:p>
        </p:txBody>
      </p:sp>
      <p:sp>
        <p:nvSpPr>
          <p:cNvPr id="4" name="3 Marcador de pie de página"/>
          <p:cNvSpPr>
            <a:spLocks noGrp="1"/>
          </p:cNvSpPr>
          <p:nvPr>
            <p:ph type="ftr" sz="quarter" idx="11"/>
          </p:nvPr>
        </p:nvSpPr>
        <p:spPr/>
        <p:txBody>
          <a:bodyPr/>
          <a:lstStyle/>
          <a:p>
            <a:r>
              <a:rPr lang="es-AR"/>
              <a:t>Dr. Ruben Fusario</a:t>
            </a:r>
          </a:p>
        </p:txBody>
      </p:sp>
      <p:sp>
        <p:nvSpPr>
          <p:cNvPr id="5" name="4 Marcador de número de diapositiva"/>
          <p:cNvSpPr>
            <a:spLocks noGrp="1"/>
          </p:cNvSpPr>
          <p:nvPr>
            <p:ph type="sldNum" sz="quarter" idx="12"/>
          </p:nvPr>
        </p:nvSpPr>
        <p:spPr/>
        <p:txBody>
          <a:bodyPr/>
          <a:lstStyle/>
          <a:p>
            <a:fld id="{78E8B64E-D829-4544-A0B5-BDD43945B44B}" type="slidenum">
              <a:rPr lang="es-AR" smtClean="0"/>
              <a:t>8</a:t>
            </a:fld>
            <a:endParaRPr lang="es-AR"/>
          </a:p>
        </p:txBody>
      </p:sp>
      <p:pic>
        <p:nvPicPr>
          <p:cNvPr id="6" name="5 Marcador de contenido"/>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4221088"/>
            <a:ext cx="4110842" cy="2045029"/>
          </a:xfrm>
          <a:prstGeom prst="rect">
            <a:avLst/>
          </a:prstGeom>
          <a:noFill/>
          <a:ln>
            <a:noFill/>
          </a:ln>
        </p:spPr>
      </p:pic>
      <p:pic>
        <p:nvPicPr>
          <p:cNvPr id="7" name="6 Imagen"/>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340768"/>
            <a:ext cx="4059555" cy="2216785"/>
          </a:xfrm>
          <a:prstGeom prst="rect">
            <a:avLst/>
          </a:prstGeom>
          <a:noFill/>
        </p:spPr>
      </p:pic>
      <p:sp>
        <p:nvSpPr>
          <p:cNvPr id="9" name="8 Flecha abajo"/>
          <p:cNvSpPr/>
          <p:nvPr/>
        </p:nvSpPr>
        <p:spPr>
          <a:xfrm>
            <a:off x="3779912" y="3557553"/>
            <a:ext cx="504056" cy="807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3706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Cabecera genérica </a:t>
            </a:r>
            <a:r>
              <a:rPr lang="es-AR" dirty="0"/>
              <a:t>del MPLS</a:t>
            </a:r>
          </a:p>
        </p:txBody>
      </p:sp>
      <p:sp>
        <p:nvSpPr>
          <p:cNvPr id="4" name="3 Marcador de pie de página"/>
          <p:cNvSpPr>
            <a:spLocks noGrp="1"/>
          </p:cNvSpPr>
          <p:nvPr>
            <p:ph type="ftr" sz="quarter" idx="11"/>
          </p:nvPr>
        </p:nvSpPr>
        <p:spPr/>
        <p:txBody>
          <a:bodyPr/>
          <a:lstStyle/>
          <a:p>
            <a:r>
              <a:rPr lang="es-AR"/>
              <a:t>Dr. Ruben Fusario</a:t>
            </a:r>
          </a:p>
        </p:txBody>
      </p:sp>
      <p:sp>
        <p:nvSpPr>
          <p:cNvPr id="5" name="4 Marcador de número de diapositiva"/>
          <p:cNvSpPr>
            <a:spLocks noGrp="1"/>
          </p:cNvSpPr>
          <p:nvPr>
            <p:ph type="sldNum" sz="quarter" idx="12"/>
          </p:nvPr>
        </p:nvSpPr>
        <p:spPr/>
        <p:txBody>
          <a:bodyPr/>
          <a:lstStyle/>
          <a:p>
            <a:fld id="{78E8B64E-D829-4544-A0B5-BDD43945B44B}" type="slidenum">
              <a:rPr lang="es-AR" smtClean="0"/>
              <a:t>9</a:t>
            </a:fld>
            <a:endParaRPr lang="es-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700808"/>
            <a:ext cx="62388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4509120"/>
            <a:ext cx="73533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84669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904</Words>
  <Application>Microsoft Office PowerPoint</Application>
  <PresentationFormat>Presentación en pantalla (4:3)</PresentationFormat>
  <Paragraphs>95</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Angsana New</vt:lpstr>
      <vt:lpstr>Arial</vt:lpstr>
      <vt:lpstr>Calibri</vt:lpstr>
      <vt:lpstr>Symbol</vt:lpstr>
      <vt:lpstr>Times New Roman</vt:lpstr>
      <vt:lpstr>Tema de Office</vt:lpstr>
      <vt:lpstr>Calidad de servicios en redes corporativas</vt:lpstr>
      <vt:lpstr>SLA: Service Level Agreement </vt:lpstr>
      <vt:lpstr>Parámetros considerados en el SLA</vt:lpstr>
      <vt:lpstr>Inactividad anual de la red, según la disponibilidad </vt:lpstr>
      <vt:lpstr>Ejemplo: En un enlace de 2 Mbps 40% TR (0,8 Mbps); 30 % MC (0,6 Mbps); 30% ES (0,6Mbps).</vt:lpstr>
      <vt:lpstr>Calidad de Servicio (QoS)</vt:lpstr>
      <vt:lpstr>Cuales son las principales alternativas de implementación de una red corporativa?</vt:lpstr>
      <vt:lpstr>Campo del datagrama IP  utilizado para determinar la calidad de servicio</vt:lpstr>
      <vt:lpstr>Cabecera genérica del MPLS</vt:lpstr>
      <vt:lpstr>Porque IP/MPLS?</vt:lpstr>
      <vt:lpstr>Como funciona el MPLS con el IP</vt:lpstr>
      <vt:lpstr>Arquitectura genérica de una red IP/MPLS/VPN</vt:lpstr>
      <vt:lpstr>¿Que servicios presta a la empresa una red corporativa? </vt:lpstr>
      <vt:lpstr>Conclusiónes</vt:lpstr>
      <vt:lpstr>Cuestionario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Maestría en Gestión Estratégica de Sistemas y Tecnología de Información   Trabajo Final de Maestría   Factores determinantes de la calidad de servicio en las redes teleinformáticas corporativas  Autor: Esp. Ing. Maximiliano Cesar Augusto Fusario   Director: Mg. Ing. Patricia Crotti</dc:title>
  <dc:creator>FUSARIO, Ruben Jorge</dc:creator>
  <cp:lastModifiedBy>RUBEN JORGE FUSARIO</cp:lastModifiedBy>
  <cp:revision>26</cp:revision>
  <dcterms:created xsi:type="dcterms:W3CDTF">2019-07-30T13:37:24Z</dcterms:created>
  <dcterms:modified xsi:type="dcterms:W3CDTF">2023-04-25T19:55:01Z</dcterms:modified>
</cp:coreProperties>
</file>