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33.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6" r:id="rId3"/>
    <p:sldId id="268" r:id="rId4"/>
    <p:sldId id="269" r:id="rId5"/>
    <p:sldId id="274" r:id="rId6"/>
    <p:sldId id="275" r:id="rId7"/>
    <p:sldId id="276" r:id="rId8"/>
    <p:sldId id="277" r:id="rId9"/>
    <p:sldId id="270" r:id="rId10"/>
    <p:sldId id="271" r:id="rId11"/>
    <p:sldId id="278" r:id="rId12"/>
    <p:sldId id="279" r:id="rId13"/>
    <p:sldId id="257" r:id="rId14"/>
    <p:sldId id="258" r:id="rId15"/>
    <p:sldId id="260" r:id="rId16"/>
    <p:sldId id="280" r:id="rId17"/>
    <p:sldId id="286" r:id="rId18"/>
    <p:sldId id="261" r:id="rId19"/>
    <p:sldId id="262" r:id="rId20"/>
    <p:sldId id="263" r:id="rId21"/>
    <p:sldId id="264" r:id="rId22"/>
    <p:sldId id="281" r:id="rId23"/>
    <p:sldId id="272" r:id="rId24"/>
    <p:sldId id="273" r:id="rId25"/>
    <p:sldId id="287" r:id="rId26"/>
    <p:sldId id="259" r:id="rId27"/>
    <p:sldId id="256" r:id="rId28"/>
    <p:sldId id="282" r:id="rId29"/>
    <p:sldId id="284" r:id="rId30"/>
    <p:sldId id="285" r:id="rId31"/>
    <p:sldId id="283" r:id="rId32"/>
    <p:sldId id="288" r:id="rId33"/>
    <p:sldId id="267" r:id="rId34"/>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AR"/>
          </a:p>
        </p:txBody>
      </p:sp>
      <p:sp>
        <p:nvSpPr>
          <p:cNvPr id="4" name="Marcador de fecha 3"/>
          <p:cNvSpPr>
            <a:spLocks noGrp="1"/>
          </p:cNvSpPr>
          <p:nvPr>
            <p:ph type="dt" sz="half" idx="10"/>
          </p:nvPr>
        </p:nvSpPr>
        <p:spPr/>
        <p:txBody>
          <a:bodyPr/>
          <a:lstStyle/>
          <a:p>
            <a:fld id="{CE823AA1-0D02-4931-BE59-1A2EFC00F63B}" type="datetimeFigureOut">
              <a:rPr lang="es-AR" smtClean="0"/>
              <a:t>19/10/2021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E4284622-861E-42C6-A5FC-74569642127B}" type="slidenum">
              <a:rPr lang="es-AR" smtClean="0"/>
              <a:t>‹Nº›</a:t>
            </a:fld>
            <a:endParaRPr lang="es-AR"/>
          </a:p>
        </p:txBody>
      </p:sp>
    </p:spTree>
    <p:extLst>
      <p:ext uri="{BB962C8B-B14F-4D97-AF65-F5344CB8AC3E}">
        <p14:creationId xmlns:p14="http://schemas.microsoft.com/office/powerpoint/2010/main" val="3197324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CE823AA1-0D02-4931-BE59-1A2EFC00F63B}" type="datetimeFigureOut">
              <a:rPr lang="es-AR" smtClean="0"/>
              <a:t>19/10/2021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E4284622-861E-42C6-A5FC-74569642127B}" type="slidenum">
              <a:rPr lang="es-AR" smtClean="0"/>
              <a:t>‹Nº›</a:t>
            </a:fld>
            <a:endParaRPr lang="es-AR"/>
          </a:p>
        </p:txBody>
      </p:sp>
    </p:spTree>
    <p:extLst>
      <p:ext uri="{BB962C8B-B14F-4D97-AF65-F5344CB8AC3E}">
        <p14:creationId xmlns:p14="http://schemas.microsoft.com/office/powerpoint/2010/main" val="4277226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CE823AA1-0D02-4931-BE59-1A2EFC00F63B}" type="datetimeFigureOut">
              <a:rPr lang="es-AR" smtClean="0"/>
              <a:t>19/10/2021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E4284622-861E-42C6-A5FC-74569642127B}" type="slidenum">
              <a:rPr lang="es-AR" smtClean="0"/>
              <a:t>‹Nº›</a:t>
            </a:fld>
            <a:endParaRPr lang="es-AR"/>
          </a:p>
        </p:txBody>
      </p:sp>
    </p:spTree>
    <p:extLst>
      <p:ext uri="{BB962C8B-B14F-4D97-AF65-F5344CB8AC3E}">
        <p14:creationId xmlns:p14="http://schemas.microsoft.com/office/powerpoint/2010/main" val="3241651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CE823AA1-0D02-4931-BE59-1A2EFC00F63B}" type="datetimeFigureOut">
              <a:rPr lang="es-AR" smtClean="0"/>
              <a:t>19/10/2021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E4284622-861E-42C6-A5FC-74569642127B}" type="slidenum">
              <a:rPr lang="es-AR" smtClean="0"/>
              <a:t>‹Nº›</a:t>
            </a:fld>
            <a:endParaRPr lang="es-AR"/>
          </a:p>
        </p:txBody>
      </p:sp>
    </p:spTree>
    <p:extLst>
      <p:ext uri="{BB962C8B-B14F-4D97-AF65-F5344CB8AC3E}">
        <p14:creationId xmlns:p14="http://schemas.microsoft.com/office/powerpoint/2010/main" val="131025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CE823AA1-0D02-4931-BE59-1A2EFC00F63B}" type="datetimeFigureOut">
              <a:rPr lang="es-AR" smtClean="0"/>
              <a:t>19/10/2021</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E4284622-861E-42C6-A5FC-74569642127B}" type="slidenum">
              <a:rPr lang="es-AR" smtClean="0"/>
              <a:t>‹Nº›</a:t>
            </a:fld>
            <a:endParaRPr lang="es-AR"/>
          </a:p>
        </p:txBody>
      </p:sp>
    </p:spTree>
    <p:extLst>
      <p:ext uri="{BB962C8B-B14F-4D97-AF65-F5344CB8AC3E}">
        <p14:creationId xmlns:p14="http://schemas.microsoft.com/office/powerpoint/2010/main" val="2959110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CE823AA1-0D02-4931-BE59-1A2EFC00F63B}" type="datetimeFigureOut">
              <a:rPr lang="es-AR" smtClean="0"/>
              <a:t>19/10/2021</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E4284622-861E-42C6-A5FC-74569642127B}" type="slidenum">
              <a:rPr lang="es-AR" smtClean="0"/>
              <a:t>‹Nº›</a:t>
            </a:fld>
            <a:endParaRPr lang="es-AR"/>
          </a:p>
        </p:txBody>
      </p:sp>
    </p:spTree>
    <p:extLst>
      <p:ext uri="{BB962C8B-B14F-4D97-AF65-F5344CB8AC3E}">
        <p14:creationId xmlns:p14="http://schemas.microsoft.com/office/powerpoint/2010/main" val="1373332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CE823AA1-0D02-4931-BE59-1A2EFC00F63B}" type="datetimeFigureOut">
              <a:rPr lang="es-AR" smtClean="0"/>
              <a:t>19/10/2021</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E4284622-861E-42C6-A5FC-74569642127B}" type="slidenum">
              <a:rPr lang="es-AR" smtClean="0"/>
              <a:t>‹Nº›</a:t>
            </a:fld>
            <a:endParaRPr lang="es-AR"/>
          </a:p>
        </p:txBody>
      </p:sp>
    </p:spTree>
    <p:extLst>
      <p:ext uri="{BB962C8B-B14F-4D97-AF65-F5344CB8AC3E}">
        <p14:creationId xmlns:p14="http://schemas.microsoft.com/office/powerpoint/2010/main" val="3104731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CE823AA1-0D02-4931-BE59-1A2EFC00F63B}" type="datetimeFigureOut">
              <a:rPr lang="es-AR" smtClean="0"/>
              <a:t>19/10/2021</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E4284622-861E-42C6-A5FC-74569642127B}" type="slidenum">
              <a:rPr lang="es-AR" smtClean="0"/>
              <a:t>‹Nº›</a:t>
            </a:fld>
            <a:endParaRPr lang="es-AR"/>
          </a:p>
        </p:txBody>
      </p:sp>
    </p:spTree>
    <p:extLst>
      <p:ext uri="{BB962C8B-B14F-4D97-AF65-F5344CB8AC3E}">
        <p14:creationId xmlns:p14="http://schemas.microsoft.com/office/powerpoint/2010/main" val="4125649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CE823AA1-0D02-4931-BE59-1A2EFC00F63B}" type="datetimeFigureOut">
              <a:rPr lang="es-AR" smtClean="0"/>
              <a:t>19/10/2021</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E4284622-861E-42C6-A5FC-74569642127B}" type="slidenum">
              <a:rPr lang="es-AR" smtClean="0"/>
              <a:t>‹Nº›</a:t>
            </a:fld>
            <a:endParaRPr lang="es-AR"/>
          </a:p>
        </p:txBody>
      </p:sp>
    </p:spTree>
    <p:extLst>
      <p:ext uri="{BB962C8B-B14F-4D97-AF65-F5344CB8AC3E}">
        <p14:creationId xmlns:p14="http://schemas.microsoft.com/office/powerpoint/2010/main" val="686594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E823AA1-0D02-4931-BE59-1A2EFC00F63B}" type="datetimeFigureOut">
              <a:rPr lang="es-AR" smtClean="0"/>
              <a:t>19/10/2021</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E4284622-861E-42C6-A5FC-74569642127B}" type="slidenum">
              <a:rPr lang="es-AR" smtClean="0"/>
              <a:t>‹Nº›</a:t>
            </a:fld>
            <a:endParaRPr lang="es-AR"/>
          </a:p>
        </p:txBody>
      </p:sp>
    </p:spTree>
    <p:extLst>
      <p:ext uri="{BB962C8B-B14F-4D97-AF65-F5344CB8AC3E}">
        <p14:creationId xmlns:p14="http://schemas.microsoft.com/office/powerpoint/2010/main" val="124125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CE823AA1-0D02-4931-BE59-1A2EFC00F63B}" type="datetimeFigureOut">
              <a:rPr lang="es-AR" smtClean="0"/>
              <a:t>19/10/2021</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E4284622-861E-42C6-A5FC-74569642127B}" type="slidenum">
              <a:rPr lang="es-AR" smtClean="0"/>
              <a:t>‹Nº›</a:t>
            </a:fld>
            <a:endParaRPr lang="es-AR"/>
          </a:p>
        </p:txBody>
      </p:sp>
    </p:spTree>
    <p:extLst>
      <p:ext uri="{BB962C8B-B14F-4D97-AF65-F5344CB8AC3E}">
        <p14:creationId xmlns:p14="http://schemas.microsoft.com/office/powerpoint/2010/main" val="4229687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23AA1-0D02-4931-BE59-1A2EFC00F63B}" type="datetimeFigureOut">
              <a:rPr lang="es-AR" smtClean="0"/>
              <a:t>19/10/2021</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84622-861E-42C6-A5FC-74569642127B}" type="slidenum">
              <a:rPr lang="es-AR" smtClean="0"/>
              <a:t>‹Nº›</a:t>
            </a:fld>
            <a:endParaRPr lang="es-AR"/>
          </a:p>
        </p:txBody>
      </p:sp>
    </p:spTree>
    <p:extLst>
      <p:ext uri="{BB962C8B-B14F-4D97-AF65-F5344CB8AC3E}">
        <p14:creationId xmlns:p14="http://schemas.microsoft.com/office/powerpoint/2010/main" val="3910611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22.wmf"/><Relationship Id="rId5" Type="http://schemas.openxmlformats.org/officeDocument/2006/relationships/oleObject" Target="../embeddings/oleObject2.bin"/><Relationship Id="rId4" Type="http://schemas.openxmlformats.org/officeDocument/2006/relationships/image" Target="../media/image21.wmf"/><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9.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049695" y="292122"/>
            <a:ext cx="1000125" cy="1019175"/>
          </a:xfrm>
          <a:prstGeom prst="rect">
            <a:avLst/>
          </a:prstGeom>
        </p:spPr>
      </p:pic>
      <p:pic>
        <p:nvPicPr>
          <p:cNvPr id="5" name="Imagen 4"/>
          <p:cNvPicPr>
            <a:picLocks noChangeAspect="1"/>
          </p:cNvPicPr>
          <p:nvPr/>
        </p:nvPicPr>
        <p:blipFill>
          <a:blip r:embed="rId3"/>
          <a:stretch>
            <a:fillRect/>
          </a:stretch>
        </p:blipFill>
        <p:spPr>
          <a:xfrm>
            <a:off x="9080644" y="2525320"/>
            <a:ext cx="2027215" cy="1549296"/>
          </a:xfrm>
          <a:prstGeom prst="rect">
            <a:avLst/>
          </a:prstGeom>
        </p:spPr>
      </p:pic>
      <p:sp>
        <p:nvSpPr>
          <p:cNvPr id="6" name="CuadroTexto 5"/>
          <p:cNvSpPr txBox="1"/>
          <p:nvPr/>
        </p:nvSpPr>
        <p:spPr>
          <a:xfrm>
            <a:off x="1931728" y="2653637"/>
            <a:ext cx="8364761" cy="646331"/>
          </a:xfrm>
          <a:prstGeom prst="rect">
            <a:avLst/>
          </a:prstGeom>
          <a:noFill/>
        </p:spPr>
        <p:txBody>
          <a:bodyPr wrap="square" rtlCol="0">
            <a:spAutoFit/>
          </a:bodyPr>
          <a:lstStyle/>
          <a:p>
            <a:r>
              <a:rPr lang="es-AR" sz="3600" b="1" dirty="0">
                <a:solidFill>
                  <a:schemeClr val="accent1">
                    <a:lumMod val="50000"/>
                  </a:schemeClr>
                </a:solidFill>
                <a:latin typeface="Arial" panose="020B0604020202020204" pitchFamily="34" charset="0"/>
                <a:cs typeface="Arial" panose="020B0604020202020204" pitchFamily="34" charset="0"/>
              </a:rPr>
              <a:t>LABORATORIO DE MEDICIONES</a:t>
            </a:r>
          </a:p>
        </p:txBody>
      </p:sp>
      <p:cxnSp>
        <p:nvCxnSpPr>
          <p:cNvPr id="8" name="Conector recto 7"/>
          <p:cNvCxnSpPr/>
          <p:nvPr/>
        </p:nvCxnSpPr>
        <p:spPr>
          <a:xfrm flipH="1">
            <a:off x="1931728" y="3310498"/>
            <a:ext cx="7444092" cy="0"/>
          </a:xfrm>
          <a:prstGeom prst="line">
            <a:avLst/>
          </a:prstGeom>
          <a:ln w="9525">
            <a:solidFill>
              <a:schemeClr val="tx2">
                <a:lumMod val="50000"/>
              </a:schemeClr>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1931728" y="4202933"/>
            <a:ext cx="7148916" cy="1323439"/>
          </a:xfrm>
          <a:prstGeom prst="rect">
            <a:avLst/>
          </a:prstGeom>
          <a:noFill/>
        </p:spPr>
        <p:txBody>
          <a:bodyPr wrap="square" rtlCol="0">
            <a:spAutoFit/>
          </a:bodyPr>
          <a:lstStyle/>
          <a:p>
            <a:r>
              <a:rPr lang="es-AR" sz="2400" dirty="0" smtClean="0">
                <a:solidFill>
                  <a:schemeClr val="accent1">
                    <a:lumMod val="50000"/>
                  </a:schemeClr>
                </a:solidFill>
                <a:latin typeface="Arial" panose="020B0604020202020204" pitchFamily="34" charset="0"/>
                <a:cs typeface="Arial" panose="020B0604020202020204" pitchFamily="34" charset="0"/>
              </a:rPr>
              <a:t>LIC. PROF. RICARDO G. DEFRANCE</a:t>
            </a:r>
          </a:p>
          <a:p>
            <a:endParaRPr lang="es-AR" sz="2400" dirty="0" smtClean="0">
              <a:solidFill>
                <a:schemeClr val="accent1">
                  <a:lumMod val="50000"/>
                </a:schemeClr>
              </a:solidFill>
              <a:latin typeface="Arial" panose="020B0604020202020204" pitchFamily="34" charset="0"/>
              <a:cs typeface="Arial" panose="020B0604020202020204" pitchFamily="34" charset="0"/>
            </a:endParaRPr>
          </a:p>
          <a:p>
            <a:r>
              <a:rPr lang="es-AR" sz="1600" dirty="0" smtClean="0">
                <a:solidFill>
                  <a:schemeClr val="accent1">
                    <a:lumMod val="50000"/>
                  </a:schemeClr>
                </a:solidFill>
                <a:latin typeface="Arial" panose="020B0604020202020204" pitchFamily="34" charset="0"/>
                <a:cs typeface="Arial" panose="020B0604020202020204" pitchFamily="34" charset="0"/>
              </a:rPr>
              <a:t>Miembro Comité Normas de Concepto – AEA</a:t>
            </a:r>
          </a:p>
          <a:p>
            <a:r>
              <a:rPr lang="es-AR" sz="1600" dirty="0" smtClean="0">
                <a:solidFill>
                  <a:schemeClr val="accent1">
                    <a:lumMod val="50000"/>
                  </a:schemeClr>
                </a:solidFill>
                <a:latin typeface="Arial" panose="020B0604020202020204" pitchFamily="34" charset="0"/>
                <a:cs typeface="Arial" panose="020B0604020202020204" pitchFamily="34" charset="0"/>
              </a:rPr>
              <a:t>Miembro Subcomité Medición de la Resistencia de PAT - IRAM</a:t>
            </a:r>
            <a:endParaRPr lang="es-AR" sz="1600" dirty="0">
              <a:solidFill>
                <a:schemeClr val="accent1">
                  <a:lumMod val="50000"/>
                </a:schemeClr>
              </a:solidFill>
              <a:latin typeface="Arial" panose="020B0604020202020204" pitchFamily="34" charset="0"/>
              <a:cs typeface="Arial" panose="020B0604020202020204" pitchFamily="34" charset="0"/>
            </a:endParaRPr>
          </a:p>
        </p:txBody>
      </p:sp>
      <p:sp>
        <p:nvSpPr>
          <p:cNvPr id="7" name="CuadroTexto 6"/>
          <p:cNvSpPr txBox="1"/>
          <p:nvPr/>
        </p:nvSpPr>
        <p:spPr>
          <a:xfrm>
            <a:off x="229672" y="1311297"/>
            <a:ext cx="2640169" cy="646331"/>
          </a:xfrm>
          <a:prstGeom prst="rect">
            <a:avLst/>
          </a:prstGeom>
          <a:noFill/>
        </p:spPr>
        <p:txBody>
          <a:bodyPr wrap="square" rtlCol="0">
            <a:spAutoFit/>
          </a:bodyPr>
          <a:lstStyle/>
          <a:p>
            <a:pPr algn="ctr"/>
            <a:r>
              <a:rPr lang="es-AR" dirty="0" smtClean="0">
                <a:solidFill>
                  <a:schemeClr val="accent1">
                    <a:lumMod val="50000"/>
                  </a:schemeClr>
                </a:solidFill>
              </a:rPr>
              <a:t>INSPT</a:t>
            </a:r>
          </a:p>
          <a:p>
            <a:pPr algn="ctr"/>
            <a:r>
              <a:rPr lang="es-AR" dirty="0" smtClean="0">
                <a:solidFill>
                  <a:schemeClr val="accent1">
                    <a:lumMod val="50000"/>
                  </a:schemeClr>
                </a:solidFill>
              </a:rPr>
              <a:t>UTN</a:t>
            </a:r>
            <a:endParaRPr lang="es-AR" dirty="0">
              <a:solidFill>
                <a:schemeClr val="accent1">
                  <a:lumMod val="50000"/>
                </a:schemeClr>
              </a:solidFill>
            </a:endParaRPr>
          </a:p>
        </p:txBody>
      </p:sp>
    </p:spTree>
    <p:extLst>
      <p:ext uri="{BB962C8B-B14F-4D97-AF65-F5344CB8AC3E}">
        <p14:creationId xmlns:p14="http://schemas.microsoft.com/office/powerpoint/2010/main" val="3628241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duotone>
              <a:schemeClr val="accent5">
                <a:shade val="45000"/>
                <a:satMod val="135000"/>
              </a:schemeClr>
              <a:prstClr val="white"/>
            </a:duotone>
          </a:blip>
          <a:stretch>
            <a:fillRect/>
          </a:stretch>
        </p:blipFill>
        <p:spPr>
          <a:xfrm>
            <a:off x="3419077" y="1242476"/>
            <a:ext cx="5817483" cy="2041637"/>
          </a:xfrm>
          <a:prstGeom prst="rect">
            <a:avLst/>
          </a:prstGeom>
        </p:spPr>
      </p:pic>
      <p:pic>
        <p:nvPicPr>
          <p:cNvPr id="3" name="Imagen 2"/>
          <p:cNvPicPr>
            <a:picLocks noChangeAspect="1"/>
          </p:cNvPicPr>
          <p:nvPr/>
        </p:nvPicPr>
        <p:blipFill>
          <a:blip r:embed="rId3"/>
          <a:stretch>
            <a:fillRect/>
          </a:stretch>
        </p:blipFill>
        <p:spPr>
          <a:xfrm>
            <a:off x="2608307" y="3652971"/>
            <a:ext cx="7439025" cy="2771775"/>
          </a:xfrm>
          <a:prstGeom prst="rect">
            <a:avLst/>
          </a:prstGeom>
        </p:spPr>
      </p:pic>
      <p:pic>
        <p:nvPicPr>
          <p:cNvPr id="4" name="Imagen 3"/>
          <p:cNvPicPr>
            <a:picLocks noChangeAspect="1"/>
          </p:cNvPicPr>
          <p:nvPr/>
        </p:nvPicPr>
        <p:blipFill>
          <a:blip r:embed="rId4"/>
          <a:stretch>
            <a:fillRect/>
          </a:stretch>
        </p:blipFill>
        <p:spPr>
          <a:xfrm>
            <a:off x="1049695" y="292122"/>
            <a:ext cx="482891" cy="492089"/>
          </a:xfrm>
          <a:prstGeom prst="rect">
            <a:avLst/>
          </a:prstGeom>
        </p:spPr>
      </p:pic>
      <p:sp>
        <p:nvSpPr>
          <p:cNvPr id="5" name="CuadroTexto 4"/>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Tree>
    <p:extLst>
      <p:ext uri="{BB962C8B-B14F-4D97-AF65-F5344CB8AC3E}">
        <p14:creationId xmlns:p14="http://schemas.microsoft.com/office/powerpoint/2010/main" val="29970777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51405" y="601013"/>
            <a:ext cx="9375209" cy="5967211"/>
          </a:xfrm>
          <a:prstGeom prst="rect">
            <a:avLst/>
          </a:prstGeom>
        </p:spPr>
      </p:pic>
      <p:pic>
        <p:nvPicPr>
          <p:cNvPr id="3" name="Imagen 2"/>
          <p:cNvPicPr>
            <a:picLocks noChangeAspect="1"/>
          </p:cNvPicPr>
          <p:nvPr/>
        </p:nvPicPr>
        <p:blipFill>
          <a:blip r:embed="rId3"/>
          <a:stretch>
            <a:fillRect/>
          </a:stretch>
        </p:blipFill>
        <p:spPr>
          <a:xfrm>
            <a:off x="1049695" y="292122"/>
            <a:ext cx="482891" cy="492089"/>
          </a:xfrm>
          <a:prstGeom prst="rect">
            <a:avLst/>
          </a:prstGeom>
        </p:spPr>
      </p:pic>
      <p:sp>
        <p:nvSpPr>
          <p:cNvPr id="4" name="CuadroTexto 3"/>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Tree>
    <p:extLst>
      <p:ext uri="{BB962C8B-B14F-4D97-AF65-F5344CB8AC3E}">
        <p14:creationId xmlns:p14="http://schemas.microsoft.com/office/powerpoint/2010/main" val="2868640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000182" y="347997"/>
            <a:ext cx="8367311" cy="6131340"/>
          </a:xfrm>
          <a:prstGeom prst="rect">
            <a:avLst/>
          </a:prstGeom>
        </p:spPr>
      </p:pic>
      <p:pic>
        <p:nvPicPr>
          <p:cNvPr id="3" name="Imagen 2"/>
          <p:cNvPicPr>
            <a:picLocks noChangeAspect="1"/>
          </p:cNvPicPr>
          <p:nvPr/>
        </p:nvPicPr>
        <p:blipFill>
          <a:blip r:embed="rId3"/>
          <a:stretch>
            <a:fillRect/>
          </a:stretch>
        </p:blipFill>
        <p:spPr>
          <a:xfrm>
            <a:off x="1049695" y="292122"/>
            <a:ext cx="482891" cy="492089"/>
          </a:xfrm>
          <a:prstGeom prst="rect">
            <a:avLst/>
          </a:prstGeom>
        </p:spPr>
      </p:pic>
      <p:sp>
        <p:nvSpPr>
          <p:cNvPr id="4" name="CuadroTexto 3"/>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Tree>
    <p:extLst>
      <p:ext uri="{BB962C8B-B14F-4D97-AF65-F5344CB8AC3E}">
        <p14:creationId xmlns:p14="http://schemas.microsoft.com/office/powerpoint/2010/main" val="31399017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382591" y="1363228"/>
            <a:ext cx="8326258" cy="5145261"/>
          </a:xfrm>
          <a:prstGeom prst="rect">
            <a:avLst/>
          </a:prstGeom>
        </p:spPr>
      </p:pic>
      <p:pic>
        <p:nvPicPr>
          <p:cNvPr id="3" name="Imagen 2"/>
          <p:cNvPicPr>
            <a:picLocks noChangeAspect="1"/>
          </p:cNvPicPr>
          <p:nvPr/>
        </p:nvPicPr>
        <p:blipFill>
          <a:blip r:embed="rId3"/>
          <a:stretch>
            <a:fillRect/>
          </a:stretch>
        </p:blipFill>
        <p:spPr>
          <a:xfrm>
            <a:off x="1049695" y="292122"/>
            <a:ext cx="482891" cy="492089"/>
          </a:xfrm>
          <a:prstGeom prst="rect">
            <a:avLst/>
          </a:prstGeom>
        </p:spPr>
      </p:pic>
      <p:sp>
        <p:nvSpPr>
          <p:cNvPr id="5" name="CuadroTexto 4"/>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
        <p:nvSpPr>
          <p:cNvPr id="6" name="CuadroTexto 5"/>
          <p:cNvSpPr txBox="1"/>
          <p:nvPr/>
        </p:nvSpPr>
        <p:spPr>
          <a:xfrm>
            <a:off x="309093" y="6377684"/>
            <a:ext cx="5396247" cy="261610"/>
          </a:xfrm>
          <a:prstGeom prst="rect">
            <a:avLst/>
          </a:prstGeom>
          <a:noFill/>
        </p:spPr>
        <p:txBody>
          <a:bodyPr wrap="square" rtlCol="0">
            <a:spAutoFit/>
          </a:bodyPr>
          <a:lstStyle/>
          <a:p>
            <a:r>
              <a:rPr lang="es-AR" sz="1100" dirty="0" smtClean="0"/>
              <a:t>(AUTOR: Ing. Carlos </a:t>
            </a:r>
            <a:r>
              <a:rPr lang="es-AR" sz="1100" dirty="0" err="1" smtClean="0"/>
              <a:t>Galizia</a:t>
            </a:r>
            <a:r>
              <a:rPr lang="es-AR" sz="1100" dirty="0" smtClean="0"/>
              <a:t>)</a:t>
            </a:r>
            <a:endParaRPr lang="es-AR" sz="1100" dirty="0"/>
          </a:p>
        </p:txBody>
      </p:sp>
      <p:sp>
        <p:nvSpPr>
          <p:cNvPr id="7" name="CuadroTexto 6"/>
          <p:cNvSpPr txBox="1"/>
          <p:nvPr/>
        </p:nvSpPr>
        <p:spPr>
          <a:xfrm>
            <a:off x="1944710" y="784211"/>
            <a:ext cx="6838682" cy="523220"/>
          </a:xfrm>
          <a:prstGeom prst="rect">
            <a:avLst/>
          </a:prstGeom>
          <a:noFill/>
        </p:spPr>
        <p:txBody>
          <a:bodyPr wrap="square" rtlCol="0">
            <a:spAutoFit/>
          </a:bodyPr>
          <a:lstStyle/>
          <a:p>
            <a:r>
              <a:rPr lang="es-AR" sz="2800" b="1" dirty="0" smtClean="0">
                <a:solidFill>
                  <a:srgbClr val="00B0F0"/>
                </a:solidFill>
              </a:rPr>
              <a:t>BEP</a:t>
            </a:r>
            <a:endParaRPr lang="es-AR" sz="2800" b="1" dirty="0">
              <a:solidFill>
                <a:srgbClr val="00B0F0"/>
              </a:solidFill>
            </a:endParaRPr>
          </a:p>
        </p:txBody>
      </p:sp>
    </p:spTree>
    <p:extLst>
      <p:ext uri="{BB962C8B-B14F-4D97-AF65-F5344CB8AC3E}">
        <p14:creationId xmlns:p14="http://schemas.microsoft.com/office/powerpoint/2010/main" val="33117523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049695" y="292122"/>
            <a:ext cx="482891" cy="492089"/>
          </a:xfrm>
          <a:prstGeom prst="rect">
            <a:avLst/>
          </a:prstGeom>
        </p:spPr>
      </p:pic>
      <p:sp>
        <p:nvSpPr>
          <p:cNvPr id="4" name="CuadroTexto 3"/>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
        <p:nvSpPr>
          <p:cNvPr id="6" name="CuadroTexto 5"/>
          <p:cNvSpPr txBox="1"/>
          <p:nvPr/>
        </p:nvSpPr>
        <p:spPr>
          <a:xfrm>
            <a:off x="1944710" y="784211"/>
            <a:ext cx="6838682" cy="523220"/>
          </a:xfrm>
          <a:prstGeom prst="rect">
            <a:avLst/>
          </a:prstGeom>
          <a:noFill/>
        </p:spPr>
        <p:txBody>
          <a:bodyPr wrap="square" rtlCol="0">
            <a:spAutoFit/>
          </a:bodyPr>
          <a:lstStyle/>
          <a:p>
            <a:r>
              <a:rPr lang="es-AR" sz="2800" b="1" dirty="0" smtClean="0">
                <a:solidFill>
                  <a:srgbClr val="00B0F0"/>
                </a:solidFill>
              </a:rPr>
              <a:t>CES</a:t>
            </a:r>
            <a:endParaRPr lang="es-AR" sz="2800" b="1" dirty="0">
              <a:solidFill>
                <a:srgbClr val="00B0F0"/>
              </a:solidFill>
            </a:endParaRPr>
          </a:p>
        </p:txBody>
      </p:sp>
      <p:pic>
        <p:nvPicPr>
          <p:cNvPr id="7" name="Imagen 6"/>
          <p:cNvPicPr>
            <a:picLocks noChangeAspect="1"/>
          </p:cNvPicPr>
          <p:nvPr/>
        </p:nvPicPr>
        <p:blipFill>
          <a:blip r:embed="rId3"/>
          <a:stretch>
            <a:fillRect/>
          </a:stretch>
        </p:blipFill>
        <p:spPr>
          <a:xfrm>
            <a:off x="2611224" y="1307431"/>
            <a:ext cx="7304316" cy="3568521"/>
          </a:xfrm>
          <a:prstGeom prst="rect">
            <a:avLst/>
          </a:prstGeom>
        </p:spPr>
      </p:pic>
      <p:pic>
        <p:nvPicPr>
          <p:cNvPr id="8" name="Imagen 7"/>
          <p:cNvPicPr>
            <a:picLocks noChangeAspect="1"/>
          </p:cNvPicPr>
          <p:nvPr/>
        </p:nvPicPr>
        <p:blipFill>
          <a:blip r:embed="rId4"/>
          <a:stretch>
            <a:fillRect/>
          </a:stretch>
        </p:blipFill>
        <p:spPr>
          <a:xfrm>
            <a:off x="6958633" y="5256459"/>
            <a:ext cx="3929784" cy="951158"/>
          </a:xfrm>
          <a:prstGeom prst="rect">
            <a:avLst/>
          </a:prstGeom>
        </p:spPr>
      </p:pic>
    </p:spTree>
    <p:extLst>
      <p:ext uri="{BB962C8B-B14F-4D97-AF65-F5344CB8AC3E}">
        <p14:creationId xmlns:p14="http://schemas.microsoft.com/office/powerpoint/2010/main" val="8039585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telurimet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6977" y="1565520"/>
            <a:ext cx="8115148" cy="4657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n 2"/>
          <p:cNvPicPr>
            <a:picLocks noChangeAspect="1"/>
          </p:cNvPicPr>
          <p:nvPr/>
        </p:nvPicPr>
        <p:blipFill>
          <a:blip r:embed="rId3"/>
          <a:stretch>
            <a:fillRect/>
          </a:stretch>
        </p:blipFill>
        <p:spPr>
          <a:xfrm>
            <a:off x="1049695" y="292122"/>
            <a:ext cx="482891" cy="492089"/>
          </a:xfrm>
          <a:prstGeom prst="rect">
            <a:avLst/>
          </a:prstGeom>
        </p:spPr>
      </p:pic>
      <p:sp>
        <p:nvSpPr>
          <p:cNvPr id="4" name="CuadroTexto 3"/>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
        <p:nvSpPr>
          <p:cNvPr id="2" name="CuadroTexto 1"/>
          <p:cNvSpPr txBox="1"/>
          <p:nvPr/>
        </p:nvSpPr>
        <p:spPr>
          <a:xfrm>
            <a:off x="1944710" y="784211"/>
            <a:ext cx="6838682" cy="523220"/>
          </a:xfrm>
          <a:prstGeom prst="rect">
            <a:avLst/>
          </a:prstGeom>
          <a:noFill/>
        </p:spPr>
        <p:txBody>
          <a:bodyPr wrap="square" rtlCol="0">
            <a:spAutoFit/>
          </a:bodyPr>
          <a:lstStyle/>
          <a:p>
            <a:r>
              <a:rPr lang="es-AR" sz="2800" b="1" dirty="0" smtClean="0">
                <a:solidFill>
                  <a:srgbClr val="00B0F0"/>
                </a:solidFill>
              </a:rPr>
              <a:t>MÉTODO DE LA CAÍDA DE TENSIÓN</a:t>
            </a:r>
            <a:endParaRPr lang="es-AR" sz="2800" b="1" dirty="0">
              <a:solidFill>
                <a:srgbClr val="00B0F0"/>
              </a:solidFill>
            </a:endParaRPr>
          </a:p>
        </p:txBody>
      </p:sp>
    </p:spTree>
    <p:extLst>
      <p:ext uri="{BB962C8B-B14F-4D97-AF65-F5344CB8AC3E}">
        <p14:creationId xmlns:p14="http://schemas.microsoft.com/office/powerpoint/2010/main" val="1133164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893932" y="457737"/>
            <a:ext cx="7803860" cy="6277328"/>
          </a:xfrm>
          <a:prstGeom prst="rect">
            <a:avLst/>
          </a:prstGeom>
        </p:spPr>
      </p:pic>
      <p:pic>
        <p:nvPicPr>
          <p:cNvPr id="3" name="Imagen 2"/>
          <p:cNvPicPr>
            <a:picLocks noChangeAspect="1"/>
          </p:cNvPicPr>
          <p:nvPr/>
        </p:nvPicPr>
        <p:blipFill>
          <a:blip r:embed="rId3"/>
          <a:stretch>
            <a:fillRect/>
          </a:stretch>
        </p:blipFill>
        <p:spPr>
          <a:xfrm>
            <a:off x="1049695" y="292122"/>
            <a:ext cx="482891" cy="492089"/>
          </a:xfrm>
          <a:prstGeom prst="rect">
            <a:avLst/>
          </a:prstGeom>
        </p:spPr>
      </p:pic>
      <p:sp>
        <p:nvSpPr>
          <p:cNvPr id="4" name="CuadroTexto 3"/>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Tree>
    <p:extLst>
      <p:ext uri="{BB962C8B-B14F-4D97-AF65-F5344CB8AC3E}">
        <p14:creationId xmlns:p14="http://schemas.microsoft.com/office/powerpoint/2010/main" val="1412270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806721" y="1869315"/>
            <a:ext cx="6788039" cy="4367130"/>
          </a:xfrm>
          <a:prstGeom prst="rect">
            <a:avLst/>
          </a:prstGeom>
        </p:spPr>
      </p:pic>
      <p:pic>
        <p:nvPicPr>
          <p:cNvPr id="3" name="Imagen 2"/>
          <p:cNvPicPr>
            <a:picLocks noChangeAspect="1"/>
          </p:cNvPicPr>
          <p:nvPr/>
        </p:nvPicPr>
        <p:blipFill>
          <a:blip r:embed="rId3"/>
          <a:stretch>
            <a:fillRect/>
          </a:stretch>
        </p:blipFill>
        <p:spPr>
          <a:xfrm>
            <a:off x="3099716" y="1269240"/>
            <a:ext cx="6353175" cy="600075"/>
          </a:xfrm>
          <a:prstGeom prst="rect">
            <a:avLst/>
          </a:prstGeom>
        </p:spPr>
      </p:pic>
      <p:pic>
        <p:nvPicPr>
          <p:cNvPr id="4" name="Imagen 3"/>
          <p:cNvPicPr>
            <a:picLocks noChangeAspect="1"/>
          </p:cNvPicPr>
          <p:nvPr/>
        </p:nvPicPr>
        <p:blipFill>
          <a:blip r:embed="rId4"/>
          <a:stretch>
            <a:fillRect/>
          </a:stretch>
        </p:blipFill>
        <p:spPr>
          <a:xfrm>
            <a:off x="1049695" y="292122"/>
            <a:ext cx="482891" cy="492089"/>
          </a:xfrm>
          <a:prstGeom prst="rect">
            <a:avLst/>
          </a:prstGeom>
        </p:spPr>
      </p:pic>
      <p:sp>
        <p:nvSpPr>
          <p:cNvPr id="5" name="CuadroTexto 4"/>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Tree>
    <p:extLst>
      <p:ext uri="{BB962C8B-B14F-4D97-AF65-F5344CB8AC3E}">
        <p14:creationId xmlns:p14="http://schemas.microsoft.com/office/powerpoint/2010/main" val="40279563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1725769" y="1524653"/>
            <a:ext cx="8654603" cy="4231928"/>
          </a:xfrm>
          <a:prstGeom prst="rect">
            <a:avLst/>
          </a:prstGeom>
        </p:spPr>
        <p:txBody>
          <a:bodyPr wrap="square">
            <a:spAutoFit/>
          </a:bodyPr>
          <a:lstStyle/>
          <a:p>
            <a:pPr algn="just">
              <a:spcBef>
                <a:spcPts val="300"/>
              </a:spcBef>
              <a:spcAft>
                <a:spcPts val="300"/>
              </a:spcAft>
            </a:pPr>
            <a:r>
              <a:rPr lang="es-ES" sz="2400" dirty="0">
                <a:latin typeface="Arial" panose="020B0604020202020204" pitchFamily="34" charset="0"/>
                <a:ea typeface="Times New Roman" panose="02020603050405020304" pitchFamily="18" charset="0"/>
                <a:cs typeface="Times New Roman" panose="02020603050405020304" pitchFamily="18" charset="0"/>
              </a:rPr>
              <a:t>E</a:t>
            </a:r>
            <a:r>
              <a:rPr lang="es-ES" sz="2400" dirty="0" smtClean="0">
                <a:latin typeface="Arial" panose="020B0604020202020204" pitchFamily="34" charset="0"/>
                <a:ea typeface="Times New Roman" panose="02020603050405020304" pitchFamily="18" charset="0"/>
                <a:cs typeface="Times New Roman" panose="02020603050405020304" pitchFamily="18" charset="0"/>
              </a:rPr>
              <a:t>l </a:t>
            </a:r>
            <a:r>
              <a:rPr lang="es-ES" sz="2400" dirty="0">
                <a:latin typeface="Arial" panose="020B0604020202020204" pitchFamily="34" charset="0"/>
                <a:ea typeface="Times New Roman" panose="02020603050405020304" pitchFamily="18" charset="0"/>
                <a:cs typeface="Times New Roman" panose="02020603050405020304" pitchFamily="18" charset="0"/>
              </a:rPr>
              <a:t>ajuste de corriente depende del generador, por lo que tiene en cuenta tanto a la resistencia de la jabalina como a la del electrodo auxiliar de corriente; la resistencia de los conductores es despreciable, la </a:t>
            </a:r>
            <a:r>
              <a:rPr lang="es-ES" sz="2400" b="1" dirty="0">
                <a:latin typeface="Arial" panose="020B0604020202020204" pitchFamily="34" charset="0"/>
                <a:ea typeface="Times New Roman" panose="02020603050405020304" pitchFamily="18" charset="0"/>
                <a:cs typeface="Times New Roman" panose="02020603050405020304" pitchFamily="18" charset="0"/>
              </a:rPr>
              <a:t>impedancia del voltímetro es elevada </a:t>
            </a:r>
            <a:r>
              <a:rPr lang="es-ES" sz="2400" dirty="0">
                <a:latin typeface="Arial" panose="020B0604020202020204" pitchFamily="34" charset="0"/>
                <a:ea typeface="Times New Roman" panose="02020603050405020304" pitchFamily="18" charset="0"/>
                <a:cs typeface="Times New Roman" panose="02020603050405020304" pitchFamily="18" charset="0"/>
              </a:rPr>
              <a:t>por lo que se desprecia la resistencia del electrodo de potencial; la medición de tensión se realiza efectivamente sobre la </a:t>
            </a:r>
            <a:r>
              <a:rPr lang="es-ES" sz="2400" dirty="0" smtClean="0">
                <a:latin typeface="Arial" panose="020B0604020202020204" pitchFamily="34" charset="0"/>
                <a:ea typeface="Times New Roman" panose="02020603050405020304" pitchFamily="18" charset="0"/>
                <a:cs typeface="Times New Roman" panose="02020603050405020304" pitchFamily="18" charset="0"/>
              </a:rPr>
              <a:t>jabalina.</a:t>
            </a:r>
            <a:endParaRPr lang="es-AR" sz="2400" dirty="0">
              <a:latin typeface="Arial" panose="020B0604020202020204" pitchFamily="34" charset="0"/>
              <a:ea typeface="Times New Roman" panose="02020603050405020304" pitchFamily="18" charset="0"/>
              <a:cs typeface="Times New Roman" panose="02020603050405020304" pitchFamily="18" charset="0"/>
            </a:endParaRPr>
          </a:p>
          <a:p>
            <a:pPr algn="just">
              <a:spcBef>
                <a:spcPts val="300"/>
              </a:spcBef>
              <a:spcAft>
                <a:spcPts val="300"/>
              </a:spcAft>
            </a:pPr>
            <a:r>
              <a:rPr lang="es-ES" sz="2400" dirty="0">
                <a:latin typeface="Arial" panose="020B0604020202020204" pitchFamily="34" charset="0"/>
                <a:ea typeface="Times New Roman" panose="02020603050405020304" pitchFamily="18" charset="0"/>
                <a:cs typeface="Times New Roman" panose="02020603050405020304" pitchFamily="18" charset="0"/>
              </a:rPr>
              <a:t>Un punto de interés es el caso de la medición de resistencias de puesta a tierra muy bajas (décimas de Ω), en esta situación la resistencia del cable de la jabalina puede cobrar cierta importancia:</a:t>
            </a:r>
            <a:endParaRPr lang="es-AR" sz="2400"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3" name="Imagen 2"/>
          <p:cNvPicPr>
            <a:picLocks noChangeAspect="1"/>
          </p:cNvPicPr>
          <p:nvPr/>
        </p:nvPicPr>
        <p:blipFill>
          <a:blip r:embed="rId2"/>
          <a:stretch>
            <a:fillRect/>
          </a:stretch>
        </p:blipFill>
        <p:spPr>
          <a:xfrm>
            <a:off x="1049695" y="292122"/>
            <a:ext cx="482891" cy="492089"/>
          </a:xfrm>
          <a:prstGeom prst="rect">
            <a:avLst/>
          </a:prstGeom>
        </p:spPr>
      </p:pic>
      <p:sp>
        <p:nvSpPr>
          <p:cNvPr id="5" name="CuadroTexto 4"/>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Tree>
    <p:extLst>
      <p:ext uri="{BB962C8B-B14F-4D97-AF65-F5344CB8AC3E}">
        <p14:creationId xmlns:p14="http://schemas.microsoft.com/office/powerpoint/2010/main" val="39828204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1"/>
            <a:ext cx="2179367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graphicFrame>
        <p:nvGraphicFramePr>
          <p:cNvPr id="3" name="Objeto 2"/>
          <p:cNvGraphicFramePr>
            <a:graphicFrameLocks noChangeAspect="1"/>
          </p:cNvGraphicFramePr>
          <p:nvPr>
            <p:extLst>
              <p:ext uri="{D42A27DB-BD31-4B8C-83A1-F6EECF244321}">
                <p14:modId xmlns:p14="http://schemas.microsoft.com/office/powerpoint/2010/main" val="2793831694"/>
              </p:ext>
            </p:extLst>
          </p:nvPr>
        </p:nvGraphicFramePr>
        <p:xfrm>
          <a:off x="5508244" y="1033670"/>
          <a:ext cx="1278778" cy="888642"/>
        </p:xfrm>
        <a:graphic>
          <a:graphicData uri="http://schemas.openxmlformats.org/presentationml/2006/ole">
            <mc:AlternateContent xmlns:mc="http://schemas.openxmlformats.org/markup-compatibility/2006">
              <mc:Choice xmlns:v="urn:schemas-microsoft-com:vml" Requires="v">
                <p:oleObj spid="_x0000_s4166" r:id="rId3" imgW="558558" imgH="393529" progId="Equation.3">
                  <p:embed/>
                </p:oleObj>
              </mc:Choice>
              <mc:Fallback>
                <p:oleObj r:id="rId3" imgW="558558" imgH="393529"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244" y="1033670"/>
                        <a:ext cx="1278778" cy="888642"/>
                      </a:xfrm>
                      <a:prstGeom prst="rect">
                        <a:avLst/>
                      </a:prstGeom>
                      <a:noFill/>
                    </p:spPr>
                  </p:pic>
                </p:oleObj>
              </mc:Fallback>
            </mc:AlternateContent>
          </a:graphicData>
        </a:graphic>
      </p:graphicFrame>
      <p:sp>
        <p:nvSpPr>
          <p:cNvPr id="4" name="Rectangle 4"/>
          <p:cNvSpPr>
            <a:spLocks noChangeArrowheads="1"/>
          </p:cNvSpPr>
          <p:nvPr/>
        </p:nvSpPr>
        <p:spPr bwMode="auto">
          <a:xfrm>
            <a:off x="4518992" y="2504414"/>
            <a:ext cx="1505446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graphicFrame>
        <p:nvGraphicFramePr>
          <p:cNvPr id="5" name="Objeto 4"/>
          <p:cNvGraphicFramePr>
            <a:graphicFrameLocks noChangeAspect="1"/>
          </p:cNvGraphicFramePr>
          <p:nvPr>
            <p:extLst>
              <p:ext uri="{D42A27DB-BD31-4B8C-83A1-F6EECF244321}">
                <p14:modId xmlns:p14="http://schemas.microsoft.com/office/powerpoint/2010/main" val="3734465496"/>
              </p:ext>
            </p:extLst>
          </p:nvPr>
        </p:nvGraphicFramePr>
        <p:xfrm>
          <a:off x="4532829" y="2688164"/>
          <a:ext cx="3229607" cy="888142"/>
        </p:xfrm>
        <a:graphic>
          <a:graphicData uri="http://schemas.openxmlformats.org/presentationml/2006/ole">
            <mc:AlternateContent xmlns:mc="http://schemas.openxmlformats.org/markup-compatibility/2006">
              <mc:Choice xmlns:v="urn:schemas-microsoft-com:vml" Requires="v">
                <p:oleObj spid="_x0000_s4167" r:id="rId5" imgW="1524000" imgH="419100" progId="Equation.3">
                  <p:embed/>
                </p:oleObj>
              </mc:Choice>
              <mc:Fallback>
                <p:oleObj r:id="rId5" imgW="1524000" imgH="419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2829" y="2688164"/>
                        <a:ext cx="3229607" cy="888142"/>
                      </a:xfrm>
                      <a:prstGeom prst="rect">
                        <a:avLst/>
                      </a:prstGeom>
                      <a:noFill/>
                    </p:spPr>
                  </p:pic>
                </p:oleObj>
              </mc:Fallback>
            </mc:AlternateContent>
          </a:graphicData>
        </a:graphic>
      </p:graphicFrame>
      <p:sp>
        <p:nvSpPr>
          <p:cNvPr id="6" name="Rectangle 6"/>
          <p:cNvSpPr>
            <a:spLocks noChangeArrowheads="1"/>
          </p:cNvSpPr>
          <p:nvPr/>
        </p:nvSpPr>
        <p:spPr bwMode="auto">
          <a:xfrm>
            <a:off x="4618268" y="4174433"/>
            <a:ext cx="14955188"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AR"/>
          </a:p>
        </p:txBody>
      </p:sp>
      <p:graphicFrame>
        <p:nvGraphicFramePr>
          <p:cNvPr id="7" name="Objeto 6"/>
          <p:cNvGraphicFramePr>
            <a:graphicFrameLocks noChangeAspect="1"/>
          </p:cNvGraphicFramePr>
          <p:nvPr>
            <p:extLst>
              <p:ext uri="{D42A27DB-BD31-4B8C-83A1-F6EECF244321}">
                <p14:modId xmlns:p14="http://schemas.microsoft.com/office/powerpoint/2010/main" val="4245101459"/>
              </p:ext>
            </p:extLst>
          </p:nvPr>
        </p:nvGraphicFramePr>
        <p:xfrm>
          <a:off x="4518992" y="4573113"/>
          <a:ext cx="3058731" cy="490331"/>
        </p:xfrm>
        <a:graphic>
          <a:graphicData uri="http://schemas.openxmlformats.org/presentationml/2006/ole">
            <mc:AlternateContent xmlns:mc="http://schemas.openxmlformats.org/markup-compatibility/2006">
              <mc:Choice xmlns:v="urn:schemas-microsoft-com:vml" Requires="v">
                <p:oleObj spid="_x0000_s4168" r:id="rId7" imgW="1244600" imgH="203200" progId="Equation.3">
                  <p:embed/>
                </p:oleObj>
              </mc:Choice>
              <mc:Fallback>
                <p:oleObj r:id="rId7" imgW="1244600" imgH="203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8992" y="4573113"/>
                        <a:ext cx="3058731" cy="490331"/>
                      </a:xfrm>
                      <a:prstGeom prst="rect">
                        <a:avLst/>
                      </a:prstGeom>
                      <a:noFill/>
                    </p:spPr>
                  </p:pic>
                </p:oleObj>
              </mc:Fallback>
            </mc:AlternateContent>
          </a:graphicData>
        </a:graphic>
      </p:graphicFrame>
      <p:pic>
        <p:nvPicPr>
          <p:cNvPr id="8" name="Imagen 7"/>
          <p:cNvPicPr>
            <a:picLocks noChangeAspect="1"/>
          </p:cNvPicPr>
          <p:nvPr/>
        </p:nvPicPr>
        <p:blipFill>
          <a:blip r:embed="rId9"/>
          <a:stretch>
            <a:fillRect/>
          </a:stretch>
        </p:blipFill>
        <p:spPr>
          <a:xfrm>
            <a:off x="1049695" y="292122"/>
            <a:ext cx="482891" cy="492089"/>
          </a:xfrm>
          <a:prstGeom prst="rect">
            <a:avLst/>
          </a:prstGeom>
        </p:spPr>
      </p:pic>
      <p:sp>
        <p:nvSpPr>
          <p:cNvPr id="9" name="CuadroTexto 8"/>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Tree>
    <p:extLst>
      <p:ext uri="{BB962C8B-B14F-4D97-AF65-F5344CB8AC3E}">
        <p14:creationId xmlns:p14="http://schemas.microsoft.com/office/powerpoint/2010/main" val="1464237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049695" y="292122"/>
            <a:ext cx="482891" cy="492089"/>
          </a:xfrm>
          <a:prstGeom prst="rect">
            <a:avLst/>
          </a:prstGeom>
        </p:spPr>
      </p:pic>
      <p:sp>
        <p:nvSpPr>
          <p:cNvPr id="3" name="CuadroTexto 2"/>
          <p:cNvSpPr txBox="1"/>
          <p:nvPr/>
        </p:nvSpPr>
        <p:spPr>
          <a:xfrm>
            <a:off x="931569" y="2518262"/>
            <a:ext cx="10257956" cy="2062103"/>
          </a:xfrm>
          <a:prstGeom prst="rect">
            <a:avLst/>
          </a:prstGeom>
          <a:noFill/>
        </p:spPr>
        <p:txBody>
          <a:bodyPr wrap="square" rtlCol="0">
            <a:spAutoFit/>
          </a:bodyPr>
          <a:lstStyle/>
          <a:p>
            <a:pPr algn="ctr"/>
            <a:r>
              <a:rPr lang="es-AR" sz="3200" b="1" dirty="0" smtClean="0">
                <a:solidFill>
                  <a:schemeClr val="accent1">
                    <a:lumMod val="50000"/>
                  </a:schemeClr>
                </a:solidFill>
                <a:latin typeface="Arial" panose="020B0604020202020204" pitchFamily="34" charset="0"/>
                <a:cs typeface="Arial" panose="020B0604020202020204" pitchFamily="34" charset="0"/>
              </a:rPr>
              <a:t>MEDICIÓN DE LA RESISTENCIA </a:t>
            </a:r>
          </a:p>
          <a:p>
            <a:pPr algn="ctr"/>
            <a:r>
              <a:rPr lang="es-AR" sz="3200" b="1" dirty="0" smtClean="0">
                <a:solidFill>
                  <a:schemeClr val="accent1">
                    <a:lumMod val="50000"/>
                  </a:schemeClr>
                </a:solidFill>
                <a:latin typeface="Arial" panose="020B0604020202020204" pitchFamily="34" charset="0"/>
                <a:cs typeface="Arial" panose="020B0604020202020204" pitchFamily="34" charset="0"/>
              </a:rPr>
              <a:t>DE PUESTA A TIERRA</a:t>
            </a:r>
          </a:p>
          <a:p>
            <a:pPr algn="ctr"/>
            <a:endParaRPr lang="es-AR" sz="3200" b="1" dirty="0">
              <a:solidFill>
                <a:schemeClr val="accent1">
                  <a:lumMod val="50000"/>
                </a:schemeClr>
              </a:solidFill>
              <a:latin typeface="Arial" panose="020B0604020202020204" pitchFamily="34" charset="0"/>
              <a:cs typeface="Arial" panose="020B0604020202020204" pitchFamily="34" charset="0"/>
            </a:endParaRPr>
          </a:p>
          <a:p>
            <a:pPr algn="ctr"/>
            <a:r>
              <a:rPr lang="es-AR" sz="3200" b="1" dirty="0" smtClean="0">
                <a:solidFill>
                  <a:srgbClr val="00B0F0"/>
                </a:solidFill>
                <a:latin typeface="Arial" panose="020B0604020202020204" pitchFamily="34" charset="0"/>
                <a:cs typeface="Arial" panose="020B0604020202020204" pitchFamily="34" charset="0"/>
              </a:rPr>
              <a:t>PARTE III</a:t>
            </a:r>
            <a:endParaRPr lang="es-AR" sz="3200" b="1" dirty="0">
              <a:solidFill>
                <a:srgbClr val="00B0F0"/>
              </a:solidFill>
              <a:latin typeface="Arial" panose="020B0604020202020204" pitchFamily="34" charset="0"/>
              <a:cs typeface="Arial" panose="020B0604020202020204" pitchFamily="34" charset="0"/>
            </a:endParaRPr>
          </a:p>
        </p:txBody>
      </p:sp>
      <p:sp>
        <p:nvSpPr>
          <p:cNvPr id="5" name="CuadroTexto 4"/>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Tree>
    <p:extLst>
      <p:ext uri="{BB962C8B-B14F-4D97-AF65-F5344CB8AC3E}">
        <p14:creationId xmlns:p14="http://schemas.microsoft.com/office/powerpoint/2010/main" val="1489603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678179" y="1092625"/>
            <a:ext cx="9174051" cy="830997"/>
          </a:xfrm>
          <a:prstGeom prst="rect">
            <a:avLst/>
          </a:prstGeom>
        </p:spPr>
        <p:txBody>
          <a:bodyPr wrap="square">
            <a:spAutoFit/>
          </a:bodyPr>
          <a:lstStyle/>
          <a:p>
            <a:pPr algn="just"/>
            <a:r>
              <a:rPr lang="es-ES" sz="2400" dirty="0">
                <a:latin typeface="Arial" panose="020B0604020202020204" pitchFamily="34" charset="0"/>
                <a:ea typeface="Times New Roman" panose="02020603050405020304" pitchFamily="18" charset="0"/>
              </a:rPr>
              <a:t>La manera de solucionar este inconveniente es efectuando una medición con </a:t>
            </a:r>
            <a:r>
              <a:rPr lang="es-ES" sz="2400" dirty="0">
                <a:solidFill>
                  <a:srgbClr val="00B0F0"/>
                </a:solidFill>
                <a:latin typeface="Arial" panose="020B0604020202020204" pitchFamily="34" charset="0"/>
                <a:ea typeface="Times New Roman" panose="02020603050405020304" pitchFamily="18" charset="0"/>
              </a:rPr>
              <a:t>cuatro </a:t>
            </a:r>
            <a:r>
              <a:rPr lang="es-ES" sz="2400" dirty="0" smtClean="0">
                <a:solidFill>
                  <a:srgbClr val="00B0F0"/>
                </a:solidFill>
                <a:latin typeface="Arial" panose="020B0604020202020204" pitchFamily="34" charset="0"/>
                <a:ea typeface="Times New Roman" panose="02020603050405020304" pitchFamily="18" charset="0"/>
              </a:rPr>
              <a:t>conductores</a:t>
            </a:r>
            <a:endParaRPr lang="es-AR" sz="2400" dirty="0">
              <a:solidFill>
                <a:srgbClr val="00B0F0"/>
              </a:solidFill>
            </a:endParaRPr>
          </a:p>
        </p:txBody>
      </p:sp>
      <p:pic>
        <p:nvPicPr>
          <p:cNvPr id="5122" name="Picture 2" descr="telurimetro4co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1516" y="1889090"/>
            <a:ext cx="8087378" cy="4640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n 3"/>
          <p:cNvPicPr>
            <a:picLocks noChangeAspect="1"/>
          </p:cNvPicPr>
          <p:nvPr/>
        </p:nvPicPr>
        <p:blipFill>
          <a:blip r:embed="rId3"/>
          <a:stretch>
            <a:fillRect/>
          </a:stretch>
        </p:blipFill>
        <p:spPr>
          <a:xfrm>
            <a:off x="1049695" y="292122"/>
            <a:ext cx="482891" cy="492089"/>
          </a:xfrm>
          <a:prstGeom prst="rect">
            <a:avLst/>
          </a:prstGeom>
        </p:spPr>
      </p:pic>
      <p:sp>
        <p:nvSpPr>
          <p:cNvPr id="5" name="CuadroTexto 4"/>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Tree>
    <p:extLst>
      <p:ext uri="{BB962C8B-B14F-4D97-AF65-F5344CB8AC3E}">
        <p14:creationId xmlns:p14="http://schemas.microsoft.com/office/powerpoint/2010/main" val="41369474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Imagen 21"/>
          <p:cNvPicPr>
            <a:picLocks noChangeAspect="1"/>
          </p:cNvPicPr>
          <p:nvPr/>
        </p:nvPicPr>
        <p:blipFill>
          <a:blip r:embed="rId2"/>
          <a:stretch>
            <a:fillRect/>
          </a:stretch>
        </p:blipFill>
        <p:spPr>
          <a:xfrm>
            <a:off x="1078940" y="2328459"/>
            <a:ext cx="10266603" cy="2192025"/>
          </a:xfrm>
          <a:prstGeom prst="rect">
            <a:avLst/>
          </a:prstGeom>
        </p:spPr>
      </p:pic>
      <p:pic>
        <p:nvPicPr>
          <p:cNvPr id="3" name="Imagen 2"/>
          <p:cNvPicPr>
            <a:picLocks noChangeAspect="1"/>
          </p:cNvPicPr>
          <p:nvPr/>
        </p:nvPicPr>
        <p:blipFill>
          <a:blip r:embed="rId3"/>
          <a:stretch>
            <a:fillRect/>
          </a:stretch>
        </p:blipFill>
        <p:spPr>
          <a:xfrm>
            <a:off x="1049695" y="292122"/>
            <a:ext cx="482891" cy="492089"/>
          </a:xfrm>
          <a:prstGeom prst="rect">
            <a:avLst/>
          </a:prstGeom>
        </p:spPr>
      </p:pic>
      <p:sp>
        <p:nvSpPr>
          <p:cNvPr id="4" name="CuadroTexto 3"/>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Tree>
    <p:extLst>
      <p:ext uri="{BB962C8B-B14F-4D97-AF65-F5344CB8AC3E}">
        <p14:creationId xmlns:p14="http://schemas.microsoft.com/office/powerpoint/2010/main" val="41152320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082553" y="635559"/>
            <a:ext cx="7847058" cy="5827294"/>
          </a:xfrm>
          <a:prstGeom prst="rect">
            <a:avLst/>
          </a:prstGeom>
        </p:spPr>
      </p:pic>
      <p:pic>
        <p:nvPicPr>
          <p:cNvPr id="3" name="Imagen 2"/>
          <p:cNvPicPr>
            <a:picLocks noChangeAspect="1"/>
          </p:cNvPicPr>
          <p:nvPr/>
        </p:nvPicPr>
        <p:blipFill>
          <a:blip r:embed="rId3"/>
          <a:stretch>
            <a:fillRect/>
          </a:stretch>
        </p:blipFill>
        <p:spPr>
          <a:xfrm>
            <a:off x="1049695" y="292122"/>
            <a:ext cx="482891" cy="492089"/>
          </a:xfrm>
          <a:prstGeom prst="rect">
            <a:avLst/>
          </a:prstGeom>
        </p:spPr>
      </p:pic>
      <p:sp>
        <p:nvSpPr>
          <p:cNvPr id="4" name="CuadroTexto 3"/>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Tree>
    <p:extLst>
      <p:ext uri="{BB962C8B-B14F-4D97-AF65-F5344CB8AC3E}">
        <p14:creationId xmlns:p14="http://schemas.microsoft.com/office/powerpoint/2010/main" val="41648090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96214" y="1524401"/>
            <a:ext cx="6799264" cy="4335485"/>
          </a:xfrm>
          <a:prstGeom prst="rect">
            <a:avLst/>
          </a:prstGeom>
        </p:spPr>
      </p:pic>
      <p:pic>
        <p:nvPicPr>
          <p:cNvPr id="3" name="Imagen 2"/>
          <p:cNvPicPr>
            <a:picLocks noChangeAspect="1"/>
          </p:cNvPicPr>
          <p:nvPr/>
        </p:nvPicPr>
        <p:blipFill>
          <a:blip r:embed="rId3"/>
          <a:stretch>
            <a:fillRect/>
          </a:stretch>
        </p:blipFill>
        <p:spPr>
          <a:xfrm>
            <a:off x="6495107" y="1674254"/>
            <a:ext cx="5403740" cy="2614478"/>
          </a:xfrm>
          <a:prstGeom prst="rect">
            <a:avLst/>
          </a:prstGeom>
        </p:spPr>
      </p:pic>
      <p:pic>
        <p:nvPicPr>
          <p:cNvPr id="4" name="Imagen 3"/>
          <p:cNvPicPr>
            <a:picLocks noChangeAspect="1"/>
          </p:cNvPicPr>
          <p:nvPr/>
        </p:nvPicPr>
        <p:blipFill>
          <a:blip r:embed="rId4"/>
          <a:stretch>
            <a:fillRect/>
          </a:stretch>
        </p:blipFill>
        <p:spPr>
          <a:xfrm>
            <a:off x="1049695" y="292122"/>
            <a:ext cx="482891" cy="492089"/>
          </a:xfrm>
          <a:prstGeom prst="rect">
            <a:avLst/>
          </a:prstGeom>
        </p:spPr>
      </p:pic>
      <p:sp>
        <p:nvSpPr>
          <p:cNvPr id="5" name="CuadroTexto 4"/>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Tree>
    <p:extLst>
      <p:ext uri="{BB962C8B-B14F-4D97-AF65-F5344CB8AC3E}">
        <p14:creationId xmlns:p14="http://schemas.microsoft.com/office/powerpoint/2010/main" val="17473559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70145" y="1707187"/>
            <a:ext cx="6547090" cy="4309939"/>
          </a:xfrm>
          <a:prstGeom prst="rect">
            <a:avLst/>
          </a:prstGeom>
        </p:spPr>
      </p:pic>
      <p:pic>
        <p:nvPicPr>
          <p:cNvPr id="3" name="Imagen 2"/>
          <p:cNvPicPr>
            <a:picLocks noChangeAspect="1"/>
          </p:cNvPicPr>
          <p:nvPr/>
        </p:nvPicPr>
        <p:blipFill>
          <a:blip r:embed="rId3"/>
          <a:stretch>
            <a:fillRect/>
          </a:stretch>
        </p:blipFill>
        <p:spPr>
          <a:xfrm>
            <a:off x="1049695" y="292122"/>
            <a:ext cx="482891" cy="492089"/>
          </a:xfrm>
          <a:prstGeom prst="rect">
            <a:avLst/>
          </a:prstGeom>
        </p:spPr>
      </p:pic>
      <p:sp>
        <p:nvSpPr>
          <p:cNvPr id="4" name="CuadroTexto 3"/>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pic>
        <p:nvPicPr>
          <p:cNvPr id="5" name="Imagen 4"/>
          <p:cNvPicPr>
            <a:picLocks noChangeAspect="1"/>
          </p:cNvPicPr>
          <p:nvPr/>
        </p:nvPicPr>
        <p:blipFill>
          <a:blip r:embed="rId4"/>
          <a:stretch>
            <a:fillRect/>
          </a:stretch>
        </p:blipFill>
        <p:spPr>
          <a:xfrm>
            <a:off x="7558148" y="2874473"/>
            <a:ext cx="4200816" cy="3289011"/>
          </a:xfrm>
          <a:prstGeom prst="rect">
            <a:avLst/>
          </a:prstGeom>
        </p:spPr>
      </p:pic>
      <p:pic>
        <p:nvPicPr>
          <p:cNvPr id="6" name="Imagen 5"/>
          <p:cNvPicPr>
            <a:picLocks noChangeAspect="1"/>
          </p:cNvPicPr>
          <p:nvPr/>
        </p:nvPicPr>
        <p:blipFill>
          <a:blip r:embed="rId5"/>
          <a:stretch>
            <a:fillRect/>
          </a:stretch>
        </p:blipFill>
        <p:spPr>
          <a:xfrm>
            <a:off x="6605825" y="210584"/>
            <a:ext cx="1904645" cy="2501118"/>
          </a:xfrm>
          <a:prstGeom prst="rect">
            <a:avLst/>
          </a:prstGeom>
        </p:spPr>
      </p:pic>
    </p:spTree>
    <p:extLst>
      <p:ext uri="{BB962C8B-B14F-4D97-AF65-F5344CB8AC3E}">
        <p14:creationId xmlns:p14="http://schemas.microsoft.com/office/powerpoint/2010/main" val="11144990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571223" y="1337642"/>
            <a:ext cx="9002332" cy="4524315"/>
          </a:xfrm>
          <a:prstGeom prst="rect">
            <a:avLst/>
          </a:prstGeom>
        </p:spPr>
        <p:txBody>
          <a:bodyPr wrap="square">
            <a:spAutoFit/>
          </a:bodyPr>
          <a:lstStyle/>
          <a:p>
            <a:pPr algn="just"/>
            <a:r>
              <a:rPr lang="es-AR" sz="2400" dirty="0">
                <a:solidFill>
                  <a:schemeClr val="accent1">
                    <a:lumMod val="75000"/>
                  </a:schemeClr>
                </a:solidFill>
                <a:latin typeface="Arial" panose="020B0604020202020204" pitchFamily="34" charset="0"/>
                <a:cs typeface="Arial" panose="020B0604020202020204" pitchFamily="34" charset="0"/>
              </a:rPr>
              <a:t>Tenga en cuenta: La técnica sin picas supone que, en los sistemas conectados en paralelo o con varias puestas a tierra, la resistencia neta de todas las rutas de puesta a tierra será extremadamente baja, en comparación con cualquier ruta individual (aquella bajo comprobación). Por lo tanto, la resistencia neta de todas las resistencias paralelas de la ruta de retorno es efectivamente cero. La comprobación sin picas solo mide las resistencias individuales de las varillas de puesta a tierra en paralelo con los sistemas de puesta a tierra. Si el sistema de puesta a tierra no es paralelo a la tierra, entonces tendrá un circuito abierto o bien, estará midiendo la resistencia del lazo de puesta a tierra.</a:t>
            </a:r>
          </a:p>
        </p:txBody>
      </p:sp>
    </p:spTree>
    <p:extLst>
      <p:ext uri="{BB962C8B-B14F-4D97-AF65-F5344CB8AC3E}">
        <p14:creationId xmlns:p14="http://schemas.microsoft.com/office/powerpoint/2010/main" val="19874206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049695" y="292122"/>
            <a:ext cx="482891" cy="492089"/>
          </a:xfrm>
          <a:prstGeom prst="rect">
            <a:avLst/>
          </a:prstGeom>
        </p:spPr>
      </p:pic>
      <p:sp>
        <p:nvSpPr>
          <p:cNvPr id="4" name="CuadroTexto 3"/>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
        <p:nvSpPr>
          <p:cNvPr id="5" name="CuadroTexto 4"/>
          <p:cNvSpPr txBox="1"/>
          <p:nvPr/>
        </p:nvSpPr>
        <p:spPr>
          <a:xfrm>
            <a:off x="1532586" y="1970467"/>
            <a:ext cx="9485223" cy="3416320"/>
          </a:xfrm>
          <a:prstGeom prst="rect">
            <a:avLst/>
          </a:prstGeom>
          <a:solidFill>
            <a:srgbClr val="66FFCC"/>
          </a:solidFill>
        </p:spPr>
        <p:txBody>
          <a:bodyPr wrap="square" rtlCol="0">
            <a:spAutoFit/>
          </a:bodyPr>
          <a:lstStyle/>
          <a:p>
            <a:pPr algn="just"/>
            <a:r>
              <a:rPr lang="es-AR" sz="2400" dirty="0" smtClean="0">
                <a:latin typeface="Arial" panose="020B0604020202020204" pitchFamily="34" charset="0"/>
                <a:cs typeface="Arial" panose="020B0604020202020204" pitchFamily="34" charset="0"/>
              </a:rPr>
              <a:t>La </a:t>
            </a:r>
            <a:r>
              <a:rPr lang="es-AR" sz="2400" b="1" dirty="0" smtClean="0">
                <a:latin typeface="Arial" panose="020B0604020202020204" pitchFamily="34" charset="0"/>
                <a:cs typeface="Arial" panose="020B0604020202020204" pitchFamily="34" charset="0"/>
              </a:rPr>
              <a:t>medición de la resistencia de puesta a tierra de protección </a:t>
            </a:r>
            <a:r>
              <a:rPr lang="es-AR" sz="2400" dirty="0" smtClean="0">
                <a:latin typeface="Arial" panose="020B0604020202020204" pitchFamily="34" charset="0"/>
                <a:cs typeface="Arial" panose="020B0604020202020204" pitchFamily="34" charset="0"/>
              </a:rPr>
              <a:t>en forma específica, </a:t>
            </a:r>
            <a:r>
              <a:rPr lang="es-AR" sz="2400" b="1" dirty="0" smtClean="0">
                <a:latin typeface="Arial" panose="020B0604020202020204" pitchFamily="34" charset="0"/>
                <a:cs typeface="Arial" panose="020B0604020202020204" pitchFamily="34" charset="0"/>
              </a:rPr>
              <a:t>se puede obviar</a:t>
            </a:r>
            <a:r>
              <a:rPr lang="es-AR" sz="2400" dirty="0" smtClean="0">
                <a:latin typeface="Arial" panose="020B0604020202020204" pitchFamily="34" charset="0"/>
                <a:cs typeface="Arial" panose="020B0604020202020204" pitchFamily="34" charset="0"/>
              </a:rPr>
              <a:t>, cuando se realizan </a:t>
            </a:r>
            <a:r>
              <a:rPr lang="es-AR" sz="2400" b="1" dirty="0" smtClean="0">
                <a:latin typeface="Arial" panose="020B0604020202020204" pitchFamily="34" charset="0"/>
                <a:cs typeface="Arial" panose="020B0604020202020204" pitchFamily="34" charset="0"/>
              </a:rPr>
              <a:t>mediciones con instrumentos que responden a la norma IEC 61557</a:t>
            </a:r>
            <a:r>
              <a:rPr lang="es-AR" sz="2400" dirty="0" smtClean="0">
                <a:latin typeface="Arial" panose="020B0604020202020204" pitchFamily="34" charset="0"/>
                <a:cs typeface="Arial" panose="020B0604020202020204" pitchFamily="34" charset="0"/>
              </a:rPr>
              <a:t>. Se puede </a:t>
            </a:r>
            <a:r>
              <a:rPr lang="es-AR" sz="2400" b="1" dirty="0" smtClean="0">
                <a:latin typeface="Arial" panose="020B0604020202020204" pitchFamily="34" charset="0"/>
                <a:cs typeface="Arial" panose="020B0604020202020204" pitchFamily="34" charset="0"/>
              </a:rPr>
              <a:t>medir la impedancia del lazo de falla</a:t>
            </a:r>
            <a:r>
              <a:rPr lang="es-AR" sz="2400" dirty="0" smtClean="0">
                <a:latin typeface="Arial" panose="020B0604020202020204" pitchFamily="34" charset="0"/>
                <a:cs typeface="Arial" panose="020B0604020202020204" pitchFamily="34" charset="0"/>
              </a:rPr>
              <a:t>, que incluye la resistencia de puesta a tierra de servicio (neutro) de la empresa distribuidora de energía; y la resistencia de puesta a tierra de protección, incluyendo los conductores.</a:t>
            </a:r>
          </a:p>
          <a:p>
            <a:pPr algn="just"/>
            <a:r>
              <a:rPr lang="es-AR" sz="2400" dirty="0" smtClean="0">
                <a:latin typeface="Arial" panose="020B0604020202020204" pitchFamily="34" charset="0"/>
                <a:cs typeface="Arial" panose="020B0604020202020204" pitchFamily="34" charset="0"/>
              </a:rPr>
              <a:t>Esta medición </a:t>
            </a:r>
            <a:r>
              <a:rPr lang="es-AR" sz="2400" b="1" dirty="0" smtClean="0">
                <a:latin typeface="Arial" panose="020B0604020202020204" pitchFamily="34" charset="0"/>
                <a:cs typeface="Arial" panose="020B0604020202020204" pitchFamily="34" charset="0"/>
              </a:rPr>
              <a:t>arroja valores mayores</a:t>
            </a:r>
            <a:r>
              <a:rPr lang="es-AR" sz="2400" dirty="0" smtClean="0">
                <a:latin typeface="Arial" panose="020B0604020202020204" pitchFamily="34" charset="0"/>
                <a:cs typeface="Arial" panose="020B0604020202020204" pitchFamily="34" charset="0"/>
              </a:rPr>
              <a:t>, pero está contemplado en el norma </a:t>
            </a:r>
            <a:r>
              <a:rPr lang="es-AR" sz="2400" b="1" dirty="0" smtClean="0">
                <a:latin typeface="Arial" panose="020B0604020202020204" pitchFamily="34" charset="0"/>
                <a:cs typeface="Arial" panose="020B0604020202020204" pitchFamily="34" charset="0"/>
              </a:rPr>
              <a:t>IRAM 2281-2 AEA 95501-2</a:t>
            </a:r>
            <a:endParaRPr lang="es-AR"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68459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049695" y="292122"/>
            <a:ext cx="482891" cy="492089"/>
          </a:xfrm>
          <a:prstGeom prst="rect">
            <a:avLst/>
          </a:prstGeom>
        </p:spPr>
      </p:pic>
      <p:sp>
        <p:nvSpPr>
          <p:cNvPr id="6" name="CuadroTexto 5"/>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pic>
        <p:nvPicPr>
          <p:cNvPr id="2" name="Imagen 1"/>
          <p:cNvPicPr>
            <a:picLocks noChangeAspect="1"/>
          </p:cNvPicPr>
          <p:nvPr/>
        </p:nvPicPr>
        <p:blipFill>
          <a:blip r:embed="rId3"/>
          <a:stretch>
            <a:fillRect/>
          </a:stretch>
        </p:blipFill>
        <p:spPr>
          <a:xfrm>
            <a:off x="2305319" y="784211"/>
            <a:ext cx="8834705" cy="5497523"/>
          </a:xfrm>
          <a:prstGeom prst="rect">
            <a:avLst/>
          </a:prstGeom>
        </p:spPr>
      </p:pic>
    </p:spTree>
    <p:extLst>
      <p:ext uri="{BB962C8B-B14F-4D97-AF65-F5344CB8AC3E}">
        <p14:creationId xmlns:p14="http://schemas.microsoft.com/office/powerpoint/2010/main" val="36743878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129574" y="876367"/>
            <a:ext cx="8727315" cy="5383566"/>
          </a:xfrm>
          <a:prstGeom prst="rect">
            <a:avLst/>
          </a:prstGeom>
        </p:spPr>
      </p:pic>
      <p:pic>
        <p:nvPicPr>
          <p:cNvPr id="3" name="Imagen 2"/>
          <p:cNvPicPr>
            <a:picLocks noChangeAspect="1"/>
          </p:cNvPicPr>
          <p:nvPr/>
        </p:nvPicPr>
        <p:blipFill>
          <a:blip r:embed="rId3"/>
          <a:stretch>
            <a:fillRect/>
          </a:stretch>
        </p:blipFill>
        <p:spPr>
          <a:xfrm>
            <a:off x="1049695" y="292122"/>
            <a:ext cx="482891" cy="492089"/>
          </a:xfrm>
          <a:prstGeom prst="rect">
            <a:avLst/>
          </a:prstGeom>
        </p:spPr>
      </p:pic>
      <p:sp>
        <p:nvSpPr>
          <p:cNvPr id="4" name="CuadroTexto 3"/>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Tree>
    <p:extLst>
      <p:ext uri="{BB962C8B-B14F-4D97-AF65-F5344CB8AC3E}">
        <p14:creationId xmlns:p14="http://schemas.microsoft.com/office/powerpoint/2010/main" val="42714999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765814" y="720143"/>
            <a:ext cx="9013803" cy="5666831"/>
          </a:xfrm>
          <a:prstGeom prst="rect">
            <a:avLst/>
          </a:prstGeom>
        </p:spPr>
      </p:pic>
      <p:pic>
        <p:nvPicPr>
          <p:cNvPr id="3" name="Imagen 2"/>
          <p:cNvPicPr>
            <a:picLocks noChangeAspect="1"/>
          </p:cNvPicPr>
          <p:nvPr/>
        </p:nvPicPr>
        <p:blipFill>
          <a:blip r:embed="rId3"/>
          <a:stretch>
            <a:fillRect/>
          </a:stretch>
        </p:blipFill>
        <p:spPr>
          <a:xfrm>
            <a:off x="1049695" y="292122"/>
            <a:ext cx="482891" cy="492089"/>
          </a:xfrm>
          <a:prstGeom prst="rect">
            <a:avLst/>
          </a:prstGeom>
        </p:spPr>
      </p:pic>
      <p:sp>
        <p:nvSpPr>
          <p:cNvPr id="4" name="CuadroTexto 3"/>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Tree>
    <p:extLst>
      <p:ext uri="{BB962C8B-B14F-4D97-AF65-F5344CB8AC3E}">
        <p14:creationId xmlns:p14="http://schemas.microsoft.com/office/powerpoint/2010/main" val="11133063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duotone>
              <a:schemeClr val="accent5">
                <a:shade val="45000"/>
                <a:satMod val="135000"/>
              </a:schemeClr>
              <a:prstClr val="white"/>
            </a:duotone>
          </a:blip>
          <a:stretch>
            <a:fillRect/>
          </a:stretch>
        </p:blipFill>
        <p:spPr>
          <a:xfrm>
            <a:off x="1447800" y="1833562"/>
            <a:ext cx="9296400" cy="3190875"/>
          </a:xfrm>
          <a:prstGeom prst="rect">
            <a:avLst/>
          </a:prstGeom>
        </p:spPr>
      </p:pic>
      <p:pic>
        <p:nvPicPr>
          <p:cNvPr id="3" name="Imagen 2"/>
          <p:cNvPicPr>
            <a:picLocks noChangeAspect="1"/>
          </p:cNvPicPr>
          <p:nvPr/>
        </p:nvPicPr>
        <p:blipFill>
          <a:blip r:embed="rId3"/>
          <a:stretch>
            <a:fillRect/>
          </a:stretch>
        </p:blipFill>
        <p:spPr>
          <a:xfrm>
            <a:off x="1049695" y="292122"/>
            <a:ext cx="482891" cy="492089"/>
          </a:xfrm>
          <a:prstGeom prst="rect">
            <a:avLst/>
          </a:prstGeom>
        </p:spPr>
      </p:pic>
      <p:sp>
        <p:nvSpPr>
          <p:cNvPr id="4" name="CuadroTexto 3"/>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Tree>
    <p:extLst>
      <p:ext uri="{BB962C8B-B14F-4D97-AF65-F5344CB8AC3E}">
        <p14:creationId xmlns:p14="http://schemas.microsoft.com/office/powerpoint/2010/main" val="3195432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379582" y="880726"/>
            <a:ext cx="9876553" cy="5458492"/>
          </a:xfrm>
          <a:prstGeom prst="rect">
            <a:avLst/>
          </a:prstGeom>
        </p:spPr>
      </p:pic>
      <p:pic>
        <p:nvPicPr>
          <p:cNvPr id="4" name="Imagen 3"/>
          <p:cNvPicPr>
            <a:picLocks noChangeAspect="1"/>
          </p:cNvPicPr>
          <p:nvPr/>
        </p:nvPicPr>
        <p:blipFill>
          <a:blip r:embed="rId3"/>
          <a:stretch>
            <a:fillRect/>
          </a:stretch>
        </p:blipFill>
        <p:spPr>
          <a:xfrm>
            <a:off x="1049695" y="292122"/>
            <a:ext cx="482891" cy="492089"/>
          </a:xfrm>
          <a:prstGeom prst="rect">
            <a:avLst/>
          </a:prstGeom>
        </p:spPr>
      </p:pic>
      <p:sp>
        <p:nvSpPr>
          <p:cNvPr id="5" name="CuadroTexto 4"/>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Tree>
    <p:extLst>
      <p:ext uri="{BB962C8B-B14F-4D97-AF65-F5344CB8AC3E}">
        <p14:creationId xmlns:p14="http://schemas.microsoft.com/office/powerpoint/2010/main" val="34588996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454090" y="1111406"/>
            <a:ext cx="11737910" cy="4671209"/>
          </a:xfrm>
          <a:prstGeom prst="rect">
            <a:avLst/>
          </a:prstGeom>
        </p:spPr>
      </p:pic>
      <p:pic>
        <p:nvPicPr>
          <p:cNvPr id="3" name="Imagen 2"/>
          <p:cNvPicPr>
            <a:picLocks noChangeAspect="1"/>
          </p:cNvPicPr>
          <p:nvPr/>
        </p:nvPicPr>
        <p:blipFill>
          <a:blip r:embed="rId3"/>
          <a:stretch>
            <a:fillRect/>
          </a:stretch>
        </p:blipFill>
        <p:spPr>
          <a:xfrm>
            <a:off x="1049695" y="292122"/>
            <a:ext cx="482891" cy="492089"/>
          </a:xfrm>
          <a:prstGeom prst="rect">
            <a:avLst/>
          </a:prstGeom>
        </p:spPr>
      </p:pic>
      <p:sp>
        <p:nvSpPr>
          <p:cNvPr id="4" name="CuadroTexto 3"/>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Tree>
    <p:extLst>
      <p:ext uri="{BB962C8B-B14F-4D97-AF65-F5344CB8AC3E}">
        <p14:creationId xmlns:p14="http://schemas.microsoft.com/office/powerpoint/2010/main" val="340095627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94456" y="1351508"/>
            <a:ext cx="8603087" cy="4154984"/>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s-AR" sz="2400" dirty="0">
                <a:solidFill>
                  <a:schemeClr val="accent1">
                    <a:lumMod val="75000"/>
                  </a:schemeClr>
                </a:solidFill>
                <a:latin typeface="Arial" panose="020B0604020202020204" pitchFamily="34" charset="0"/>
                <a:cs typeface="Arial" panose="020B0604020202020204" pitchFamily="34" charset="0"/>
              </a:rPr>
              <a:t>En el Certificado de Verificación Periódica constarán los siguientes datos: </a:t>
            </a:r>
            <a:endParaRPr lang="es-AR" sz="2400" dirty="0" smtClean="0">
              <a:solidFill>
                <a:schemeClr val="accent1">
                  <a:lumMod val="75000"/>
                </a:schemeClr>
              </a:solidFill>
              <a:latin typeface="Arial" panose="020B0604020202020204" pitchFamily="34" charset="0"/>
              <a:cs typeface="Arial" panose="020B0604020202020204" pitchFamily="34" charset="0"/>
            </a:endParaRPr>
          </a:p>
          <a:p>
            <a:pPr marL="342900" indent="-342900" algn="just">
              <a:buAutoNum type="alphaLcParenR"/>
            </a:pPr>
            <a:r>
              <a:rPr lang="es-AR" sz="2400" dirty="0" smtClean="0">
                <a:solidFill>
                  <a:schemeClr val="accent1">
                    <a:lumMod val="75000"/>
                  </a:schemeClr>
                </a:solidFill>
                <a:latin typeface="Arial" panose="020B0604020202020204" pitchFamily="34" charset="0"/>
                <a:cs typeface="Arial" panose="020B0604020202020204" pitchFamily="34" charset="0"/>
              </a:rPr>
              <a:t>Marca </a:t>
            </a:r>
            <a:r>
              <a:rPr lang="es-AR" sz="2400" dirty="0">
                <a:solidFill>
                  <a:schemeClr val="accent1">
                    <a:lumMod val="75000"/>
                  </a:schemeClr>
                </a:solidFill>
                <a:latin typeface="Arial" panose="020B0604020202020204" pitchFamily="34" charset="0"/>
                <a:cs typeface="Arial" panose="020B0604020202020204" pitchFamily="34" charset="0"/>
              </a:rPr>
              <a:t>y nombre del fabricante. </a:t>
            </a:r>
            <a:endParaRPr lang="es-AR" sz="2400" dirty="0" smtClean="0">
              <a:solidFill>
                <a:schemeClr val="accent1">
                  <a:lumMod val="75000"/>
                </a:schemeClr>
              </a:solidFill>
              <a:latin typeface="Arial" panose="020B0604020202020204" pitchFamily="34" charset="0"/>
              <a:cs typeface="Arial" panose="020B0604020202020204" pitchFamily="34" charset="0"/>
            </a:endParaRPr>
          </a:p>
          <a:p>
            <a:pPr marL="342900" indent="-342900" algn="just">
              <a:buAutoNum type="alphaLcParenR"/>
            </a:pPr>
            <a:r>
              <a:rPr lang="es-AR" sz="2400" dirty="0" smtClean="0">
                <a:solidFill>
                  <a:schemeClr val="accent1">
                    <a:lumMod val="75000"/>
                  </a:schemeClr>
                </a:solidFill>
                <a:latin typeface="Arial" panose="020B0604020202020204" pitchFamily="34" charset="0"/>
                <a:cs typeface="Arial" panose="020B0604020202020204" pitchFamily="34" charset="0"/>
              </a:rPr>
              <a:t>Modelo </a:t>
            </a:r>
            <a:r>
              <a:rPr lang="es-AR" sz="2400" dirty="0">
                <a:solidFill>
                  <a:schemeClr val="accent1">
                    <a:lumMod val="75000"/>
                  </a:schemeClr>
                </a:solidFill>
                <a:latin typeface="Arial" panose="020B0604020202020204" pitchFamily="34" charset="0"/>
                <a:cs typeface="Arial" panose="020B0604020202020204" pitchFamily="34" charset="0"/>
              </a:rPr>
              <a:t>del instrumento aprobado</a:t>
            </a:r>
            <a:r>
              <a:rPr lang="es-AR" sz="2400" dirty="0" smtClean="0">
                <a:solidFill>
                  <a:schemeClr val="accent1">
                    <a:lumMod val="75000"/>
                  </a:schemeClr>
                </a:solidFill>
                <a:latin typeface="Arial" panose="020B0604020202020204" pitchFamily="34" charset="0"/>
                <a:cs typeface="Arial" panose="020B0604020202020204" pitchFamily="34" charset="0"/>
              </a:rPr>
              <a:t>.</a:t>
            </a:r>
          </a:p>
          <a:p>
            <a:pPr marL="342900" indent="-342900" algn="just">
              <a:buAutoNum type="alphaLcParenR"/>
            </a:pPr>
            <a:r>
              <a:rPr lang="es-AR" sz="2400" dirty="0" smtClean="0">
                <a:solidFill>
                  <a:schemeClr val="accent1">
                    <a:lumMod val="75000"/>
                  </a:schemeClr>
                </a:solidFill>
                <a:latin typeface="Arial" panose="020B0604020202020204" pitchFamily="34" charset="0"/>
                <a:cs typeface="Arial" panose="020B0604020202020204" pitchFamily="34" charset="0"/>
              </a:rPr>
              <a:t>Características </a:t>
            </a:r>
            <a:r>
              <a:rPr lang="es-AR" sz="2400" dirty="0">
                <a:solidFill>
                  <a:schemeClr val="accent1">
                    <a:lumMod val="75000"/>
                  </a:schemeClr>
                </a:solidFill>
                <a:latin typeface="Arial" panose="020B0604020202020204" pitchFamily="34" charset="0"/>
                <a:cs typeface="Arial" panose="020B0604020202020204" pitchFamily="34" charset="0"/>
              </a:rPr>
              <a:t>metrológicas del mismo</a:t>
            </a:r>
            <a:r>
              <a:rPr lang="es-AR" sz="2400" dirty="0" smtClean="0">
                <a:solidFill>
                  <a:schemeClr val="accent1">
                    <a:lumMod val="75000"/>
                  </a:schemeClr>
                </a:solidFill>
                <a:latin typeface="Arial" panose="020B0604020202020204" pitchFamily="34" charset="0"/>
                <a:cs typeface="Arial" panose="020B0604020202020204" pitchFamily="34" charset="0"/>
              </a:rPr>
              <a:t>.</a:t>
            </a:r>
          </a:p>
          <a:p>
            <a:pPr marL="342900" indent="-342900" algn="just">
              <a:buAutoNum type="alphaLcParenR"/>
            </a:pPr>
            <a:r>
              <a:rPr lang="es-AR" sz="2400" dirty="0" smtClean="0">
                <a:solidFill>
                  <a:schemeClr val="accent1">
                    <a:lumMod val="75000"/>
                  </a:schemeClr>
                </a:solidFill>
                <a:latin typeface="Arial" panose="020B0604020202020204" pitchFamily="34" charset="0"/>
                <a:cs typeface="Arial" panose="020B0604020202020204" pitchFamily="34" charset="0"/>
              </a:rPr>
              <a:t>Número </a:t>
            </a:r>
            <a:r>
              <a:rPr lang="es-AR" sz="2400" dirty="0">
                <a:solidFill>
                  <a:schemeClr val="accent1">
                    <a:lumMod val="75000"/>
                  </a:schemeClr>
                </a:solidFill>
                <a:latin typeface="Arial" panose="020B0604020202020204" pitchFamily="34" charset="0"/>
                <a:cs typeface="Arial" panose="020B0604020202020204" pitchFamily="34" charset="0"/>
              </a:rPr>
              <a:t>y fecha de la aprobación. </a:t>
            </a:r>
            <a:endParaRPr lang="es-AR" sz="2400" dirty="0" smtClean="0">
              <a:solidFill>
                <a:schemeClr val="accent1">
                  <a:lumMod val="75000"/>
                </a:schemeClr>
              </a:solidFill>
              <a:latin typeface="Arial" panose="020B0604020202020204" pitchFamily="34" charset="0"/>
              <a:cs typeface="Arial" panose="020B0604020202020204" pitchFamily="34" charset="0"/>
            </a:endParaRPr>
          </a:p>
          <a:p>
            <a:pPr marL="342900" indent="-342900" algn="just">
              <a:buAutoNum type="alphaLcParenR"/>
            </a:pPr>
            <a:r>
              <a:rPr lang="es-AR" sz="2400" dirty="0" smtClean="0">
                <a:solidFill>
                  <a:schemeClr val="accent1">
                    <a:lumMod val="75000"/>
                  </a:schemeClr>
                </a:solidFill>
                <a:latin typeface="Arial" panose="020B0604020202020204" pitchFamily="34" charset="0"/>
                <a:cs typeface="Arial" panose="020B0604020202020204" pitchFamily="34" charset="0"/>
              </a:rPr>
              <a:t>Código </a:t>
            </a:r>
            <a:r>
              <a:rPr lang="es-AR" sz="2400" dirty="0">
                <a:solidFill>
                  <a:schemeClr val="accent1">
                    <a:lumMod val="75000"/>
                  </a:schemeClr>
                </a:solidFill>
                <a:latin typeface="Arial" panose="020B0604020202020204" pitchFamily="34" charset="0"/>
                <a:cs typeface="Arial" panose="020B0604020202020204" pitchFamily="34" charset="0"/>
              </a:rPr>
              <a:t>de aprobación de modelo. </a:t>
            </a:r>
            <a:endParaRPr lang="es-AR" sz="2400" dirty="0" smtClean="0">
              <a:solidFill>
                <a:schemeClr val="accent1">
                  <a:lumMod val="75000"/>
                </a:schemeClr>
              </a:solidFill>
              <a:latin typeface="Arial" panose="020B0604020202020204" pitchFamily="34" charset="0"/>
              <a:cs typeface="Arial" panose="020B0604020202020204" pitchFamily="34" charset="0"/>
            </a:endParaRPr>
          </a:p>
          <a:p>
            <a:pPr marL="342900" indent="-342900" algn="just">
              <a:buAutoNum type="alphaLcParenR"/>
            </a:pPr>
            <a:r>
              <a:rPr lang="es-AR" sz="2400" dirty="0" smtClean="0">
                <a:solidFill>
                  <a:schemeClr val="accent1">
                    <a:lumMod val="75000"/>
                  </a:schemeClr>
                </a:solidFill>
                <a:latin typeface="Arial" panose="020B0604020202020204" pitchFamily="34" charset="0"/>
                <a:cs typeface="Arial" panose="020B0604020202020204" pitchFamily="34" charset="0"/>
              </a:rPr>
              <a:t>Fecha </a:t>
            </a:r>
            <a:r>
              <a:rPr lang="es-AR" sz="2400" dirty="0">
                <a:solidFill>
                  <a:schemeClr val="accent1">
                    <a:lumMod val="75000"/>
                  </a:schemeClr>
                </a:solidFill>
                <a:latin typeface="Arial" panose="020B0604020202020204" pitchFamily="34" charset="0"/>
                <a:cs typeface="Arial" panose="020B0604020202020204" pitchFamily="34" charset="0"/>
              </a:rPr>
              <a:t>de emisión. </a:t>
            </a:r>
            <a:endParaRPr lang="es-AR" sz="2400" dirty="0" smtClean="0">
              <a:solidFill>
                <a:schemeClr val="accent1">
                  <a:lumMod val="75000"/>
                </a:schemeClr>
              </a:solidFill>
              <a:latin typeface="Arial" panose="020B0604020202020204" pitchFamily="34" charset="0"/>
              <a:cs typeface="Arial" panose="020B0604020202020204" pitchFamily="34" charset="0"/>
            </a:endParaRPr>
          </a:p>
          <a:p>
            <a:pPr marL="342900" indent="-342900" algn="just">
              <a:buAutoNum type="alphaLcParenR"/>
            </a:pPr>
            <a:r>
              <a:rPr lang="es-AR" sz="2400" dirty="0" smtClean="0">
                <a:solidFill>
                  <a:schemeClr val="accent1">
                    <a:lumMod val="75000"/>
                  </a:schemeClr>
                </a:solidFill>
                <a:latin typeface="Arial" panose="020B0604020202020204" pitchFamily="34" charset="0"/>
                <a:cs typeface="Arial" panose="020B0604020202020204" pitchFamily="34" charset="0"/>
              </a:rPr>
              <a:t>Fecha </a:t>
            </a:r>
            <a:r>
              <a:rPr lang="es-AR" sz="2400" dirty="0">
                <a:solidFill>
                  <a:schemeClr val="accent1">
                    <a:lumMod val="75000"/>
                  </a:schemeClr>
                </a:solidFill>
                <a:latin typeface="Arial" panose="020B0604020202020204" pitchFamily="34" charset="0"/>
                <a:cs typeface="Arial" panose="020B0604020202020204" pitchFamily="34" charset="0"/>
              </a:rPr>
              <a:t>de vencimiento. </a:t>
            </a:r>
            <a:endParaRPr lang="es-AR" sz="2400" dirty="0" smtClean="0">
              <a:solidFill>
                <a:schemeClr val="accent1">
                  <a:lumMod val="75000"/>
                </a:schemeClr>
              </a:solidFill>
              <a:latin typeface="Arial" panose="020B0604020202020204" pitchFamily="34" charset="0"/>
              <a:cs typeface="Arial" panose="020B0604020202020204" pitchFamily="34" charset="0"/>
            </a:endParaRPr>
          </a:p>
          <a:p>
            <a:pPr marL="342900" indent="-342900" algn="just">
              <a:buAutoNum type="alphaLcParenR"/>
            </a:pPr>
            <a:r>
              <a:rPr lang="es-AR" sz="2400" dirty="0" smtClean="0">
                <a:solidFill>
                  <a:schemeClr val="accent1">
                    <a:lumMod val="75000"/>
                  </a:schemeClr>
                </a:solidFill>
                <a:latin typeface="Arial" panose="020B0604020202020204" pitchFamily="34" charset="0"/>
                <a:cs typeface="Arial" panose="020B0604020202020204" pitchFamily="34" charset="0"/>
              </a:rPr>
              <a:t>Identificación </a:t>
            </a:r>
            <a:r>
              <a:rPr lang="es-AR" sz="2400" dirty="0">
                <a:solidFill>
                  <a:schemeClr val="accent1">
                    <a:lumMod val="75000"/>
                  </a:schemeClr>
                </a:solidFill>
                <a:latin typeface="Arial" panose="020B0604020202020204" pitchFamily="34" charset="0"/>
                <a:cs typeface="Arial" panose="020B0604020202020204" pitchFamily="34" charset="0"/>
              </a:rPr>
              <a:t>del organismo y funcionario responsable. </a:t>
            </a:r>
            <a:endParaRPr lang="es-AR" sz="2400" dirty="0" smtClean="0">
              <a:solidFill>
                <a:schemeClr val="accent1">
                  <a:lumMod val="75000"/>
                </a:schemeClr>
              </a:solidFill>
              <a:latin typeface="Arial" panose="020B0604020202020204" pitchFamily="34" charset="0"/>
              <a:cs typeface="Arial" panose="020B0604020202020204" pitchFamily="34" charset="0"/>
            </a:endParaRPr>
          </a:p>
          <a:p>
            <a:pPr marL="342900" indent="-342900" algn="just">
              <a:buAutoNum type="alphaLcParenR"/>
            </a:pPr>
            <a:r>
              <a:rPr lang="es-AR" sz="2400" dirty="0" smtClean="0">
                <a:solidFill>
                  <a:schemeClr val="accent1">
                    <a:lumMod val="75000"/>
                  </a:schemeClr>
                </a:solidFill>
                <a:latin typeface="Arial" panose="020B0604020202020204" pitchFamily="34" charset="0"/>
                <a:cs typeface="Arial" panose="020B0604020202020204" pitchFamily="34" charset="0"/>
              </a:rPr>
              <a:t>Número </a:t>
            </a:r>
            <a:r>
              <a:rPr lang="es-AR" sz="2400" dirty="0">
                <a:solidFill>
                  <a:schemeClr val="accent1">
                    <a:lumMod val="75000"/>
                  </a:schemeClr>
                </a:solidFill>
                <a:latin typeface="Arial" panose="020B0604020202020204" pitchFamily="34" charset="0"/>
                <a:cs typeface="Arial" panose="020B0604020202020204" pitchFamily="34" charset="0"/>
              </a:rPr>
              <a:t>de precinto o sello utilizado en el instrumento.</a:t>
            </a:r>
          </a:p>
        </p:txBody>
      </p:sp>
      <p:pic>
        <p:nvPicPr>
          <p:cNvPr id="3" name="Imagen 2"/>
          <p:cNvPicPr>
            <a:picLocks noChangeAspect="1"/>
          </p:cNvPicPr>
          <p:nvPr/>
        </p:nvPicPr>
        <p:blipFill>
          <a:blip r:embed="rId2"/>
          <a:stretch>
            <a:fillRect/>
          </a:stretch>
        </p:blipFill>
        <p:spPr>
          <a:xfrm>
            <a:off x="1049695" y="292122"/>
            <a:ext cx="482891" cy="492089"/>
          </a:xfrm>
          <a:prstGeom prst="rect">
            <a:avLst/>
          </a:prstGeom>
        </p:spPr>
      </p:pic>
      <p:sp>
        <p:nvSpPr>
          <p:cNvPr id="4" name="CuadroTexto 3"/>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Tree>
    <p:extLst>
      <p:ext uri="{BB962C8B-B14F-4D97-AF65-F5344CB8AC3E}">
        <p14:creationId xmlns:p14="http://schemas.microsoft.com/office/powerpoint/2010/main" val="40186092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1049695" y="292122"/>
            <a:ext cx="482891" cy="492089"/>
          </a:xfrm>
          <a:prstGeom prst="rect">
            <a:avLst/>
          </a:prstGeom>
        </p:spPr>
      </p:pic>
      <p:sp>
        <p:nvSpPr>
          <p:cNvPr id="6" name="CuadroTexto 5"/>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
        <p:nvSpPr>
          <p:cNvPr id="2" name="Rectángulo 1"/>
          <p:cNvSpPr/>
          <p:nvPr/>
        </p:nvSpPr>
        <p:spPr>
          <a:xfrm>
            <a:off x="1049695" y="1478331"/>
            <a:ext cx="9946783" cy="3416320"/>
          </a:xfrm>
          <a:prstGeom prst="rect">
            <a:avLst/>
          </a:prstGeom>
        </p:spPr>
        <p:txBody>
          <a:bodyPr wrap="square">
            <a:spAutoFit/>
          </a:bodyPr>
          <a:lstStyle/>
          <a:p>
            <a:r>
              <a:rPr lang="es-AR" dirty="0" smtClean="0">
                <a:solidFill>
                  <a:schemeClr val="accent1">
                    <a:lumMod val="75000"/>
                  </a:schemeClr>
                </a:solidFill>
                <a:latin typeface="Arial" panose="020B0604020202020204" pitchFamily="34" charset="0"/>
                <a:cs typeface="Arial" panose="020B0604020202020204" pitchFamily="34" charset="0"/>
              </a:rPr>
              <a:t>BIBLIOGRAFÍA</a:t>
            </a:r>
          </a:p>
          <a:p>
            <a:endParaRPr lang="es-AR" dirty="0">
              <a:solidFill>
                <a:schemeClr val="accent1">
                  <a:lumMod val="75000"/>
                </a:schemeClr>
              </a:solidFill>
              <a:latin typeface="Arial" panose="020B0604020202020204" pitchFamily="34" charset="0"/>
              <a:cs typeface="Arial" panose="020B0604020202020204" pitchFamily="34" charset="0"/>
            </a:endParaRPr>
          </a:p>
          <a:p>
            <a:r>
              <a:rPr lang="es-AR" dirty="0" smtClean="0">
                <a:solidFill>
                  <a:schemeClr val="accent1">
                    <a:lumMod val="75000"/>
                  </a:schemeClr>
                </a:solidFill>
                <a:latin typeface="Arial" panose="020B0604020202020204" pitchFamily="34" charset="0"/>
                <a:cs typeface="Arial" panose="020B0604020202020204" pitchFamily="34" charset="0"/>
              </a:rPr>
              <a:t>NORMA </a:t>
            </a:r>
            <a:r>
              <a:rPr lang="es-AR" dirty="0">
                <a:solidFill>
                  <a:schemeClr val="accent1">
                    <a:lumMod val="75000"/>
                  </a:schemeClr>
                </a:solidFill>
                <a:latin typeface="Arial" panose="020B0604020202020204" pitchFamily="34" charset="0"/>
                <a:cs typeface="Arial" panose="020B0604020202020204" pitchFamily="34" charset="0"/>
              </a:rPr>
              <a:t>IRAM 2281-2 AEA 95501-2 PUESTA A TIERRA EN SISTEMAS ELÉCTRICOS </a:t>
            </a:r>
          </a:p>
          <a:p>
            <a:r>
              <a:rPr lang="es-AR" dirty="0">
                <a:solidFill>
                  <a:schemeClr val="accent1">
                    <a:lumMod val="75000"/>
                  </a:schemeClr>
                </a:solidFill>
                <a:latin typeface="Arial" panose="020B0604020202020204" pitchFamily="34" charset="0"/>
                <a:cs typeface="Arial" panose="020B0604020202020204" pitchFamily="34" charset="0"/>
              </a:rPr>
              <a:t>Guía de mediciones de magnitudes de puesta a tierra</a:t>
            </a:r>
            <a:r>
              <a:rPr lang="es-AR" dirty="0" smtClean="0">
                <a:solidFill>
                  <a:schemeClr val="accent1">
                    <a:lumMod val="75000"/>
                  </a:schemeClr>
                </a:solidFill>
                <a:latin typeface="Arial" panose="020B0604020202020204" pitchFamily="34" charset="0"/>
                <a:cs typeface="Arial" panose="020B0604020202020204" pitchFamily="34" charset="0"/>
              </a:rPr>
              <a:t>.</a:t>
            </a:r>
          </a:p>
          <a:p>
            <a:endParaRPr lang="es-AR" dirty="0">
              <a:solidFill>
                <a:schemeClr val="accent1">
                  <a:lumMod val="75000"/>
                </a:schemeClr>
              </a:solidFill>
              <a:latin typeface="Arial" panose="020B0604020202020204" pitchFamily="34" charset="0"/>
              <a:cs typeface="Arial" panose="020B0604020202020204" pitchFamily="34" charset="0"/>
            </a:endParaRPr>
          </a:p>
          <a:p>
            <a:r>
              <a:rPr lang="es-AR" dirty="0" err="1" smtClean="0">
                <a:solidFill>
                  <a:schemeClr val="accent1">
                    <a:lumMod val="75000"/>
                  </a:schemeClr>
                </a:solidFill>
                <a:latin typeface="Arial" panose="020B0604020202020204" pitchFamily="34" charset="0"/>
                <a:cs typeface="Arial" panose="020B0604020202020204" pitchFamily="34" charset="0"/>
              </a:rPr>
              <a:t>Manili</a:t>
            </a:r>
            <a:r>
              <a:rPr lang="es-AR" dirty="0" smtClean="0">
                <a:solidFill>
                  <a:schemeClr val="accent1">
                    <a:lumMod val="75000"/>
                  </a:schemeClr>
                </a:solidFill>
                <a:latin typeface="Arial" panose="020B0604020202020204" pitchFamily="34" charset="0"/>
                <a:cs typeface="Arial" panose="020B0604020202020204" pitchFamily="34" charset="0"/>
              </a:rPr>
              <a:t>, C. (2020) SISTEMAS DE PUESTA A TIERRA EN INSTALACIONES DE BAJA TENSIÓN. Presentación capacitación en el Colegio de Ingenieros Especialistas </a:t>
            </a:r>
          </a:p>
          <a:p>
            <a:endParaRPr lang="es-AR" dirty="0">
              <a:solidFill>
                <a:schemeClr val="accent1">
                  <a:lumMod val="75000"/>
                </a:schemeClr>
              </a:solidFill>
              <a:latin typeface="Arial" panose="020B0604020202020204" pitchFamily="34" charset="0"/>
              <a:cs typeface="Arial" panose="020B0604020202020204" pitchFamily="34" charset="0"/>
            </a:endParaRPr>
          </a:p>
          <a:p>
            <a:r>
              <a:rPr lang="es-AR" dirty="0" smtClean="0">
                <a:solidFill>
                  <a:schemeClr val="accent1">
                    <a:lumMod val="75000"/>
                  </a:schemeClr>
                </a:solidFill>
                <a:latin typeface="Arial" panose="020B0604020202020204" pitchFamily="34" charset="0"/>
                <a:cs typeface="Arial" panose="020B0604020202020204" pitchFamily="34" charset="0"/>
              </a:rPr>
              <a:t>WEBGRAFÍA</a:t>
            </a:r>
          </a:p>
          <a:p>
            <a:endParaRPr lang="es-AR" dirty="0">
              <a:solidFill>
                <a:schemeClr val="accent1">
                  <a:lumMod val="75000"/>
                </a:schemeClr>
              </a:solidFill>
              <a:latin typeface="Arial" panose="020B0604020202020204" pitchFamily="34" charset="0"/>
              <a:cs typeface="Arial" panose="020B0604020202020204" pitchFamily="34" charset="0"/>
            </a:endParaRPr>
          </a:p>
          <a:p>
            <a:r>
              <a:rPr lang="es-AR" dirty="0">
                <a:solidFill>
                  <a:schemeClr val="accent1">
                    <a:lumMod val="75000"/>
                  </a:schemeClr>
                </a:solidFill>
                <a:latin typeface="Arial" panose="020B0604020202020204" pitchFamily="34" charset="0"/>
                <a:cs typeface="Arial" panose="020B0604020202020204" pitchFamily="34" charset="0"/>
              </a:rPr>
              <a:t>https://www.espaelec.com.ar/2021/09/11/medicion-de-resistencias-de-tierra-metodo-de-caida-de-potencial-con-pinzas/</a:t>
            </a:r>
          </a:p>
        </p:txBody>
      </p:sp>
      <p:sp>
        <p:nvSpPr>
          <p:cNvPr id="3" name="CuadroTexto 2"/>
          <p:cNvSpPr txBox="1"/>
          <p:nvPr/>
        </p:nvSpPr>
        <p:spPr>
          <a:xfrm>
            <a:off x="1049695" y="5711882"/>
            <a:ext cx="4707161"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AR" dirty="0" smtClean="0">
                <a:solidFill>
                  <a:schemeClr val="accent1">
                    <a:lumMod val="75000"/>
                  </a:schemeClr>
                </a:solidFill>
                <a:latin typeface="Arial" panose="020B0604020202020204" pitchFamily="34" charset="0"/>
                <a:cs typeface="Arial" panose="020B0604020202020204" pitchFamily="34" charset="0"/>
              </a:rPr>
              <a:t>LABORATORIO DE MEDICIONES 2021</a:t>
            </a:r>
          </a:p>
          <a:p>
            <a:endParaRPr lang="es-AR" dirty="0">
              <a:solidFill>
                <a:schemeClr val="accent1">
                  <a:lumMod val="75000"/>
                </a:schemeClr>
              </a:solidFill>
              <a:latin typeface="Arial" panose="020B0604020202020204" pitchFamily="34" charset="0"/>
              <a:cs typeface="Arial" panose="020B0604020202020204" pitchFamily="34" charset="0"/>
            </a:endParaRPr>
          </a:p>
          <a:p>
            <a:r>
              <a:rPr lang="es-AR" dirty="0" smtClean="0">
                <a:solidFill>
                  <a:schemeClr val="accent1">
                    <a:lumMod val="75000"/>
                  </a:schemeClr>
                </a:solidFill>
                <a:latin typeface="Arial" panose="020B0604020202020204" pitchFamily="34" charset="0"/>
                <a:cs typeface="Arial" panose="020B0604020202020204" pitchFamily="34" charset="0"/>
              </a:rPr>
              <a:t>ricardo.defrance@inspt.utn.edu.ar</a:t>
            </a:r>
            <a:endParaRPr lang="es-AR"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02759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duotone>
              <a:schemeClr val="accent1">
                <a:shade val="45000"/>
                <a:satMod val="135000"/>
              </a:schemeClr>
              <a:prstClr val="white"/>
            </a:duotone>
          </a:blip>
          <a:stretch>
            <a:fillRect/>
          </a:stretch>
        </p:blipFill>
        <p:spPr>
          <a:xfrm>
            <a:off x="2369712" y="2318489"/>
            <a:ext cx="7539910" cy="1889213"/>
          </a:xfrm>
          <a:prstGeom prst="rect">
            <a:avLst/>
          </a:prstGeom>
        </p:spPr>
      </p:pic>
      <p:pic>
        <p:nvPicPr>
          <p:cNvPr id="3" name="Imagen 2"/>
          <p:cNvPicPr>
            <a:picLocks noChangeAspect="1"/>
          </p:cNvPicPr>
          <p:nvPr/>
        </p:nvPicPr>
        <p:blipFill>
          <a:blip r:embed="rId3"/>
          <a:stretch>
            <a:fillRect/>
          </a:stretch>
        </p:blipFill>
        <p:spPr>
          <a:xfrm>
            <a:off x="1049695" y="292122"/>
            <a:ext cx="482891" cy="492089"/>
          </a:xfrm>
          <a:prstGeom prst="rect">
            <a:avLst/>
          </a:prstGeom>
        </p:spPr>
      </p:pic>
      <p:sp>
        <p:nvSpPr>
          <p:cNvPr id="4" name="CuadroTexto 3"/>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Tree>
    <p:extLst>
      <p:ext uri="{BB962C8B-B14F-4D97-AF65-F5344CB8AC3E}">
        <p14:creationId xmlns:p14="http://schemas.microsoft.com/office/powerpoint/2010/main" val="1482577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duotone>
              <a:schemeClr val="accent5">
                <a:shade val="45000"/>
                <a:satMod val="135000"/>
              </a:schemeClr>
              <a:prstClr val="white"/>
            </a:duotone>
          </a:blip>
          <a:stretch>
            <a:fillRect/>
          </a:stretch>
        </p:blipFill>
        <p:spPr>
          <a:xfrm>
            <a:off x="1917744" y="885891"/>
            <a:ext cx="8729045" cy="4935359"/>
          </a:xfrm>
          <a:prstGeom prst="rect">
            <a:avLst/>
          </a:prstGeom>
        </p:spPr>
      </p:pic>
      <p:pic>
        <p:nvPicPr>
          <p:cNvPr id="3" name="Imagen 2"/>
          <p:cNvPicPr>
            <a:picLocks noChangeAspect="1"/>
          </p:cNvPicPr>
          <p:nvPr/>
        </p:nvPicPr>
        <p:blipFill>
          <a:blip r:embed="rId3"/>
          <a:stretch>
            <a:fillRect/>
          </a:stretch>
        </p:blipFill>
        <p:spPr>
          <a:xfrm>
            <a:off x="1049695" y="292122"/>
            <a:ext cx="482891" cy="492089"/>
          </a:xfrm>
          <a:prstGeom prst="rect">
            <a:avLst/>
          </a:prstGeom>
        </p:spPr>
      </p:pic>
      <p:sp>
        <p:nvSpPr>
          <p:cNvPr id="4" name="CuadroTexto 3"/>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Tree>
    <p:extLst>
      <p:ext uri="{BB962C8B-B14F-4D97-AF65-F5344CB8AC3E}">
        <p14:creationId xmlns:p14="http://schemas.microsoft.com/office/powerpoint/2010/main" val="777316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duotone>
              <a:schemeClr val="accent5">
                <a:shade val="45000"/>
                <a:satMod val="135000"/>
              </a:schemeClr>
              <a:prstClr val="white"/>
            </a:duotone>
          </a:blip>
          <a:stretch>
            <a:fillRect/>
          </a:stretch>
        </p:blipFill>
        <p:spPr>
          <a:xfrm>
            <a:off x="1722816" y="808215"/>
            <a:ext cx="8637233" cy="4124393"/>
          </a:xfrm>
          <a:prstGeom prst="rect">
            <a:avLst/>
          </a:prstGeom>
        </p:spPr>
      </p:pic>
      <p:pic>
        <p:nvPicPr>
          <p:cNvPr id="3" name="Imagen 2"/>
          <p:cNvPicPr>
            <a:picLocks noChangeAspect="1"/>
          </p:cNvPicPr>
          <p:nvPr/>
        </p:nvPicPr>
        <p:blipFill>
          <a:blip r:embed="rId3"/>
          <a:stretch>
            <a:fillRect/>
          </a:stretch>
        </p:blipFill>
        <p:spPr>
          <a:xfrm>
            <a:off x="1049695" y="292122"/>
            <a:ext cx="482891" cy="492089"/>
          </a:xfrm>
          <a:prstGeom prst="rect">
            <a:avLst/>
          </a:prstGeom>
        </p:spPr>
      </p:pic>
      <p:sp>
        <p:nvSpPr>
          <p:cNvPr id="4" name="CuadroTexto 3"/>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Tree>
    <p:extLst>
      <p:ext uri="{BB962C8B-B14F-4D97-AF65-F5344CB8AC3E}">
        <p14:creationId xmlns:p14="http://schemas.microsoft.com/office/powerpoint/2010/main" val="36070580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988846" y="419838"/>
            <a:ext cx="9112438" cy="5865052"/>
          </a:xfrm>
          <a:prstGeom prst="rect">
            <a:avLst/>
          </a:prstGeom>
        </p:spPr>
      </p:pic>
      <p:pic>
        <p:nvPicPr>
          <p:cNvPr id="3" name="Imagen 2"/>
          <p:cNvPicPr>
            <a:picLocks noChangeAspect="1"/>
          </p:cNvPicPr>
          <p:nvPr/>
        </p:nvPicPr>
        <p:blipFill>
          <a:blip r:embed="rId3"/>
          <a:stretch>
            <a:fillRect/>
          </a:stretch>
        </p:blipFill>
        <p:spPr>
          <a:xfrm>
            <a:off x="1049695" y="292122"/>
            <a:ext cx="482891" cy="492089"/>
          </a:xfrm>
          <a:prstGeom prst="rect">
            <a:avLst/>
          </a:prstGeom>
        </p:spPr>
      </p:pic>
      <p:sp>
        <p:nvSpPr>
          <p:cNvPr id="4" name="CuadroTexto 3"/>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Tree>
    <p:extLst>
      <p:ext uri="{BB962C8B-B14F-4D97-AF65-F5344CB8AC3E}">
        <p14:creationId xmlns:p14="http://schemas.microsoft.com/office/powerpoint/2010/main" val="12930923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072759" y="577737"/>
            <a:ext cx="8243217" cy="5877450"/>
          </a:xfrm>
          <a:prstGeom prst="rect">
            <a:avLst/>
          </a:prstGeom>
        </p:spPr>
      </p:pic>
      <p:pic>
        <p:nvPicPr>
          <p:cNvPr id="3" name="Imagen 2"/>
          <p:cNvPicPr>
            <a:picLocks noChangeAspect="1"/>
          </p:cNvPicPr>
          <p:nvPr/>
        </p:nvPicPr>
        <p:blipFill>
          <a:blip r:embed="rId3"/>
          <a:stretch>
            <a:fillRect/>
          </a:stretch>
        </p:blipFill>
        <p:spPr>
          <a:xfrm>
            <a:off x="1049695" y="292122"/>
            <a:ext cx="482891" cy="492089"/>
          </a:xfrm>
          <a:prstGeom prst="rect">
            <a:avLst/>
          </a:prstGeom>
        </p:spPr>
      </p:pic>
      <p:sp>
        <p:nvSpPr>
          <p:cNvPr id="4" name="CuadroTexto 3"/>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Tree>
    <p:extLst>
      <p:ext uri="{BB962C8B-B14F-4D97-AF65-F5344CB8AC3E}">
        <p14:creationId xmlns:p14="http://schemas.microsoft.com/office/powerpoint/2010/main" val="13931121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459866" y="538166"/>
            <a:ext cx="7482624" cy="5921142"/>
          </a:xfrm>
          <a:prstGeom prst="rect">
            <a:avLst/>
          </a:prstGeom>
        </p:spPr>
      </p:pic>
      <p:pic>
        <p:nvPicPr>
          <p:cNvPr id="3" name="Imagen 2"/>
          <p:cNvPicPr>
            <a:picLocks noChangeAspect="1"/>
          </p:cNvPicPr>
          <p:nvPr/>
        </p:nvPicPr>
        <p:blipFill>
          <a:blip r:embed="rId3"/>
          <a:stretch>
            <a:fillRect/>
          </a:stretch>
        </p:blipFill>
        <p:spPr>
          <a:xfrm>
            <a:off x="1049695" y="292122"/>
            <a:ext cx="482891" cy="492089"/>
          </a:xfrm>
          <a:prstGeom prst="rect">
            <a:avLst/>
          </a:prstGeom>
        </p:spPr>
      </p:pic>
      <p:sp>
        <p:nvSpPr>
          <p:cNvPr id="4" name="CuadroTexto 3"/>
          <p:cNvSpPr txBox="1"/>
          <p:nvPr/>
        </p:nvSpPr>
        <p:spPr>
          <a:xfrm>
            <a:off x="-28945" y="784211"/>
            <a:ext cx="2640169" cy="430887"/>
          </a:xfrm>
          <a:prstGeom prst="rect">
            <a:avLst/>
          </a:prstGeom>
          <a:noFill/>
        </p:spPr>
        <p:txBody>
          <a:bodyPr wrap="square" rtlCol="0">
            <a:spAutoFit/>
          </a:bodyPr>
          <a:lstStyle/>
          <a:p>
            <a:pPr algn="ctr"/>
            <a:r>
              <a:rPr lang="es-AR" sz="1100" dirty="0" smtClean="0">
                <a:solidFill>
                  <a:schemeClr val="accent1">
                    <a:lumMod val="50000"/>
                  </a:schemeClr>
                </a:solidFill>
              </a:rPr>
              <a:t>INSPT</a:t>
            </a:r>
          </a:p>
          <a:p>
            <a:pPr algn="ctr"/>
            <a:r>
              <a:rPr lang="es-AR" sz="1100" dirty="0" smtClean="0">
                <a:solidFill>
                  <a:schemeClr val="accent1">
                    <a:lumMod val="50000"/>
                  </a:schemeClr>
                </a:solidFill>
              </a:rPr>
              <a:t>UTN</a:t>
            </a:r>
            <a:endParaRPr lang="es-AR" sz="1100" dirty="0">
              <a:solidFill>
                <a:schemeClr val="accent1">
                  <a:lumMod val="50000"/>
                </a:schemeClr>
              </a:solidFill>
            </a:endParaRPr>
          </a:p>
        </p:txBody>
      </p:sp>
    </p:spTree>
    <p:extLst>
      <p:ext uri="{BB962C8B-B14F-4D97-AF65-F5344CB8AC3E}">
        <p14:creationId xmlns:p14="http://schemas.microsoft.com/office/powerpoint/2010/main" val="1746498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ABCC6B8040791C4C8D2D6EFEAC0AD348" ma:contentTypeVersion="10" ma:contentTypeDescription="Crear nuevo documento." ma:contentTypeScope="" ma:versionID="3b57895a20abaf63eeb98ca173d7b70b">
  <xsd:schema xmlns:xsd="http://www.w3.org/2001/XMLSchema" xmlns:xs="http://www.w3.org/2001/XMLSchema" xmlns:p="http://schemas.microsoft.com/office/2006/metadata/properties" xmlns:ns2="550c7403-bac9-46c3-a638-0babfd8b0c12" xmlns:ns3="04ad6149-b3b4-4060-8726-170dd1c58f46" targetNamespace="http://schemas.microsoft.com/office/2006/metadata/properties" ma:root="true" ma:fieldsID="5ef6817f2b9d4fa84d157ef7c7a24d9d" ns2:_="" ns3:_="">
    <xsd:import namespace="550c7403-bac9-46c3-a638-0babfd8b0c12"/>
    <xsd:import namespace="04ad6149-b3b4-4060-8726-170dd1c58f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0c7403-bac9-46c3-a638-0babfd8b0c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4ad6149-b3b4-4060-8726-170dd1c58f46"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04ad6149-b3b4-4060-8726-170dd1c58f46">
      <UserInfo>
        <DisplayName>Integrantes de la LABORATORIO DE MEDICIONES 2021</DisplayName>
        <AccountId>7</AccountId>
        <AccountType/>
      </UserInfo>
    </SharedWithUsers>
  </documentManagement>
</p:properties>
</file>

<file path=customXml/itemProps1.xml><?xml version="1.0" encoding="utf-8"?>
<ds:datastoreItem xmlns:ds="http://schemas.openxmlformats.org/officeDocument/2006/customXml" ds:itemID="{48EF1DCC-3D02-4B83-B927-D8BC7C2F10D0}"/>
</file>

<file path=customXml/itemProps2.xml><?xml version="1.0" encoding="utf-8"?>
<ds:datastoreItem xmlns:ds="http://schemas.openxmlformats.org/officeDocument/2006/customXml" ds:itemID="{C8BCBC87-B822-49F0-80E1-30ABAE407AA7}"/>
</file>

<file path=customXml/itemProps3.xml><?xml version="1.0" encoding="utf-8"?>
<ds:datastoreItem xmlns:ds="http://schemas.openxmlformats.org/officeDocument/2006/customXml" ds:itemID="{7C0092C8-B9E5-47BF-A69E-EE45AC17E6EC}"/>
</file>

<file path=docProps/app.xml><?xml version="1.0" encoding="utf-8"?>
<Properties xmlns="http://schemas.openxmlformats.org/officeDocument/2006/extended-properties" xmlns:vt="http://schemas.openxmlformats.org/officeDocument/2006/docPropsVTypes">
  <TotalTime>210</TotalTime>
  <Words>582</Words>
  <Application>Microsoft Office PowerPoint</Application>
  <PresentationFormat>Panorámica</PresentationFormat>
  <Paragraphs>106</Paragraphs>
  <Slides>33</Slides>
  <Notes>0</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33</vt:i4>
      </vt:variant>
    </vt:vector>
  </HeadingPairs>
  <TitlesOfParts>
    <vt:vector size="39" baseType="lpstr">
      <vt:lpstr>Arial</vt:lpstr>
      <vt:lpstr>Calibri</vt:lpstr>
      <vt:lpstr>Calibri Light</vt:lpstr>
      <vt:lpstr>Times New Roman</vt:lpstr>
      <vt:lpstr>Tema de Office</vt:lpstr>
      <vt:lpstr>Equation.3</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Ricardo Defrance</dc:creator>
  <cp:lastModifiedBy>Ricardo Defrance</cp:lastModifiedBy>
  <cp:revision>24</cp:revision>
  <dcterms:created xsi:type="dcterms:W3CDTF">2021-10-15T15:54:34Z</dcterms:created>
  <dcterms:modified xsi:type="dcterms:W3CDTF">2021-10-19T20:38:47Z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0x010100ABCC6B8040791C4C8D2D6EFEAC0AD348</vt:lpwstr>
  </property>
</Properties>
</file>