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5"/>
  </p:notesMasterIdLst>
  <p:sldIdLst>
    <p:sldId id="256" r:id="rId5"/>
    <p:sldId id="270" r:id="rId6"/>
    <p:sldId id="341" r:id="rId7"/>
    <p:sldId id="347" r:id="rId8"/>
    <p:sldId id="342" r:id="rId9"/>
    <p:sldId id="343" r:id="rId10"/>
    <p:sldId id="344" r:id="rId11"/>
    <p:sldId id="345" r:id="rId12"/>
    <p:sldId id="346" r:id="rId13"/>
    <p:sldId id="34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Vazzoler" userId="S::jorge.vazzoler@alu.inspt.utn.edu.ar::b426c97d-2123-4267-8acc-cc0ddfe13e9b" providerId="AD" clId="Web-{C12EFD23-FC90-4118-9159-3B81A65FE19D}"/>
    <pc:docChg chg="modSld">
      <pc:chgData name="Jorge Vazzoler" userId="S::jorge.vazzoler@alu.inspt.utn.edu.ar::b426c97d-2123-4267-8acc-cc0ddfe13e9b" providerId="AD" clId="Web-{C12EFD23-FC90-4118-9159-3B81A65FE19D}" dt="2020-04-23T20:46:22.858" v="2" actId="1076"/>
      <pc:docMkLst>
        <pc:docMk/>
      </pc:docMkLst>
      <pc:sldChg chg="modSp">
        <pc:chgData name="Jorge Vazzoler" userId="S::jorge.vazzoler@alu.inspt.utn.edu.ar::b426c97d-2123-4267-8acc-cc0ddfe13e9b" providerId="AD" clId="Web-{C12EFD23-FC90-4118-9159-3B81A65FE19D}" dt="2020-04-23T20:46:22.858" v="2" actId="1076"/>
        <pc:sldMkLst>
          <pc:docMk/>
          <pc:sldMk cId="1216424619" sldId="340"/>
        </pc:sldMkLst>
        <pc:spChg chg="mod">
          <ac:chgData name="Jorge Vazzoler" userId="S::jorge.vazzoler@alu.inspt.utn.edu.ar::b426c97d-2123-4267-8acc-cc0ddfe13e9b" providerId="AD" clId="Web-{C12EFD23-FC90-4118-9159-3B81A65FE19D}" dt="2020-04-23T20:46:22.858" v="2" actId="1076"/>
          <ac:spMkLst>
            <pc:docMk/>
            <pc:sldMk cId="1216424619" sldId="340"/>
            <ac:spMk id="2" creationId="{00000000-0000-0000-0000-000000000000}"/>
          </ac:spMkLst>
        </pc:spChg>
      </pc:sldChg>
    </pc:docChg>
  </pc:docChgLst>
  <pc:docChgLst>
    <pc:chgData name="Jhon Rafael" userId="e7fa4a34-53bc-471c-bc76-75c9b8d023b8" providerId="ADAL" clId="{C09452F4-BAAF-4AD4-973C-C0B4A99D373A}"/>
    <pc:docChg chg="modSld">
      <pc:chgData name="Jhon Rafael" userId="e7fa4a34-53bc-471c-bc76-75c9b8d023b8" providerId="ADAL" clId="{C09452F4-BAAF-4AD4-973C-C0B4A99D373A}" dt="2021-04-15T03:44:33.115" v="1" actId="1076"/>
      <pc:docMkLst>
        <pc:docMk/>
      </pc:docMkLst>
      <pc:sldChg chg="modSp mod">
        <pc:chgData name="Jhon Rafael" userId="e7fa4a34-53bc-471c-bc76-75c9b8d023b8" providerId="ADAL" clId="{C09452F4-BAAF-4AD4-973C-C0B4A99D373A}" dt="2021-04-15T03:06:31.351" v="0" actId="1076"/>
        <pc:sldMkLst>
          <pc:docMk/>
          <pc:sldMk cId="2934937194" sldId="344"/>
        </pc:sldMkLst>
        <pc:spChg chg="mod">
          <ac:chgData name="Jhon Rafael" userId="e7fa4a34-53bc-471c-bc76-75c9b8d023b8" providerId="ADAL" clId="{C09452F4-BAAF-4AD4-973C-C0B4A99D373A}" dt="2021-04-15T03:06:31.351" v="0" actId="1076"/>
          <ac:spMkLst>
            <pc:docMk/>
            <pc:sldMk cId="2934937194" sldId="344"/>
            <ac:spMk id="5" creationId="{00000000-0000-0000-0000-000000000000}"/>
          </ac:spMkLst>
        </pc:spChg>
      </pc:sldChg>
      <pc:sldChg chg="modSp mod">
        <pc:chgData name="Jhon Rafael" userId="e7fa4a34-53bc-471c-bc76-75c9b8d023b8" providerId="ADAL" clId="{C09452F4-BAAF-4AD4-973C-C0B4A99D373A}" dt="2021-04-15T03:44:33.115" v="1" actId="1076"/>
        <pc:sldMkLst>
          <pc:docMk/>
          <pc:sldMk cId="484459274" sldId="346"/>
        </pc:sldMkLst>
        <pc:spChg chg="mod">
          <ac:chgData name="Jhon Rafael" userId="e7fa4a34-53bc-471c-bc76-75c9b8d023b8" providerId="ADAL" clId="{C09452F4-BAAF-4AD4-973C-C0B4A99D373A}" dt="2021-04-15T03:44:33.115" v="1" actId="1076"/>
          <ac:spMkLst>
            <pc:docMk/>
            <pc:sldMk cId="484459274" sldId="346"/>
            <ac:spMk id="2" creationId="{00000000-0000-0000-0000-000000000000}"/>
          </ac:spMkLst>
        </pc:spChg>
      </pc:sldChg>
    </pc:docChg>
  </pc:docChgLst>
  <pc:docChgLst>
    <pc:chgData name="Christian  Rodriguez" userId="S::christian.rodriguez@alu.inspt.utn.edu.ar::4cec0d9c-e1a7-40d4-97d8-4545cb7ae5cc" providerId="AD" clId="Web-{238818A1-1062-4BE8-863C-CC085CA8DA2E}"/>
    <pc:docChg chg="modSld">
      <pc:chgData name="Christian  Rodriguez" userId="S::christian.rodriguez@alu.inspt.utn.edu.ar::4cec0d9c-e1a7-40d4-97d8-4545cb7ae5cc" providerId="AD" clId="Web-{238818A1-1062-4BE8-863C-CC085CA8DA2E}" dt="2020-04-28T13:59:43.005" v="1" actId="1076"/>
      <pc:docMkLst>
        <pc:docMk/>
      </pc:docMkLst>
      <pc:sldChg chg="modSp">
        <pc:chgData name="Christian  Rodriguez" userId="S::christian.rodriguez@alu.inspt.utn.edu.ar::4cec0d9c-e1a7-40d4-97d8-4545cb7ae5cc" providerId="AD" clId="Web-{238818A1-1062-4BE8-863C-CC085CA8DA2E}" dt="2020-04-28T13:59:43.005" v="1" actId="1076"/>
        <pc:sldMkLst>
          <pc:docMk/>
          <pc:sldMk cId="1865128625" sldId="343"/>
        </pc:sldMkLst>
        <pc:picChg chg="mod">
          <ac:chgData name="Christian  Rodriguez" userId="S::christian.rodriguez@alu.inspt.utn.edu.ar::4cec0d9c-e1a7-40d4-97d8-4545cb7ae5cc" providerId="AD" clId="Web-{238818A1-1062-4BE8-863C-CC085CA8DA2E}" dt="2020-04-28T13:59:43.005" v="1" actId="1076"/>
          <ac:picMkLst>
            <pc:docMk/>
            <pc:sldMk cId="1865128625" sldId="343"/>
            <ac:picMk id="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ACA5-8D6B-4E4D-AC5F-41AEEA4F8A96}" type="datetimeFigureOut">
              <a:rPr lang="es-AR" smtClean="0"/>
              <a:t>15/4/2021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60D-E96F-4220-9B87-D48A996AD3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1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811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8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44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81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732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10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19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4/15/2021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74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3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4/15/2021</a:t>
            </a:fld>
            <a:endParaRPr 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432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icardo.defrance@inspt.utn.edu.ar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394" y="2993030"/>
            <a:ext cx="2027215" cy="1549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478" y="3121347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2478" y="3778208"/>
            <a:ext cx="7444092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2478" y="4887558"/>
            <a:ext cx="4906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RICARDO G. DEFRANCE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383223"/>
            <a:ext cx="555099" cy="87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84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344085" y="5278759"/>
            <a:ext cx="490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LABORATORIO DE MEDICIONES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UTN-INSPT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LIC. PROF. RICARDO DEFRANCE</a:t>
            </a:r>
          </a:p>
          <a:p>
            <a:r>
              <a:rPr lang="es-AR" dirty="0">
                <a:solidFill>
                  <a:srgbClr val="00B0F0"/>
                </a:solidFill>
                <a:hlinkClick r:id="rId2"/>
              </a:rPr>
              <a:t>ricardo.defrance@inspt.utn.edu.ar</a:t>
            </a:r>
            <a:endParaRPr lang="es-AR" dirty="0">
              <a:solidFill>
                <a:srgbClr val="00B0F0"/>
              </a:solidFill>
            </a:endParaRPr>
          </a:p>
          <a:p>
            <a:endParaRPr lang="es-AR" dirty="0">
              <a:solidFill>
                <a:srgbClr val="00B0F0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84607" y="3056953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 METROLOGÍA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996225" y="978794"/>
            <a:ext cx="8989453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CLASE 01 - INTRODUCCIÓN AL ESTUDIO DE LAS MEDICIONE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S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800" b="1" dirty="0">
                <a:solidFill>
                  <a:schemeClr val="accent1">
                    <a:lumMod val="50000"/>
                  </a:schemeClr>
                </a:solidFill>
              </a:rPr>
              <a:t>¿Qué es medir? </a:t>
            </a:r>
          </a:p>
          <a:p>
            <a:pPr algn="just"/>
            <a:endParaRPr lang="es-AR" sz="28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AutoNum type="arabicPeriod"/>
            </a:pP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Medir es comparar una magnitud desconocida, con otra conocida que se toma como unidad. </a:t>
            </a:r>
          </a:p>
          <a:p>
            <a:pPr marL="457200" indent="-457200" algn="just">
              <a:buAutoNum type="arabicPeriod"/>
            </a:pPr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2. Es cuantificar, asignar un valor al estado de un fenómeno. Es un número atribuido a una cantidad física.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3. Es determinar los límites probables de error. Cuantificar imprecisiones.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2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18954" y="991548"/>
            <a:ext cx="93114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Metrología</a:t>
            </a:r>
          </a:p>
          <a:p>
            <a:endParaRPr lang="es-A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Cada vez que se deba decidir si el valor concreto de una magnitud esta dentro de los intervalos de valores admisibles, es preciso “medir”, y para ello, es necesario acotar el valor de la magnitud medida entre un mínimo y un máximo, puesto que resulta humanamente imposible encontrar el valor verdadero de cualquier magnitud medida.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Los procedimientos empleados para encontrar el valor de una magnitud dimensional y su cota máxima de variación constituyen el ámbito de la “Metrología” o ciencia de la medida.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899130" y="1315258"/>
            <a:ext cx="958882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Definiciones fundamentales: </a:t>
            </a:r>
          </a:p>
          <a:p>
            <a:pPr algn="just"/>
            <a:endParaRPr lang="es-A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Valor verdadero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: Valor más probable. Es determinado por estadística a través de sucesivas repeticiones de una medición o ensayo para asignar un valor al estado de un fenómeno. </a:t>
            </a:r>
          </a:p>
          <a:p>
            <a:pPr marL="342900" indent="-342900" algn="just">
              <a:buAutoNum type="arabicPeriod"/>
            </a:pPr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Exactitud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: Algo es exacto, cuanto más se acerque al valor verdadero. Proximidad al valor real (estadístico).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Precisión</a:t>
            </a: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: Un instrumento es preciso cuando, después de haber realizado tres o más mediciones, arroja resultados próximos entre sí. Definición nítida.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03" y="2564800"/>
            <a:ext cx="10095161" cy="2354929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073499" y="966777"/>
            <a:ext cx="5100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Concepto de precisión y exactitud 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03" y="178259"/>
            <a:ext cx="635746" cy="100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28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839353" y="3023221"/>
            <a:ext cx="4968348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AR" sz="2000" b="1" dirty="0">
                <a:solidFill>
                  <a:schemeClr val="accent5">
                    <a:lumMod val="75000"/>
                  </a:schemeClr>
                </a:solidFill>
              </a:rPr>
              <a:t>Longitud [M]     Masa [Kg]     Tiempo [s] 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57589" y="1065532"/>
            <a:ext cx="5087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Análisis dimensional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957589" y="1790514"/>
            <a:ext cx="80879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En base a estas magnitudes fundamentales, se define el resto de las magnitudes.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1334010" y="3553341"/>
            <a:ext cx="4636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Unidades base del SI</a:t>
            </a:r>
          </a:p>
          <a:p>
            <a:endParaRPr lang="es-AR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Longitud [m]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Masa [Kg]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Tiempo [s]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Corriente eléctrica [A]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Temperatura [K]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Intensidad luminosa [Cd]</a:t>
            </a:r>
          </a:p>
          <a:p>
            <a:r>
              <a:rPr lang="es-AR" dirty="0">
                <a:solidFill>
                  <a:schemeClr val="accent5">
                    <a:lumMod val="75000"/>
                  </a:schemeClr>
                </a:solidFill>
              </a:rPr>
              <a:t>Cantidad de sustancia [mol]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3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753" y="2401841"/>
            <a:ext cx="8641072" cy="298152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2104552" y="966777"/>
            <a:ext cx="4025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Instrumento de medición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18729" y="982176"/>
            <a:ext cx="949602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AR" sz="2400" b="1" dirty="0">
                <a:solidFill>
                  <a:schemeClr val="accent1">
                    <a:lumMod val="50000"/>
                  </a:schemeClr>
                </a:solidFill>
              </a:rPr>
              <a:t>Proceso de medición </a:t>
            </a:r>
          </a:p>
          <a:p>
            <a:pPr algn="just"/>
            <a:endParaRPr lang="es-AR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just">
              <a:buAutoNum type="arabicPeriod"/>
            </a:pPr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Se define el parámetro buscado.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2. Se elige el instrumento de acuerdo al método de medición. </a:t>
            </a:r>
          </a:p>
          <a:p>
            <a:pPr algn="just"/>
            <a:endParaRPr lang="es-AR" sz="2400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3. Se lleva a cabo la medición. Se realizan tres mediciones manteniendo las condiciones invariables, como las características del medio donde se efectúa. </a:t>
            </a: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algn="just"/>
            <a:r>
              <a:rPr lang="es-AR" sz="2400" dirty="0">
                <a:solidFill>
                  <a:schemeClr val="accent1">
                    <a:lumMod val="50000"/>
                  </a:schemeClr>
                </a:solidFill>
              </a:rPr>
              <a:t>4. Se analizan las conclusiones. 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7" y="383223"/>
            <a:ext cx="102870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59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CC6B8040791C4C8D2D6EFEAC0AD348" ma:contentTypeVersion="8" ma:contentTypeDescription="Crear nuevo documento." ma:contentTypeScope="" ma:versionID="5d4b44d8f4428fea22decf3565b5534a">
  <xsd:schema xmlns:xsd="http://www.w3.org/2001/XMLSchema" xmlns:xs="http://www.w3.org/2001/XMLSchema" xmlns:p="http://schemas.microsoft.com/office/2006/metadata/properties" xmlns:ns2="550c7403-bac9-46c3-a638-0babfd8b0c12" targetNamespace="http://schemas.microsoft.com/office/2006/metadata/properties" ma:root="true" ma:fieldsID="db68b5b3a645bf045af55751244c1698" ns2:_="">
    <xsd:import namespace="550c7403-bac9-46c3-a638-0babfd8b0c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c7403-bac9-46c3-a638-0babfd8b0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6EB462-DE7B-4776-9F39-AC45B2248C83}"/>
</file>

<file path=customXml/itemProps2.xml><?xml version="1.0" encoding="utf-8"?>
<ds:datastoreItem xmlns:ds="http://schemas.openxmlformats.org/officeDocument/2006/customXml" ds:itemID="{B54DEE6A-7C20-445B-95C9-56B434EB4343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550c7403-bac9-46c3-a638-0babfd8b0c1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E1B18BC-D094-4E25-A4DC-FC167D58AC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408</Words>
  <Application>Microsoft Office PowerPoint</Application>
  <PresentationFormat>Panorámica</PresentationFormat>
  <Paragraphs>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Defrance</dc:creator>
  <cp:lastModifiedBy>Jhon Rafael</cp:lastModifiedBy>
  <cp:revision>41</cp:revision>
  <dcterms:created xsi:type="dcterms:W3CDTF">2016-05-13T22:47:55Z</dcterms:created>
  <dcterms:modified xsi:type="dcterms:W3CDTF">2021-04-15T03:45:00Z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0x010100ABCC6B8040791C4C8D2D6EFEAC0AD348</vt:lpwstr>
  </property>
</Properties>
</file>