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3"/>
  </p:notesMasterIdLst>
  <p:sldIdLst>
    <p:sldId id="256" r:id="rId5"/>
    <p:sldId id="270" r:id="rId6"/>
    <p:sldId id="345" r:id="rId7"/>
    <p:sldId id="341" r:id="rId8"/>
    <p:sldId id="342" r:id="rId9"/>
    <p:sldId id="343" r:id="rId10"/>
    <p:sldId id="344" r:id="rId11"/>
    <p:sldId id="34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AF85CC-29AB-4211-B352-61B6DBA0BD70}" v="3" dt="2020-04-23T15:15:00.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Rodriguez" userId="S::christian.rodriguez@alu.inspt.utn.edu.ar::4cec0d9c-e1a7-40d4-97d8-4545cb7ae5cc" providerId="AD" clId="Web-{C5AF85CC-29AB-4211-B352-61B6DBA0BD70}"/>
    <pc:docChg chg="modSld">
      <pc:chgData name="Christian  Rodriguez" userId="S::christian.rodriguez@alu.inspt.utn.edu.ar::4cec0d9c-e1a7-40d4-97d8-4545cb7ae5cc" providerId="AD" clId="Web-{C5AF85CC-29AB-4211-B352-61B6DBA0BD70}" dt="2020-04-23T15:15:00.363" v="2" actId="688"/>
      <pc:docMkLst>
        <pc:docMk/>
      </pc:docMkLst>
      <pc:sldChg chg="modSp">
        <pc:chgData name="Christian  Rodriguez" userId="S::christian.rodriguez@alu.inspt.utn.edu.ar::4cec0d9c-e1a7-40d4-97d8-4545cb7ae5cc" providerId="AD" clId="Web-{C5AF85CC-29AB-4211-B352-61B6DBA0BD70}" dt="2020-04-23T15:15:00.363" v="2" actId="688"/>
        <pc:sldMkLst>
          <pc:docMk/>
          <pc:sldMk cId="4205215786" sldId="342"/>
        </pc:sldMkLst>
        <pc:spChg chg="mod">
          <ac:chgData name="Christian  Rodriguez" userId="S::christian.rodriguez@alu.inspt.utn.edu.ar::4cec0d9c-e1a7-40d4-97d8-4545cb7ae5cc" providerId="AD" clId="Web-{C5AF85CC-29AB-4211-B352-61B6DBA0BD70}" dt="2020-04-23T15:15:00.363" v="2" actId="688"/>
          <ac:spMkLst>
            <pc:docMk/>
            <pc:sldMk cId="4205215786" sldId="342"/>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88ACA5-8D6B-4E4D-AC5F-41AEEA4F8A96}" type="datetimeFigureOut">
              <a:rPr lang="es-AR" smtClean="0"/>
              <a:t>23/4/2020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37C60D-E96F-4220-9B87-D48A996AD372}" type="slidenum">
              <a:rPr lang="es-AR" smtClean="0"/>
              <a:t>‹Nº›</a:t>
            </a:fld>
            <a:endParaRPr lang="es-AR"/>
          </a:p>
        </p:txBody>
      </p:sp>
    </p:spTree>
    <p:extLst>
      <p:ext uri="{BB962C8B-B14F-4D97-AF65-F5344CB8AC3E}">
        <p14:creationId xmlns:p14="http://schemas.microsoft.com/office/powerpoint/2010/main" val="76988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2A54C80-263E-416B-A8E0-580EDEADCBDC}" type="datetimeFigureOut">
              <a:rPr lang="en-US" dirty="0"/>
              <a:t>4/23/2020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4/23/2020</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4/23/2020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mailto:ricardo.defrance@inspt.utn.edu.a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49695" y="292122"/>
            <a:ext cx="1000125" cy="1019175"/>
          </a:xfrm>
          <a:prstGeom prst="rect">
            <a:avLst/>
          </a:prstGeom>
        </p:spPr>
      </p:pic>
      <p:pic>
        <p:nvPicPr>
          <p:cNvPr id="5" name="Imagen 4"/>
          <p:cNvPicPr>
            <a:picLocks noChangeAspect="1"/>
          </p:cNvPicPr>
          <p:nvPr/>
        </p:nvPicPr>
        <p:blipFill>
          <a:blip r:embed="rId3"/>
          <a:stretch>
            <a:fillRect/>
          </a:stretch>
        </p:blipFill>
        <p:spPr>
          <a:xfrm>
            <a:off x="7831394" y="2993030"/>
            <a:ext cx="2027215" cy="1549296"/>
          </a:xfrm>
          <a:prstGeom prst="rect">
            <a:avLst/>
          </a:prstGeom>
        </p:spPr>
      </p:pic>
      <p:sp>
        <p:nvSpPr>
          <p:cNvPr id="6" name="CuadroTexto 5"/>
          <p:cNvSpPr txBox="1"/>
          <p:nvPr/>
        </p:nvSpPr>
        <p:spPr>
          <a:xfrm>
            <a:off x="682478" y="3121347"/>
            <a:ext cx="8364761" cy="646331"/>
          </a:xfrm>
          <a:prstGeom prst="rect">
            <a:avLst/>
          </a:prstGeom>
          <a:noFill/>
        </p:spPr>
        <p:txBody>
          <a:bodyPr wrap="square" rtlCol="0">
            <a:spAutoFit/>
          </a:bodyPr>
          <a:lstStyle/>
          <a:p>
            <a:r>
              <a:rPr lang="es-AR" sz="3600" b="1" dirty="0">
                <a:solidFill>
                  <a:schemeClr val="accent1">
                    <a:lumMod val="50000"/>
                  </a:schemeClr>
                </a:solidFill>
                <a:latin typeface="Arial" panose="020B0604020202020204" pitchFamily="34" charset="0"/>
                <a:cs typeface="Arial" panose="020B0604020202020204" pitchFamily="34" charset="0"/>
              </a:rPr>
              <a:t>LABORATORIO DE MEDICIONES</a:t>
            </a:r>
          </a:p>
        </p:txBody>
      </p:sp>
      <p:cxnSp>
        <p:nvCxnSpPr>
          <p:cNvPr id="8" name="Conector recto 7"/>
          <p:cNvCxnSpPr/>
          <p:nvPr/>
        </p:nvCxnSpPr>
        <p:spPr>
          <a:xfrm flipH="1">
            <a:off x="682478" y="3778208"/>
            <a:ext cx="7444092" cy="0"/>
          </a:xfrm>
          <a:prstGeom prst="line">
            <a:avLst/>
          </a:prstGeom>
          <a:ln w="9525">
            <a:solidFill>
              <a:schemeClr val="tx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CuadroTexto 10"/>
          <p:cNvSpPr txBox="1"/>
          <p:nvPr/>
        </p:nvSpPr>
        <p:spPr>
          <a:xfrm>
            <a:off x="682478" y="6156102"/>
            <a:ext cx="4906953" cy="369332"/>
          </a:xfrm>
          <a:prstGeom prst="rect">
            <a:avLst/>
          </a:prstGeom>
          <a:noFill/>
        </p:spPr>
        <p:txBody>
          <a:bodyPr wrap="square" rtlCol="0">
            <a:spAutoFit/>
          </a:bodyPr>
          <a:lstStyle/>
          <a:p>
            <a:r>
              <a:rPr lang="es-AR" dirty="0">
                <a:solidFill>
                  <a:schemeClr val="accent1">
                    <a:lumMod val="50000"/>
                  </a:schemeClr>
                </a:solidFill>
                <a:latin typeface="Arial" panose="020B0604020202020204" pitchFamily="34" charset="0"/>
                <a:cs typeface="Arial" panose="020B0604020202020204" pitchFamily="34" charset="0"/>
              </a:rPr>
              <a:t>Lic. Prof. Ricardo G. Defrance</a:t>
            </a:r>
          </a:p>
        </p:txBody>
      </p:sp>
    </p:spTree>
    <p:extLst>
      <p:ext uri="{BB962C8B-B14F-4D97-AF65-F5344CB8AC3E}">
        <p14:creationId xmlns:p14="http://schemas.microsoft.com/office/powerpoint/2010/main" val="928484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049695" y="292122"/>
            <a:ext cx="1000125" cy="1019175"/>
          </a:xfrm>
          <a:prstGeom prst="rect">
            <a:avLst/>
          </a:prstGeom>
        </p:spPr>
      </p:pic>
      <p:sp>
        <p:nvSpPr>
          <p:cNvPr id="4" name="CuadroTexto 3"/>
          <p:cNvSpPr txBox="1"/>
          <p:nvPr/>
        </p:nvSpPr>
        <p:spPr>
          <a:xfrm>
            <a:off x="892934" y="2992559"/>
            <a:ext cx="8364761" cy="1200329"/>
          </a:xfrm>
          <a:prstGeom prst="rect">
            <a:avLst/>
          </a:prstGeom>
          <a:noFill/>
        </p:spPr>
        <p:txBody>
          <a:bodyPr wrap="square" rtlCol="0">
            <a:spAutoFit/>
          </a:bodyPr>
          <a:lstStyle/>
          <a:p>
            <a:pPr algn="just"/>
            <a:r>
              <a:rPr lang="es-AR" sz="3600" b="1" dirty="0">
                <a:solidFill>
                  <a:schemeClr val="accent1">
                    <a:lumMod val="50000"/>
                  </a:schemeClr>
                </a:solidFill>
                <a:latin typeface="Arial" panose="020B0604020202020204" pitchFamily="34" charset="0"/>
                <a:cs typeface="Arial" panose="020B0604020202020204" pitchFamily="34" charset="0"/>
              </a:rPr>
              <a:t>DEFINICIÓN DE LAS PRINCIPALES</a:t>
            </a:r>
          </a:p>
          <a:p>
            <a:pPr algn="just"/>
            <a:r>
              <a:rPr lang="es-AR" sz="3600" b="1" dirty="0">
                <a:solidFill>
                  <a:schemeClr val="accent1">
                    <a:lumMod val="50000"/>
                  </a:schemeClr>
                </a:solidFill>
                <a:latin typeface="Arial" panose="020B0604020202020204" pitchFamily="34" charset="0"/>
                <a:cs typeface="Arial" panose="020B0604020202020204" pitchFamily="34" charset="0"/>
              </a:rPr>
              <a:t>MAGNITUDES ELÉCTRICAS</a:t>
            </a:r>
          </a:p>
        </p:txBody>
      </p:sp>
    </p:spTree>
    <p:extLst>
      <p:ext uri="{BB962C8B-B14F-4D97-AF65-F5344CB8AC3E}">
        <p14:creationId xmlns:p14="http://schemas.microsoft.com/office/powerpoint/2010/main" val="373815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71469" y="1734130"/>
            <a:ext cx="7589949" cy="923330"/>
          </a:xfrm>
          <a:prstGeom prst="rect">
            <a:avLst/>
          </a:prstGeom>
        </p:spPr>
        <p:txBody>
          <a:bodyPr wrap="square">
            <a:spAutoFit/>
          </a:bodyPr>
          <a:lstStyle/>
          <a:p>
            <a:pPr algn="just"/>
            <a:r>
              <a:rPr lang="es-AR" dirty="0">
                <a:solidFill>
                  <a:schemeClr val="accent4">
                    <a:lumMod val="75000"/>
                  </a:schemeClr>
                </a:solidFill>
              </a:rPr>
              <a:t>El concepto de </a:t>
            </a:r>
            <a:r>
              <a:rPr lang="es-AR" b="1" i="1" dirty="0">
                <a:solidFill>
                  <a:schemeClr val="accent4">
                    <a:lumMod val="75000"/>
                  </a:schemeClr>
                </a:solidFill>
              </a:rPr>
              <a:t>carga eléctrica </a:t>
            </a:r>
            <a:r>
              <a:rPr lang="es-AR" dirty="0">
                <a:solidFill>
                  <a:schemeClr val="accent4">
                    <a:lumMod val="75000"/>
                  </a:schemeClr>
                </a:solidFill>
              </a:rPr>
              <a:t>es el principio fundamental para explicar todos los fenómenos eléctricos. Asimismo, la cantidad básica en un circuito eléctrico es la carga eléctrica</a:t>
            </a:r>
          </a:p>
        </p:txBody>
      </p:sp>
      <p:sp>
        <p:nvSpPr>
          <p:cNvPr id="3" name="Rectángulo 2"/>
          <p:cNvSpPr/>
          <p:nvPr/>
        </p:nvSpPr>
        <p:spPr>
          <a:xfrm>
            <a:off x="871468" y="2852102"/>
            <a:ext cx="7486919" cy="646331"/>
          </a:xfrm>
          <a:prstGeom prst="rect">
            <a:avLst/>
          </a:prstGeom>
        </p:spPr>
        <p:txBody>
          <a:bodyPr wrap="square">
            <a:spAutoFit/>
          </a:bodyPr>
          <a:lstStyle/>
          <a:p>
            <a:r>
              <a:rPr lang="es-AR" dirty="0">
                <a:solidFill>
                  <a:schemeClr val="accent4">
                    <a:lumMod val="75000"/>
                  </a:schemeClr>
                </a:solidFill>
              </a:rPr>
              <a:t>Carga es una propiedad eléctrica de las partículas atómicas de las que se compone la materia, medida en coulomb (C).</a:t>
            </a:r>
          </a:p>
        </p:txBody>
      </p:sp>
      <p:sp>
        <p:nvSpPr>
          <p:cNvPr id="4" name="Rectángulo 3"/>
          <p:cNvSpPr/>
          <p:nvPr/>
        </p:nvSpPr>
        <p:spPr>
          <a:xfrm>
            <a:off x="871468" y="4717981"/>
            <a:ext cx="8040712" cy="923330"/>
          </a:xfrm>
          <a:prstGeom prst="rect">
            <a:avLst/>
          </a:prstGeom>
        </p:spPr>
        <p:txBody>
          <a:bodyPr wrap="square">
            <a:spAutoFit/>
          </a:bodyPr>
          <a:lstStyle/>
          <a:p>
            <a:pPr algn="just"/>
            <a:r>
              <a:rPr lang="es-AR" dirty="0">
                <a:solidFill>
                  <a:schemeClr val="accent4">
                    <a:lumMod val="75000"/>
                  </a:schemeClr>
                </a:solidFill>
              </a:rPr>
              <a:t>La ley de la conservación de la carga establece que la carga no puede ser creada ni destruida, sólo transferida. Así, la suma algebraica de las cargas eléctricas en un sistema no cambia.</a:t>
            </a:r>
          </a:p>
        </p:txBody>
      </p:sp>
      <p:sp>
        <p:nvSpPr>
          <p:cNvPr id="5" name="CuadroTexto 4"/>
          <p:cNvSpPr txBox="1"/>
          <p:nvPr/>
        </p:nvSpPr>
        <p:spPr>
          <a:xfrm>
            <a:off x="1017430" y="3923541"/>
            <a:ext cx="5512158" cy="369332"/>
          </a:xfrm>
          <a:prstGeom prst="rect">
            <a:avLst/>
          </a:prstGeom>
          <a:noFill/>
        </p:spPr>
        <p:txBody>
          <a:bodyPr wrap="square" rtlCol="0">
            <a:spAutoFit/>
          </a:bodyPr>
          <a:lstStyle/>
          <a:p>
            <a:r>
              <a:rPr lang="es-AR" dirty="0"/>
              <a:t>1 C = 6,24.1018</a:t>
            </a:r>
          </a:p>
        </p:txBody>
      </p:sp>
      <p:pic>
        <p:nvPicPr>
          <p:cNvPr id="6" name="Imagen 5"/>
          <p:cNvPicPr>
            <a:picLocks noChangeAspect="1"/>
          </p:cNvPicPr>
          <p:nvPr/>
        </p:nvPicPr>
        <p:blipFill>
          <a:blip r:embed="rId2"/>
          <a:stretch>
            <a:fillRect/>
          </a:stretch>
        </p:blipFill>
        <p:spPr>
          <a:xfrm>
            <a:off x="1631485" y="3957752"/>
            <a:ext cx="2268398" cy="300910"/>
          </a:xfrm>
          <a:prstGeom prst="rect">
            <a:avLst/>
          </a:prstGeom>
        </p:spPr>
      </p:pic>
      <p:sp>
        <p:nvSpPr>
          <p:cNvPr id="7" name="CuadroTexto 6"/>
          <p:cNvSpPr txBox="1"/>
          <p:nvPr/>
        </p:nvSpPr>
        <p:spPr>
          <a:xfrm>
            <a:off x="871468" y="1263222"/>
            <a:ext cx="3211135" cy="369332"/>
          </a:xfrm>
          <a:prstGeom prst="rect">
            <a:avLst/>
          </a:prstGeom>
          <a:noFill/>
        </p:spPr>
        <p:txBody>
          <a:bodyPr wrap="square" rtlCol="0">
            <a:spAutoFit/>
          </a:bodyPr>
          <a:lstStyle/>
          <a:p>
            <a:r>
              <a:rPr lang="es-AR" dirty="0">
                <a:solidFill>
                  <a:schemeClr val="accent4">
                    <a:lumMod val="75000"/>
                  </a:schemeClr>
                </a:solidFill>
              </a:rPr>
              <a:t>CARGA ELÉCTRICA</a:t>
            </a:r>
          </a:p>
        </p:txBody>
      </p:sp>
    </p:spTree>
    <p:extLst>
      <p:ext uri="{BB962C8B-B14F-4D97-AF65-F5344CB8AC3E}">
        <p14:creationId xmlns:p14="http://schemas.microsoft.com/office/powerpoint/2010/main" val="4070787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365161" y="1326524"/>
            <a:ext cx="7353836" cy="923330"/>
          </a:xfrm>
          <a:prstGeom prst="rect">
            <a:avLst/>
          </a:prstGeom>
          <a:noFill/>
        </p:spPr>
        <p:txBody>
          <a:bodyPr wrap="square" rtlCol="0">
            <a:spAutoFit/>
          </a:bodyPr>
          <a:lstStyle/>
          <a:p>
            <a:r>
              <a:rPr lang="es-AR" b="1" dirty="0">
                <a:solidFill>
                  <a:schemeClr val="accent4">
                    <a:lumMod val="75000"/>
                  </a:schemeClr>
                </a:solidFill>
              </a:rPr>
              <a:t>TENSIÓN ELÉCTRICA</a:t>
            </a:r>
          </a:p>
          <a:p>
            <a:endParaRPr lang="es-AR" dirty="0">
              <a:solidFill>
                <a:schemeClr val="accent4">
                  <a:lumMod val="75000"/>
                </a:schemeClr>
              </a:solidFill>
            </a:endParaRPr>
          </a:p>
          <a:p>
            <a:r>
              <a:rPr lang="es-AR" dirty="0">
                <a:solidFill>
                  <a:schemeClr val="accent4">
                    <a:lumMod val="75000"/>
                  </a:schemeClr>
                </a:solidFill>
              </a:rPr>
              <a:t>Es el trabajo para trasladar la unidad de carga.</a:t>
            </a:r>
          </a:p>
        </p:txBody>
      </p:sp>
      <p:sp>
        <p:nvSpPr>
          <p:cNvPr id="5" name="Elipse 4"/>
          <p:cNvSpPr/>
          <p:nvPr/>
        </p:nvSpPr>
        <p:spPr>
          <a:xfrm>
            <a:off x="6516710" y="4805129"/>
            <a:ext cx="321972" cy="2962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Elipse 5"/>
          <p:cNvSpPr/>
          <p:nvPr/>
        </p:nvSpPr>
        <p:spPr>
          <a:xfrm>
            <a:off x="8397025" y="4508914"/>
            <a:ext cx="321972" cy="29621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Flecha curvada hacia abajo 8"/>
          <p:cNvSpPr/>
          <p:nvPr/>
        </p:nvSpPr>
        <p:spPr>
          <a:xfrm>
            <a:off x="6677696" y="3644836"/>
            <a:ext cx="2041301" cy="744829"/>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10" name="CuadroTexto 9"/>
          <p:cNvSpPr txBox="1"/>
          <p:nvPr/>
        </p:nvSpPr>
        <p:spPr>
          <a:xfrm>
            <a:off x="6516710" y="5114325"/>
            <a:ext cx="811369" cy="369332"/>
          </a:xfrm>
          <a:prstGeom prst="rect">
            <a:avLst/>
          </a:prstGeom>
          <a:noFill/>
        </p:spPr>
        <p:txBody>
          <a:bodyPr wrap="square" rtlCol="0">
            <a:spAutoFit/>
          </a:bodyPr>
          <a:lstStyle/>
          <a:p>
            <a:r>
              <a:rPr lang="es-AR" dirty="0"/>
              <a:t>q-</a:t>
            </a:r>
          </a:p>
        </p:txBody>
      </p:sp>
      <p:sp>
        <p:nvSpPr>
          <p:cNvPr id="11" name="CuadroTexto 10"/>
          <p:cNvSpPr txBox="1"/>
          <p:nvPr/>
        </p:nvSpPr>
        <p:spPr>
          <a:xfrm>
            <a:off x="6098147" y="4768570"/>
            <a:ext cx="837126" cy="369332"/>
          </a:xfrm>
          <a:prstGeom prst="rect">
            <a:avLst/>
          </a:prstGeom>
          <a:noFill/>
        </p:spPr>
        <p:txBody>
          <a:bodyPr wrap="square" rtlCol="0">
            <a:spAutoFit/>
          </a:bodyPr>
          <a:lstStyle/>
          <a:p>
            <a:r>
              <a:rPr lang="es-AR" dirty="0">
                <a:solidFill>
                  <a:schemeClr val="accent6">
                    <a:lumMod val="75000"/>
                  </a:schemeClr>
                </a:solidFill>
              </a:rPr>
              <a:t>A</a:t>
            </a:r>
          </a:p>
        </p:txBody>
      </p:sp>
      <p:sp>
        <p:nvSpPr>
          <p:cNvPr id="12" name="CuadroTexto 11"/>
          <p:cNvSpPr txBox="1"/>
          <p:nvPr/>
        </p:nvSpPr>
        <p:spPr>
          <a:xfrm>
            <a:off x="8718997" y="4459780"/>
            <a:ext cx="798490" cy="369332"/>
          </a:xfrm>
          <a:prstGeom prst="rect">
            <a:avLst/>
          </a:prstGeom>
          <a:noFill/>
        </p:spPr>
        <p:txBody>
          <a:bodyPr wrap="square" rtlCol="0">
            <a:spAutoFit/>
          </a:bodyPr>
          <a:lstStyle/>
          <a:p>
            <a:r>
              <a:rPr lang="es-AR" dirty="0">
                <a:solidFill>
                  <a:srgbClr val="FF0000"/>
                </a:solidFill>
              </a:rPr>
              <a:t>B</a:t>
            </a:r>
          </a:p>
        </p:txBody>
      </p:sp>
      <mc:AlternateContent xmlns:mc="http://schemas.openxmlformats.org/markup-compatibility/2006" xmlns:a14="http://schemas.microsoft.com/office/drawing/2010/main">
        <mc:Choice Requires="a14">
          <p:sp>
            <p:nvSpPr>
              <p:cNvPr id="13" name="CuadroTexto 12"/>
              <p:cNvSpPr txBox="1"/>
              <p:nvPr/>
            </p:nvSpPr>
            <p:spPr>
              <a:xfrm>
                <a:off x="1365161" y="2639986"/>
                <a:ext cx="1906075" cy="940001"/>
              </a:xfrm>
              <a:prstGeom prst="rect">
                <a:avLst/>
              </a:prstGeom>
              <a:noFill/>
            </p:spPr>
            <p:txBody>
              <a:bodyPr wrap="square" rtlCol="0">
                <a:spAutoFit/>
              </a:bodyPr>
              <a:lstStyle/>
              <a:p>
                <a:r>
                  <a:rPr lang="es-AR" sz="3600" dirty="0"/>
                  <a:t>V = </a:t>
                </a:r>
                <a14:m>
                  <m:oMath xmlns:m="http://schemas.openxmlformats.org/officeDocument/2006/math">
                    <m:f>
                      <m:fPr>
                        <m:ctrlPr>
                          <a:rPr lang="es-AR" sz="3600" i="1" smtClean="0">
                            <a:latin typeface="Cambria Math" panose="02040503050406030204" pitchFamily="18" charset="0"/>
                          </a:rPr>
                        </m:ctrlPr>
                      </m:fPr>
                      <m:num>
                        <m:r>
                          <a:rPr lang="es-AR" sz="3600" b="0" i="1" smtClean="0">
                            <a:latin typeface="Cambria Math" panose="02040503050406030204" pitchFamily="18" charset="0"/>
                          </a:rPr>
                          <m:t>𝐿</m:t>
                        </m:r>
                      </m:num>
                      <m:den>
                        <m:r>
                          <a:rPr lang="es-AR" sz="3600" b="0" i="1" smtClean="0">
                            <a:latin typeface="Cambria Math" panose="02040503050406030204" pitchFamily="18" charset="0"/>
                          </a:rPr>
                          <m:t>𝑞</m:t>
                        </m:r>
                      </m:den>
                    </m:f>
                  </m:oMath>
                </a14:m>
                <a:endParaRPr lang="es-AR" sz="3600" dirty="0"/>
              </a:p>
            </p:txBody>
          </p:sp>
        </mc:Choice>
        <mc:Fallback xmlns="">
          <p:sp>
            <p:nvSpPr>
              <p:cNvPr id="13" name="CuadroTexto 12"/>
              <p:cNvSpPr txBox="1">
                <a:spLocks noRot="1" noChangeAspect="1" noMove="1" noResize="1" noEditPoints="1" noAdjustHandles="1" noChangeArrowheads="1" noChangeShapeType="1" noTextEdit="1"/>
              </p:cNvSpPr>
              <p:nvPr/>
            </p:nvSpPr>
            <p:spPr>
              <a:xfrm>
                <a:off x="1365161" y="2639986"/>
                <a:ext cx="1906075" cy="940001"/>
              </a:xfrm>
              <a:prstGeom prst="rect">
                <a:avLst/>
              </a:prstGeom>
              <a:blipFill rotWithShape="0">
                <a:blip r:embed="rId2"/>
                <a:stretch>
                  <a:fillRect l="-9904" b="-4545"/>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14" name="CuadroTexto 13"/>
              <p:cNvSpPr txBox="1"/>
              <p:nvPr/>
            </p:nvSpPr>
            <p:spPr>
              <a:xfrm>
                <a:off x="1629179" y="2783310"/>
                <a:ext cx="3477296" cy="6668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b="0" i="1" smtClean="0">
                              <a:latin typeface="Cambria Math" panose="02040503050406030204" pitchFamily="18" charset="0"/>
                            </a:rPr>
                            <m:t>𝑡𝑟𝑎𝑏𝑎𝑗𝑜</m:t>
                          </m:r>
                        </m:num>
                        <m:den>
                          <m:r>
                            <a:rPr lang="es-AR" b="0" i="1" smtClean="0">
                              <a:latin typeface="Cambria Math" panose="02040503050406030204" pitchFamily="18" charset="0"/>
                            </a:rPr>
                            <m:t>𝑐𝑎𝑟𝑔𝑎</m:t>
                          </m:r>
                        </m:den>
                      </m:f>
                    </m:oMath>
                  </m:oMathPara>
                </a14:m>
                <a:endParaRPr lang="es-AR" dirty="0"/>
              </a:p>
            </p:txBody>
          </p:sp>
        </mc:Choice>
        <mc:Fallback xmlns="">
          <p:sp>
            <p:nvSpPr>
              <p:cNvPr id="14" name="CuadroTexto 13"/>
              <p:cNvSpPr txBox="1">
                <a:spLocks noRot="1" noChangeAspect="1" noMove="1" noResize="1" noEditPoints="1" noAdjustHandles="1" noChangeArrowheads="1" noChangeShapeType="1" noTextEdit="1"/>
              </p:cNvSpPr>
              <p:nvPr/>
            </p:nvSpPr>
            <p:spPr>
              <a:xfrm>
                <a:off x="1629179" y="2783310"/>
                <a:ext cx="3477296" cy="666849"/>
              </a:xfrm>
              <a:prstGeom prst="rect">
                <a:avLst/>
              </a:prstGeom>
              <a:blipFill rotWithShape="0">
                <a:blip r:embed="rId3"/>
                <a:stretch>
                  <a:fillRect/>
                </a:stretch>
              </a:blipFill>
            </p:spPr>
            <p:txBody>
              <a:bodyPr/>
              <a:lstStyle/>
              <a:p>
                <a:r>
                  <a:rPr lang="es-AR">
                    <a:noFill/>
                  </a:rPr>
                  <a:t> </a:t>
                </a:r>
              </a:p>
            </p:txBody>
          </p:sp>
        </mc:Fallback>
      </mc:AlternateContent>
      <p:sp>
        <p:nvSpPr>
          <p:cNvPr id="15" name="CuadroTexto 14"/>
          <p:cNvSpPr txBox="1"/>
          <p:nvPr/>
        </p:nvSpPr>
        <p:spPr>
          <a:xfrm>
            <a:off x="5602311" y="2925319"/>
            <a:ext cx="2556455" cy="369332"/>
          </a:xfrm>
          <a:prstGeom prst="rect">
            <a:avLst/>
          </a:prstGeom>
          <a:noFill/>
        </p:spPr>
        <p:txBody>
          <a:bodyPr wrap="square" rtlCol="0">
            <a:spAutoFit/>
          </a:bodyPr>
          <a:lstStyle/>
          <a:p>
            <a:r>
              <a:rPr lang="es-AR" dirty="0"/>
              <a:t>[V] VOLT</a:t>
            </a:r>
          </a:p>
        </p:txBody>
      </p:sp>
      <mc:AlternateContent xmlns:mc="http://schemas.openxmlformats.org/markup-compatibility/2006" xmlns:a14="http://schemas.microsoft.com/office/drawing/2010/main">
        <mc:Choice Requires="a14">
          <p:sp>
            <p:nvSpPr>
              <p:cNvPr id="16" name="CuadroTexto 15"/>
              <p:cNvSpPr txBox="1"/>
              <p:nvPr/>
            </p:nvSpPr>
            <p:spPr>
              <a:xfrm>
                <a:off x="3055513" y="2789172"/>
                <a:ext cx="3477296" cy="6701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i="1" smtClean="0">
                              <a:latin typeface="Cambria Math" panose="02040503050406030204" pitchFamily="18" charset="0"/>
                            </a:rPr>
                            <m:t>[</m:t>
                          </m:r>
                          <m:r>
                            <a:rPr lang="es-AR" b="0" i="1" smtClean="0">
                              <a:latin typeface="Cambria Math" panose="02040503050406030204" pitchFamily="18" charset="0"/>
                            </a:rPr>
                            <m:t>𝐽𝑜𝑢𝑙𝑒</m:t>
                          </m:r>
                          <m:r>
                            <a:rPr lang="es-AR" b="0" i="1" smtClean="0">
                              <a:latin typeface="Cambria Math" panose="02040503050406030204" pitchFamily="18" charset="0"/>
                            </a:rPr>
                            <m:t>]</m:t>
                          </m:r>
                        </m:num>
                        <m:den>
                          <m:r>
                            <a:rPr lang="es-AR" b="0" i="1" smtClean="0">
                              <a:latin typeface="Cambria Math" panose="02040503050406030204" pitchFamily="18" charset="0"/>
                            </a:rPr>
                            <m:t>[</m:t>
                          </m:r>
                          <m:r>
                            <a:rPr lang="es-AR" b="0" i="1" smtClean="0">
                              <a:latin typeface="Cambria Math" panose="02040503050406030204" pitchFamily="18" charset="0"/>
                            </a:rPr>
                            <m:t>𝐶𝑜𝑢𝑙𝑜𝑚𝑏</m:t>
                          </m:r>
                          <m:r>
                            <a:rPr lang="es-AR" b="0" i="1" smtClean="0">
                              <a:latin typeface="Cambria Math" panose="02040503050406030204" pitchFamily="18" charset="0"/>
                            </a:rPr>
                            <m:t>]</m:t>
                          </m:r>
                        </m:den>
                      </m:f>
                    </m:oMath>
                  </m:oMathPara>
                </a14:m>
                <a:endParaRPr lang="es-AR" dirty="0"/>
              </a:p>
            </p:txBody>
          </p:sp>
        </mc:Choice>
        <mc:Fallback xmlns="">
          <p:sp>
            <p:nvSpPr>
              <p:cNvPr id="16" name="CuadroTexto 15"/>
              <p:cNvSpPr txBox="1">
                <a:spLocks noRot="1" noChangeAspect="1" noMove="1" noResize="1" noEditPoints="1" noAdjustHandles="1" noChangeArrowheads="1" noChangeShapeType="1" noTextEdit="1"/>
              </p:cNvSpPr>
              <p:nvPr/>
            </p:nvSpPr>
            <p:spPr>
              <a:xfrm>
                <a:off x="3055513" y="2789172"/>
                <a:ext cx="3477296" cy="670183"/>
              </a:xfrm>
              <a:prstGeom prst="rect">
                <a:avLst/>
              </a:prstGeom>
              <a:blipFill rotWithShape="0">
                <a:blip r:embed="rId4"/>
                <a:stretch>
                  <a:fillRect/>
                </a:stretch>
              </a:blipFill>
            </p:spPr>
            <p:txBody>
              <a:bodyPr/>
              <a:lstStyle/>
              <a:p>
                <a:r>
                  <a:rPr lang="es-AR">
                    <a:noFill/>
                  </a:rPr>
                  <a:t> </a:t>
                </a:r>
              </a:p>
            </p:txBody>
          </p:sp>
        </mc:Fallback>
      </mc:AlternateContent>
      <p:sp>
        <p:nvSpPr>
          <p:cNvPr id="2" name="Rectángulo 1"/>
          <p:cNvSpPr/>
          <p:nvPr/>
        </p:nvSpPr>
        <p:spPr>
          <a:xfrm>
            <a:off x="1365161" y="4537737"/>
            <a:ext cx="4006404" cy="1200329"/>
          </a:xfrm>
          <a:prstGeom prst="rect">
            <a:avLst/>
          </a:prstGeom>
        </p:spPr>
        <p:txBody>
          <a:bodyPr wrap="square">
            <a:spAutoFit/>
          </a:bodyPr>
          <a:lstStyle/>
          <a:p>
            <a:pPr algn="just"/>
            <a:r>
              <a:rPr lang="es-AR" dirty="0">
                <a:solidFill>
                  <a:schemeClr val="accent4">
                    <a:lumMod val="75000"/>
                  </a:schemeClr>
                </a:solidFill>
              </a:rPr>
              <a:t>Tensión (o diferencia de potencial) es la energía requerida para mover una carga unitaria a través de un elemento, medida en Volt (V).</a:t>
            </a:r>
          </a:p>
        </p:txBody>
      </p:sp>
      <p:pic>
        <p:nvPicPr>
          <p:cNvPr id="3" name="Imagen 2"/>
          <p:cNvPicPr>
            <a:picLocks noChangeAspect="1"/>
          </p:cNvPicPr>
          <p:nvPr/>
        </p:nvPicPr>
        <p:blipFill>
          <a:blip r:embed="rId5"/>
          <a:stretch>
            <a:fillRect/>
          </a:stretch>
        </p:blipFill>
        <p:spPr>
          <a:xfrm>
            <a:off x="7422903" y="1366811"/>
            <a:ext cx="1600515" cy="1766085"/>
          </a:xfrm>
          <a:prstGeom prst="rect">
            <a:avLst/>
          </a:prstGeom>
        </p:spPr>
      </p:pic>
    </p:spTree>
    <p:extLst>
      <p:ext uri="{BB962C8B-B14F-4D97-AF65-F5344CB8AC3E}">
        <p14:creationId xmlns:p14="http://schemas.microsoft.com/office/powerpoint/2010/main" val="242462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65161" y="1326524"/>
            <a:ext cx="7353836" cy="923330"/>
          </a:xfrm>
          <a:prstGeom prst="rect">
            <a:avLst/>
          </a:prstGeom>
          <a:noFill/>
        </p:spPr>
        <p:txBody>
          <a:bodyPr wrap="square" rtlCol="0">
            <a:spAutoFit/>
          </a:bodyPr>
          <a:lstStyle/>
          <a:p>
            <a:r>
              <a:rPr lang="es-AR" b="1" dirty="0">
                <a:solidFill>
                  <a:schemeClr val="accent4">
                    <a:lumMod val="75000"/>
                  </a:schemeClr>
                </a:solidFill>
              </a:rPr>
              <a:t>INTENSIDAD DE CORRIENTE ELÉCTRICA</a:t>
            </a:r>
          </a:p>
          <a:p>
            <a:endParaRPr lang="es-AR" dirty="0">
              <a:solidFill>
                <a:schemeClr val="accent4">
                  <a:lumMod val="75000"/>
                </a:schemeClr>
              </a:solidFill>
            </a:endParaRPr>
          </a:p>
          <a:p>
            <a:r>
              <a:rPr lang="es-AR" dirty="0">
                <a:solidFill>
                  <a:schemeClr val="accent4">
                    <a:lumMod val="75000"/>
                  </a:schemeClr>
                </a:solidFill>
              </a:rPr>
              <a:t>Es la relación que existe entre la carga y el tiempo.</a:t>
            </a:r>
          </a:p>
        </p:txBody>
      </p:sp>
      <mc:AlternateContent xmlns:mc="http://schemas.openxmlformats.org/markup-compatibility/2006" xmlns:a14="http://schemas.microsoft.com/office/drawing/2010/main">
        <mc:Choice Requires="a14">
          <p:sp>
            <p:nvSpPr>
              <p:cNvPr id="3" name="CuadroTexto 2"/>
              <p:cNvSpPr txBox="1"/>
              <p:nvPr/>
            </p:nvSpPr>
            <p:spPr>
              <a:xfrm>
                <a:off x="1365161" y="2639986"/>
                <a:ext cx="1906075" cy="887294"/>
              </a:xfrm>
              <a:prstGeom prst="rect">
                <a:avLst/>
              </a:prstGeom>
              <a:noFill/>
            </p:spPr>
            <p:txBody>
              <a:bodyPr wrap="square" rtlCol="0">
                <a:spAutoFit/>
              </a:bodyPr>
              <a:lstStyle/>
              <a:p>
                <a:r>
                  <a:rPr lang="es-AR" sz="3600" dirty="0"/>
                  <a:t>i = </a:t>
                </a:r>
                <a14:m>
                  <m:oMath xmlns:m="http://schemas.openxmlformats.org/officeDocument/2006/math">
                    <m:f>
                      <m:fPr>
                        <m:ctrlPr>
                          <a:rPr lang="es-AR" sz="3600" i="1" smtClean="0">
                            <a:latin typeface="Cambria Math" panose="02040503050406030204" pitchFamily="18" charset="0"/>
                          </a:rPr>
                        </m:ctrlPr>
                      </m:fPr>
                      <m:num>
                        <m:r>
                          <a:rPr lang="es-AR" sz="3600" b="0" i="1" smtClean="0">
                            <a:latin typeface="Cambria Math" panose="02040503050406030204" pitchFamily="18" charset="0"/>
                          </a:rPr>
                          <m:t>𝑑𝑞</m:t>
                        </m:r>
                      </m:num>
                      <m:den>
                        <m:r>
                          <a:rPr lang="es-AR" sz="3600" b="0" i="1" smtClean="0">
                            <a:latin typeface="Cambria Math" panose="02040503050406030204" pitchFamily="18" charset="0"/>
                          </a:rPr>
                          <m:t>𝑑𝑡</m:t>
                        </m:r>
                      </m:den>
                    </m:f>
                  </m:oMath>
                </a14:m>
                <a:endParaRPr lang="es-AR" sz="3600" dirty="0"/>
              </a:p>
            </p:txBody>
          </p:sp>
        </mc:Choice>
        <mc:Fallback xmlns="">
          <p:sp>
            <p:nvSpPr>
              <p:cNvPr id="3" name="CuadroTexto 2"/>
              <p:cNvSpPr txBox="1">
                <a:spLocks noRot="1" noChangeAspect="1" noMove="1" noResize="1" noEditPoints="1" noAdjustHandles="1" noChangeArrowheads="1" noChangeShapeType="1" noTextEdit="1"/>
              </p:cNvSpPr>
              <p:nvPr/>
            </p:nvSpPr>
            <p:spPr>
              <a:xfrm>
                <a:off x="1365161" y="2639986"/>
                <a:ext cx="1906075" cy="887294"/>
              </a:xfrm>
              <a:prstGeom prst="rect">
                <a:avLst/>
              </a:prstGeom>
              <a:blipFill rotWithShape="0">
                <a:blip r:embed="rId2"/>
                <a:stretch>
                  <a:fillRect l="-9904" b="-10959"/>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 name="CuadroTexto 3"/>
              <p:cNvSpPr txBox="1"/>
              <p:nvPr/>
            </p:nvSpPr>
            <p:spPr>
              <a:xfrm>
                <a:off x="1629179" y="2783310"/>
                <a:ext cx="3477296" cy="6133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b="0" i="1" smtClean="0">
                              <a:latin typeface="Cambria Math" panose="02040503050406030204" pitchFamily="18" charset="0"/>
                            </a:rPr>
                            <m:t>𝑐𝑎𝑟𝑔𝑎</m:t>
                          </m:r>
                        </m:num>
                        <m:den>
                          <m:r>
                            <a:rPr lang="es-AR" b="0" i="1" smtClean="0">
                              <a:latin typeface="Cambria Math" panose="02040503050406030204" pitchFamily="18" charset="0"/>
                            </a:rPr>
                            <m:t>𝑡𝑖𝑒𝑚𝑝𝑜</m:t>
                          </m:r>
                        </m:den>
                      </m:f>
                    </m:oMath>
                  </m:oMathPara>
                </a14:m>
                <a:endParaRPr lang="es-AR" dirty="0"/>
              </a:p>
            </p:txBody>
          </p:sp>
        </mc:Choice>
        <mc:Fallback xmlns="">
          <p:sp>
            <p:nvSpPr>
              <p:cNvPr id="4" name="CuadroTexto 3"/>
              <p:cNvSpPr txBox="1">
                <a:spLocks noRot="1" noChangeAspect="1" noMove="1" noResize="1" noEditPoints="1" noAdjustHandles="1" noChangeArrowheads="1" noChangeShapeType="1" noTextEdit="1"/>
              </p:cNvSpPr>
              <p:nvPr/>
            </p:nvSpPr>
            <p:spPr>
              <a:xfrm>
                <a:off x="1629179" y="2783310"/>
                <a:ext cx="3477296" cy="613373"/>
              </a:xfrm>
              <a:prstGeom prst="rect">
                <a:avLst/>
              </a:prstGeom>
              <a:blipFill rotWithShape="0">
                <a:blip r:embed="rId3"/>
                <a:stretch>
                  <a:fillRect/>
                </a:stretch>
              </a:blipFill>
            </p:spPr>
            <p:txBody>
              <a:bodyPr/>
              <a:lstStyle/>
              <a:p>
                <a:r>
                  <a:rPr lang="es-AR">
                    <a:noFill/>
                  </a:rPr>
                  <a:t> </a:t>
                </a:r>
              </a:p>
            </p:txBody>
          </p:sp>
        </mc:Fallback>
      </mc:AlternateContent>
      <p:sp>
        <p:nvSpPr>
          <p:cNvPr id="5" name="CuadroTexto 4"/>
          <p:cNvSpPr txBox="1"/>
          <p:nvPr/>
        </p:nvSpPr>
        <p:spPr>
          <a:xfrm>
            <a:off x="5496063" y="2898966"/>
            <a:ext cx="2556455" cy="369332"/>
          </a:xfrm>
          <a:prstGeom prst="rect">
            <a:avLst/>
          </a:prstGeom>
          <a:noFill/>
        </p:spPr>
        <p:txBody>
          <a:bodyPr wrap="square" rtlCol="0">
            <a:spAutoFit/>
          </a:bodyPr>
          <a:lstStyle/>
          <a:p>
            <a:r>
              <a:rPr lang="es-AR" dirty="0"/>
              <a:t>[A] AMPER</a:t>
            </a:r>
          </a:p>
        </p:txBody>
      </p:sp>
      <mc:AlternateContent xmlns:mc="http://schemas.openxmlformats.org/markup-compatibility/2006" xmlns:a14="http://schemas.microsoft.com/office/drawing/2010/main">
        <mc:Choice Requires="a14">
          <p:sp>
            <p:nvSpPr>
              <p:cNvPr id="6" name="CuadroTexto 5"/>
              <p:cNvSpPr txBox="1"/>
              <p:nvPr/>
            </p:nvSpPr>
            <p:spPr>
              <a:xfrm>
                <a:off x="2917067" y="2729834"/>
                <a:ext cx="3477296" cy="6668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i="1" smtClean="0">
                              <a:latin typeface="Cambria Math" panose="02040503050406030204" pitchFamily="18" charset="0"/>
                            </a:rPr>
                            <m:t>[</m:t>
                          </m:r>
                          <m:r>
                            <a:rPr lang="es-AR" b="0" i="1" smtClean="0">
                              <a:latin typeface="Cambria Math" panose="02040503050406030204" pitchFamily="18" charset="0"/>
                            </a:rPr>
                            <m:t>𝐶𝑜𝑢𝑙𝑜𝑚𝑏</m:t>
                          </m:r>
                          <m:r>
                            <a:rPr lang="es-AR" b="0" i="1" smtClean="0">
                              <a:latin typeface="Cambria Math" panose="02040503050406030204" pitchFamily="18" charset="0"/>
                            </a:rPr>
                            <m:t>]</m:t>
                          </m:r>
                        </m:num>
                        <m:den>
                          <m:r>
                            <a:rPr lang="es-AR" b="0" i="1" smtClean="0">
                              <a:latin typeface="Cambria Math" panose="02040503050406030204" pitchFamily="18" charset="0"/>
                            </a:rPr>
                            <m:t>[</m:t>
                          </m:r>
                          <m:r>
                            <a:rPr lang="es-AR" b="0" i="1" smtClean="0">
                              <a:latin typeface="Cambria Math" panose="02040503050406030204" pitchFamily="18" charset="0"/>
                            </a:rPr>
                            <m:t>𝑠𝑒𝑔𝑢𝑛𝑑𝑜</m:t>
                          </m:r>
                          <m:r>
                            <a:rPr lang="es-AR" b="0" i="1" smtClean="0">
                              <a:latin typeface="Cambria Math" panose="02040503050406030204" pitchFamily="18" charset="0"/>
                            </a:rPr>
                            <m:t>]</m:t>
                          </m:r>
                        </m:den>
                      </m:f>
                    </m:oMath>
                  </m:oMathPara>
                </a14:m>
                <a:endParaRPr lang="es-AR" dirty="0"/>
              </a:p>
            </p:txBody>
          </p:sp>
        </mc:Choice>
        <mc:Fallback xmlns="">
          <p:sp>
            <p:nvSpPr>
              <p:cNvPr id="6" name="CuadroTexto 5"/>
              <p:cNvSpPr txBox="1">
                <a:spLocks noRot="1" noChangeAspect="1" noMove="1" noResize="1" noEditPoints="1" noAdjustHandles="1" noChangeArrowheads="1" noChangeShapeType="1" noTextEdit="1"/>
              </p:cNvSpPr>
              <p:nvPr/>
            </p:nvSpPr>
            <p:spPr>
              <a:xfrm>
                <a:off x="2917067" y="2729834"/>
                <a:ext cx="3477296" cy="666849"/>
              </a:xfrm>
              <a:prstGeom prst="rect">
                <a:avLst/>
              </a:prstGeom>
              <a:blipFill rotWithShape="0">
                <a:blip r:embed="rId4"/>
                <a:stretch>
                  <a:fillRect/>
                </a:stretch>
              </a:blipFill>
            </p:spPr>
            <p:txBody>
              <a:bodyPr/>
              <a:lstStyle/>
              <a:p>
                <a:r>
                  <a:rPr lang="es-AR">
                    <a:noFill/>
                  </a:rPr>
                  <a:t> </a:t>
                </a:r>
              </a:p>
            </p:txBody>
          </p:sp>
        </mc:Fallback>
      </mc:AlternateContent>
      <p:sp>
        <p:nvSpPr>
          <p:cNvPr id="7" name="Rectángulo 6"/>
          <p:cNvSpPr/>
          <p:nvPr/>
        </p:nvSpPr>
        <p:spPr>
          <a:xfrm>
            <a:off x="1266423" y="5001443"/>
            <a:ext cx="7044743" cy="646331"/>
          </a:xfrm>
          <a:prstGeom prst="rect">
            <a:avLst/>
          </a:prstGeom>
        </p:spPr>
        <p:txBody>
          <a:bodyPr wrap="square">
            <a:spAutoFit/>
          </a:bodyPr>
          <a:lstStyle/>
          <a:p>
            <a:r>
              <a:rPr lang="es-AR" dirty="0">
                <a:solidFill>
                  <a:schemeClr val="accent4">
                    <a:lumMod val="75000"/>
                  </a:schemeClr>
                </a:solidFill>
              </a:rPr>
              <a:t>Corriente eléctrica es la </a:t>
            </a:r>
            <a:r>
              <a:rPr lang="es-AR" i="1" dirty="0">
                <a:solidFill>
                  <a:schemeClr val="accent4">
                    <a:lumMod val="75000"/>
                  </a:schemeClr>
                </a:solidFill>
              </a:rPr>
              <a:t>velocidad</a:t>
            </a:r>
            <a:r>
              <a:rPr lang="es-AR" dirty="0">
                <a:solidFill>
                  <a:schemeClr val="accent4">
                    <a:lumMod val="75000"/>
                  </a:schemeClr>
                </a:solidFill>
              </a:rPr>
              <a:t> de cambio de la carga respecto al tiempo, medida en Amper. (A).</a:t>
            </a:r>
          </a:p>
        </p:txBody>
      </p:sp>
      <p:pic>
        <p:nvPicPr>
          <p:cNvPr id="8" name="Imagen 7"/>
          <p:cNvPicPr>
            <a:picLocks noChangeAspect="1"/>
          </p:cNvPicPr>
          <p:nvPr/>
        </p:nvPicPr>
        <p:blipFill>
          <a:blip r:embed="rId5"/>
          <a:stretch>
            <a:fillRect/>
          </a:stretch>
        </p:blipFill>
        <p:spPr>
          <a:xfrm>
            <a:off x="6647580" y="3396683"/>
            <a:ext cx="2809875" cy="1476375"/>
          </a:xfrm>
          <a:prstGeom prst="rect">
            <a:avLst/>
          </a:prstGeom>
        </p:spPr>
      </p:pic>
    </p:spTree>
    <p:extLst>
      <p:ext uri="{BB962C8B-B14F-4D97-AF65-F5344CB8AC3E}">
        <p14:creationId xmlns:p14="http://schemas.microsoft.com/office/powerpoint/2010/main" val="4205215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65161" y="1326524"/>
            <a:ext cx="7353836" cy="923330"/>
          </a:xfrm>
          <a:prstGeom prst="rect">
            <a:avLst/>
          </a:prstGeom>
          <a:noFill/>
        </p:spPr>
        <p:txBody>
          <a:bodyPr wrap="square" rtlCol="0">
            <a:spAutoFit/>
          </a:bodyPr>
          <a:lstStyle/>
          <a:p>
            <a:r>
              <a:rPr lang="es-AR" b="1" dirty="0">
                <a:solidFill>
                  <a:schemeClr val="accent4">
                    <a:lumMod val="75000"/>
                  </a:schemeClr>
                </a:solidFill>
              </a:rPr>
              <a:t>POTENCIA</a:t>
            </a:r>
          </a:p>
          <a:p>
            <a:endParaRPr lang="es-AR" dirty="0">
              <a:solidFill>
                <a:schemeClr val="accent4">
                  <a:lumMod val="75000"/>
                </a:schemeClr>
              </a:solidFill>
            </a:endParaRPr>
          </a:p>
          <a:p>
            <a:r>
              <a:rPr lang="es-AR" dirty="0">
                <a:solidFill>
                  <a:schemeClr val="accent4">
                    <a:lumMod val="75000"/>
                  </a:schemeClr>
                </a:solidFill>
              </a:rPr>
              <a:t>Es la velocidad de transformación de la energía.</a:t>
            </a:r>
          </a:p>
        </p:txBody>
      </p:sp>
      <mc:AlternateContent xmlns:mc="http://schemas.openxmlformats.org/markup-compatibility/2006" xmlns:a14="http://schemas.microsoft.com/office/drawing/2010/main">
        <mc:Choice Requires="a14">
          <p:sp>
            <p:nvSpPr>
              <p:cNvPr id="3" name="CuadroTexto 2"/>
              <p:cNvSpPr txBox="1"/>
              <p:nvPr/>
            </p:nvSpPr>
            <p:spPr>
              <a:xfrm>
                <a:off x="1403798" y="2643671"/>
                <a:ext cx="1906075" cy="887294"/>
              </a:xfrm>
              <a:prstGeom prst="rect">
                <a:avLst/>
              </a:prstGeom>
              <a:noFill/>
            </p:spPr>
            <p:txBody>
              <a:bodyPr wrap="square" rtlCol="0">
                <a:spAutoFit/>
              </a:bodyPr>
              <a:lstStyle/>
              <a:p>
                <a:r>
                  <a:rPr lang="es-AR" sz="3600" dirty="0"/>
                  <a:t>P = </a:t>
                </a:r>
                <a14:m>
                  <m:oMath xmlns:m="http://schemas.openxmlformats.org/officeDocument/2006/math">
                    <m:f>
                      <m:fPr>
                        <m:ctrlPr>
                          <a:rPr lang="es-AR" sz="3600" i="1" smtClean="0">
                            <a:latin typeface="Cambria Math" panose="02040503050406030204" pitchFamily="18" charset="0"/>
                          </a:rPr>
                        </m:ctrlPr>
                      </m:fPr>
                      <m:num>
                        <m:r>
                          <a:rPr lang="es-AR" sz="3600" b="0" i="1" smtClean="0">
                            <a:latin typeface="Cambria Math" panose="02040503050406030204" pitchFamily="18" charset="0"/>
                          </a:rPr>
                          <m:t>𝑑𝐸</m:t>
                        </m:r>
                      </m:num>
                      <m:den>
                        <m:r>
                          <a:rPr lang="es-AR" sz="3600" b="0" i="1" smtClean="0">
                            <a:latin typeface="Cambria Math" panose="02040503050406030204" pitchFamily="18" charset="0"/>
                          </a:rPr>
                          <m:t>𝑑𝑡</m:t>
                        </m:r>
                      </m:den>
                    </m:f>
                  </m:oMath>
                </a14:m>
                <a:endParaRPr lang="es-AR" sz="3600" dirty="0"/>
              </a:p>
            </p:txBody>
          </p:sp>
        </mc:Choice>
        <mc:Fallback xmlns="">
          <p:sp>
            <p:nvSpPr>
              <p:cNvPr id="3" name="CuadroTexto 2"/>
              <p:cNvSpPr txBox="1">
                <a:spLocks noRot="1" noChangeAspect="1" noMove="1" noResize="1" noEditPoints="1" noAdjustHandles="1" noChangeArrowheads="1" noChangeShapeType="1" noTextEdit="1"/>
              </p:cNvSpPr>
              <p:nvPr/>
            </p:nvSpPr>
            <p:spPr>
              <a:xfrm>
                <a:off x="1403798" y="2643671"/>
                <a:ext cx="1906075" cy="887294"/>
              </a:xfrm>
              <a:prstGeom prst="rect">
                <a:avLst/>
              </a:prstGeom>
              <a:blipFill rotWithShape="0">
                <a:blip r:embed="rId2"/>
                <a:stretch>
                  <a:fillRect l="-9585" b="-11724"/>
                </a:stretch>
              </a:blipFill>
            </p:spPr>
            <p:txBody>
              <a:bodyPr/>
              <a:lstStyle/>
              <a:p>
                <a:r>
                  <a:rPr lang="es-AR">
                    <a:noFill/>
                  </a:rPr>
                  <a:t> </a:t>
                </a:r>
              </a:p>
            </p:txBody>
          </p:sp>
        </mc:Fallback>
      </mc:AlternateContent>
      <mc:AlternateContent xmlns:mc="http://schemas.openxmlformats.org/markup-compatibility/2006" xmlns:a14="http://schemas.microsoft.com/office/drawing/2010/main">
        <mc:Choice Requires="a14">
          <p:sp>
            <p:nvSpPr>
              <p:cNvPr id="4" name="CuadroTexto 3"/>
              <p:cNvSpPr txBox="1"/>
              <p:nvPr/>
            </p:nvSpPr>
            <p:spPr>
              <a:xfrm>
                <a:off x="1629179" y="2783310"/>
                <a:ext cx="3477296" cy="66627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b="0" i="1" smtClean="0">
                              <a:latin typeface="Cambria Math" panose="02040503050406030204" pitchFamily="18" charset="0"/>
                            </a:rPr>
                            <m:t>𝑒𝑛𝑒𝑟𝑔</m:t>
                          </m:r>
                          <m:r>
                            <a:rPr lang="es-AR" b="0" i="1" smtClean="0">
                              <a:latin typeface="Cambria Math" panose="02040503050406030204" pitchFamily="18" charset="0"/>
                            </a:rPr>
                            <m:t>í</m:t>
                          </m:r>
                          <m:r>
                            <a:rPr lang="es-AR" b="0" i="1" smtClean="0">
                              <a:latin typeface="Cambria Math" panose="02040503050406030204" pitchFamily="18" charset="0"/>
                            </a:rPr>
                            <m:t>𝑎</m:t>
                          </m:r>
                        </m:num>
                        <m:den>
                          <m:r>
                            <a:rPr lang="es-AR" b="0" i="1" smtClean="0">
                              <a:latin typeface="Cambria Math" panose="02040503050406030204" pitchFamily="18" charset="0"/>
                            </a:rPr>
                            <m:t>𝑡𝑖𝑒𝑚𝑝𝑜</m:t>
                          </m:r>
                        </m:den>
                      </m:f>
                    </m:oMath>
                  </m:oMathPara>
                </a14:m>
                <a:endParaRPr lang="es-AR" dirty="0"/>
              </a:p>
            </p:txBody>
          </p:sp>
        </mc:Choice>
        <mc:Fallback xmlns="">
          <p:sp>
            <p:nvSpPr>
              <p:cNvPr id="4" name="CuadroTexto 3"/>
              <p:cNvSpPr txBox="1">
                <a:spLocks noRot="1" noChangeAspect="1" noMove="1" noResize="1" noEditPoints="1" noAdjustHandles="1" noChangeArrowheads="1" noChangeShapeType="1" noTextEdit="1"/>
              </p:cNvSpPr>
              <p:nvPr/>
            </p:nvSpPr>
            <p:spPr>
              <a:xfrm>
                <a:off x="1629179" y="2783310"/>
                <a:ext cx="3477296" cy="666273"/>
              </a:xfrm>
              <a:prstGeom prst="rect">
                <a:avLst/>
              </a:prstGeom>
              <a:blipFill rotWithShape="0">
                <a:blip r:embed="rId3"/>
                <a:stretch>
                  <a:fillRect/>
                </a:stretch>
              </a:blipFill>
            </p:spPr>
            <p:txBody>
              <a:bodyPr/>
              <a:lstStyle/>
              <a:p>
                <a:r>
                  <a:rPr lang="es-AR">
                    <a:noFill/>
                  </a:rPr>
                  <a:t> </a:t>
                </a:r>
              </a:p>
            </p:txBody>
          </p:sp>
        </mc:Fallback>
      </mc:AlternateContent>
      <p:sp>
        <p:nvSpPr>
          <p:cNvPr id="5" name="CuadroTexto 4"/>
          <p:cNvSpPr txBox="1"/>
          <p:nvPr/>
        </p:nvSpPr>
        <p:spPr>
          <a:xfrm>
            <a:off x="5318980" y="2931492"/>
            <a:ext cx="2556455" cy="369332"/>
          </a:xfrm>
          <a:prstGeom prst="rect">
            <a:avLst/>
          </a:prstGeom>
          <a:noFill/>
        </p:spPr>
        <p:txBody>
          <a:bodyPr wrap="square" rtlCol="0">
            <a:spAutoFit/>
          </a:bodyPr>
          <a:lstStyle/>
          <a:p>
            <a:r>
              <a:rPr lang="es-AR" dirty="0"/>
              <a:t>[W] WATT</a:t>
            </a:r>
          </a:p>
        </p:txBody>
      </p:sp>
      <mc:AlternateContent xmlns:mc="http://schemas.openxmlformats.org/markup-compatibility/2006" xmlns:a14="http://schemas.microsoft.com/office/drawing/2010/main">
        <mc:Choice Requires="a14">
          <p:sp>
            <p:nvSpPr>
              <p:cNvPr id="6" name="CuadroTexto 5"/>
              <p:cNvSpPr txBox="1"/>
              <p:nvPr/>
            </p:nvSpPr>
            <p:spPr>
              <a:xfrm>
                <a:off x="2801157" y="2782734"/>
                <a:ext cx="3477296" cy="6668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s-AR" i="1" smtClean="0">
                              <a:latin typeface="Cambria Math" panose="02040503050406030204" pitchFamily="18" charset="0"/>
                            </a:rPr>
                          </m:ctrlPr>
                        </m:fPr>
                        <m:num>
                          <m:r>
                            <a:rPr lang="es-AR" i="1" smtClean="0">
                              <a:latin typeface="Cambria Math" panose="02040503050406030204" pitchFamily="18" charset="0"/>
                            </a:rPr>
                            <m:t>[</m:t>
                          </m:r>
                          <m:r>
                            <a:rPr lang="es-AR" b="0" i="1" smtClean="0">
                              <a:latin typeface="Cambria Math" panose="02040503050406030204" pitchFamily="18" charset="0"/>
                            </a:rPr>
                            <m:t>𝐽𝑜𝑢𝑙𝑒</m:t>
                          </m:r>
                          <m:r>
                            <a:rPr lang="es-AR" b="0" i="1" smtClean="0">
                              <a:latin typeface="Cambria Math" panose="02040503050406030204" pitchFamily="18" charset="0"/>
                            </a:rPr>
                            <m:t>]</m:t>
                          </m:r>
                        </m:num>
                        <m:den>
                          <m:r>
                            <a:rPr lang="es-AR" b="0" i="1" smtClean="0">
                              <a:latin typeface="Cambria Math" panose="02040503050406030204" pitchFamily="18" charset="0"/>
                            </a:rPr>
                            <m:t>[</m:t>
                          </m:r>
                          <m:r>
                            <a:rPr lang="es-AR" b="0" i="1" smtClean="0">
                              <a:latin typeface="Cambria Math" panose="02040503050406030204" pitchFamily="18" charset="0"/>
                            </a:rPr>
                            <m:t>𝑠𝑒𝑔𝑢𝑛𝑑𝑜</m:t>
                          </m:r>
                          <m:r>
                            <a:rPr lang="es-AR" b="0" i="1" smtClean="0">
                              <a:latin typeface="Cambria Math" panose="02040503050406030204" pitchFamily="18" charset="0"/>
                            </a:rPr>
                            <m:t>]</m:t>
                          </m:r>
                        </m:den>
                      </m:f>
                    </m:oMath>
                  </m:oMathPara>
                </a14:m>
                <a:endParaRPr lang="es-AR" dirty="0"/>
              </a:p>
            </p:txBody>
          </p:sp>
        </mc:Choice>
        <mc:Fallback xmlns="">
          <p:sp>
            <p:nvSpPr>
              <p:cNvPr id="6" name="CuadroTexto 5"/>
              <p:cNvSpPr txBox="1">
                <a:spLocks noRot="1" noChangeAspect="1" noMove="1" noResize="1" noEditPoints="1" noAdjustHandles="1" noChangeArrowheads="1" noChangeShapeType="1" noTextEdit="1"/>
              </p:cNvSpPr>
              <p:nvPr/>
            </p:nvSpPr>
            <p:spPr>
              <a:xfrm>
                <a:off x="2801157" y="2782734"/>
                <a:ext cx="3477296" cy="666849"/>
              </a:xfrm>
              <a:prstGeom prst="rect">
                <a:avLst/>
              </a:prstGeom>
              <a:blipFill rotWithShape="0">
                <a:blip r:embed="rId4"/>
                <a:stretch>
                  <a:fillRect/>
                </a:stretch>
              </a:blipFill>
            </p:spPr>
            <p:txBody>
              <a:bodyPr/>
              <a:lstStyle/>
              <a:p>
                <a:r>
                  <a:rPr lang="es-AR">
                    <a:noFill/>
                  </a:rPr>
                  <a:t> </a:t>
                </a:r>
              </a:p>
            </p:txBody>
          </p:sp>
        </mc:Fallback>
      </mc:AlternateContent>
      <p:pic>
        <p:nvPicPr>
          <p:cNvPr id="7" name="Imagen 6"/>
          <p:cNvPicPr>
            <a:picLocks noChangeAspect="1"/>
          </p:cNvPicPr>
          <p:nvPr/>
        </p:nvPicPr>
        <p:blipFill>
          <a:blip r:embed="rId5"/>
          <a:stretch>
            <a:fillRect/>
          </a:stretch>
        </p:blipFill>
        <p:spPr>
          <a:xfrm>
            <a:off x="5980291" y="3863662"/>
            <a:ext cx="2352318" cy="2363059"/>
          </a:xfrm>
          <a:prstGeom prst="rect">
            <a:avLst/>
          </a:prstGeom>
        </p:spPr>
      </p:pic>
      <p:sp>
        <p:nvSpPr>
          <p:cNvPr id="8" name="Rectángulo 7"/>
          <p:cNvSpPr/>
          <p:nvPr/>
        </p:nvSpPr>
        <p:spPr>
          <a:xfrm>
            <a:off x="1403798" y="4445026"/>
            <a:ext cx="4037525" cy="1200329"/>
          </a:xfrm>
          <a:prstGeom prst="rect">
            <a:avLst/>
          </a:prstGeom>
        </p:spPr>
        <p:txBody>
          <a:bodyPr wrap="square">
            <a:spAutoFit/>
          </a:bodyPr>
          <a:lstStyle/>
          <a:p>
            <a:pPr algn="just"/>
            <a:r>
              <a:rPr lang="es-AR" dirty="0">
                <a:solidFill>
                  <a:schemeClr val="accent4">
                    <a:lumMod val="75000"/>
                  </a:schemeClr>
                </a:solidFill>
              </a:rPr>
              <a:t>Polaridades de referencia para la potencia con el uso de la convención pasiva del signo: a) absorción de potencia, b) suministro de potencia.</a:t>
            </a:r>
          </a:p>
        </p:txBody>
      </p:sp>
    </p:spTree>
    <p:extLst>
      <p:ext uri="{BB962C8B-B14F-4D97-AF65-F5344CB8AC3E}">
        <p14:creationId xmlns:p14="http://schemas.microsoft.com/office/powerpoint/2010/main" val="18666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65161" y="1326524"/>
            <a:ext cx="7353836" cy="2308324"/>
          </a:xfrm>
          <a:prstGeom prst="rect">
            <a:avLst/>
          </a:prstGeom>
          <a:noFill/>
        </p:spPr>
        <p:txBody>
          <a:bodyPr wrap="square" rtlCol="0">
            <a:spAutoFit/>
          </a:bodyPr>
          <a:lstStyle/>
          <a:p>
            <a:r>
              <a:rPr lang="es-AR" b="1" dirty="0">
                <a:solidFill>
                  <a:schemeClr val="accent4">
                    <a:lumMod val="75000"/>
                  </a:schemeClr>
                </a:solidFill>
              </a:rPr>
              <a:t>ENERGÍA</a:t>
            </a:r>
          </a:p>
          <a:p>
            <a:endParaRPr lang="es-AR" dirty="0">
              <a:solidFill>
                <a:schemeClr val="accent4">
                  <a:lumMod val="75000"/>
                </a:schemeClr>
              </a:solidFill>
            </a:endParaRPr>
          </a:p>
          <a:p>
            <a:r>
              <a:rPr lang="es-AR" dirty="0">
                <a:solidFill>
                  <a:schemeClr val="accent4">
                    <a:lumMod val="75000"/>
                  </a:schemeClr>
                </a:solidFill>
              </a:rPr>
              <a:t>Concepto desconocido hasta 1850. Actualmente es el concepto más importante de la ciencia.</a:t>
            </a:r>
          </a:p>
          <a:p>
            <a:endParaRPr lang="es-AR" dirty="0">
              <a:solidFill>
                <a:schemeClr val="accent4">
                  <a:lumMod val="75000"/>
                </a:schemeClr>
              </a:solidFill>
            </a:endParaRPr>
          </a:p>
          <a:p>
            <a:r>
              <a:rPr lang="es-AR" dirty="0">
                <a:solidFill>
                  <a:schemeClr val="accent4">
                    <a:lumMod val="75000"/>
                  </a:schemeClr>
                </a:solidFill>
              </a:rPr>
              <a:t>Es la capacidad para realizar trabajo y producir un cambio.</a:t>
            </a:r>
          </a:p>
          <a:p>
            <a:endParaRPr lang="es-AR" dirty="0">
              <a:solidFill>
                <a:schemeClr val="accent4">
                  <a:lumMod val="75000"/>
                </a:schemeClr>
              </a:solidFill>
            </a:endParaRPr>
          </a:p>
          <a:p>
            <a:endParaRPr lang="es-AR" dirty="0">
              <a:solidFill>
                <a:schemeClr val="accent4">
                  <a:lumMod val="75000"/>
                </a:schemeClr>
              </a:solidFill>
            </a:endParaRPr>
          </a:p>
        </p:txBody>
      </p:sp>
      <p:sp>
        <p:nvSpPr>
          <p:cNvPr id="5" name="CuadroTexto 4"/>
          <p:cNvSpPr txBox="1"/>
          <p:nvPr/>
        </p:nvSpPr>
        <p:spPr>
          <a:xfrm>
            <a:off x="6162542" y="3663148"/>
            <a:ext cx="2556455" cy="369332"/>
          </a:xfrm>
          <a:prstGeom prst="rect">
            <a:avLst/>
          </a:prstGeom>
          <a:noFill/>
        </p:spPr>
        <p:txBody>
          <a:bodyPr wrap="square" rtlCol="0">
            <a:spAutoFit/>
          </a:bodyPr>
          <a:lstStyle/>
          <a:p>
            <a:r>
              <a:rPr lang="es-AR" dirty="0"/>
              <a:t>[J] JOULE</a:t>
            </a:r>
          </a:p>
        </p:txBody>
      </p:sp>
      <mc:AlternateContent xmlns:mc="http://schemas.openxmlformats.org/markup-compatibility/2006" xmlns:a14="http://schemas.microsoft.com/office/drawing/2010/main">
        <mc:Choice Requires="a14">
          <p:sp>
            <p:nvSpPr>
              <p:cNvPr id="6" name="CuadroTexto 5"/>
              <p:cNvSpPr txBox="1"/>
              <p:nvPr/>
            </p:nvSpPr>
            <p:spPr>
              <a:xfrm>
                <a:off x="1365161" y="3552894"/>
                <a:ext cx="2382591" cy="589841"/>
              </a:xfrm>
              <a:prstGeom prst="rect">
                <a:avLst/>
              </a:prstGeom>
              <a:noFill/>
            </p:spPr>
            <p:txBody>
              <a:bodyPr wrap="square" rtlCol="0">
                <a:spAutoFit/>
              </a:bodyPr>
              <a:lstStyle/>
              <a:p>
                <a:r>
                  <a:rPr lang="es-AR" sz="2800" dirty="0"/>
                  <a:t>E = </a:t>
                </a:r>
                <a14:m>
                  <m:oMath xmlns:m="http://schemas.openxmlformats.org/officeDocument/2006/math">
                    <m:nary>
                      <m:naryPr>
                        <m:limLoc m:val="undOvr"/>
                        <m:subHide m:val="on"/>
                        <m:supHide m:val="on"/>
                        <m:ctrlPr>
                          <a:rPr lang="es-AR" sz="2800" i="1" smtClean="0">
                            <a:latin typeface="Cambria Math" panose="02040503050406030204" pitchFamily="18" charset="0"/>
                          </a:rPr>
                        </m:ctrlPr>
                      </m:naryPr>
                      <m:sub/>
                      <m:sup/>
                      <m:e>
                        <m:r>
                          <a:rPr lang="es-AR" sz="2800" b="0" i="1" smtClean="0">
                            <a:latin typeface="Cambria Math" panose="02040503050406030204" pitchFamily="18" charset="0"/>
                          </a:rPr>
                          <m:t>𝑃𝑡</m:t>
                        </m:r>
                        <m:r>
                          <a:rPr lang="es-AR" sz="2800" b="0" i="1" smtClean="0">
                            <a:latin typeface="Cambria Math" panose="02040503050406030204" pitchFamily="18" charset="0"/>
                          </a:rPr>
                          <m:t> . </m:t>
                        </m:r>
                        <m:r>
                          <a:rPr lang="es-AR" sz="2800" b="0" i="1" smtClean="0">
                            <a:latin typeface="Cambria Math" panose="02040503050406030204" pitchFamily="18" charset="0"/>
                          </a:rPr>
                          <m:t>𝑑𝑡</m:t>
                        </m:r>
                      </m:e>
                    </m:nary>
                  </m:oMath>
                </a14:m>
                <a:endParaRPr lang="es-AR" sz="2800" dirty="0"/>
              </a:p>
            </p:txBody>
          </p:sp>
        </mc:Choice>
        <mc:Fallback xmlns="">
          <p:sp>
            <p:nvSpPr>
              <p:cNvPr id="6" name="CuadroTexto 5"/>
              <p:cNvSpPr txBox="1">
                <a:spLocks noRot="1" noChangeAspect="1" noMove="1" noResize="1" noEditPoints="1" noAdjustHandles="1" noChangeArrowheads="1" noChangeShapeType="1" noTextEdit="1"/>
              </p:cNvSpPr>
              <p:nvPr/>
            </p:nvSpPr>
            <p:spPr>
              <a:xfrm>
                <a:off x="1365161" y="3552894"/>
                <a:ext cx="2382591" cy="589841"/>
              </a:xfrm>
              <a:prstGeom prst="rect">
                <a:avLst/>
              </a:prstGeom>
              <a:blipFill rotWithShape="0">
                <a:blip r:embed="rId2"/>
                <a:stretch>
                  <a:fillRect l="-5371" t="-10309" b="-17526"/>
                </a:stretch>
              </a:blipFill>
            </p:spPr>
            <p:txBody>
              <a:bodyPr/>
              <a:lstStyle/>
              <a:p>
                <a:r>
                  <a:rPr lang="es-AR">
                    <a:noFill/>
                  </a:rPr>
                  <a:t> </a:t>
                </a:r>
              </a:p>
            </p:txBody>
          </p:sp>
        </mc:Fallback>
      </mc:AlternateContent>
      <p:sp>
        <p:nvSpPr>
          <p:cNvPr id="3" name="CuadroTexto 2"/>
          <p:cNvSpPr txBox="1"/>
          <p:nvPr/>
        </p:nvSpPr>
        <p:spPr>
          <a:xfrm>
            <a:off x="3683358" y="3663148"/>
            <a:ext cx="2717442" cy="369332"/>
          </a:xfrm>
          <a:prstGeom prst="rect">
            <a:avLst/>
          </a:prstGeom>
          <a:noFill/>
        </p:spPr>
        <p:txBody>
          <a:bodyPr wrap="square" rtlCol="0">
            <a:spAutoFit/>
          </a:bodyPr>
          <a:lstStyle/>
          <a:p>
            <a:r>
              <a:rPr lang="es-AR" dirty="0"/>
              <a:t>[Watt] . [segundo]</a:t>
            </a:r>
          </a:p>
        </p:txBody>
      </p:sp>
      <p:sp>
        <p:nvSpPr>
          <p:cNvPr id="4" name="Rectángulo 3"/>
          <p:cNvSpPr/>
          <p:nvPr/>
        </p:nvSpPr>
        <p:spPr>
          <a:xfrm>
            <a:off x="1344769" y="4322785"/>
            <a:ext cx="6096000" cy="1200329"/>
          </a:xfrm>
          <a:prstGeom prst="rect">
            <a:avLst/>
          </a:prstGeom>
        </p:spPr>
        <p:txBody>
          <a:bodyPr>
            <a:spAutoFit/>
          </a:bodyPr>
          <a:lstStyle/>
          <a:p>
            <a:pPr algn="just"/>
            <a:r>
              <a:rPr lang="es-AR" dirty="0">
                <a:solidFill>
                  <a:schemeClr val="accent4">
                    <a:lumMod val="75000"/>
                  </a:schemeClr>
                </a:solidFill>
              </a:rPr>
              <a:t>La Ley de la Conservación de la Energía debe cumplirse en cualquier circuito eléctrico. Por esta razón, la suma algebraica de la potencia en un circuito, en cualquier instante, debe ser cero:</a:t>
            </a:r>
          </a:p>
        </p:txBody>
      </p:sp>
      <p:pic>
        <p:nvPicPr>
          <p:cNvPr id="7" name="Imagen 6"/>
          <p:cNvPicPr>
            <a:picLocks noChangeAspect="1"/>
          </p:cNvPicPr>
          <p:nvPr/>
        </p:nvPicPr>
        <p:blipFill>
          <a:blip r:embed="rId3"/>
          <a:stretch>
            <a:fillRect/>
          </a:stretch>
        </p:blipFill>
        <p:spPr>
          <a:xfrm>
            <a:off x="4392769" y="5523114"/>
            <a:ext cx="2324100" cy="895350"/>
          </a:xfrm>
          <a:prstGeom prst="rect">
            <a:avLst/>
          </a:prstGeom>
        </p:spPr>
      </p:pic>
    </p:spTree>
    <p:extLst>
      <p:ext uri="{BB962C8B-B14F-4D97-AF65-F5344CB8AC3E}">
        <p14:creationId xmlns:p14="http://schemas.microsoft.com/office/powerpoint/2010/main" val="2379632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682580" y="4404575"/>
            <a:ext cx="4906851" cy="1477328"/>
          </a:xfrm>
          <a:prstGeom prst="rect">
            <a:avLst/>
          </a:prstGeom>
          <a:noFill/>
        </p:spPr>
        <p:txBody>
          <a:bodyPr wrap="square" rtlCol="0">
            <a:spAutoFit/>
          </a:bodyPr>
          <a:lstStyle/>
          <a:p>
            <a:r>
              <a:rPr lang="es-AR" dirty="0">
                <a:solidFill>
                  <a:schemeClr val="accent5">
                    <a:lumMod val="75000"/>
                  </a:schemeClr>
                </a:solidFill>
              </a:rPr>
              <a:t>LABORATORIO DE MEDICIONES</a:t>
            </a:r>
          </a:p>
          <a:p>
            <a:r>
              <a:rPr lang="es-AR" dirty="0">
                <a:solidFill>
                  <a:schemeClr val="accent5">
                    <a:lumMod val="75000"/>
                  </a:schemeClr>
                </a:solidFill>
              </a:rPr>
              <a:t>UTN-INSPT</a:t>
            </a:r>
          </a:p>
          <a:p>
            <a:r>
              <a:rPr lang="es-AR" dirty="0">
                <a:solidFill>
                  <a:schemeClr val="accent5">
                    <a:lumMod val="75000"/>
                  </a:schemeClr>
                </a:solidFill>
              </a:rPr>
              <a:t>LIC. PROF. RICARDO DEFRANCE</a:t>
            </a:r>
          </a:p>
          <a:p>
            <a:r>
              <a:rPr lang="es-AR" dirty="0">
                <a:solidFill>
                  <a:srgbClr val="00B0F0"/>
                </a:solidFill>
                <a:hlinkClick r:id="rId2"/>
              </a:rPr>
              <a:t>ricardo.defrance@inspt.utn.edu.ar</a:t>
            </a:r>
            <a:endParaRPr lang="es-AR" dirty="0">
              <a:solidFill>
                <a:srgbClr val="00B0F0"/>
              </a:solidFill>
            </a:endParaRPr>
          </a:p>
          <a:p>
            <a:endParaRPr lang="es-AR" dirty="0">
              <a:solidFill>
                <a:srgbClr val="00B0F0"/>
              </a:solidFill>
            </a:endParaRPr>
          </a:p>
        </p:txBody>
      </p:sp>
    </p:spTree>
    <p:extLst>
      <p:ext uri="{BB962C8B-B14F-4D97-AF65-F5344CB8AC3E}">
        <p14:creationId xmlns:p14="http://schemas.microsoft.com/office/powerpoint/2010/main" val="1216424619"/>
      </p:ext>
    </p:extLst>
  </p:cSld>
  <p:clrMapOvr>
    <a:masterClrMapping/>
  </p:clrMapOvr>
</p:sld>
</file>

<file path=ppt/theme/theme1.xml><?xml version="1.0" encoding="utf-8"?>
<a:theme xmlns:a="http://schemas.openxmlformats.org/drawingml/2006/main" name="Faceta">
  <a:themeElements>
    <a:clrScheme name="Verde azulado">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614BCC9CD7DBDA4E90F6E467C3CED051" ma:contentTypeVersion="3" ma:contentTypeDescription="Crear nuevo documento." ma:contentTypeScope="" ma:versionID="58e145cfbd918fcf60eedd2b310a18ca">
  <xsd:schema xmlns:xsd="http://www.w3.org/2001/XMLSchema" xmlns:xs="http://www.w3.org/2001/XMLSchema" xmlns:p="http://schemas.microsoft.com/office/2006/metadata/properties" xmlns:ns2="397df017-1763-484d-bc35-673190dceec5" targetNamespace="http://schemas.microsoft.com/office/2006/metadata/properties" ma:root="true" ma:fieldsID="5348ead7abc4cfd1f5fd756d6362145a" ns2:_="">
    <xsd:import namespace="397df017-1763-484d-bc35-673190dceec5"/>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97df017-1763-484d-bc35-673190dcee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E32034A-9A06-4232-AE38-8CD6D1179F5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420CE6F-6366-42E1-968F-2D77599A382F}">
  <ds:schemaRefs>
    <ds:schemaRef ds:uri="http://schemas.microsoft.com/sharepoint/v3/contenttype/forms"/>
  </ds:schemaRefs>
</ds:datastoreItem>
</file>

<file path=customXml/itemProps3.xml><?xml version="1.0" encoding="utf-8"?>
<ds:datastoreItem xmlns:ds="http://schemas.openxmlformats.org/officeDocument/2006/customXml" ds:itemID="{EE0DDEF0-6DFB-40F4-BDCF-34869D9F7E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97df017-1763-484d-bc35-673190dcee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246</TotalTime>
  <Words>336</Words>
  <Application>Microsoft Office PowerPoint</Application>
  <PresentationFormat>Panorámica</PresentationFormat>
  <Paragraphs>49</Paragraphs>
  <Slides>8</Slides>
  <Notes>0</Notes>
  <HiddenSlides>0</HiddenSlides>
  <MMClips>0</MMClips>
  <ScaleCrop>false</ScaleCrop>
  <HeadingPairs>
    <vt:vector size="4" baseType="variant">
      <vt:variant>
        <vt:lpstr>Tema</vt:lpstr>
      </vt:variant>
      <vt:variant>
        <vt:i4>1</vt:i4>
      </vt:variant>
      <vt:variant>
        <vt:lpstr>Títulos de diapositiva</vt:lpstr>
      </vt:variant>
      <vt:variant>
        <vt:i4>8</vt:i4>
      </vt:variant>
    </vt:vector>
  </HeadingPairs>
  <TitlesOfParts>
    <vt:vector size="9" baseType="lpstr">
      <vt:lpstr>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Ricardo Defrance</dc:creator>
  <cp:lastModifiedBy>Ricardo Defrance</cp:lastModifiedBy>
  <cp:revision>34</cp:revision>
  <dcterms:created xsi:type="dcterms:W3CDTF">2016-05-13T22:47:55Z</dcterms:created>
  <dcterms:modified xsi:type="dcterms:W3CDTF">2020-04-23T15:15:03Z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0x010100614BCC9CD7DBDA4E90F6E467C3CED051</vt:lpwstr>
  </property>
</Properties>
</file>