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6" r:id="rId5"/>
    <p:sldId id="270" r:id="rId6"/>
    <p:sldId id="341" r:id="rId7"/>
    <p:sldId id="347" r:id="rId8"/>
    <p:sldId id="342" r:id="rId9"/>
    <p:sldId id="343" r:id="rId10"/>
    <p:sldId id="344" r:id="rId11"/>
    <p:sldId id="345" r:id="rId12"/>
    <p:sldId id="346" r:id="rId13"/>
    <p:sldId id="34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818A1-1062-4BE8-863C-CC085CA8DA2E}" v="2" dt="2020-04-28T13:59:43.005"/>
    <p1510:client id="{C12EFD23-FC90-4118-9159-3B81A65FE19D}" v="3" dt="2020-04-23T20:46:22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 Rodriguez" userId="S::christian.rodriguez@alu.inspt.utn.edu.ar::4cec0d9c-e1a7-40d4-97d8-4545cb7ae5cc" providerId="AD" clId="Web-{238818A1-1062-4BE8-863C-CC085CA8DA2E}"/>
    <pc:docChg chg="modSld">
      <pc:chgData name="Christian  Rodriguez" userId="S::christian.rodriguez@alu.inspt.utn.edu.ar::4cec0d9c-e1a7-40d4-97d8-4545cb7ae5cc" providerId="AD" clId="Web-{238818A1-1062-4BE8-863C-CC085CA8DA2E}" dt="2020-04-28T13:59:43.005" v="1" actId="1076"/>
      <pc:docMkLst>
        <pc:docMk/>
      </pc:docMkLst>
      <pc:sldChg chg="modSp">
        <pc:chgData name="Christian  Rodriguez" userId="S::christian.rodriguez@alu.inspt.utn.edu.ar::4cec0d9c-e1a7-40d4-97d8-4545cb7ae5cc" providerId="AD" clId="Web-{238818A1-1062-4BE8-863C-CC085CA8DA2E}" dt="2020-04-28T13:59:43.005" v="1" actId="1076"/>
        <pc:sldMkLst>
          <pc:docMk/>
          <pc:sldMk cId="1865128625" sldId="343"/>
        </pc:sldMkLst>
        <pc:picChg chg="mod">
          <ac:chgData name="Christian  Rodriguez" userId="S::christian.rodriguez@alu.inspt.utn.edu.ar::4cec0d9c-e1a7-40d4-97d8-4545cb7ae5cc" providerId="AD" clId="Web-{238818A1-1062-4BE8-863C-CC085CA8DA2E}" dt="2020-04-28T13:59:43.005" v="1" actId="1076"/>
          <ac:picMkLst>
            <pc:docMk/>
            <pc:sldMk cId="1865128625" sldId="343"/>
            <ac:picMk id="2" creationId="{00000000-0000-0000-0000-000000000000}"/>
          </ac:picMkLst>
        </pc:picChg>
      </pc:sldChg>
    </pc:docChg>
  </pc:docChgLst>
  <pc:docChgLst>
    <pc:chgData name="Jorge Vazzoler" userId="S::jorge.vazzoler@alu.inspt.utn.edu.ar::b426c97d-2123-4267-8acc-cc0ddfe13e9b" providerId="AD" clId="Web-{C12EFD23-FC90-4118-9159-3B81A65FE19D}"/>
    <pc:docChg chg="modSld">
      <pc:chgData name="Jorge Vazzoler" userId="S::jorge.vazzoler@alu.inspt.utn.edu.ar::b426c97d-2123-4267-8acc-cc0ddfe13e9b" providerId="AD" clId="Web-{C12EFD23-FC90-4118-9159-3B81A65FE19D}" dt="2020-04-23T20:46:22.858" v="2" actId="1076"/>
      <pc:docMkLst>
        <pc:docMk/>
      </pc:docMkLst>
      <pc:sldChg chg="modSp">
        <pc:chgData name="Jorge Vazzoler" userId="S::jorge.vazzoler@alu.inspt.utn.edu.ar::b426c97d-2123-4267-8acc-cc0ddfe13e9b" providerId="AD" clId="Web-{C12EFD23-FC90-4118-9159-3B81A65FE19D}" dt="2020-04-23T20:46:22.858" v="2" actId="1076"/>
        <pc:sldMkLst>
          <pc:docMk/>
          <pc:sldMk cId="1216424619" sldId="340"/>
        </pc:sldMkLst>
        <pc:spChg chg="mod">
          <ac:chgData name="Jorge Vazzoler" userId="S::jorge.vazzoler@alu.inspt.utn.edu.ar::b426c97d-2123-4267-8acc-cc0ddfe13e9b" providerId="AD" clId="Web-{C12EFD23-FC90-4118-9159-3B81A65FE19D}" dt="2020-04-23T20:46:22.858" v="2" actId="1076"/>
          <ac:spMkLst>
            <pc:docMk/>
            <pc:sldMk cId="1216424619" sldId="340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8ACA5-8D6B-4E4D-AC5F-41AEEA4F8A96}" type="datetimeFigureOut">
              <a:rPr lang="es-AR" smtClean="0"/>
              <a:t>28/4/2020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7C60D-E96F-4220-9B87-D48A996AD3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98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ricardo.defrance@inspt.utn.edu.a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5" y="292122"/>
            <a:ext cx="1000125" cy="1019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394" y="2993030"/>
            <a:ext cx="2027215" cy="154929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82478" y="3121347"/>
            <a:ext cx="836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LABORATORIO DE MEDICIONES</a:t>
            </a:r>
          </a:p>
        </p:txBody>
      </p:sp>
      <p:cxnSp>
        <p:nvCxnSpPr>
          <p:cNvPr id="8" name="Conector recto 7"/>
          <p:cNvCxnSpPr/>
          <p:nvPr/>
        </p:nvCxnSpPr>
        <p:spPr>
          <a:xfrm flipH="1">
            <a:off x="682478" y="3778208"/>
            <a:ext cx="7444092" cy="0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82478" y="6156102"/>
            <a:ext cx="490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Lic. Prof. Ricardo G. Defrance</a:t>
            </a:r>
          </a:p>
        </p:txBody>
      </p:sp>
    </p:spTree>
    <p:extLst>
      <p:ext uri="{BB962C8B-B14F-4D97-AF65-F5344CB8AC3E}">
        <p14:creationId xmlns:p14="http://schemas.microsoft.com/office/powerpoint/2010/main" val="92848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-93797" y="3153745"/>
            <a:ext cx="4906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LABORATORIO DE MEDICIONES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UTN-INSPT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LIC. PROF. RICARDO DEFRANCE</a:t>
            </a:r>
          </a:p>
          <a:p>
            <a:r>
              <a:rPr lang="es-AR" dirty="0">
                <a:solidFill>
                  <a:srgbClr val="00B0F0"/>
                </a:solidFill>
                <a:hlinkClick r:id="rId2"/>
              </a:rPr>
              <a:t>ricardo.defrance@inspt.utn.edu.ar</a:t>
            </a:r>
            <a:endParaRPr lang="es-AR" dirty="0">
              <a:solidFill>
                <a:srgbClr val="00B0F0"/>
              </a:solidFill>
            </a:endParaRPr>
          </a:p>
          <a:p>
            <a:endParaRPr lang="es-A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42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5" y="292122"/>
            <a:ext cx="1000125" cy="10191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92934" y="2992559"/>
            <a:ext cx="836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LA METROLOGÍA</a:t>
            </a:r>
          </a:p>
        </p:txBody>
      </p:sp>
    </p:spTree>
    <p:extLst>
      <p:ext uri="{BB962C8B-B14F-4D97-AF65-F5344CB8AC3E}">
        <p14:creationId xmlns:p14="http://schemas.microsoft.com/office/powerpoint/2010/main" val="37381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21217" y="2136339"/>
            <a:ext cx="84227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CLASE VIRTUAL 1 – INTRODUCCIÓN AL ESTUDIO DE LAS MEDICIONE</a:t>
            </a:r>
            <a:r>
              <a:rPr lang="es-AR" dirty="0"/>
              <a:t>S </a:t>
            </a:r>
          </a:p>
          <a:p>
            <a:pPr algn="just"/>
            <a:endParaRPr lang="es-AR" dirty="0"/>
          </a:p>
          <a:p>
            <a:pPr algn="just"/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¿Qué es medir? </a:t>
            </a:r>
          </a:p>
          <a:p>
            <a:pPr algn="just"/>
            <a:endParaRPr lang="es-AR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1. Medir es comparar una magnitud desconocida, con otra conocida que se toma como unidad. </a:t>
            </a:r>
          </a:p>
          <a:p>
            <a:pPr algn="just"/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2. Es cuantificar, asignar un valor al estado de un fenómeno. Es un número atribuido a una cantidad física. </a:t>
            </a:r>
          </a:p>
          <a:p>
            <a:pPr algn="just"/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3. Es determinar los límites probables de error. Cuantificar imprecisiones.</a:t>
            </a:r>
            <a:r>
              <a:rPr lang="es-A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722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017432" y="1532585"/>
            <a:ext cx="80106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accent5">
                    <a:lumMod val="75000"/>
                  </a:schemeClr>
                </a:solidFill>
              </a:rPr>
              <a:t>Metrología</a:t>
            </a:r>
          </a:p>
          <a:p>
            <a:endParaRPr lang="es-AR" sz="2000" dirty="0"/>
          </a:p>
          <a:p>
            <a:pPr algn="just"/>
            <a:r>
              <a:rPr lang="es-AR" sz="2000" dirty="0">
                <a:solidFill>
                  <a:schemeClr val="accent5">
                    <a:lumMod val="75000"/>
                  </a:schemeClr>
                </a:solidFill>
              </a:rPr>
              <a:t>Cada vez que se deba decidir si el valor concreto de una magnitud esta dentro de los intervalos de valores admisibles, es preciso “medir”, y para ello, es necesario acotar el valor de la magnitud medida entre un mínimo y un máximo, puesto que resulta humanamente imposible encontrar el valor verdadero de cualquier magnitud medida. </a:t>
            </a:r>
          </a:p>
          <a:p>
            <a:pPr algn="just"/>
            <a:endParaRPr lang="es-AR" sz="2000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s-AR" sz="2000" dirty="0">
                <a:solidFill>
                  <a:schemeClr val="accent5">
                    <a:lumMod val="75000"/>
                  </a:schemeClr>
                </a:solidFill>
              </a:rPr>
              <a:t>Los procedimientos empleados para encontrar el valor de una magnitud dimensional y su cota máxima de variación constituyen el ámbito de la “Metrología” o ciencia de la medida.</a:t>
            </a:r>
          </a:p>
        </p:txBody>
      </p:sp>
    </p:spTree>
    <p:extLst>
      <p:ext uri="{BB962C8B-B14F-4D97-AF65-F5344CB8AC3E}">
        <p14:creationId xmlns:p14="http://schemas.microsoft.com/office/powerpoint/2010/main" val="174850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04553" y="1856171"/>
            <a:ext cx="79076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Definiciones fundamentales: </a:t>
            </a:r>
          </a:p>
          <a:p>
            <a:pPr algn="just"/>
            <a:endParaRPr lang="es-AR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Valor verdadero: Valor más probable. Es determinado por estadística a través de sucesivas repeticiones de una medición o ensayo para asignar un valor al estado de un fenómeno. </a:t>
            </a:r>
          </a:p>
          <a:p>
            <a:pPr marL="342900" indent="-342900" algn="just">
              <a:buAutoNum type="arabicPeriod"/>
            </a:pPr>
            <a:endParaRPr lang="es-AR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2. Exactitud: Algo es exacto, cuanto más se acerque al valor verdadero. Proximidad al valor real (estadístico). </a:t>
            </a:r>
          </a:p>
          <a:p>
            <a:pPr algn="just"/>
            <a:endParaRPr lang="es-AR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3. Precisión: Un instrumento es preciso cuando, después de haber realizado tres o más mediciones, arroja resultados próximos entre sí. Definición nítida. </a:t>
            </a:r>
          </a:p>
        </p:txBody>
      </p:sp>
    </p:spTree>
    <p:extLst>
      <p:ext uri="{BB962C8B-B14F-4D97-AF65-F5344CB8AC3E}">
        <p14:creationId xmlns:p14="http://schemas.microsoft.com/office/powerpoint/2010/main" val="12087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48" y="2448891"/>
            <a:ext cx="8858529" cy="2066456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313645" y="1493949"/>
            <a:ext cx="51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Concepto de precisión y exactitud </a:t>
            </a:r>
          </a:p>
        </p:txBody>
      </p:sp>
    </p:spTree>
    <p:extLst>
      <p:ext uri="{BB962C8B-B14F-4D97-AF65-F5344CB8AC3E}">
        <p14:creationId xmlns:p14="http://schemas.microsoft.com/office/powerpoint/2010/main" val="186512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693133" y="2765673"/>
            <a:ext cx="4968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000" b="1" dirty="0">
                <a:solidFill>
                  <a:schemeClr val="accent5">
                    <a:lumMod val="75000"/>
                  </a:schemeClr>
                </a:solidFill>
              </a:rPr>
              <a:t>Longitud [M]     Masa [Kg]     Tiempo [s]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133341" y="1233204"/>
            <a:ext cx="508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Análisis dimensional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133341" y="1777103"/>
            <a:ext cx="8087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En base a estas magnitudes fundamentales, se define el resto de las magnitudes</a:t>
            </a:r>
            <a:r>
              <a:rPr lang="es-AR" dirty="0"/>
              <a:t>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133341" y="3508022"/>
            <a:ext cx="46363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Unidades base del SI</a:t>
            </a:r>
          </a:p>
          <a:p>
            <a:endParaRPr lang="es-AR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Longitud [m]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Masa [Kg]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Tiempo [s]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Corriente eléctrica [A]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Temperatura [K]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Intensidad luminosa [Cd]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Cantidad de sustancia [mol]</a:t>
            </a:r>
          </a:p>
        </p:txBody>
      </p:sp>
    </p:spTree>
    <p:extLst>
      <p:ext uri="{BB962C8B-B14F-4D97-AF65-F5344CB8AC3E}">
        <p14:creationId xmlns:p14="http://schemas.microsoft.com/office/powerpoint/2010/main" val="293493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248" y="2427600"/>
            <a:ext cx="7558628" cy="260803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378039" y="1326524"/>
            <a:ext cx="3296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Instrumento de medición</a:t>
            </a:r>
          </a:p>
        </p:txBody>
      </p:sp>
    </p:spTree>
    <p:extLst>
      <p:ext uri="{BB962C8B-B14F-4D97-AF65-F5344CB8AC3E}">
        <p14:creationId xmlns:p14="http://schemas.microsoft.com/office/powerpoint/2010/main" val="24614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57836" y="1682410"/>
            <a:ext cx="749979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Proceso de medición </a:t>
            </a:r>
          </a:p>
          <a:p>
            <a:pPr algn="just"/>
            <a:endParaRPr lang="es-AR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Se define el parámetro buscado. </a:t>
            </a:r>
          </a:p>
          <a:p>
            <a:pPr algn="just"/>
            <a:endParaRPr lang="es-AR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2. Se elige el instrumento de acuerdo al método de medición. </a:t>
            </a:r>
          </a:p>
          <a:p>
            <a:pPr algn="just"/>
            <a:endParaRPr lang="es-AR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3. Se lleva a cabo la medición. Se realizan tres mediciones manteniendo las condiciones invariables, como las características del medio donde se efectúa. </a:t>
            </a:r>
          </a:p>
          <a:p>
            <a:pPr algn="just"/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algn="just"/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4. Se analizan las conclusiones. </a:t>
            </a:r>
          </a:p>
        </p:txBody>
      </p:sp>
    </p:spTree>
    <p:extLst>
      <p:ext uri="{BB962C8B-B14F-4D97-AF65-F5344CB8AC3E}">
        <p14:creationId xmlns:p14="http://schemas.microsoft.com/office/powerpoint/2010/main" val="4844592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14BCC9CD7DBDA4E90F6E467C3CED051" ma:contentTypeVersion="3" ma:contentTypeDescription="Crear nuevo documento." ma:contentTypeScope="" ma:versionID="58e145cfbd918fcf60eedd2b310a18ca">
  <xsd:schema xmlns:xsd="http://www.w3.org/2001/XMLSchema" xmlns:xs="http://www.w3.org/2001/XMLSchema" xmlns:p="http://schemas.microsoft.com/office/2006/metadata/properties" xmlns:ns2="397df017-1763-484d-bc35-673190dceec5" targetNamespace="http://schemas.microsoft.com/office/2006/metadata/properties" ma:root="true" ma:fieldsID="5348ead7abc4cfd1f5fd756d6362145a" ns2:_="">
    <xsd:import namespace="397df017-1763-484d-bc35-673190dcee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df017-1763-484d-bc35-673190dcee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4DEE6A-7C20-445B-95C9-56B434EB434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4B4BE1B-D233-4518-B0C7-16CEA5FC27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7df017-1763-484d-bc35-673190dcee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1B18BC-D094-4E25-A4DC-FC167D58AC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403</Words>
  <Application>Microsoft Office PowerPoint</Application>
  <PresentationFormat>Panorámica</PresentationFormat>
  <Paragraphs>49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Defrance</dc:creator>
  <cp:lastModifiedBy>Ricardo Defrance</cp:lastModifiedBy>
  <cp:revision>38</cp:revision>
  <dcterms:created xsi:type="dcterms:W3CDTF">2016-05-13T22:47:55Z</dcterms:created>
  <dcterms:modified xsi:type="dcterms:W3CDTF">2020-04-28T13:59:46Z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0x010100614BCC9CD7DBDA4E90F6E467C3CED051</vt:lpwstr>
  </property>
</Properties>
</file>