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handoutMasterIdLst>
    <p:handoutMasterId r:id="rId41"/>
  </p:handoutMasterIdLst>
  <p:sldIdLst>
    <p:sldId id="257" r:id="rId5"/>
    <p:sldId id="258" r:id="rId6"/>
    <p:sldId id="271" r:id="rId7"/>
    <p:sldId id="256" r:id="rId8"/>
    <p:sldId id="262" r:id="rId9"/>
    <p:sldId id="265" r:id="rId10"/>
    <p:sldId id="261" r:id="rId11"/>
    <p:sldId id="260" r:id="rId12"/>
    <p:sldId id="264" r:id="rId13"/>
    <p:sldId id="263" r:id="rId14"/>
    <p:sldId id="259" r:id="rId15"/>
    <p:sldId id="266" r:id="rId16"/>
    <p:sldId id="267" r:id="rId17"/>
    <p:sldId id="268" r:id="rId18"/>
    <p:sldId id="273" r:id="rId19"/>
    <p:sldId id="269" r:id="rId20"/>
    <p:sldId id="275" r:id="rId21"/>
    <p:sldId id="276" r:id="rId22"/>
    <p:sldId id="277" r:id="rId23"/>
    <p:sldId id="274" r:id="rId24"/>
    <p:sldId id="270" r:id="rId25"/>
    <p:sldId id="272" r:id="rId26"/>
    <p:sldId id="278" r:id="rId27"/>
    <p:sldId id="279" r:id="rId28"/>
    <p:sldId id="280" r:id="rId29"/>
    <p:sldId id="281" r:id="rId30"/>
    <p:sldId id="282" r:id="rId31"/>
    <p:sldId id="283" r:id="rId32"/>
    <p:sldId id="284" r:id="rId33"/>
    <p:sldId id="285" r:id="rId34"/>
    <p:sldId id="290" r:id="rId35"/>
    <p:sldId id="287" r:id="rId36"/>
    <p:sldId id="288" r:id="rId37"/>
    <p:sldId id="289" r:id="rId38"/>
    <p:sldId id="286" r:id="rId39"/>
  </p:sldIdLst>
  <p:sldSz cx="9144000" cy="6858000" type="screen4x3"/>
  <p:notesSz cx="6881813" cy="10002838"/>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3B2AD5-21E9-467D-8D78-379D2981B0D4}" v="1" dt="2020-05-23T03:07:56.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o Aparicio" userId="S::alberto.aparicio@alu.inspt.utn.edu.ar::901437a3-7bd4-4597-9fb0-6fa969ce1975" providerId="AD" clId="Web-{943B2AD5-21E9-467D-8D78-379D2981B0D4}"/>
    <pc:docChg chg="modSld">
      <pc:chgData name="Alberto Aparicio" userId="S::alberto.aparicio@alu.inspt.utn.edu.ar::901437a3-7bd4-4597-9fb0-6fa969ce1975" providerId="AD" clId="Web-{943B2AD5-21E9-467D-8D78-379D2981B0D4}" dt="2020-05-23T03:07:56.873" v="0" actId="1076"/>
      <pc:docMkLst>
        <pc:docMk/>
      </pc:docMkLst>
      <pc:sldChg chg="modSp">
        <pc:chgData name="Alberto Aparicio" userId="S::alberto.aparicio@alu.inspt.utn.edu.ar::901437a3-7bd4-4597-9fb0-6fa969ce1975" providerId="AD" clId="Web-{943B2AD5-21E9-467D-8D78-379D2981B0D4}" dt="2020-05-23T03:07:56.873" v="0" actId="1076"/>
        <pc:sldMkLst>
          <pc:docMk/>
          <pc:sldMk cId="0" sldId="257"/>
        </pc:sldMkLst>
        <pc:spChg chg="mod">
          <ac:chgData name="Alberto Aparicio" userId="S::alberto.aparicio@alu.inspt.utn.edu.ar::901437a3-7bd4-4597-9fb0-6fa969ce1975" providerId="AD" clId="Web-{943B2AD5-21E9-467D-8D78-379D2981B0D4}" dt="2020-05-23T03:07:56.873" v="0" actId="1076"/>
          <ac:spMkLst>
            <pc:docMk/>
            <pc:sldMk cId="0" sldId="257"/>
            <ac:spMk id="1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913" cy="500063"/>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97313" y="0"/>
            <a:ext cx="2982912" cy="500063"/>
          </a:xfrm>
          <a:prstGeom prst="rect">
            <a:avLst/>
          </a:prstGeom>
        </p:spPr>
        <p:txBody>
          <a:bodyPr vert="horz" lIns="91440" tIns="45720" rIns="91440" bIns="45720" rtlCol="0"/>
          <a:lstStyle>
            <a:lvl1pPr algn="r">
              <a:defRPr sz="1200"/>
            </a:lvl1pPr>
          </a:lstStyle>
          <a:p>
            <a:fld id="{D0E2BD3A-4FC8-4398-92BE-16ED5A48279F}" type="datetimeFigureOut">
              <a:rPr lang="es-AR" smtClean="0"/>
              <a:t>22/5/2020</a:t>
            </a:fld>
            <a:endParaRPr lang="es-AR"/>
          </a:p>
        </p:txBody>
      </p:sp>
      <p:sp>
        <p:nvSpPr>
          <p:cNvPr id="4" name="3 Marcador de pie de página"/>
          <p:cNvSpPr>
            <a:spLocks noGrp="1"/>
          </p:cNvSpPr>
          <p:nvPr>
            <p:ph type="ftr" sz="quarter" idx="2"/>
          </p:nvPr>
        </p:nvSpPr>
        <p:spPr>
          <a:xfrm>
            <a:off x="0" y="9501188"/>
            <a:ext cx="2982913" cy="500062"/>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97313" y="9501188"/>
            <a:ext cx="2982912" cy="500062"/>
          </a:xfrm>
          <a:prstGeom prst="rect">
            <a:avLst/>
          </a:prstGeom>
        </p:spPr>
        <p:txBody>
          <a:bodyPr vert="horz" lIns="91440" tIns="45720" rIns="91440" bIns="45720" rtlCol="0" anchor="b"/>
          <a:lstStyle>
            <a:lvl1pPr algn="r">
              <a:defRPr sz="1200"/>
            </a:lvl1pPr>
          </a:lstStyle>
          <a:p>
            <a:fld id="{5E5084EC-4F45-4844-8F34-44DF3133B8CE}" type="slidenum">
              <a:rPr lang="es-AR" smtClean="0"/>
              <a:t>‹Nº›</a:t>
            </a:fld>
            <a:endParaRPr lang="es-AR"/>
          </a:p>
        </p:txBody>
      </p:sp>
    </p:spTree>
    <p:extLst>
      <p:ext uri="{BB962C8B-B14F-4D97-AF65-F5344CB8AC3E}">
        <p14:creationId xmlns:p14="http://schemas.microsoft.com/office/powerpoint/2010/main" val="4156256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AR" dirty="0"/>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CD585F40-E5EF-4F08-ACCE-26EBE378FBC2}" type="datetimeFigureOut">
              <a:rPr lang="es-AR" smtClean="0"/>
              <a:pPr/>
              <a:t>22/5/2020</a:t>
            </a:fld>
            <a:endParaRPr lang="es-AR" dirty="0"/>
          </a:p>
        </p:txBody>
      </p:sp>
      <p:sp>
        <p:nvSpPr>
          <p:cNvPr id="4" name="3 Marcador de imagen de diapositiva"/>
          <p:cNvSpPr>
            <a:spLocks noGrp="1" noRot="1" noChangeAspect="1"/>
          </p:cNvSpPr>
          <p:nvPr>
            <p:ph type="sldImg" idx="2"/>
          </p:nvPr>
        </p:nvSpPr>
        <p:spPr>
          <a:xfrm>
            <a:off x="942975" y="750888"/>
            <a:ext cx="4997450" cy="3749675"/>
          </a:xfrm>
          <a:prstGeom prst="rect">
            <a:avLst/>
          </a:prstGeom>
          <a:noFill/>
          <a:ln w="12700">
            <a:solidFill>
              <a:prstClr val="black"/>
            </a:solidFill>
          </a:ln>
        </p:spPr>
        <p:txBody>
          <a:bodyPr vert="horz" lIns="96478" tIns="48239" rIns="96478" bIns="48239" rtlCol="0" anchor="ctr"/>
          <a:lstStyle/>
          <a:p>
            <a:endParaRPr lang="es-AR" dirty="0"/>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AR" dirty="0"/>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997E6651-C9FB-46BD-B211-8A99C541B1A1}" type="slidenum">
              <a:rPr lang="es-AR" smtClean="0"/>
              <a:pPr/>
              <a:t>‹Nº›</a:t>
            </a:fld>
            <a:endParaRPr lang="es-AR" dirty="0"/>
          </a:p>
        </p:txBody>
      </p:sp>
    </p:spTree>
    <p:extLst>
      <p:ext uri="{BB962C8B-B14F-4D97-AF65-F5344CB8AC3E}">
        <p14:creationId xmlns:p14="http://schemas.microsoft.com/office/powerpoint/2010/main" val="2422402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997E6651-C9FB-46BD-B211-8A99C541B1A1}" type="slidenum">
              <a:rPr lang="es-AR" smtClean="0"/>
              <a:pPr/>
              <a:t>28</a:t>
            </a:fld>
            <a:endParaRPr lang="es-AR" dirty="0"/>
          </a:p>
        </p:txBody>
      </p:sp>
    </p:spTree>
    <p:extLst>
      <p:ext uri="{BB962C8B-B14F-4D97-AF65-F5344CB8AC3E}">
        <p14:creationId xmlns:p14="http://schemas.microsoft.com/office/powerpoint/2010/main" val="91318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p>
            <a:fld id="{5C84F9F5-C557-4FAA-A6A7-41126DD352A4}" type="datetimeFigureOut">
              <a:rPr lang="es-AR" smtClean="0"/>
              <a:pPr/>
              <a:t>22/5/2020</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3462603F-8A91-43C5-B26E-C529D3465A68}" type="slidenum">
              <a:rPr lang="es-AR" smtClean="0"/>
              <a:pPr/>
              <a:t>‹Nº›</a:t>
            </a:fld>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5C84F9F5-C557-4FAA-A6A7-41126DD352A4}" type="datetimeFigureOut">
              <a:rPr lang="es-AR" smtClean="0"/>
              <a:pPr/>
              <a:t>22/5/2020</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3462603F-8A91-43C5-B26E-C529D3465A68}" type="slidenum">
              <a:rPr lang="es-AR" smtClean="0"/>
              <a:pPr/>
              <a:t>‹Nº›</a:t>
            </a:fld>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5C84F9F5-C557-4FAA-A6A7-41126DD352A4}" type="datetimeFigureOut">
              <a:rPr lang="es-AR" smtClean="0"/>
              <a:pPr/>
              <a:t>22/5/2020</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3462603F-8A91-43C5-B26E-C529D3465A68}" type="slidenum">
              <a:rPr lang="es-AR" smtClean="0"/>
              <a:pPr/>
              <a:t>‹Nº›</a:t>
            </a:fld>
            <a:endParaRPr lang="es-A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5C84F9F5-C557-4FAA-A6A7-41126DD352A4}" type="datetimeFigureOut">
              <a:rPr lang="es-AR" smtClean="0"/>
              <a:pPr/>
              <a:t>22/5/2020</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3462603F-8A91-43C5-B26E-C529D3465A68}" type="slidenum">
              <a:rPr lang="es-AR" smtClean="0"/>
              <a:pPr/>
              <a:t>‹Nº›</a:t>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C84F9F5-C557-4FAA-A6A7-41126DD352A4}" type="datetimeFigureOut">
              <a:rPr lang="es-AR" smtClean="0"/>
              <a:pPr/>
              <a:t>22/5/2020</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3462603F-8A91-43C5-B26E-C529D3465A68}" type="slidenum">
              <a:rPr lang="es-AR" smtClean="0"/>
              <a:pPr/>
              <a:t>‹Nº›</a:t>
            </a:fld>
            <a:endParaRPr lang="es-A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p>
            <a:fld id="{5C84F9F5-C557-4FAA-A6A7-41126DD352A4}" type="datetimeFigureOut">
              <a:rPr lang="es-AR" smtClean="0"/>
              <a:pPr/>
              <a:t>22/5/2020</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3462603F-8A91-43C5-B26E-C529D3465A68}" type="slidenum">
              <a:rPr lang="es-AR" smtClean="0"/>
              <a:pPr/>
              <a:t>‹Nº›</a:t>
            </a:fld>
            <a:endParaRPr lang="es-A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p>
            <a:fld id="{5C84F9F5-C557-4FAA-A6A7-41126DD352A4}" type="datetimeFigureOut">
              <a:rPr lang="es-AR" smtClean="0"/>
              <a:pPr/>
              <a:t>22/5/2020</a:t>
            </a:fld>
            <a:endParaRPr lang="es-AR" dirty="0"/>
          </a:p>
        </p:txBody>
      </p:sp>
      <p:sp>
        <p:nvSpPr>
          <p:cNvPr id="8" name="7 Marcador de pie de página"/>
          <p:cNvSpPr>
            <a:spLocks noGrp="1"/>
          </p:cNvSpPr>
          <p:nvPr>
            <p:ph type="ftr" sz="quarter" idx="11"/>
          </p:nvPr>
        </p:nvSpPr>
        <p:spPr/>
        <p:txBody>
          <a:bodyPr/>
          <a:lstStyle/>
          <a:p>
            <a:endParaRPr lang="es-AR" dirty="0"/>
          </a:p>
        </p:txBody>
      </p:sp>
      <p:sp>
        <p:nvSpPr>
          <p:cNvPr id="9" name="8 Marcador de número de diapositiva"/>
          <p:cNvSpPr>
            <a:spLocks noGrp="1"/>
          </p:cNvSpPr>
          <p:nvPr>
            <p:ph type="sldNum" sz="quarter" idx="12"/>
          </p:nvPr>
        </p:nvSpPr>
        <p:spPr/>
        <p:txBody>
          <a:bodyPr/>
          <a:lstStyle/>
          <a:p>
            <a:fld id="{3462603F-8A91-43C5-B26E-C529D3465A68}" type="slidenum">
              <a:rPr lang="es-AR" smtClean="0"/>
              <a:pPr/>
              <a:t>‹Nº›</a:t>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p>
            <a:fld id="{5C84F9F5-C557-4FAA-A6A7-41126DD352A4}" type="datetimeFigureOut">
              <a:rPr lang="es-AR" smtClean="0"/>
              <a:pPr/>
              <a:t>22/5/2020</a:t>
            </a:fld>
            <a:endParaRPr lang="es-AR" dirty="0"/>
          </a:p>
        </p:txBody>
      </p:sp>
      <p:sp>
        <p:nvSpPr>
          <p:cNvPr id="4" name="3 Marcador de pie de página"/>
          <p:cNvSpPr>
            <a:spLocks noGrp="1"/>
          </p:cNvSpPr>
          <p:nvPr>
            <p:ph type="ftr" sz="quarter" idx="11"/>
          </p:nvPr>
        </p:nvSpPr>
        <p:spPr/>
        <p:txBody>
          <a:bodyPr/>
          <a:lstStyle/>
          <a:p>
            <a:endParaRPr lang="es-AR" dirty="0"/>
          </a:p>
        </p:txBody>
      </p:sp>
      <p:sp>
        <p:nvSpPr>
          <p:cNvPr id="5" name="4 Marcador de número de diapositiva"/>
          <p:cNvSpPr>
            <a:spLocks noGrp="1"/>
          </p:cNvSpPr>
          <p:nvPr>
            <p:ph type="sldNum" sz="quarter" idx="12"/>
          </p:nvPr>
        </p:nvSpPr>
        <p:spPr/>
        <p:txBody>
          <a:bodyPr/>
          <a:lstStyle/>
          <a:p>
            <a:fld id="{3462603F-8A91-43C5-B26E-C529D3465A68}" type="slidenum">
              <a:rPr lang="es-AR" smtClean="0"/>
              <a:pPr/>
              <a:t>‹Nº›</a:t>
            </a:fld>
            <a:endParaRPr lang="es-A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C84F9F5-C557-4FAA-A6A7-41126DD352A4}" type="datetimeFigureOut">
              <a:rPr lang="es-AR" smtClean="0"/>
              <a:pPr/>
              <a:t>22/5/2020</a:t>
            </a:fld>
            <a:endParaRPr lang="es-AR" dirty="0"/>
          </a:p>
        </p:txBody>
      </p:sp>
      <p:sp>
        <p:nvSpPr>
          <p:cNvPr id="3" name="2 Marcador de pie de página"/>
          <p:cNvSpPr>
            <a:spLocks noGrp="1"/>
          </p:cNvSpPr>
          <p:nvPr>
            <p:ph type="ftr" sz="quarter" idx="11"/>
          </p:nvPr>
        </p:nvSpPr>
        <p:spPr/>
        <p:txBody>
          <a:bodyPr/>
          <a:lstStyle/>
          <a:p>
            <a:endParaRPr lang="es-AR" dirty="0"/>
          </a:p>
        </p:txBody>
      </p:sp>
      <p:sp>
        <p:nvSpPr>
          <p:cNvPr id="4" name="3 Marcador de número de diapositiva"/>
          <p:cNvSpPr>
            <a:spLocks noGrp="1"/>
          </p:cNvSpPr>
          <p:nvPr>
            <p:ph type="sldNum" sz="quarter" idx="12"/>
          </p:nvPr>
        </p:nvSpPr>
        <p:spPr/>
        <p:txBody>
          <a:bodyPr/>
          <a:lstStyle/>
          <a:p>
            <a:fld id="{3462603F-8A91-43C5-B26E-C529D3465A68}" type="slidenum">
              <a:rPr lang="es-AR" smtClean="0"/>
              <a:pPr/>
              <a:t>‹Nº›</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C84F9F5-C557-4FAA-A6A7-41126DD352A4}" type="datetimeFigureOut">
              <a:rPr lang="es-AR" smtClean="0"/>
              <a:pPr/>
              <a:t>22/5/2020</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3462603F-8A91-43C5-B26E-C529D3465A68}" type="slidenum">
              <a:rPr lang="es-AR" smtClean="0"/>
              <a:pPr/>
              <a:t>‹Nº›</a:t>
            </a:fld>
            <a:endParaRPr lang="es-A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C84F9F5-C557-4FAA-A6A7-41126DD352A4}" type="datetimeFigureOut">
              <a:rPr lang="es-AR" smtClean="0"/>
              <a:pPr/>
              <a:t>22/5/2020</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3462603F-8A91-43C5-B26E-C529D3465A68}" type="slidenum">
              <a:rPr lang="es-AR" smtClean="0"/>
              <a:pPr/>
              <a:t>‹Nº›</a:t>
            </a:fld>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4F9F5-C557-4FAA-A6A7-41126DD352A4}" type="datetimeFigureOut">
              <a:rPr lang="es-AR" smtClean="0"/>
              <a:pPr/>
              <a:t>22/5/2020</a:t>
            </a:fld>
            <a:endParaRPr lang="es-AR"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2603F-8A91-43C5-B26E-C529D3465A68}" type="slidenum">
              <a:rPr lang="es-AR" smtClean="0"/>
              <a:pPr/>
              <a:t>‹Nº›</a:t>
            </a:fld>
            <a:endParaRPr lang="es-A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357290" y="1500174"/>
            <a:ext cx="6286544" cy="369332"/>
          </a:xfrm>
          <a:prstGeom prst="rect">
            <a:avLst/>
          </a:prstGeom>
          <a:noFill/>
        </p:spPr>
        <p:txBody>
          <a:bodyPr wrap="square" rtlCol="0">
            <a:spAutoFit/>
          </a:bodyPr>
          <a:lstStyle/>
          <a:p>
            <a:endParaRPr lang="es-AR" dirty="0"/>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5929322" y="1714488"/>
            <a:ext cx="2596352" cy="3357586"/>
          </a:xfrm>
          <a:prstGeom prst="rect">
            <a:avLst/>
          </a:prstGeom>
          <a:noFill/>
        </p:spPr>
      </p:pic>
      <p:sp>
        <p:nvSpPr>
          <p:cNvPr id="9" name="8 Proceso"/>
          <p:cNvSpPr/>
          <p:nvPr/>
        </p:nvSpPr>
        <p:spPr>
          <a:xfrm>
            <a:off x="0" y="2071678"/>
            <a:ext cx="6000760" cy="2714644"/>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dirty="0"/>
          </a:p>
        </p:txBody>
      </p:sp>
      <p:sp>
        <p:nvSpPr>
          <p:cNvPr id="10" name="9 Proceso"/>
          <p:cNvSpPr/>
          <p:nvPr/>
        </p:nvSpPr>
        <p:spPr>
          <a:xfrm>
            <a:off x="8501090" y="677074"/>
            <a:ext cx="642910" cy="278608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dirty="0"/>
          </a:p>
        </p:txBody>
      </p:sp>
      <p:sp>
        <p:nvSpPr>
          <p:cNvPr id="11" name="10 CuadroTexto"/>
          <p:cNvSpPr txBox="1"/>
          <p:nvPr/>
        </p:nvSpPr>
        <p:spPr>
          <a:xfrm>
            <a:off x="785786" y="2786058"/>
            <a:ext cx="4429156" cy="1323439"/>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s-AR" sz="4000" b="1" dirty="0">
                <a:ln w="50800"/>
                <a:solidFill>
                  <a:schemeClr val="bg1">
                    <a:shade val="50000"/>
                  </a:schemeClr>
                </a:solidFill>
                <a:latin typeface="Arial" pitchFamily="34" charset="0"/>
                <a:cs typeface="Arial" pitchFamily="34" charset="0"/>
              </a:rPr>
              <a:t>LABORATORIO DE MEDICIONES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85786" y="2143116"/>
            <a:ext cx="7772400" cy="1470025"/>
          </a:xfrm>
        </p:spPr>
        <p:txBody>
          <a:bodyPr>
            <a:noAutofit/>
          </a:bodyPr>
          <a:lstStyle/>
          <a:p>
            <a:pPr algn="just"/>
            <a:r>
              <a:rPr lang="es-AR" sz="2800" dirty="0">
                <a:latin typeface="Arial" pitchFamily="34" charset="0"/>
                <a:cs typeface="Arial" pitchFamily="34" charset="0"/>
              </a:rPr>
              <a:t>Con el fin de poder utilizar una sola escala se emplean </a:t>
            </a:r>
            <a:r>
              <a:rPr lang="es-AR" sz="2800" i="1" dirty="0">
                <a:latin typeface="Arial" pitchFamily="34" charset="0"/>
                <a:cs typeface="Arial" pitchFamily="34" charset="0"/>
              </a:rPr>
              <a:t>shunts</a:t>
            </a:r>
            <a:r>
              <a:rPr lang="es-AR" sz="2800" dirty="0">
                <a:latin typeface="Arial" pitchFamily="34" charset="0"/>
                <a:cs typeface="Arial" pitchFamily="34" charset="0"/>
              </a:rPr>
              <a:t> cuyos poderes multiplicadores sean potencias de 10. Además, para cada rango es necesario disponer una resistencia en serie.</a:t>
            </a:r>
          </a:p>
        </p:txBody>
      </p:sp>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sp>
        <p:nvSpPr>
          <p:cNvPr id="6" name="5 CuadroTexto"/>
          <p:cNvSpPr txBox="1"/>
          <p:nvPr/>
        </p:nvSpPr>
        <p:spPr>
          <a:xfrm>
            <a:off x="785786" y="4214818"/>
            <a:ext cx="7429552" cy="1815882"/>
          </a:xfrm>
          <a:prstGeom prst="rect">
            <a:avLst/>
          </a:prstGeom>
          <a:noFill/>
        </p:spPr>
        <p:txBody>
          <a:bodyPr wrap="square" rtlCol="0">
            <a:spAutoFit/>
          </a:bodyPr>
          <a:lstStyle/>
          <a:p>
            <a:pPr algn="just"/>
            <a:r>
              <a:rPr lang="es-AR" sz="2800" dirty="0">
                <a:latin typeface="Arial" pitchFamily="34" charset="0"/>
                <a:cs typeface="Arial" pitchFamily="34" charset="0"/>
              </a:rPr>
              <a:t>Estos óhmetros responden a una idea básica: colocar la resistencia a medir en serie con el circuito de medición, por ese motivo se los denomina óhmetro “</a:t>
            </a:r>
            <a:r>
              <a:rPr lang="es-AR" sz="2800" b="1" i="1" dirty="0">
                <a:latin typeface="Arial" pitchFamily="34" charset="0"/>
                <a:cs typeface="Arial" pitchFamily="34" charset="0"/>
              </a:rPr>
              <a:t>serie</a:t>
            </a:r>
            <a:r>
              <a:rPr lang="es-AR" sz="2800" dirty="0">
                <a:latin typeface="Arial" pitchFamily="34" charset="0"/>
                <a:cs typeface="Arial"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pic>
        <p:nvPicPr>
          <p:cNvPr id="4098" name="Picture 2"/>
          <p:cNvPicPr>
            <a:picLocks noChangeAspect="1" noChangeArrowheads="1"/>
          </p:cNvPicPr>
          <p:nvPr/>
        </p:nvPicPr>
        <p:blipFill>
          <a:blip r:embed="rId3" cstate="print">
            <a:lum bright="27000" contrast="19000"/>
          </a:blip>
          <a:srcRect/>
          <a:stretch>
            <a:fillRect/>
          </a:stretch>
        </p:blipFill>
        <p:spPr bwMode="auto">
          <a:xfrm>
            <a:off x="1571604" y="1928802"/>
            <a:ext cx="6456361" cy="371236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sp>
        <p:nvSpPr>
          <p:cNvPr id="6" name="5 CuadroTexto"/>
          <p:cNvSpPr txBox="1"/>
          <p:nvPr/>
        </p:nvSpPr>
        <p:spPr>
          <a:xfrm>
            <a:off x="785786" y="1714488"/>
            <a:ext cx="1872208" cy="523220"/>
          </a:xfrm>
          <a:prstGeom prst="rect">
            <a:avLst/>
          </a:prstGeom>
          <a:noFill/>
        </p:spPr>
        <p:txBody>
          <a:bodyPr wrap="square" rtlCol="0">
            <a:spAutoFit/>
          </a:bodyPr>
          <a:lstStyle/>
          <a:p>
            <a:r>
              <a:rPr lang="es-AR" sz="2800" b="1" u="sng" dirty="0">
                <a:latin typeface="Arial" pitchFamily="34" charset="0"/>
                <a:cs typeface="Arial" pitchFamily="34" charset="0"/>
              </a:rPr>
              <a:t>Errores</a:t>
            </a:r>
          </a:p>
        </p:txBody>
      </p:sp>
      <p:sp>
        <p:nvSpPr>
          <p:cNvPr id="7" name="6 CuadroTexto"/>
          <p:cNvSpPr txBox="1"/>
          <p:nvPr/>
        </p:nvSpPr>
        <p:spPr>
          <a:xfrm>
            <a:off x="571472" y="3286124"/>
            <a:ext cx="8280920" cy="1384995"/>
          </a:xfrm>
          <a:prstGeom prst="rect">
            <a:avLst/>
          </a:prstGeom>
          <a:noFill/>
        </p:spPr>
        <p:txBody>
          <a:bodyPr wrap="square" rtlCol="0">
            <a:spAutoFit/>
          </a:bodyPr>
          <a:lstStyle/>
          <a:p>
            <a:pPr>
              <a:buFont typeface="Wingdings" pitchFamily="2" charset="2"/>
              <a:buChar char="§"/>
            </a:pPr>
            <a:r>
              <a:rPr lang="es-AR" sz="2800" dirty="0">
                <a:latin typeface="Arial" pitchFamily="34" charset="0"/>
                <a:cs typeface="Arial" pitchFamily="34" charset="0"/>
              </a:rPr>
              <a:t> Disminución de la f.e.m de la pila (</a:t>
            </a:r>
            <a:r>
              <a:rPr lang="el-GR" sz="2800" dirty="0">
                <a:latin typeface="Arial" pitchFamily="34" charset="0"/>
                <a:cs typeface="Arial" pitchFamily="34" charset="0"/>
              </a:rPr>
              <a:t>Δ</a:t>
            </a:r>
            <a:r>
              <a:rPr lang="es-AR" sz="2800" dirty="0">
                <a:latin typeface="Arial" pitchFamily="34" charset="0"/>
                <a:cs typeface="Arial" pitchFamily="34" charset="0"/>
              </a:rPr>
              <a:t>V)</a:t>
            </a:r>
          </a:p>
          <a:p>
            <a:endParaRPr lang="es-AR" sz="2800" dirty="0">
              <a:latin typeface="Arial" pitchFamily="34" charset="0"/>
              <a:cs typeface="Arial" pitchFamily="34" charset="0"/>
            </a:endParaRPr>
          </a:p>
          <a:p>
            <a:pPr>
              <a:buFont typeface="Wingdings" pitchFamily="2" charset="2"/>
              <a:buChar char="§"/>
            </a:pPr>
            <a:r>
              <a:rPr lang="es-AR" sz="2800" dirty="0">
                <a:latin typeface="Arial" pitchFamily="34" charset="0"/>
                <a:cs typeface="Arial" pitchFamily="34" charset="0"/>
              </a:rPr>
              <a:t> Aumento de la resistencia interna de la pila (</a:t>
            </a:r>
            <a:r>
              <a:rPr lang="el-GR" sz="2800" dirty="0">
                <a:latin typeface="Arial" pitchFamily="34" charset="0"/>
                <a:cs typeface="Arial" pitchFamily="34" charset="0"/>
              </a:rPr>
              <a:t>Δ</a:t>
            </a:r>
            <a:r>
              <a:rPr lang="es-AR" sz="2800" dirty="0">
                <a:latin typeface="Arial" pitchFamily="34" charset="0"/>
                <a:cs typeface="Arial" pitchFamily="34" charset="0"/>
              </a:rPr>
              <a:t>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sp>
        <p:nvSpPr>
          <p:cNvPr id="6" name="5 CuadroTexto"/>
          <p:cNvSpPr txBox="1"/>
          <p:nvPr/>
        </p:nvSpPr>
        <p:spPr>
          <a:xfrm>
            <a:off x="827584" y="1772816"/>
            <a:ext cx="7488832" cy="1384995"/>
          </a:xfrm>
          <a:prstGeom prst="rect">
            <a:avLst/>
          </a:prstGeom>
          <a:noFill/>
        </p:spPr>
        <p:txBody>
          <a:bodyPr wrap="square" rtlCol="0">
            <a:spAutoFit/>
          </a:bodyPr>
          <a:lstStyle/>
          <a:p>
            <a:pPr algn="just"/>
            <a:r>
              <a:rPr lang="es-AR" sz="2800" dirty="0">
                <a:latin typeface="Arial" pitchFamily="34" charset="0"/>
                <a:cs typeface="Arial" pitchFamily="34" charset="0"/>
              </a:rPr>
              <a:t>Para disminuir los efectos del envejecimiento, se recurre a la </a:t>
            </a:r>
            <a:r>
              <a:rPr lang="es-AR" sz="2800" i="1" dirty="0">
                <a:latin typeface="Arial" pitchFamily="34" charset="0"/>
                <a:cs typeface="Arial" pitchFamily="34" charset="0"/>
              </a:rPr>
              <a:t>compensación</a:t>
            </a:r>
            <a:r>
              <a:rPr lang="es-AR" sz="2800" dirty="0">
                <a:latin typeface="Arial" pitchFamily="34" charset="0"/>
                <a:cs typeface="Arial" pitchFamily="34" charset="0"/>
              </a:rPr>
              <a:t> por variación de la resistencia Rs.</a:t>
            </a:r>
          </a:p>
        </p:txBody>
      </p:sp>
      <p:sp>
        <p:nvSpPr>
          <p:cNvPr id="7" name="6 CuadroTexto"/>
          <p:cNvSpPr txBox="1"/>
          <p:nvPr/>
        </p:nvSpPr>
        <p:spPr>
          <a:xfrm>
            <a:off x="899592" y="3573016"/>
            <a:ext cx="7416824" cy="2246769"/>
          </a:xfrm>
          <a:prstGeom prst="rect">
            <a:avLst/>
          </a:prstGeom>
          <a:noFill/>
        </p:spPr>
        <p:txBody>
          <a:bodyPr wrap="square" rtlCol="0">
            <a:spAutoFit/>
          </a:bodyPr>
          <a:lstStyle/>
          <a:p>
            <a:pPr algn="just"/>
            <a:r>
              <a:rPr lang="es-AR" sz="2800" dirty="0">
                <a:latin typeface="Arial" pitchFamily="34" charset="0"/>
                <a:cs typeface="Arial" pitchFamily="34" charset="0"/>
              </a:rPr>
              <a:t>Para compensar </a:t>
            </a:r>
            <a:r>
              <a:rPr lang="el-GR" sz="2800" dirty="0">
                <a:latin typeface="Arial" pitchFamily="34" charset="0"/>
                <a:cs typeface="Arial" pitchFamily="34" charset="0"/>
              </a:rPr>
              <a:t>Δ</a:t>
            </a:r>
            <a:r>
              <a:rPr lang="es-AR" sz="2800" dirty="0">
                <a:latin typeface="Arial" pitchFamily="34" charset="0"/>
                <a:cs typeface="Arial" pitchFamily="34" charset="0"/>
              </a:rPr>
              <a:t>V y </a:t>
            </a:r>
            <a:r>
              <a:rPr lang="el-GR" sz="2800" dirty="0">
                <a:latin typeface="Arial" pitchFamily="34" charset="0"/>
                <a:cs typeface="Arial" pitchFamily="34" charset="0"/>
              </a:rPr>
              <a:t>Δ</a:t>
            </a:r>
            <a:r>
              <a:rPr lang="es-AR" sz="2800" dirty="0">
                <a:latin typeface="Arial" pitchFamily="34" charset="0"/>
                <a:cs typeface="Arial" pitchFamily="34" charset="0"/>
              </a:rPr>
              <a:t>R, se produce una variación </a:t>
            </a:r>
            <a:r>
              <a:rPr lang="el-GR" sz="2800" dirty="0">
                <a:latin typeface="Arial" pitchFamily="34" charset="0"/>
                <a:cs typeface="Arial" pitchFamily="34" charset="0"/>
              </a:rPr>
              <a:t>Δ</a:t>
            </a:r>
            <a:r>
              <a:rPr lang="es-AR" sz="2800" dirty="0">
                <a:latin typeface="Arial" pitchFamily="34" charset="0"/>
                <a:cs typeface="Arial" pitchFamily="34" charset="0"/>
              </a:rPr>
              <a:t>Rs, de modo que para Rx = 0, se tenga nuevamente que la intensidad de corriente a plena escala, sea igual a la intensidad para una dada Rx.</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pic>
        <p:nvPicPr>
          <p:cNvPr id="2050" name="Picture 2"/>
          <p:cNvPicPr>
            <a:picLocks noChangeAspect="1" noChangeArrowheads="1"/>
          </p:cNvPicPr>
          <p:nvPr/>
        </p:nvPicPr>
        <p:blipFill>
          <a:blip r:embed="rId3" cstate="print"/>
          <a:srcRect/>
          <a:stretch>
            <a:fillRect/>
          </a:stretch>
        </p:blipFill>
        <p:spPr bwMode="auto">
          <a:xfrm>
            <a:off x="2627784" y="2492896"/>
            <a:ext cx="4091356" cy="1231379"/>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1547664" y="5229200"/>
            <a:ext cx="6163659" cy="1058788"/>
          </a:xfrm>
          <a:prstGeom prst="rect">
            <a:avLst/>
          </a:prstGeom>
          <a:noFill/>
          <a:ln w="9525">
            <a:noFill/>
            <a:miter lim="800000"/>
            <a:headEnd/>
            <a:tailEnd/>
          </a:ln>
        </p:spPr>
      </p:pic>
      <p:sp>
        <p:nvSpPr>
          <p:cNvPr id="6" name="5 CuadroTexto"/>
          <p:cNvSpPr txBox="1"/>
          <p:nvPr/>
        </p:nvSpPr>
        <p:spPr>
          <a:xfrm>
            <a:off x="611560" y="1556792"/>
            <a:ext cx="7200800" cy="523220"/>
          </a:xfrm>
          <a:prstGeom prst="rect">
            <a:avLst/>
          </a:prstGeom>
          <a:noFill/>
        </p:spPr>
        <p:txBody>
          <a:bodyPr wrap="square" rtlCol="0">
            <a:spAutoFit/>
          </a:bodyPr>
          <a:lstStyle/>
          <a:p>
            <a:r>
              <a:rPr lang="es-AR" sz="2800" dirty="0">
                <a:latin typeface="Arial" pitchFamily="34" charset="0"/>
                <a:cs typeface="Arial" pitchFamily="34" charset="0"/>
              </a:rPr>
              <a:t>Con la pila nueva, la condición de ajuste es:</a:t>
            </a:r>
          </a:p>
        </p:txBody>
      </p:sp>
      <p:sp>
        <p:nvSpPr>
          <p:cNvPr id="7" name="6 CuadroTexto"/>
          <p:cNvSpPr txBox="1"/>
          <p:nvPr/>
        </p:nvSpPr>
        <p:spPr>
          <a:xfrm>
            <a:off x="683568" y="4221088"/>
            <a:ext cx="6984776" cy="523220"/>
          </a:xfrm>
          <a:prstGeom prst="rect">
            <a:avLst/>
          </a:prstGeom>
          <a:noFill/>
        </p:spPr>
        <p:txBody>
          <a:bodyPr wrap="square" rtlCol="0">
            <a:spAutoFit/>
          </a:bodyPr>
          <a:lstStyle/>
          <a:p>
            <a:r>
              <a:rPr lang="es-AR" sz="2800" dirty="0">
                <a:latin typeface="Arial" pitchFamily="34" charset="0"/>
                <a:cs typeface="Arial" pitchFamily="34" charset="0"/>
              </a:rPr>
              <a:t>Con la pila envejecida, la condición será: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pic>
        <p:nvPicPr>
          <p:cNvPr id="4098" name="Picture 2"/>
          <p:cNvPicPr>
            <a:picLocks noChangeAspect="1" noChangeArrowheads="1"/>
          </p:cNvPicPr>
          <p:nvPr/>
        </p:nvPicPr>
        <p:blipFill>
          <a:blip r:embed="rId3" cstate="print"/>
          <a:srcRect/>
          <a:stretch>
            <a:fillRect/>
          </a:stretch>
        </p:blipFill>
        <p:spPr bwMode="auto">
          <a:xfrm>
            <a:off x="1763688" y="1628800"/>
            <a:ext cx="5648325" cy="3086100"/>
          </a:xfrm>
          <a:prstGeom prst="rect">
            <a:avLst/>
          </a:prstGeom>
          <a:noFill/>
          <a:ln w="9525">
            <a:noFill/>
            <a:miter lim="800000"/>
            <a:headEnd/>
            <a:tailEnd/>
          </a:ln>
        </p:spPr>
      </p:pic>
      <p:sp>
        <p:nvSpPr>
          <p:cNvPr id="8" name="7 CuadroTexto"/>
          <p:cNvSpPr txBox="1"/>
          <p:nvPr/>
        </p:nvSpPr>
        <p:spPr>
          <a:xfrm>
            <a:off x="1331640" y="5301208"/>
            <a:ext cx="6624736" cy="830997"/>
          </a:xfrm>
          <a:prstGeom prst="rect">
            <a:avLst/>
          </a:prstGeom>
          <a:noFill/>
        </p:spPr>
        <p:txBody>
          <a:bodyPr wrap="square" rtlCol="0">
            <a:spAutoFit/>
          </a:bodyPr>
          <a:lstStyle/>
          <a:p>
            <a:pPr algn="just"/>
            <a:r>
              <a:rPr lang="es-AR" sz="2400" dirty="0">
                <a:solidFill>
                  <a:srgbClr val="C00000"/>
                </a:solidFill>
                <a:latin typeface="Arial" pitchFamily="34" charset="0"/>
                <a:cs typeface="Arial" pitchFamily="34" charset="0"/>
              </a:rPr>
              <a:t>Se lama resistencia de </a:t>
            </a:r>
            <a:r>
              <a:rPr lang="es-AR" sz="2400" i="1" dirty="0">
                <a:solidFill>
                  <a:srgbClr val="C00000"/>
                </a:solidFill>
                <a:latin typeface="Arial" pitchFamily="34" charset="0"/>
                <a:cs typeface="Arial" pitchFamily="34" charset="0"/>
              </a:rPr>
              <a:t>entrada</a:t>
            </a:r>
            <a:r>
              <a:rPr lang="es-AR" sz="2400" dirty="0">
                <a:solidFill>
                  <a:srgbClr val="C00000"/>
                </a:solidFill>
                <a:latin typeface="Arial" pitchFamily="34" charset="0"/>
                <a:cs typeface="Arial" pitchFamily="34" charset="0"/>
              </a:rPr>
              <a:t> a la resistencia de Thévenin vista desde los bornes 1-2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sp>
        <p:nvSpPr>
          <p:cNvPr id="9" name="8 CuadroTexto"/>
          <p:cNvSpPr txBox="1"/>
          <p:nvPr/>
        </p:nvSpPr>
        <p:spPr>
          <a:xfrm>
            <a:off x="467544" y="2780928"/>
            <a:ext cx="3168352" cy="461665"/>
          </a:xfrm>
          <a:prstGeom prst="rect">
            <a:avLst/>
          </a:prstGeom>
          <a:noFill/>
        </p:spPr>
        <p:txBody>
          <a:bodyPr wrap="square" rtlCol="0">
            <a:spAutoFit/>
          </a:bodyPr>
          <a:lstStyle/>
          <a:p>
            <a:r>
              <a:rPr lang="es-AR" sz="2400" dirty="0">
                <a:latin typeface="Arial" pitchFamily="34" charset="0"/>
                <a:cs typeface="Arial" pitchFamily="34" charset="0"/>
              </a:rPr>
              <a:t>Factor de deflexión</a:t>
            </a:r>
          </a:p>
        </p:txBody>
      </p:sp>
      <p:sp>
        <p:nvSpPr>
          <p:cNvPr id="10" name="9 CuadroTexto"/>
          <p:cNvSpPr txBox="1"/>
          <p:nvPr/>
        </p:nvSpPr>
        <p:spPr>
          <a:xfrm>
            <a:off x="755576" y="1556792"/>
            <a:ext cx="2664296" cy="523220"/>
          </a:xfrm>
          <a:prstGeom prst="rect">
            <a:avLst/>
          </a:prstGeom>
          <a:noFill/>
        </p:spPr>
        <p:txBody>
          <a:bodyPr wrap="square" rtlCol="0">
            <a:spAutoFit/>
          </a:bodyPr>
          <a:lstStyle/>
          <a:p>
            <a:r>
              <a:rPr lang="es-AR" sz="2800" u="sng" dirty="0">
                <a:latin typeface="Arial" pitchFamily="34" charset="0"/>
                <a:cs typeface="Arial" pitchFamily="34" charset="0"/>
              </a:rPr>
              <a:t>Definiciones</a:t>
            </a:r>
          </a:p>
        </p:txBody>
      </p:sp>
      <p:sp>
        <p:nvSpPr>
          <p:cNvPr id="12" name="11 CuadroTexto"/>
          <p:cNvSpPr txBox="1"/>
          <p:nvPr/>
        </p:nvSpPr>
        <p:spPr>
          <a:xfrm>
            <a:off x="323528" y="3933056"/>
            <a:ext cx="6984776" cy="707886"/>
          </a:xfrm>
          <a:prstGeom prst="rect">
            <a:avLst/>
          </a:prstGeom>
          <a:noFill/>
        </p:spPr>
        <p:txBody>
          <a:bodyPr wrap="square" rtlCol="0">
            <a:spAutoFit/>
          </a:bodyPr>
          <a:lstStyle/>
          <a:p>
            <a:r>
              <a:rPr lang="es-AR" sz="2000" dirty="0">
                <a:latin typeface="Arial" pitchFamily="34" charset="0"/>
                <a:cs typeface="Arial" pitchFamily="34" charset="0"/>
              </a:rPr>
              <a:t>Ig =Intensidad de corriente para una dada Rx</a:t>
            </a:r>
          </a:p>
          <a:p>
            <a:r>
              <a:rPr lang="es-AR" sz="2000" dirty="0">
                <a:latin typeface="Arial" pitchFamily="34" charset="0"/>
                <a:cs typeface="Arial" pitchFamily="34" charset="0"/>
              </a:rPr>
              <a:t>Igp = Intensidad de corriente a plena escala </a:t>
            </a:r>
          </a:p>
        </p:txBody>
      </p:sp>
      <p:pic>
        <p:nvPicPr>
          <p:cNvPr id="5122" name="Picture 2"/>
          <p:cNvPicPr>
            <a:picLocks noChangeAspect="1" noChangeArrowheads="1"/>
          </p:cNvPicPr>
          <p:nvPr/>
        </p:nvPicPr>
        <p:blipFill>
          <a:blip r:embed="rId3" cstate="print"/>
          <a:srcRect/>
          <a:stretch>
            <a:fillRect/>
          </a:stretch>
        </p:blipFill>
        <p:spPr bwMode="auto">
          <a:xfrm>
            <a:off x="3419872" y="2420888"/>
            <a:ext cx="1756772" cy="1130796"/>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1619672" y="4869160"/>
            <a:ext cx="2057400" cy="638175"/>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1619672" y="5733256"/>
            <a:ext cx="2533650" cy="704850"/>
          </a:xfrm>
          <a:prstGeom prst="rect">
            <a:avLst/>
          </a:prstGeom>
          <a:noFill/>
          <a:ln w="9525">
            <a:noFill/>
            <a:miter lim="800000"/>
            <a:headEnd/>
            <a:tailEnd/>
          </a:ln>
        </p:spPr>
      </p:pic>
      <p:pic>
        <p:nvPicPr>
          <p:cNvPr id="5126" name="Picture 6"/>
          <p:cNvPicPr>
            <a:picLocks noChangeAspect="1" noChangeArrowheads="1"/>
          </p:cNvPicPr>
          <p:nvPr/>
        </p:nvPicPr>
        <p:blipFill>
          <a:blip r:embed="rId6" cstate="print"/>
          <a:srcRect/>
          <a:stretch>
            <a:fillRect/>
          </a:stretch>
        </p:blipFill>
        <p:spPr bwMode="auto">
          <a:xfrm>
            <a:off x="5436096" y="5085184"/>
            <a:ext cx="1887107" cy="1152128"/>
          </a:xfrm>
          <a:prstGeom prst="rect">
            <a:avLst/>
          </a:prstGeom>
          <a:noFill/>
          <a:ln w="9525">
            <a:noFill/>
            <a:miter lim="800000"/>
            <a:headEnd/>
            <a:tailEnd/>
          </a:ln>
        </p:spPr>
      </p:pic>
      <p:cxnSp>
        <p:nvCxnSpPr>
          <p:cNvPr id="17" name="16 Conector recto"/>
          <p:cNvCxnSpPr/>
          <p:nvPr/>
        </p:nvCxnSpPr>
        <p:spPr>
          <a:xfrm rot="5400000">
            <a:off x="647564" y="5697252"/>
            <a:ext cx="151216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pic>
        <p:nvPicPr>
          <p:cNvPr id="9" name="Picture 7"/>
          <p:cNvPicPr>
            <a:picLocks noChangeAspect="1" noChangeArrowheads="1"/>
          </p:cNvPicPr>
          <p:nvPr/>
        </p:nvPicPr>
        <p:blipFill>
          <a:blip r:embed="rId3" cstate="print"/>
          <a:srcRect/>
          <a:stretch>
            <a:fillRect/>
          </a:stretch>
        </p:blipFill>
        <p:spPr bwMode="auto">
          <a:xfrm>
            <a:off x="1403648" y="1844824"/>
            <a:ext cx="4368454" cy="1417687"/>
          </a:xfrm>
          <a:prstGeom prst="rect">
            <a:avLst/>
          </a:prstGeom>
          <a:noFill/>
          <a:ln w="9525">
            <a:noFill/>
            <a:miter lim="800000"/>
            <a:headEnd/>
            <a:tailEnd/>
          </a:ln>
        </p:spPr>
      </p:pic>
      <p:sp>
        <p:nvSpPr>
          <p:cNvPr id="10" name="9 CuadroTexto"/>
          <p:cNvSpPr txBox="1"/>
          <p:nvPr/>
        </p:nvSpPr>
        <p:spPr>
          <a:xfrm>
            <a:off x="827584" y="3573016"/>
            <a:ext cx="5688632" cy="830997"/>
          </a:xfrm>
          <a:prstGeom prst="rect">
            <a:avLst/>
          </a:prstGeom>
          <a:noFill/>
        </p:spPr>
        <p:txBody>
          <a:bodyPr wrap="square" rtlCol="0">
            <a:spAutoFit/>
          </a:bodyPr>
          <a:lstStyle/>
          <a:p>
            <a:r>
              <a:rPr lang="es-AR" sz="2400" dirty="0">
                <a:latin typeface="Arial" pitchFamily="34" charset="0"/>
                <a:cs typeface="Arial" pitchFamily="34" charset="0"/>
              </a:rPr>
              <a:t>Ros = Resistencia de entrada</a:t>
            </a:r>
          </a:p>
          <a:p>
            <a:r>
              <a:rPr lang="es-AR" sz="2400" dirty="0">
                <a:latin typeface="Arial" pitchFamily="34" charset="0"/>
                <a:cs typeface="Arial" pitchFamily="34" charset="0"/>
              </a:rPr>
              <a:t>Rx = Incógnita</a:t>
            </a:r>
          </a:p>
        </p:txBody>
      </p:sp>
      <p:pic>
        <p:nvPicPr>
          <p:cNvPr id="6146" name="Picture 2"/>
          <p:cNvPicPr>
            <a:picLocks noChangeAspect="1" noChangeArrowheads="1"/>
          </p:cNvPicPr>
          <p:nvPr/>
        </p:nvPicPr>
        <p:blipFill>
          <a:blip r:embed="rId4" cstate="print"/>
          <a:srcRect/>
          <a:stretch>
            <a:fillRect/>
          </a:stretch>
        </p:blipFill>
        <p:spPr bwMode="auto">
          <a:xfrm>
            <a:off x="6732240" y="2132856"/>
            <a:ext cx="1441149" cy="1015355"/>
          </a:xfrm>
          <a:prstGeom prst="rect">
            <a:avLst/>
          </a:prstGeom>
          <a:noFill/>
          <a:ln w="9525">
            <a:noFill/>
            <a:miter lim="800000"/>
            <a:headEnd/>
            <a:tailEnd/>
          </a:ln>
        </p:spPr>
      </p:pic>
      <p:pic>
        <p:nvPicPr>
          <p:cNvPr id="6147" name="Picture 3"/>
          <p:cNvPicPr>
            <a:picLocks noChangeAspect="1" noChangeArrowheads="1"/>
          </p:cNvPicPr>
          <p:nvPr/>
        </p:nvPicPr>
        <p:blipFill>
          <a:blip r:embed="rId5" cstate="print"/>
          <a:srcRect/>
          <a:stretch>
            <a:fillRect/>
          </a:stretch>
        </p:blipFill>
        <p:spPr bwMode="auto">
          <a:xfrm>
            <a:off x="3419872" y="4797152"/>
            <a:ext cx="2242759" cy="1027931"/>
          </a:xfrm>
          <a:prstGeom prst="rect">
            <a:avLst/>
          </a:prstGeom>
          <a:noFill/>
          <a:ln w="9525">
            <a:noFill/>
            <a:miter lim="800000"/>
            <a:headEnd/>
            <a:tailEnd/>
          </a:ln>
        </p:spPr>
      </p:pic>
      <p:sp>
        <p:nvSpPr>
          <p:cNvPr id="14" name="13 Flecha derecha"/>
          <p:cNvSpPr/>
          <p:nvPr/>
        </p:nvSpPr>
        <p:spPr>
          <a:xfrm flipV="1">
            <a:off x="5868144" y="2564904"/>
            <a:ext cx="72008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pic>
        <p:nvPicPr>
          <p:cNvPr id="7171" name="Picture 3"/>
          <p:cNvPicPr>
            <a:picLocks noChangeAspect="1" noChangeArrowheads="1"/>
          </p:cNvPicPr>
          <p:nvPr/>
        </p:nvPicPr>
        <p:blipFill>
          <a:blip r:embed="rId3" cstate="print"/>
          <a:srcRect/>
          <a:stretch>
            <a:fillRect/>
          </a:stretch>
        </p:blipFill>
        <p:spPr bwMode="auto">
          <a:xfrm>
            <a:off x="485775" y="2162175"/>
            <a:ext cx="8172450" cy="25336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pic>
        <p:nvPicPr>
          <p:cNvPr id="8194" name="Picture 2"/>
          <p:cNvPicPr>
            <a:picLocks noChangeAspect="1" noChangeArrowheads="1"/>
          </p:cNvPicPr>
          <p:nvPr/>
        </p:nvPicPr>
        <p:blipFill>
          <a:blip r:embed="rId3" cstate="print"/>
          <a:srcRect/>
          <a:stretch>
            <a:fillRect/>
          </a:stretch>
        </p:blipFill>
        <p:spPr bwMode="auto">
          <a:xfrm>
            <a:off x="1259632" y="2420888"/>
            <a:ext cx="6867655" cy="260086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1988840"/>
            <a:ext cx="7772400" cy="1470025"/>
          </a:xfrm>
        </p:spPr>
        <p:txBody>
          <a:bodyPr>
            <a:normAutofit/>
          </a:bodyPr>
          <a:lstStyle/>
          <a:p>
            <a:r>
              <a:rPr lang="es-AR" sz="3200" u="sng" dirty="0">
                <a:latin typeface="Arial" pitchFamily="34" charset="0"/>
                <a:cs typeface="Arial" pitchFamily="34" charset="0"/>
              </a:rPr>
              <a:t>ÓHMETRO</a:t>
            </a:r>
          </a:p>
        </p:txBody>
      </p:sp>
      <p:sp>
        <p:nvSpPr>
          <p:cNvPr id="3" name="2 Subtítulo"/>
          <p:cNvSpPr>
            <a:spLocks noGrp="1"/>
          </p:cNvSpPr>
          <p:nvPr>
            <p:ph type="subTitle" idx="1"/>
          </p:nvPr>
        </p:nvSpPr>
        <p:spPr>
          <a:xfrm>
            <a:off x="971600" y="3573016"/>
            <a:ext cx="7143800" cy="2395542"/>
          </a:xfrm>
        </p:spPr>
        <p:txBody>
          <a:bodyPr>
            <a:normAutofit/>
          </a:bodyPr>
          <a:lstStyle/>
          <a:p>
            <a:pPr algn="just"/>
            <a:r>
              <a:rPr lang="es-AR" sz="2800" dirty="0">
                <a:solidFill>
                  <a:schemeClr val="tx1"/>
                </a:solidFill>
                <a:latin typeface="Arial" pitchFamily="34" charset="0"/>
                <a:cs typeface="Arial" pitchFamily="34" charset="0"/>
              </a:rPr>
              <a:t>Las resistencias que el técnico puede hallar en la práctica cubren una enorme gama de valores, que va desde las milésimas de ohm hasta el orden de los megohm.</a:t>
            </a:r>
          </a:p>
        </p:txBody>
      </p:sp>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sp>
        <p:nvSpPr>
          <p:cNvPr id="7" name="6 CuadroTexto"/>
          <p:cNvSpPr txBox="1"/>
          <p:nvPr/>
        </p:nvSpPr>
        <p:spPr>
          <a:xfrm>
            <a:off x="323528" y="1412776"/>
            <a:ext cx="8358246" cy="523220"/>
          </a:xfrm>
          <a:prstGeom prst="rect">
            <a:avLst/>
          </a:prstGeom>
          <a:noFill/>
        </p:spPr>
        <p:txBody>
          <a:bodyPr wrap="square" rtlCol="0">
            <a:spAutoFit/>
          </a:bodyPr>
          <a:lstStyle/>
          <a:p>
            <a:pPr algn="ctr"/>
            <a:r>
              <a:rPr lang="es-AR" sz="2800" b="1" dirty="0">
                <a:solidFill>
                  <a:schemeClr val="bg1">
                    <a:lumMod val="75000"/>
                  </a:schemeClr>
                </a:solidFill>
                <a:latin typeface="Arial" pitchFamily="34" charset="0"/>
                <a:cs typeface="Arial" pitchFamily="34" charset="0"/>
              </a:rPr>
              <a:t>Aplicaciones de los instrumentos IPBM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sp>
        <p:nvSpPr>
          <p:cNvPr id="6" name="5 CuadroTexto"/>
          <p:cNvSpPr txBox="1"/>
          <p:nvPr/>
        </p:nvSpPr>
        <p:spPr>
          <a:xfrm>
            <a:off x="500034" y="1785926"/>
            <a:ext cx="8172400" cy="1246495"/>
          </a:xfrm>
          <a:prstGeom prst="rect">
            <a:avLst/>
          </a:prstGeom>
          <a:noFill/>
        </p:spPr>
        <p:txBody>
          <a:bodyPr wrap="square" rtlCol="0">
            <a:spAutoFit/>
          </a:bodyPr>
          <a:lstStyle/>
          <a:p>
            <a:r>
              <a:rPr lang="es-AR" sz="2500" b="1" dirty="0">
                <a:latin typeface="Arial" pitchFamily="34" charset="0"/>
                <a:cs typeface="Arial" pitchFamily="34" charset="0"/>
              </a:rPr>
              <a:t>Ejemplo</a:t>
            </a:r>
            <a:r>
              <a:rPr lang="es-AR" sz="2500" dirty="0">
                <a:latin typeface="Arial" pitchFamily="34" charset="0"/>
                <a:cs typeface="Arial" pitchFamily="34" charset="0"/>
              </a:rPr>
              <a:t>: </a:t>
            </a:r>
          </a:p>
          <a:p>
            <a:endParaRPr lang="es-AR" sz="2500" dirty="0">
              <a:latin typeface="Arial" pitchFamily="34" charset="0"/>
              <a:cs typeface="Arial" pitchFamily="34" charset="0"/>
            </a:endParaRPr>
          </a:p>
          <a:p>
            <a:r>
              <a:rPr lang="es-AR" sz="2500" dirty="0">
                <a:latin typeface="Arial" pitchFamily="34" charset="0"/>
                <a:cs typeface="Arial" pitchFamily="34" charset="0"/>
              </a:rPr>
              <a:t>Resistencia de entrada del óhmetro Rm = 2000 </a:t>
            </a:r>
            <a:r>
              <a:rPr lang="el-GR" sz="2500" dirty="0">
                <a:latin typeface="Arial" pitchFamily="34" charset="0"/>
                <a:cs typeface="Arial" pitchFamily="34" charset="0"/>
              </a:rPr>
              <a:t>Ω</a:t>
            </a:r>
            <a:endParaRPr lang="es-AR" sz="2500" dirty="0">
              <a:latin typeface="Arial" pitchFamily="34" charset="0"/>
              <a:cs typeface="Arial" pitchFamily="34" charset="0"/>
            </a:endParaRPr>
          </a:p>
        </p:txBody>
      </p:sp>
      <p:sp>
        <p:nvSpPr>
          <p:cNvPr id="7" name="6 CuadroTexto"/>
          <p:cNvSpPr txBox="1"/>
          <p:nvPr/>
        </p:nvSpPr>
        <p:spPr>
          <a:xfrm>
            <a:off x="500034" y="3357562"/>
            <a:ext cx="6408712" cy="477054"/>
          </a:xfrm>
          <a:prstGeom prst="rect">
            <a:avLst/>
          </a:prstGeom>
          <a:noFill/>
        </p:spPr>
        <p:txBody>
          <a:bodyPr wrap="square" rtlCol="0">
            <a:spAutoFit/>
          </a:bodyPr>
          <a:lstStyle/>
          <a:p>
            <a:r>
              <a:rPr lang="es-AR" sz="2500" dirty="0">
                <a:latin typeface="Arial" pitchFamily="34" charset="0"/>
                <a:cs typeface="Arial" pitchFamily="34" charset="0"/>
              </a:rPr>
              <a:t>Rx = 1900 </a:t>
            </a:r>
            <a:r>
              <a:rPr lang="el-GR" sz="2500" dirty="0">
                <a:latin typeface="Arial" pitchFamily="34" charset="0"/>
                <a:cs typeface="Arial" pitchFamily="34" charset="0"/>
              </a:rPr>
              <a:t>Ω</a:t>
            </a:r>
            <a:endParaRPr lang="es-AR" sz="2500" dirty="0">
              <a:latin typeface="Arial" pitchFamily="34" charset="0"/>
              <a:cs typeface="Arial" pitchFamily="34" charset="0"/>
            </a:endParaRPr>
          </a:p>
        </p:txBody>
      </p:sp>
      <p:sp>
        <p:nvSpPr>
          <p:cNvPr id="8" name="7 CuadroTexto"/>
          <p:cNvSpPr txBox="1"/>
          <p:nvPr/>
        </p:nvSpPr>
        <p:spPr>
          <a:xfrm>
            <a:off x="500034" y="4214818"/>
            <a:ext cx="7920880" cy="477054"/>
          </a:xfrm>
          <a:prstGeom prst="rect">
            <a:avLst/>
          </a:prstGeom>
          <a:noFill/>
        </p:spPr>
        <p:txBody>
          <a:bodyPr wrap="square" rtlCol="0">
            <a:spAutoFit/>
          </a:bodyPr>
          <a:lstStyle/>
          <a:p>
            <a:r>
              <a:rPr lang="es-AR" sz="2500" dirty="0">
                <a:latin typeface="Arial" pitchFamily="34" charset="0"/>
                <a:cs typeface="Arial" pitchFamily="34" charset="0"/>
              </a:rPr>
              <a:t>El índice del óhmetro con batería nueva indica 1900 </a:t>
            </a:r>
            <a:r>
              <a:rPr lang="el-GR" sz="2500" dirty="0">
                <a:latin typeface="Arial" pitchFamily="34" charset="0"/>
                <a:cs typeface="Arial" pitchFamily="34" charset="0"/>
              </a:rPr>
              <a:t>Ω</a:t>
            </a:r>
            <a:endParaRPr lang="es-AR" sz="2500" dirty="0">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pic>
        <p:nvPicPr>
          <p:cNvPr id="3074" name="Picture 2"/>
          <p:cNvPicPr>
            <a:picLocks noChangeAspect="1" noChangeArrowheads="1"/>
          </p:cNvPicPr>
          <p:nvPr/>
        </p:nvPicPr>
        <p:blipFill>
          <a:blip r:embed="rId3" cstate="print"/>
          <a:srcRect/>
          <a:stretch>
            <a:fillRect/>
          </a:stretch>
        </p:blipFill>
        <p:spPr bwMode="auto">
          <a:xfrm>
            <a:off x="251520" y="1628800"/>
            <a:ext cx="5195443" cy="3021682"/>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5940152" y="2492896"/>
            <a:ext cx="2381250" cy="952500"/>
          </a:xfrm>
          <a:prstGeom prst="rect">
            <a:avLst/>
          </a:prstGeom>
          <a:noFill/>
          <a:ln w="9525">
            <a:noFill/>
            <a:miter lim="800000"/>
            <a:headEnd/>
            <a:tailEnd/>
          </a:ln>
        </p:spPr>
      </p:pic>
      <p:sp>
        <p:nvSpPr>
          <p:cNvPr id="7" name="6 CuadroTexto"/>
          <p:cNvSpPr txBox="1"/>
          <p:nvPr/>
        </p:nvSpPr>
        <p:spPr>
          <a:xfrm>
            <a:off x="5796136" y="1556792"/>
            <a:ext cx="2520280" cy="830997"/>
          </a:xfrm>
          <a:prstGeom prst="rect">
            <a:avLst/>
          </a:prstGeom>
          <a:noFill/>
        </p:spPr>
        <p:txBody>
          <a:bodyPr wrap="square" rtlCol="0">
            <a:spAutoFit/>
          </a:bodyPr>
          <a:lstStyle/>
          <a:p>
            <a:pPr algn="ctr"/>
            <a:r>
              <a:rPr lang="es-AR" sz="2400" dirty="0">
                <a:latin typeface="Arial" pitchFamily="34" charset="0"/>
                <a:cs typeface="Arial" pitchFamily="34" charset="0"/>
              </a:rPr>
              <a:t>Condición pila envejecida:</a:t>
            </a:r>
          </a:p>
        </p:txBody>
      </p:sp>
      <p:sp>
        <p:nvSpPr>
          <p:cNvPr id="8" name="7 CuadroTexto"/>
          <p:cNvSpPr txBox="1"/>
          <p:nvPr/>
        </p:nvSpPr>
        <p:spPr>
          <a:xfrm>
            <a:off x="1259632" y="5013176"/>
            <a:ext cx="6840760" cy="1200329"/>
          </a:xfrm>
          <a:prstGeom prst="rect">
            <a:avLst/>
          </a:prstGeom>
          <a:noFill/>
        </p:spPr>
        <p:txBody>
          <a:bodyPr wrap="square" rtlCol="0">
            <a:spAutoFit/>
          </a:bodyPr>
          <a:lstStyle/>
          <a:p>
            <a:pPr algn="just"/>
            <a:r>
              <a:rPr lang="es-AR" sz="2400" dirty="0">
                <a:latin typeface="Arial" pitchFamily="34" charset="0"/>
                <a:cs typeface="Arial" pitchFamily="34" charset="0"/>
              </a:rPr>
              <a:t>Para conseguir que el índice deflexione a plena escala, debe ajustarse Rs, lo que modifica la resistencia del óhmetro.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pic>
        <p:nvPicPr>
          <p:cNvPr id="3074" name="Picture 2"/>
          <p:cNvPicPr>
            <a:picLocks noChangeAspect="1" noChangeArrowheads="1"/>
          </p:cNvPicPr>
          <p:nvPr/>
        </p:nvPicPr>
        <p:blipFill>
          <a:blip r:embed="rId3" cstate="print"/>
          <a:srcRect/>
          <a:stretch>
            <a:fillRect/>
          </a:stretch>
        </p:blipFill>
        <p:spPr bwMode="auto">
          <a:xfrm>
            <a:off x="251520" y="1628800"/>
            <a:ext cx="5195443" cy="3021682"/>
          </a:xfrm>
          <a:prstGeom prst="rect">
            <a:avLst/>
          </a:prstGeom>
          <a:noFill/>
          <a:ln w="9525">
            <a:noFill/>
            <a:miter lim="800000"/>
            <a:headEnd/>
            <a:tailEnd/>
          </a:ln>
        </p:spPr>
      </p:pic>
      <p:sp>
        <p:nvSpPr>
          <p:cNvPr id="8" name="7 CuadroTexto"/>
          <p:cNvSpPr txBox="1"/>
          <p:nvPr/>
        </p:nvSpPr>
        <p:spPr>
          <a:xfrm>
            <a:off x="5580112" y="1844824"/>
            <a:ext cx="3168352" cy="1938992"/>
          </a:xfrm>
          <a:prstGeom prst="rect">
            <a:avLst/>
          </a:prstGeom>
          <a:noFill/>
        </p:spPr>
        <p:txBody>
          <a:bodyPr wrap="square" rtlCol="0">
            <a:spAutoFit/>
          </a:bodyPr>
          <a:lstStyle/>
          <a:p>
            <a:pPr algn="just"/>
            <a:r>
              <a:rPr lang="es-AR" sz="2400" dirty="0">
                <a:latin typeface="Arial" pitchFamily="34" charset="0"/>
                <a:cs typeface="Arial" pitchFamily="34" charset="0"/>
              </a:rPr>
              <a:t>Suponiendo que la resistencia de entrada cambia del valor original 2 K</a:t>
            </a:r>
            <a:r>
              <a:rPr lang="el-GR" sz="2400" dirty="0">
                <a:latin typeface="Arial" pitchFamily="34" charset="0"/>
                <a:cs typeface="Arial" pitchFamily="34" charset="0"/>
              </a:rPr>
              <a:t>Ω</a:t>
            </a:r>
            <a:r>
              <a:rPr lang="es-AR" sz="2400" dirty="0">
                <a:latin typeface="Arial" pitchFamily="34" charset="0"/>
                <a:cs typeface="Arial" pitchFamily="34" charset="0"/>
              </a:rPr>
              <a:t> a 1.9 K</a:t>
            </a:r>
            <a:r>
              <a:rPr lang="el-GR" sz="2400" dirty="0">
                <a:latin typeface="Arial" pitchFamily="34" charset="0"/>
                <a:cs typeface="Arial" pitchFamily="34" charset="0"/>
              </a:rPr>
              <a:t>Ω</a:t>
            </a:r>
            <a:endParaRPr lang="es-AR" sz="2400" dirty="0">
              <a:latin typeface="Arial" pitchFamily="34" charset="0"/>
              <a:cs typeface="Arial" pitchFamily="34" charset="0"/>
            </a:endParaRPr>
          </a:p>
        </p:txBody>
      </p:sp>
      <p:sp>
        <p:nvSpPr>
          <p:cNvPr id="9" name="8 CuadroTexto"/>
          <p:cNvSpPr txBox="1"/>
          <p:nvPr/>
        </p:nvSpPr>
        <p:spPr>
          <a:xfrm>
            <a:off x="683568" y="4797152"/>
            <a:ext cx="7992888" cy="1862048"/>
          </a:xfrm>
          <a:prstGeom prst="rect">
            <a:avLst/>
          </a:prstGeom>
          <a:noFill/>
        </p:spPr>
        <p:txBody>
          <a:bodyPr wrap="square" rtlCol="0">
            <a:spAutoFit/>
          </a:bodyPr>
          <a:lstStyle/>
          <a:p>
            <a:pPr algn="just"/>
            <a:r>
              <a:rPr lang="es-AR" sz="2300" dirty="0">
                <a:latin typeface="Arial" pitchFamily="34" charset="0"/>
                <a:cs typeface="Arial" pitchFamily="34" charset="0"/>
              </a:rPr>
              <a:t>La intensidad de corriente será la correspondiente a la mitad de plena escala. La lectura de Rx = 2000 </a:t>
            </a:r>
            <a:r>
              <a:rPr lang="el-GR" sz="2300" dirty="0">
                <a:latin typeface="Arial" pitchFamily="34" charset="0"/>
                <a:cs typeface="Arial" pitchFamily="34" charset="0"/>
              </a:rPr>
              <a:t>Ω</a:t>
            </a:r>
            <a:r>
              <a:rPr lang="es-AR" sz="2300" dirty="0">
                <a:latin typeface="Arial" pitchFamily="34" charset="0"/>
                <a:cs typeface="Arial" pitchFamily="34" charset="0"/>
              </a:rPr>
              <a:t> no sería correcta, ya que la escala es la misma independientemente del hecho de que al variar Rs, la resistencia que produce una deflexión a media escala ha variado.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sp>
        <p:nvSpPr>
          <p:cNvPr id="6" name="5 CuadroTexto"/>
          <p:cNvSpPr txBox="1"/>
          <p:nvPr/>
        </p:nvSpPr>
        <p:spPr>
          <a:xfrm>
            <a:off x="500034" y="1571612"/>
            <a:ext cx="5286412" cy="523220"/>
          </a:xfrm>
          <a:prstGeom prst="rect">
            <a:avLst/>
          </a:prstGeom>
          <a:noFill/>
        </p:spPr>
        <p:txBody>
          <a:bodyPr wrap="square" rtlCol="0">
            <a:spAutoFit/>
          </a:bodyPr>
          <a:lstStyle/>
          <a:p>
            <a:r>
              <a:rPr lang="es-AR" sz="2800" b="1" i="1" dirty="0">
                <a:latin typeface="Arial" pitchFamily="34" charset="0"/>
                <a:cs typeface="Arial" pitchFamily="34" charset="0"/>
              </a:rPr>
              <a:t>Óhmetro derivación</a:t>
            </a:r>
          </a:p>
        </p:txBody>
      </p:sp>
      <p:sp>
        <p:nvSpPr>
          <p:cNvPr id="7" name="6 CuadroTexto"/>
          <p:cNvSpPr txBox="1"/>
          <p:nvPr/>
        </p:nvSpPr>
        <p:spPr>
          <a:xfrm>
            <a:off x="500034" y="2428868"/>
            <a:ext cx="7929618" cy="954107"/>
          </a:xfrm>
          <a:prstGeom prst="rect">
            <a:avLst/>
          </a:prstGeom>
          <a:noFill/>
        </p:spPr>
        <p:txBody>
          <a:bodyPr wrap="square" rtlCol="0">
            <a:spAutoFit/>
          </a:bodyPr>
          <a:lstStyle/>
          <a:p>
            <a:pPr algn="just"/>
            <a:r>
              <a:rPr lang="es-AR" sz="2800" dirty="0">
                <a:latin typeface="Arial" pitchFamily="34" charset="0"/>
                <a:cs typeface="Arial" pitchFamily="34" charset="0"/>
              </a:rPr>
              <a:t>Se basa en el principio que emplean los shunts para medidores de corriente.</a:t>
            </a:r>
          </a:p>
        </p:txBody>
      </p:sp>
      <p:sp>
        <p:nvSpPr>
          <p:cNvPr id="8" name="7 CuadroTexto"/>
          <p:cNvSpPr txBox="1"/>
          <p:nvPr/>
        </p:nvSpPr>
        <p:spPr>
          <a:xfrm>
            <a:off x="500034" y="3643314"/>
            <a:ext cx="8143932" cy="2677656"/>
          </a:xfrm>
          <a:prstGeom prst="rect">
            <a:avLst/>
          </a:prstGeom>
          <a:noFill/>
        </p:spPr>
        <p:txBody>
          <a:bodyPr wrap="square" rtlCol="0">
            <a:spAutoFit/>
          </a:bodyPr>
          <a:lstStyle/>
          <a:p>
            <a:pPr algn="just"/>
            <a:r>
              <a:rPr lang="es-AR" sz="2800" dirty="0">
                <a:latin typeface="Arial" pitchFamily="34" charset="0"/>
                <a:cs typeface="Arial" pitchFamily="34" charset="0"/>
              </a:rPr>
              <a:t>Cuando el instrumento se ajusta para deflexión a plena escala, cualquier resistencia introducida en paralelo con el mismo, reducirá la deflexión. En el óhmetro </a:t>
            </a:r>
            <a:r>
              <a:rPr lang="es-AR" sz="2800" i="1" dirty="0">
                <a:latin typeface="Arial" pitchFamily="34" charset="0"/>
                <a:cs typeface="Arial" pitchFamily="34" charset="0"/>
              </a:rPr>
              <a:t>serie</a:t>
            </a:r>
            <a:r>
              <a:rPr lang="es-AR" sz="2800" dirty="0">
                <a:latin typeface="Arial" pitchFamily="34" charset="0"/>
                <a:cs typeface="Arial" pitchFamily="34" charset="0"/>
              </a:rPr>
              <a:t> la relación es inversa, quedando el cero a la derecha de la escala. En el </a:t>
            </a:r>
            <a:r>
              <a:rPr lang="es-AR" sz="2800" i="1" dirty="0">
                <a:latin typeface="Arial" pitchFamily="34" charset="0"/>
                <a:cs typeface="Arial" pitchFamily="34" charset="0"/>
              </a:rPr>
              <a:t>derivación</a:t>
            </a:r>
            <a:r>
              <a:rPr lang="es-AR" sz="2800" dirty="0">
                <a:latin typeface="Arial" pitchFamily="34" charset="0"/>
                <a:cs typeface="Arial" pitchFamily="34" charset="0"/>
              </a:rPr>
              <a:t> esta situado a la izquierda.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sp>
        <p:nvSpPr>
          <p:cNvPr id="8" name="7 CuadroTexto"/>
          <p:cNvSpPr txBox="1"/>
          <p:nvPr/>
        </p:nvSpPr>
        <p:spPr>
          <a:xfrm>
            <a:off x="357158" y="1571612"/>
            <a:ext cx="8143932" cy="954107"/>
          </a:xfrm>
          <a:prstGeom prst="rect">
            <a:avLst/>
          </a:prstGeom>
          <a:noFill/>
        </p:spPr>
        <p:txBody>
          <a:bodyPr wrap="square" rtlCol="0">
            <a:spAutoFit/>
          </a:bodyPr>
          <a:lstStyle/>
          <a:p>
            <a:pPr algn="just"/>
            <a:r>
              <a:rPr lang="es-AR" sz="2800" dirty="0">
                <a:latin typeface="Arial" pitchFamily="34" charset="0"/>
                <a:cs typeface="Arial" pitchFamily="34" charset="0"/>
              </a:rPr>
              <a:t>Es un instrumento útil para la medición de resistencias muy bajas únicamente.</a:t>
            </a:r>
          </a:p>
        </p:txBody>
      </p:sp>
      <p:pic>
        <p:nvPicPr>
          <p:cNvPr id="1026" name="Picture 2"/>
          <p:cNvPicPr>
            <a:picLocks noChangeAspect="1" noChangeArrowheads="1"/>
          </p:cNvPicPr>
          <p:nvPr/>
        </p:nvPicPr>
        <p:blipFill>
          <a:blip r:embed="rId3" cstate="print"/>
          <a:srcRect/>
          <a:stretch>
            <a:fillRect/>
          </a:stretch>
        </p:blipFill>
        <p:spPr bwMode="auto">
          <a:xfrm>
            <a:off x="1928794" y="2571744"/>
            <a:ext cx="5143536" cy="394188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pic>
        <p:nvPicPr>
          <p:cNvPr id="3074" name="Picture 2"/>
          <p:cNvPicPr>
            <a:picLocks noChangeAspect="1" noChangeArrowheads="1"/>
          </p:cNvPicPr>
          <p:nvPr/>
        </p:nvPicPr>
        <p:blipFill>
          <a:blip r:embed="rId3" cstate="print"/>
          <a:srcRect/>
          <a:stretch>
            <a:fillRect/>
          </a:stretch>
        </p:blipFill>
        <p:spPr bwMode="auto">
          <a:xfrm>
            <a:off x="3143240" y="1857364"/>
            <a:ext cx="2710976" cy="952505"/>
          </a:xfrm>
          <a:prstGeom prst="rect">
            <a:avLst/>
          </a:prstGeom>
          <a:noFill/>
          <a:ln w="9525">
            <a:noFill/>
            <a:miter lim="800000"/>
            <a:headEnd/>
            <a:tailEnd/>
          </a:ln>
        </p:spPr>
      </p:pic>
      <p:sp>
        <p:nvSpPr>
          <p:cNvPr id="7" name="6 CuadroTexto"/>
          <p:cNvSpPr txBox="1"/>
          <p:nvPr/>
        </p:nvSpPr>
        <p:spPr>
          <a:xfrm>
            <a:off x="928662" y="3286124"/>
            <a:ext cx="5072098" cy="461665"/>
          </a:xfrm>
          <a:prstGeom prst="rect">
            <a:avLst/>
          </a:prstGeom>
          <a:noFill/>
        </p:spPr>
        <p:txBody>
          <a:bodyPr wrap="square" rtlCol="0">
            <a:spAutoFit/>
          </a:bodyPr>
          <a:lstStyle/>
          <a:p>
            <a:r>
              <a:rPr lang="es-AR" sz="2400" dirty="0">
                <a:latin typeface="Arial" pitchFamily="34" charset="0"/>
                <a:cs typeface="Arial" pitchFamily="34" charset="0"/>
              </a:rPr>
              <a:t>Rod = Resistencia de entrada</a:t>
            </a:r>
          </a:p>
        </p:txBody>
      </p:sp>
      <p:pic>
        <p:nvPicPr>
          <p:cNvPr id="3075" name="Picture 3"/>
          <p:cNvPicPr>
            <a:picLocks noChangeAspect="1" noChangeArrowheads="1"/>
          </p:cNvPicPr>
          <p:nvPr/>
        </p:nvPicPr>
        <p:blipFill>
          <a:blip r:embed="rId4" cstate="print"/>
          <a:srcRect/>
          <a:stretch>
            <a:fillRect/>
          </a:stretch>
        </p:blipFill>
        <p:spPr bwMode="auto">
          <a:xfrm>
            <a:off x="2285984" y="4000504"/>
            <a:ext cx="4729863" cy="1152530"/>
          </a:xfrm>
          <a:prstGeom prst="rect">
            <a:avLst/>
          </a:prstGeom>
          <a:noFill/>
          <a:ln w="9525">
            <a:no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2571736" y="5500702"/>
            <a:ext cx="2208034" cy="923929"/>
          </a:xfrm>
          <a:prstGeom prst="rect">
            <a:avLst/>
          </a:prstGeom>
          <a:noFill/>
          <a:ln w="9525">
            <a:noFill/>
            <a:miter lim="800000"/>
            <a:headEnd/>
            <a:tailEnd/>
          </a:ln>
        </p:spPr>
      </p:pic>
      <p:pic>
        <p:nvPicPr>
          <p:cNvPr id="3077" name="Picture 5"/>
          <p:cNvPicPr>
            <a:picLocks noChangeAspect="1" noChangeArrowheads="1"/>
          </p:cNvPicPr>
          <p:nvPr/>
        </p:nvPicPr>
        <p:blipFill>
          <a:blip r:embed="rId6" cstate="print"/>
          <a:srcRect/>
          <a:stretch>
            <a:fillRect/>
          </a:stretch>
        </p:blipFill>
        <p:spPr bwMode="auto">
          <a:xfrm>
            <a:off x="5286380" y="5429264"/>
            <a:ext cx="1557344" cy="1071567"/>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pic>
        <p:nvPicPr>
          <p:cNvPr id="2050" name="Picture 2"/>
          <p:cNvPicPr>
            <a:picLocks noChangeAspect="1" noChangeArrowheads="1"/>
          </p:cNvPicPr>
          <p:nvPr/>
        </p:nvPicPr>
        <p:blipFill>
          <a:blip r:embed="rId3" cstate="print"/>
          <a:srcRect/>
          <a:stretch>
            <a:fillRect/>
          </a:stretch>
        </p:blipFill>
        <p:spPr bwMode="auto">
          <a:xfrm>
            <a:off x="1785918" y="1643050"/>
            <a:ext cx="5729865" cy="2505086"/>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76225" y="5000636"/>
            <a:ext cx="8867775" cy="11334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sp>
        <p:nvSpPr>
          <p:cNvPr id="6" name="5 CuadroTexto"/>
          <p:cNvSpPr txBox="1"/>
          <p:nvPr/>
        </p:nvSpPr>
        <p:spPr>
          <a:xfrm>
            <a:off x="500034" y="5572140"/>
            <a:ext cx="8072494" cy="1015663"/>
          </a:xfrm>
          <a:prstGeom prst="rect">
            <a:avLst/>
          </a:prstGeom>
          <a:noFill/>
        </p:spPr>
        <p:txBody>
          <a:bodyPr wrap="square" rtlCol="0">
            <a:spAutoFit/>
          </a:bodyPr>
          <a:lstStyle/>
          <a:p>
            <a:pPr algn="just"/>
            <a:r>
              <a:rPr lang="es-AR" sz="2000" dirty="0">
                <a:latin typeface="Arial" pitchFamily="34" charset="0"/>
                <a:cs typeface="Arial" pitchFamily="34" charset="0"/>
              </a:rPr>
              <a:t>El óhmetro derivación tiene una seria desventaja, cuando no se lo usa, el circuito del instrumento permanece derivando la batería y provocando una descarga.</a:t>
            </a:r>
          </a:p>
        </p:txBody>
      </p:sp>
      <p:pic>
        <p:nvPicPr>
          <p:cNvPr id="6147" name="Picture 3"/>
          <p:cNvPicPr>
            <a:picLocks noChangeAspect="1" noChangeArrowheads="1"/>
          </p:cNvPicPr>
          <p:nvPr/>
        </p:nvPicPr>
        <p:blipFill>
          <a:blip r:embed="rId3" cstate="print">
            <a:lum bright="16000" contrast="14000"/>
          </a:blip>
          <a:srcRect/>
          <a:stretch>
            <a:fillRect/>
          </a:stretch>
        </p:blipFill>
        <p:spPr bwMode="auto">
          <a:xfrm>
            <a:off x="723900" y="1828800"/>
            <a:ext cx="7694613" cy="3200400"/>
          </a:xfrm>
          <a:prstGeom prst="rect">
            <a:avLst/>
          </a:prstGeom>
          <a:noFill/>
          <a:ln w="9525">
            <a:noFill/>
            <a:miter lim="800000"/>
            <a:headEnd/>
            <a:tailEnd/>
          </a:ln>
        </p:spPr>
      </p:pic>
      <p:sp>
        <p:nvSpPr>
          <p:cNvPr id="7" name="6 CuadroTexto"/>
          <p:cNvSpPr txBox="1"/>
          <p:nvPr/>
        </p:nvSpPr>
        <p:spPr>
          <a:xfrm>
            <a:off x="6929454" y="2428868"/>
            <a:ext cx="1571636" cy="338554"/>
          </a:xfrm>
          <a:prstGeom prst="rect">
            <a:avLst/>
          </a:prstGeom>
          <a:noFill/>
        </p:spPr>
        <p:txBody>
          <a:bodyPr wrap="square" rtlCol="0">
            <a:spAutoFit/>
          </a:bodyPr>
          <a:lstStyle/>
          <a:p>
            <a:r>
              <a:rPr lang="es-AR" sz="1600" dirty="0">
                <a:solidFill>
                  <a:srgbClr val="FF0000"/>
                </a:solidFill>
                <a:latin typeface="Arial" pitchFamily="34" charset="0"/>
                <a:cs typeface="Arial" pitchFamily="34" charset="0"/>
              </a:rPr>
              <a:t>DERIVACIÓN</a:t>
            </a:r>
          </a:p>
        </p:txBody>
      </p:sp>
      <p:cxnSp>
        <p:nvCxnSpPr>
          <p:cNvPr id="9" name="8 Conector recto de flecha"/>
          <p:cNvCxnSpPr>
            <a:stCxn id="7" idx="2"/>
          </p:cNvCxnSpPr>
          <p:nvPr/>
        </p:nvCxnSpPr>
        <p:spPr>
          <a:xfrm rot="5400000">
            <a:off x="7277326" y="2776740"/>
            <a:ext cx="447264" cy="4286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6072198" y="5000636"/>
            <a:ext cx="1214446" cy="338554"/>
          </a:xfrm>
          <a:prstGeom prst="rect">
            <a:avLst/>
          </a:prstGeom>
          <a:noFill/>
        </p:spPr>
        <p:txBody>
          <a:bodyPr wrap="square" rtlCol="0">
            <a:spAutoFit/>
          </a:bodyPr>
          <a:lstStyle/>
          <a:p>
            <a:r>
              <a:rPr lang="es-AR" sz="1600" dirty="0">
                <a:solidFill>
                  <a:schemeClr val="accent1">
                    <a:lumMod val="50000"/>
                  </a:schemeClr>
                </a:solidFill>
                <a:latin typeface="Arial" pitchFamily="34" charset="0"/>
                <a:cs typeface="Arial" pitchFamily="34" charset="0"/>
              </a:rPr>
              <a:t>SERIE</a:t>
            </a:r>
          </a:p>
        </p:txBody>
      </p:sp>
      <p:cxnSp>
        <p:nvCxnSpPr>
          <p:cNvPr id="12" name="11 Conector recto de flecha"/>
          <p:cNvCxnSpPr/>
          <p:nvPr/>
        </p:nvCxnSpPr>
        <p:spPr>
          <a:xfrm flipV="1">
            <a:off x="6715140" y="4357694"/>
            <a:ext cx="42862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3" cstate="print"/>
          <a:srcRect/>
          <a:stretch>
            <a:fillRect/>
          </a:stretch>
        </p:blipFill>
        <p:spPr bwMode="auto">
          <a:xfrm>
            <a:off x="7786710" y="0"/>
            <a:ext cx="773363" cy="1000108"/>
          </a:xfrm>
          <a:prstGeom prst="rect">
            <a:avLst/>
          </a:prstGeom>
          <a:noFill/>
        </p:spPr>
      </p:pic>
      <p:sp>
        <p:nvSpPr>
          <p:cNvPr id="6" name="5 CuadroTexto"/>
          <p:cNvSpPr txBox="1"/>
          <p:nvPr/>
        </p:nvSpPr>
        <p:spPr>
          <a:xfrm>
            <a:off x="571472" y="1357298"/>
            <a:ext cx="4572032" cy="523220"/>
          </a:xfrm>
          <a:prstGeom prst="rect">
            <a:avLst/>
          </a:prstGeom>
          <a:noFill/>
        </p:spPr>
        <p:txBody>
          <a:bodyPr wrap="square" rtlCol="0">
            <a:spAutoFit/>
          </a:bodyPr>
          <a:lstStyle/>
          <a:p>
            <a:pPr algn="just"/>
            <a:r>
              <a:rPr lang="es-AR" sz="2800" b="1" i="1" dirty="0">
                <a:latin typeface="Arial" pitchFamily="34" charset="0"/>
                <a:cs typeface="Arial" pitchFamily="34" charset="0"/>
              </a:rPr>
              <a:t>Óhmetro potenciométrico</a:t>
            </a:r>
          </a:p>
        </p:txBody>
      </p:sp>
      <p:sp>
        <p:nvSpPr>
          <p:cNvPr id="7" name="6 CuadroTexto"/>
          <p:cNvSpPr txBox="1"/>
          <p:nvPr/>
        </p:nvSpPr>
        <p:spPr>
          <a:xfrm>
            <a:off x="214282" y="2285992"/>
            <a:ext cx="8929718" cy="523220"/>
          </a:xfrm>
          <a:prstGeom prst="rect">
            <a:avLst/>
          </a:prstGeom>
          <a:noFill/>
        </p:spPr>
        <p:txBody>
          <a:bodyPr wrap="square" rtlCol="0">
            <a:spAutoFit/>
          </a:bodyPr>
          <a:lstStyle/>
          <a:p>
            <a:r>
              <a:rPr lang="es-AR" sz="2800" dirty="0">
                <a:latin typeface="Arial" pitchFamily="34" charset="0"/>
                <a:cs typeface="Arial" pitchFamily="34" charset="0"/>
              </a:rPr>
              <a:t>Es el más empleado comercialmente en </a:t>
            </a:r>
            <a:r>
              <a:rPr lang="es-AR" sz="2800" i="1" dirty="0">
                <a:latin typeface="Arial" pitchFamily="34" charset="0"/>
                <a:cs typeface="Arial" pitchFamily="34" charset="0"/>
              </a:rPr>
              <a:t>multímetros</a:t>
            </a:r>
            <a:r>
              <a:rPr lang="es-AR" sz="2800" dirty="0">
                <a:latin typeface="Arial" pitchFamily="34" charset="0"/>
                <a:cs typeface="Arial" pitchFamily="34" charset="0"/>
              </a:rPr>
              <a:t>.</a:t>
            </a:r>
          </a:p>
        </p:txBody>
      </p:sp>
      <p:pic>
        <p:nvPicPr>
          <p:cNvPr id="4098" name="Picture 2"/>
          <p:cNvPicPr>
            <a:picLocks noChangeAspect="1" noChangeArrowheads="1"/>
          </p:cNvPicPr>
          <p:nvPr/>
        </p:nvPicPr>
        <p:blipFill>
          <a:blip r:embed="rId4" cstate="print"/>
          <a:srcRect/>
          <a:stretch>
            <a:fillRect/>
          </a:stretch>
        </p:blipFill>
        <p:spPr bwMode="auto">
          <a:xfrm>
            <a:off x="1571604" y="3214686"/>
            <a:ext cx="5502152" cy="337186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sp>
        <p:nvSpPr>
          <p:cNvPr id="7" name="6 CuadroTexto"/>
          <p:cNvSpPr txBox="1"/>
          <p:nvPr/>
        </p:nvSpPr>
        <p:spPr>
          <a:xfrm>
            <a:off x="642910" y="1714488"/>
            <a:ext cx="7715304" cy="954107"/>
          </a:xfrm>
          <a:prstGeom prst="rect">
            <a:avLst/>
          </a:prstGeom>
          <a:noFill/>
        </p:spPr>
        <p:txBody>
          <a:bodyPr wrap="square" rtlCol="0">
            <a:spAutoFit/>
          </a:bodyPr>
          <a:lstStyle/>
          <a:p>
            <a:pPr algn="just"/>
            <a:r>
              <a:rPr lang="es-AR" sz="2800" dirty="0">
                <a:latin typeface="Arial" pitchFamily="34" charset="0"/>
                <a:cs typeface="Arial" pitchFamily="34" charset="0"/>
              </a:rPr>
              <a:t>La batería, los resistores patrones y los multiplicadores se conmutan simultáneamente.</a:t>
            </a:r>
          </a:p>
        </p:txBody>
      </p:sp>
      <p:pic>
        <p:nvPicPr>
          <p:cNvPr id="5123" name="Picture 3"/>
          <p:cNvPicPr>
            <a:picLocks noChangeAspect="1" noChangeArrowheads="1"/>
          </p:cNvPicPr>
          <p:nvPr/>
        </p:nvPicPr>
        <p:blipFill>
          <a:blip r:embed="rId3" cstate="print"/>
          <a:srcRect/>
          <a:stretch>
            <a:fillRect/>
          </a:stretch>
        </p:blipFill>
        <p:spPr bwMode="auto">
          <a:xfrm>
            <a:off x="714348" y="3071810"/>
            <a:ext cx="6587882" cy="1143008"/>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1214414" y="4786322"/>
            <a:ext cx="3500462" cy="1130194"/>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5500694" y="4714884"/>
            <a:ext cx="1857388" cy="1117581"/>
          </a:xfrm>
          <a:prstGeom prst="rect">
            <a:avLst/>
          </a:prstGeom>
          <a:noFill/>
          <a:ln w="9525">
            <a:noFill/>
            <a:miter lim="800000"/>
            <a:headEnd/>
            <a:tailEnd/>
          </a:ln>
        </p:spPr>
      </p:pic>
      <p:sp>
        <p:nvSpPr>
          <p:cNvPr id="11" name="10 CuadroTexto"/>
          <p:cNvSpPr txBox="1"/>
          <p:nvPr/>
        </p:nvSpPr>
        <p:spPr>
          <a:xfrm>
            <a:off x="4286248" y="3786190"/>
            <a:ext cx="3643338" cy="954107"/>
          </a:xfrm>
          <a:prstGeom prst="rect">
            <a:avLst/>
          </a:prstGeom>
          <a:noFill/>
        </p:spPr>
        <p:txBody>
          <a:bodyPr wrap="square" rtlCol="0">
            <a:spAutoFit/>
          </a:bodyPr>
          <a:lstStyle/>
          <a:p>
            <a:pPr algn="just"/>
            <a:r>
              <a:rPr lang="es-AR" sz="2000" dirty="0">
                <a:latin typeface="Arial" pitchFamily="34" charset="0"/>
                <a:cs typeface="Arial" pitchFamily="34" charset="0"/>
              </a:rPr>
              <a:t>(</a:t>
            </a:r>
            <a:r>
              <a:rPr lang="es-AR" dirty="0">
                <a:latin typeface="Arial" pitchFamily="34" charset="0"/>
                <a:cs typeface="Arial" pitchFamily="34" charset="0"/>
              </a:rPr>
              <a:t>el cero se encuentra a la derecha de la escala – escala alineal)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899592" y="2852936"/>
            <a:ext cx="7143800" cy="2395542"/>
          </a:xfrm>
        </p:spPr>
        <p:txBody>
          <a:bodyPr>
            <a:normAutofit lnSpcReduction="10000"/>
          </a:bodyPr>
          <a:lstStyle/>
          <a:p>
            <a:pPr algn="just">
              <a:buFont typeface="Wingdings" pitchFamily="2" charset="2"/>
              <a:buChar char="§"/>
            </a:pPr>
            <a:r>
              <a:rPr lang="es-AR" sz="2800" dirty="0">
                <a:solidFill>
                  <a:schemeClr val="tx1"/>
                </a:solidFill>
                <a:latin typeface="Arial" pitchFamily="34" charset="0"/>
                <a:cs typeface="Arial" pitchFamily="34" charset="0"/>
              </a:rPr>
              <a:t> Óhmetro </a:t>
            </a:r>
            <a:r>
              <a:rPr lang="es-AR" sz="2800" i="1" dirty="0">
                <a:solidFill>
                  <a:schemeClr val="tx1"/>
                </a:solidFill>
                <a:latin typeface="Arial" pitchFamily="34" charset="0"/>
                <a:cs typeface="Arial" pitchFamily="34" charset="0"/>
              </a:rPr>
              <a:t>serie</a:t>
            </a:r>
          </a:p>
          <a:p>
            <a:pPr algn="just"/>
            <a:endParaRPr lang="es-AR" sz="2800" dirty="0">
              <a:solidFill>
                <a:schemeClr val="tx1"/>
              </a:solidFill>
              <a:latin typeface="Arial" pitchFamily="34" charset="0"/>
              <a:cs typeface="Arial" pitchFamily="34" charset="0"/>
            </a:endParaRPr>
          </a:p>
          <a:p>
            <a:pPr algn="just">
              <a:buFont typeface="Wingdings" pitchFamily="2" charset="2"/>
              <a:buChar char="§"/>
            </a:pPr>
            <a:r>
              <a:rPr lang="es-AR" sz="2800" dirty="0">
                <a:solidFill>
                  <a:schemeClr val="tx1"/>
                </a:solidFill>
                <a:latin typeface="Arial" pitchFamily="34" charset="0"/>
                <a:cs typeface="Arial" pitchFamily="34" charset="0"/>
              </a:rPr>
              <a:t> Óhmetro </a:t>
            </a:r>
            <a:r>
              <a:rPr lang="es-AR" sz="2800" i="1" dirty="0">
                <a:solidFill>
                  <a:schemeClr val="tx1"/>
                </a:solidFill>
                <a:latin typeface="Arial" pitchFamily="34" charset="0"/>
                <a:cs typeface="Arial" pitchFamily="34" charset="0"/>
              </a:rPr>
              <a:t>derivación</a:t>
            </a:r>
          </a:p>
          <a:p>
            <a:pPr algn="just">
              <a:buFont typeface="Wingdings" pitchFamily="2" charset="2"/>
              <a:buChar char="§"/>
            </a:pPr>
            <a:endParaRPr lang="es-AR" sz="2800" dirty="0">
              <a:solidFill>
                <a:schemeClr val="tx1"/>
              </a:solidFill>
              <a:latin typeface="Arial" pitchFamily="34" charset="0"/>
              <a:cs typeface="Arial" pitchFamily="34" charset="0"/>
            </a:endParaRPr>
          </a:p>
          <a:p>
            <a:pPr algn="just">
              <a:buFont typeface="Wingdings" pitchFamily="2" charset="2"/>
              <a:buChar char="§"/>
            </a:pPr>
            <a:r>
              <a:rPr lang="es-AR" sz="2800" dirty="0">
                <a:solidFill>
                  <a:schemeClr val="tx1"/>
                </a:solidFill>
                <a:latin typeface="Arial" pitchFamily="34" charset="0"/>
                <a:cs typeface="Arial" pitchFamily="34" charset="0"/>
              </a:rPr>
              <a:t> Óhmetro </a:t>
            </a:r>
            <a:r>
              <a:rPr lang="es-AR" sz="2800" i="1" dirty="0">
                <a:solidFill>
                  <a:schemeClr val="tx1"/>
                </a:solidFill>
                <a:latin typeface="Arial" pitchFamily="34" charset="0"/>
                <a:cs typeface="Arial" pitchFamily="34" charset="0"/>
              </a:rPr>
              <a:t>potenciométrico</a:t>
            </a:r>
          </a:p>
        </p:txBody>
      </p:sp>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sp>
        <p:nvSpPr>
          <p:cNvPr id="7" name="6 CuadroTexto"/>
          <p:cNvSpPr txBox="1"/>
          <p:nvPr/>
        </p:nvSpPr>
        <p:spPr>
          <a:xfrm>
            <a:off x="539552" y="1484784"/>
            <a:ext cx="3096344" cy="584775"/>
          </a:xfrm>
          <a:prstGeom prst="rect">
            <a:avLst/>
          </a:prstGeom>
          <a:noFill/>
        </p:spPr>
        <p:txBody>
          <a:bodyPr wrap="square" rtlCol="0">
            <a:spAutoFit/>
          </a:bodyPr>
          <a:lstStyle/>
          <a:p>
            <a:r>
              <a:rPr lang="es-AR" sz="3200" b="1" dirty="0">
                <a:solidFill>
                  <a:schemeClr val="bg1">
                    <a:lumMod val="75000"/>
                  </a:schemeClr>
                </a:solidFill>
                <a:latin typeface="Arial" pitchFamily="34" charset="0"/>
                <a:cs typeface="Arial" pitchFamily="34" charset="0"/>
              </a:rPr>
              <a:t>Clasificación: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pic>
        <p:nvPicPr>
          <p:cNvPr id="6146" name="Picture 2"/>
          <p:cNvPicPr>
            <a:picLocks noChangeAspect="1" noChangeArrowheads="1"/>
          </p:cNvPicPr>
          <p:nvPr/>
        </p:nvPicPr>
        <p:blipFill>
          <a:blip r:embed="rId3" cstate="print"/>
          <a:srcRect/>
          <a:stretch>
            <a:fillRect/>
          </a:stretch>
        </p:blipFill>
        <p:spPr bwMode="auto">
          <a:xfrm>
            <a:off x="1071538" y="1857364"/>
            <a:ext cx="6327029" cy="381954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915816" y="3140968"/>
            <a:ext cx="4536504" cy="584775"/>
          </a:xfrm>
          <a:prstGeom prst="rect">
            <a:avLst/>
          </a:prstGeom>
          <a:noFill/>
        </p:spPr>
        <p:txBody>
          <a:bodyPr wrap="square" rtlCol="0">
            <a:spAutoFit/>
          </a:bodyPr>
          <a:lstStyle/>
          <a:p>
            <a:r>
              <a:rPr lang="es-AR" sz="3200" dirty="0">
                <a:solidFill>
                  <a:schemeClr val="tx2"/>
                </a:solidFill>
              </a:rPr>
              <a:t>Lectura de escalas</a:t>
            </a:r>
          </a:p>
        </p:txBody>
      </p:sp>
    </p:spTree>
    <p:extLst>
      <p:ext uri="{BB962C8B-B14F-4D97-AF65-F5344CB8AC3E}">
        <p14:creationId xmlns:p14="http://schemas.microsoft.com/office/powerpoint/2010/main" val="3519759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3"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pic>
        <p:nvPicPr>
          <p:cNvPr id="4" name="Picture 2"/>
          <p:cNvPicPr>
            <a:picLocks noChangeAspect="1" noChangeArrowheads="1"/>
          </p:cNvPicPr>
          <p:nvPr/>
        </p:nvPicPr>
        <p:blipFill>
          <a:blip r:embed="rId3" cstate="print"/>
          <a:srcRect/>
          <a:stretch>
            <a:fillRect/>
          </a:stretch>
        </p:blipFill>
        <p:spPr bwMode="auto">
          <a:xfrm>
            <a:off x="0" y="1142984"/>
            <a:ext cx="8929718" cy="5130229"/>
          </a:xfrm>
          <a:prstGeom prst="rect">
            <a:avLst/>
          </a:prstGeom>
          <a:noFill/>
          <a:ln w="9525">
            <a:noFill/>
            <a:miter lim="800000"/>
            <a:headEnd/>
            <a:tailEnd/>
          </a:ln>
        </p:spPr>
      </p:pic>
    </p:spTree>
    <p:extLst>
      <p:ext uri="{BB962C8B-B14F-4D97-AF65-F5344CB8AC3E}">
        <p14:creationId xmlns:p14="http://schemas.microsoft.com/office/powerpoint/2010/main" val="2239517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3"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pic>
        <p:nvPicPr>
          <p:cNvPr id="4" name="Picture 2"/>
          <p:cNvPicPr>
            <a:picLocks noChangeAspect="1" noChangeArrowheads="1"/>
          </p:cNvPicPr>
          <p:nvPr/>
        </p:nvPicPr>
        <p:blipFill>
          <a:blip r:embed="rId3" cstate="print"/>
          <a:srcRect/>
          <a:stretch>
            <a:fillRect/>
          </a:stretch>
        </p:blipFill>
        <p:spPr bwMode="auto">
          <a:xfrm>
            <a:off x="0" y="1071546"/>
            <a:ext cx="9001156" cy="5199426"/>
          </a:xfrm>
          <a:prstGeom prst="rect">
            <a:avLst/>
          </a:prstGeom>
          <a:noFill/>
          <a:ln w="9525">
            <a:noFill/>
            <a:miter lim="800000"/>
            <a:headEnd/>
            <a:tailEnd/>
          </a:ln>
        </p:spPr>
      </p:pic>
    </p:spTree>
    <p:extLst>
      <p:ext uri="{BB962C8B-B14F-4D97-AF65-F5344CB8AC3E}">
        <p14:creationId xmlns:p14="http://schemas.microsoft.com/office/powerpoint/2010/main" val="761950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3"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pic>
        <p:nvPicPr>
          <p:cNvPr id="4" name="Picture 2"/>
          <p:cNvPicPr>
            <a:picLocks noChangeAspect="1" noChangeArrowheads="1"/>
          </p:cNvPicPr>
          <p:nvPr/>
        </p:nvPicPr>
        <p:blipFill>
          <a:blip r:embed="rId3" cstate="print"/>
          <a:srcRect/>
          <a:stretch>
            <a:fillRect/>
          </a:stretch>
        </p:blipFill>
        <p:spPr bwMode="auto">
          <a:xfrm>
            <a:off x="0" y="857232"/>
            <a:ext cx="9020175" cy="5695950"/>
          </a:xfrm>
          <a:prstGeom prst="rect">
            <a:avLst/>
          </a:prstGeom>
          <a:noFill/>
          <a:ln w="9525">
            <a:noFill/>
            <a:miter lim="800000"/>
            <a:headEnd/>
            <a:tailEnd/>
          </a:ln>
        </p:spPr>
      </p:pic>
    </p:spTree>
    <p:extLst>
      <p:ext uri="{BB962C8B-B14F-4D97-AF65-F5344CB8AC3E}">
        <p14:creationId xmlns:p14="http://schemas.microsoft.com/office/powerpoint/2010/main" val="128088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67544" y="5301208"/>
            <a:ext cx="5904656" cy="1200329"/>
          </a:xfrm>
          <a:prstGeom prst="rect">
            <a:avLst/>
          </a:prstGeom>
          <a:noFill/>
        </p:spPr>
        <p:txBody>
          <a:bodyPr wrap="square" rtlCol="0">
            <a:spAutoFit/>
          </a:bodyPr>
          <a:lstStyle/>
          <a:p>
            <a:r>
              <a:rPr lang="es-AR" dirty="0">
                <a:solidFill>
                  <a:schemeClr val="tx2">
                    <a:lumMod val="75000"/>
                  </a:schemeClr>
                </a:solidFill>
                <a:latin typeface="Arial" panose="020B0604020202020204" pitchFamily="34" charset="0"/>
                <a:cs typeface="Arial" panose="020B0604020202020204" pitchFamily="34" charset="0"/>
              </a:rPr>
              <a:t>UTN-INSPT  ©2020</a:t>
            </a:r>
          </a:p>
          <a:p>
            <a:r>
              <a:rPr lang="es-AR" b="1" dirty="0">
                <a:solidFill>
                  <a:schemeClr val="tx2">
                    <a:lumMod val="75000"/>
                  </a:schemeClr>
                </a:solidFill>
                <a:latin typeface="Arial" panose="020B0604020202020204" pitchFamily="34" charset="0"/>
                <a:cs typeface="Arial" panose="020B0604020202020204" pitchFamily="34" charset="0"/>
              </a:rPr>
              <a:t>LABORATORIO DE MEDICIONES</a:t>
            </a:r>
          </a:p>
          <a:p>
            <a:r>
              <a:rPr lang="es-AR" dirty="0">
                <a:solidFill>
                  <a:schemeClr val="tx2">
                    <a:lumMod val="75000"/>
                  </a:schemeClr>
                </a:solidFill>
                <a:latin typeface="Arial" panose="020B0604020202020204" pitchFamily="34" charset="0"/>
                <a:cs typeface="Arial" panose="020B0604020202020204" pitchFamily="34" charset="0"/>
              </a:rPr>
              <a:t>LIC. RICARDO DEFRANCE</a:t>
            </a:r>
          </a:p>
          <a:p>
            <a:r>
              <a:rPr lang="es-AR" b="1" dirty="0">
                <a:solidFill>
                  <a:schemeClr val="tx2">
                    <a:lumMod val="75000"/>
                  </a:schemeClr>
                </a:solidFill>
                <a:latin typeface="Arial" panose="020B0604020202020204" pitchFamily="34" charset="0"/>
                <a:cs typeface="Arial" panose="020B0604020202020204" pitchFamily="34" charset="0"/>
              </a:rPr>
              <a:t>ricardo.defrance@inspt.utn.edu.ar</a:t>
            </a:r>
          </a:p>
        </p:txBody>
      </p:sp>
      <p:sp>
        <p:nvSpPr>
          <p:cNvPr id="3"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4"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spTree>
    <p:extLst>
      <p:ext uri="{BB962C8B-B14F-4D97-AF65-F5344CB8AC3E}">
        <p14:creationId xmlns:p14="http://schemas.microsoft.com/office/powerpoint/2010/main" val="3042945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57158" y="2643182"/>
            <a:ext cx="8786842" cy="3643338"/>
          </a:xfrm>
        </p:spPr>
        <p:txBody>
          <a:bodyPr>
            <a:normAutofit fontScale="90000"/>
          </a:bodyPr>
          <a:lstStyle/>
          <a:p>
            <a:pPr algn="l"/>
            <a:r>
              <a:rPr lang="es-AR" sz="2800" dirty="0">
                <a:latin typeface="Arial" pitchFamily="34" charset="0"/>
                <a:cs typeface="Arial" pitchFamily="34" charset="0"/>
              </a:rPr>
              <a:t>- </a:t>
            </a:r>
            <a:r>
              <a:rPr lang="es-AR" sz="2700" dirty="0">
                <a:latin typeface="Arial" pitchFamily="34" charset="0"/>
                <a:cs typeface="Arial" pitchFamily="34" charset="0"/>
              </a:rPr>
              <a:t>Medición de resistencias comprendidas </a:t>
            </a:r>
            <a:br>
              <a:rPr lang="es-AR" sz="2700" dirty="0">
                <a:latin typeface="Arial" pitchFamily="34" charset="0"/>
                <a:cs typeface="Arial" pitchFamily="34" charset="0"/>
              </a:rPr>
            </a:br>
            <a:r>
              <a:rPr lang="es-AR" sz="2700" dirty="0">
                <a:latin typeface="Arial" pitchFamily="34" charset="0"/>
                <a:cs typeface="Arial" pitchFamily="34" charset="0"/>
              </a:rPr>
              <a:t>  entre  0,1 </a:t>
            </a:r>
            <a:r>
              <a:rPr lang="el-GR" sz="2700" dirty="0">
                <a:latin typeface="Arial" pitchFamily="34" charset="0"/>
                <a:cs typeface="Arial" pitchFamily="34" charset="0"/>
              </a:rPr>
              <a:t>Ω</a:t>
            </a:r>
            <a:r>
              <a:rPr lang="es-AR" sz="2700" dirty="0">
                <a:latin typeface="Arial" pitchFamily="34" charset="0"/>
                <a:cs typeface="Arial" pitchFamily="34" charset="0"/>
              </a:rPr>
              <a:t> y 1 M</a:t>
            </a:r>
            <a:r>
              <a:rPr lang="el-GR" sz="2700" dirty="0">
                <a:latin typeface="Arial" pitchFamily="34" charset="0"/>
                <a:cs typeface="Arial" pitchFamily="34" charset="0"/>
              </a:rPr>
              <a:t>Ω</a:t>
            </a:r>
            <a:r>
              <a:rPr lang="es-AR" sz="2700" dirty="0">
                <a:latin typeface="Arial" pitchFamily="34" charset="0"/>
                <a:cs typeface="Arial" pitchFamily="34" charset="0"/>
              </a:rPr>
              <a:t>.</a:t>
            </a:r>
            <a:br>
              <a:rPr lang="es-AR" sz="2700" dirty="0">
                <a:latin typeface="Arial" pitchFamily="34" charset="0"/>
                <a:cs typeface="Arial" pitchFamily="34" charset="0"/>
              </a:rPr>
            </a:br>
            <a:br>
              <a:rPr lang="es-AR" sz="2700" dirty="0">
                <a:latin typeface="Arial" pitchFamily="34" charset="0"/>
                <a:cs typeface="Arial" pitchFamily="34" charset="0"/>
              </a:rPr>
            </a:br>
            <a:r>
              <a:rPr lang="es-AR" sz="2700" dirty="0">
                <a:latin typeface="Arial" pitchFamily="34" charset="0"/>
                <a:cs typeface="Arial" pitchFamily="34" charset="0"/>
              </a:rPr>
              <a:t>- Son instrumentos de poca precisión.</a:t>
            </a:r>
            <a:br>
              <a:rPr lang="es-AR" sz="2700" dirty="0">
                <a:latin typeface="Arial" pitchFamily="34" charset="0"/>
                <a:cs typeface="Arial" pitchFamily="34" charset="0"/>
              </a:rPr>
            </a:br>
            <a:br>
              <a:rPr lang="es-AR" sz="2700" dirty="0">
                <a:latin typeface="Arial" pitchFamily="34" charset="0"/>
                <a:cs typeface="Arial" pitchFamily="34" charset="0"/>
              </a:rPr>
            </a:br>
            <a:r>
              <a:rPr lang="es-AR" sz="2700" dirty="0">
                <a:latin typeface="Arial" pitchFamily="34" charset="0"/>
                <a:cs typeface="Arial" pitchFamily="34" charset="0"/>
              </a:rPr>
              <a:t>- Son de fácil empleo.</a:t>
            </a:r>
            <a:br>
              <a:rPr lang="es-AR" sz="2700" dirty="0">
                <a:latin typeface="Arial" pitchFamily="34" charset="0"/>
                <a:cs typeface="Arial" pitchFamily="34" charset="0"/>
              </a:rPr>
            </a:br>
            <a:br>
              <a:rPr lang="es-AR" sz="2700" dirty="0">
                <a:latin typeface="Arial" pitchFamily="34" charset="0"/>
                <a:cs typeface="Arial" pitchFamily="34" charset="0"/>
              </a:rPr>
            </a:br>
            <a:r>
              <a:rPr lang="es-AR" sz="2700" dirty="0">
                <a:latin typeface="Arial" pitchFamily="34" charset="0"/>
                <a:cs typeface="Arial" pitchFamily="34" charset="0"/>
              </a:rPr>
              <a:t>- El </a:t>
            </a:r>
            <a:r>
              <a:rPr lang="es-AR" sz="2700" i="1" dirty="0">
                <a:latin typeface="Arial" pitchFamily="34" charset="0"/>
                <a:cs typeface="Arial" pitchFamily="34" charset="0"/>
              </a:rPr>
              <a:t>óhmetro</a:t>
            </a:r>
            <a:r>
              <a:rPr lang="es-AR" sz="2700" dirty="0">
                <a:latin typeface="Arial" pitchFamily="34" charset="0"/>
                <a:cs typeface="Arial" pitchFamily="34" charset="0"/>
              </a:rPr>
              <a:t>, como sistema de medición, deriva directamente </a:t>
            </a:r>
            <a:br>
              <a:rPr lang="es-AR" sz="2700" dirty="0">
                <a:latin typeface="Arial" pitchFamily="34" charset="0"/>
                <a:cs typeface="Arial" pitchFamily="34" charset="0"/>
              </a:rPr>
            </a:br>
            <a:r>
              <a:rPr lang="es-AR" sz="2700" dirty="0">
                <a:latin typeface="Arial" pitchFamily="34" charset="0"/>
                <a:cs typeface="Arial" pitchFamily="34" charset="0"/>
              </a:rPr>
              <a:t>  del método del </a:t>
            </a:r>
            <a:r>
              <a:rPr lang="es-AR" sz="2700" i="1" dirty="0">
                <a:latin typeface="Arial" pitchFamily="34" charset="0"/>
                <a:cs typeface="Arial" pitchFamily="34" charset="0"/>
              </a:rPr>
              <a:t>voltímetro </a:t>
            </a:r>
            <a:r>
              <a:rPr lang="es-AR" sz="2700" dirty="0">
                <a:latin typeface="Arial" pitchFamily="34" charset="0"/>
                <a:cs typeface="Arial" pitchFamily="34" charset="0"/>
              </a:rPr>
              <a:t>y </a:t>
            </a:r>
            <a:r>
              <a:rPr lang="es-AR" sz="2700" i="1" dirty="0">
                <a:latin typeface="Arial" pitchFamily="34" charset="0"/>
                <a:cs typeface="Arial" pitchFamily="34" charset="0"/>
              </a:rPr>
              <a:t>amperímetro.</a:t>
            </a:r>
            <a:br>
              <a:rPr lang="es-AR" sz="2700" dirty="0">
                <a:latin typeface="Arial" pitchFamily="34" charset="0"/>
                <a:cs typeface="Arial" pitchFamily="34" charset="0"/>
              </a:rPr>
            </a:br>
            <a:br>
              <a:rPr lang="es-AR" sz="2700" dirty="0">
                <a:latin typeface="Arial" pitchFamily="34" charset="0"/>
                <a:cs typeface="Arial" pitchFamily="34" charset="0"/>
              </a:rPr>
            </a:br>
            <a:endParaRPr lang="es-AR" sz="2700" dirty="0">
              <a:latin typeface="Arial" pitchFamily="34" charset="0"/>
              <a:cs typeface="Arial" pitchFamily="34" charset="0"/>
            </a:endParaRPr>
          </a:p>
        </p:txBody>
      </p:sp>
      <p:sp>
        <p:nvSpPr>
          <p:cNvPr id="3" name="2 Subtítulo"/>
          <p:cNvSpPr>
            <a:spLocks noGrp="1"/>
          </p:cNvSpPr>
          <p:nvPr>
            <p:ph type="subTitle" idx="1"/>
          </p:nvPr>
        </p:nvSpPr>
        <p:spPr>
          <a:xfrm>
            <a:off x="500034" y="1500174"/>
            <a:ext cx="4214842" cy="614370"/>
          </a:xfrm>
        </p:spPr>
        <p:txBody>
          <a:bodyPr>
            <a:normAutofit fontScale="85000" lnSpcReduction="10000"/>
          </a:bodyPr>
          <a:lstStyle/>
          <a:p>
            <a:r>
              <a:rPr lang="es-AR" dirty="0">
                <a:latin typeface="Arial" pitchFamily="34" charset="0"/>
                <a:cs typeface="Arial" pitchFamily="34" charset="0"/>
              </a:rPr>
              <a:t>Características generales</a:t>
            </a:r>
          </a:p>
        </p:txBody>
      </p:sp>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1196752"/>
            <a:ext cx="4857752" cy="1134458"/>
          </a:xfrm>
        </p:spPr>
        <p:txBody>
          <a:bodyPr>
            <a:normAutofit/>
          </a:bodyPr>
          <a:lstStyle/>
          <a:p>
            <a:r>
              <a:rPr lang="es-AR" sz="2800" dirty="0">
                <a:latin typeface="Arial" pitchFamily="34" charset="0"/>
                <a:cs typeface="Arial" pitchFamily="34" charset="0"/>
              </a:rPr>
              <a:t>Circuito básico del óhmetro serie</a:t>
            </a:r>
          </a:p>
        </p:txBody>
      </p:sp>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pic>
        <p:nvPicPr>
          <p:cNvPr id="3" name="Picture 2"/>
          <p:cNvPicPr>
            <a:picLocks noChangeAspect="1" noChangeArrowheads="1"/>
          </p:cNvPicPr>
          <p:nvPr/>
        </p:nvPicPr>
        <p:blipFill>
          <a:blip r:embed="rId3" cstate="print"/>
          <a:srcRect/>
          <a:stretch>
            <a:fillRect/>
          </a:stretch>
        </p:blipFill>
        <p:spPr bwMode="auto">
          <a:xfrm>
            <a:off x="1547664" y="2636912"/>
            <a:ext cx="6111198" cy="342515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1340768"/>
            <a:ext cx="3457572" cy="1071570"/>
          </a:xfrm>
        </p:spPr>
        <p:txBody>
          <a:bodyPr>
            <a:normAutofit/>
          </a:bodyPr>
          <a:lstStyle/>
          <a:p>
            <a:r>
              <a:rPr lang="es-AR" sz="2800" dirty="0">
                <a:latin typeface="Arial" pitchFamily="34" charset="0"/>
                <a:cs typeface="Arial" pitchFamily="34" charset="0"/>
              </a:rPr>
              <a:t>Escala típica</a:t>
            </a:r>
          </a:p>
        </p:txBody>
      </p:sp>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pic>
        <p:nvPicPr>
          <p:cNvPr id="2050" name="Picture 2"/>
          <p:cNvPicPr>
            <a:picLocks noChangeAspect="1" noChangeArrowheads="1"/>
          </p:cNvPicPr>
          <p:nvPr/>
        </p:nvPicPr>
        <p:blipFill>
          <a:blip r:embed="rId3" cstate="print">
            <a:lum bright="25000" contrast="14000"/>
          </a:blip>
          <a:srcRect/>
          <a:stretch>
            <a:fillRect/>
          </a:stretch>
        </p:blipFill>
        <p:spPr bwMode="auto">
          <a:xfrm>
            <a:off x="214282" y="3000372"/>
            <a:ext cx="8675717" cy="186852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3071810"/>
            <a:ext cx="7772400" cy="1470025"/>
          </a:xfrm>
        </p:spPr>
        <p:txBody>
          <a:bodyPr>
            <a:noAutofit/>
          </a:bodyPr>
          <a:lstStyle/>
          <a:p>
            <a:pPr algn="just"/>
            <a:r>
              <a:rPr lang="es-AR" sz="2800" dirty="0">
                <a:latin typeface="Arial" pitchFamily="34" charset="0"/>
                <a:cs typeface="Arial" pitchFamily="34" charset="0"/>
              </a:rPr>
              <a:t>En la escala puede verse que el óhmetro abarca la totalidad de los valores posibles (límites entre 0 e∞). En la práctica, la escala es mucho más reducida. La zona de la izquierda, de calibración muy comprimida, no puede usarse porque el margen de error es muy alto.</a:t>
            </a:r>
            <a:br>
              <a:rPr lang="es-AR" sz="2800" dirty="0">
                <a:latin typeface="Arial" pitchFamily="34" charset="0"/>
                <a:cs typeface="Arial" pitchFamily="34" charset="0"/>
              </a:rPr>
            </a:br>
            <a:r>
              <a:rPr lang="es-AR" sz="2800" dirty="0">
                <a:latin typeface="Arial" pitchFamily="34" charset="0"/>
                <a:cs typeface="Arial" pitchFamily="34" charset="0"/>
              </a:rPr>
              <a:t>La zona útil llega hasta ¾ de la calibración, empezando desde el cero. </a:t>
            </a:r>
          </a:p>
        </p:txBody>
      </p:sp>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3084525"/>
          </a:xfrm>
        </p:spPr>
        <p:txBody>
          <a:bodyPr>
            <a:normAutofit/>
          </a:bodyPr>
          <a:lstStyle/>
          <a:p>
            <a:pPr algn="just"/>
            <a:r>
              <a:rPr lang="es-AR" sz="2800" dirty="0">
                <a:latin typeface="Arial" pitchFamily="34" charset="0"/>
                <a:cs typeface="Arial" pitchFamily="34" charset="0"/>
              </a:rPr>
              <a:t>Para poder medir valores comprendidos en el cuarto final de la escala es necesario proveer al óhmetro de otros rangos. La forma en que esto se realiza es por medio de </a:t>
            </a:r>
            <a:r>
              <a:rPr lang="es-AR" sz="2800" b="1" i="1" dirty="0">
                <a:latin typeface="Arial" pitchFamily="34" charset="0"/>
                <a:cs typeface="Arial" pitchFamily="34" charset="0"/>
              </a:rPr>
              <a:t>shunts</a:t>
            </a:r>
            <a:r>
              <a:rPr lang="es-AR" sz="2800" dirty="0">
                <a:latin typeface="Arial" pitchFamily="34" charset="0"/>
                <a:cs typeface="Arial" pitchFamily="34" charset="0"/>
              </a:rPr>
              <a:t> que modifiquen la sensibilidad del instrumento y elevando la tensión de alimentación.</a:t>
            </a:r>
          </a:p>
        </p:txBody>
      </p:sp>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715436" cy="642942"/>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LABORATORIO DE MEDICIONES</a:t>
            </a:r>
          </a:p>
        </p:txBody>
      </p:sp>
      <p:pic>
        <p:nvPicPr>
          <p:cNvPr id="5" name="Picture 3" descr="G:\UTN INSPT\imagesCADQE17X.jpg"/>
          <p:cNvPicPr>
            <a:picLocks noChangeAspect="1" noChangeArrowheads="1"/>
          </p:cNvPicPr>
          <p:nvPr/>
        </p:nvPicPr>
        <p:blipFill>
          <a:blip r:embed="rId2" cstate="print"/>
          <a:srcRect/>
          <a:stretch>
            <a:fillRect/>
          </a:stretch>
        </p:blipFill>
        <p:spPr bwMode="auto">
          <a:xfrm>
            <a:off x="7786710" y="0"/>
            <a:ext cx="773363" cy="1000108"/>
          </a:xfrm>
          <a:prstGeom prst="rect">
            <a:avLst/>
          </a:prstGeom>
          <a:noFill/>
        </p:spPr>
      </p:pic>
      <p:pic>
        <p:nvPicPr>
          <p:cNvPr id="3074" name="Picture 2"/>
          <p:cNvPicPr>
            <a:picLocks noChangeAspect="1" noChangeArrowheads="1"/>
          </p:cNvPicPr>
          <p:nvPr/>
        </p:nvPicPr>
        <p:blipFill>
          <a:blip r:embed="rId3" cstate="print">
            <a:lum bright="26000" contrast="14000"/>
          </a:blip>
          <a:srcRect/>
          <a:stretch>
            <a:fillRect/>
          </a:stretch>
        </p:blipFill>
        <p:spPr bwMode="auto">
          <a:xfrm rot="60000">
            <a:off x="1110574" y="1561107"/>
            <a:ext cx="7022287" cy="453472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614BCC9CD7DBDA4E90F6E467C3CED051" ma:contentTypeVersion="3" ma:contentTypeDescription="Crear nuevo documento." ma:contentTypeScope="" ma:versionID="58e145cfbd918fcf60eedd2b310a18ca">
  <xsd:schema xmlns:xsd="http://www.w3.org/2001/XMLSchema" xmlns:xs="http://www.w3.org/2001/XMLSchema" xmlns:p="http://schemas.microsoft.com/office/2006/metadata/properties" xmlns:ns2="397df017-1763-484d-bc35-673190dceec5" targetNamespace="http://schemas.microsoft.com/office/2006/metadata/properties" ma:root="true" ma:fieldsID="5348ead7abc4cfd1f5fd756d6362145a" ns2:_="">
    <xsd:import namespace="397df017-1763-484d-bc35-673190dceec5"/>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7df017-1763-484d-bc35-673190dcee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4E70CA-9D5B-452E-8FE0-9199CE0BE54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E004ED7-A0D7-417D-9120-CA58ECC626D9}">
  <ds:schemaRefs>
    <ds:schemaRef ds:uri="http://schemas.microsoft.com/sharepoint/v3/contenttype/forms"/>
  </ds:schemaRefs>
</ds:datastoreItem>
</file>

<file path=customXml/itemProps3.xml><?xml version="1.0" encoding="utf-8"?>
<ds:datastoreItem xmlns:ds="http://schemas.openxmlformats.org/officeDocument/2006/customXml" ds:itemID="{06A5092E-D9F2-4115-95D1-6D8889F9BD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7df017-1763-484d-bc35-673190dcee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215</TotalTime>
  <Words>773</Words>
  <Application>Microsoft Office PowerPoint</Application>
  <PresentationFormat>Presentación en pantalla (4:3)</PresentationFormat>
  <Paragraphs>93</Paragraphs>
  <Slides>35</Slides>
  <Notes>1</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Tema de Office</vt:lpstr>
      <vt:lpstr>Presentación de PowerPoint</vt:lpstr>
      <vt:lpstr>ÓHMETRO</vt:lpstr>
      <vt:lpstr>Presentación de PowerPoint</vt:lpstr>
      <vt:lpstr>- Medición de resistencias comprendidas    entre  0,1 Ω y 1 MΩ.  - Son instrumentos de poca precisión.  - Son de fácil empleo.  - El óhmetro, como sistema de medición, deriva directamente    del método del voltímetro y amperímetro.  </vt:lpstr>
      <vt:lpstr>Circuito básico del óhmetro serie</vt:lpstr>
      <vt:lpstr>Escala típica</vt:lpstr>
      <vt:lpstr>En la escala puede verse que el óhmetro abarca la totalidad de los valores posibles (límites entre 0 e∞). En la práctica, la escala es mucho más reducida. La zona de la izquierda, de calibración muy comprimida, no puede usarse porque el margen de error es muy alto. La zona útil llega hasta ¾ de la calibración, empezando desde el cero. </vt:lpstr>
      <vt:lpstr>Para poder medir valores comprendidos en el cuarto final de la escala es necesario proveer al óhmetro de otros rangos. La forma en que esto se realiza es por medio de shunts que modifiquen la sensibilidad del instrumento y elevando la tensión de alimentación.</vt:lpstr>
      <vt:lpstr>Presentación de PowerPoint</vt:lpstr>
      <vt:lpstr>Con el fin de poder utilizar una sola escala se emplean shunts cuyos poderes multiplicadores sean potencias de 10. Además, para cada rango es necesario disponer una resistencia en serie.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RICARDO</dc:creator>
  <cp:lastModifiedBy>Ricardo Defrance</cp:lastModifiedBy>
  <cp:revision>38</cp:revision>
  <dcterms:created xsi:type="dcterms:W3CDTF">2012-05-29T18:20:05Z</dcterms:created>
  <dcterms:modified xsi:type="dcterms:W3CDTF">2020-05-23T03:07:57Z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0x010100614BCC9CD7DBDA4E90F6E467C3CED051</vt:lpwstr>
  </property>
</Properties>
</file>