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  <p:sldId id="263" r:id="rId6"/>
    <p:sldId id="261" r:id="rId7"/>
    <p:sldId id="264" r:id="rId8"/>
    <p:sldId id="265" r:id="rId9"/>
    <p:sldId id="260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978B-A24E-4C91-ADFD-F09E8CFFE449}" type="datetimeFigureOut">
              <a:rPr lang="es-AR" smtClean="0"/>
              <a:t>09/06/2020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D05E-F034-44BF-9C3B-B2EFEDDAE8CC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357290" y="1500174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714488"/>
            <a:ext cx="2596352" cy="3357586"/>
          </a:xfrm>
          <a:prstGeom prst="rect">
            <a:avLst/>
          </a:prstGeom>
          <a:noFill/>
        </p:spPr>
      </p:pic>
      <p:sp>
        <p:nvSpPr>
          <p:cNvPr id="9" name="8 Proceso"/>
          <p:cNvSpPr/>
          <p:nvPr/>
        </p:nvSpPr>
        <p:spPr>
          <a:xfrm>
            <a:off x="0" y="2071678"/>
            <a:ext cx="6000760" cy="271464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9 Proceso"/>
          <p:cNvSpPr/>
          <p:nvPr/>
        </p:nvSpPr>
        <p:spPr>
          <a:xfrm>
            <a:off x="8501090" y="2071678"/>
            <a:ext cx="642910" cy="278608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85786" y="2786058"/>
            <a:ext cx="442915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AR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4000" b="1" dirty="0">
              <a:ln w="50800"/>
              <a:solidFill>
                <a:schemeClr val="bg1">
                  <a:shade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14000" contrast="4000"/>
          </a:blip>
          <a:srcRect/>
          <a:stretch>
            <a:fillRect/>
          </a:stretch>
        </p:blipFill>
        <p:spPr bwMode="auto">
          <a:xfrm rot="60000">
            <a:off x="750243" y="1537883"/>
            <a:ext cx="4357703" cy="415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500562" y="6429396"/>
            <a:ext cx="43577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dirty="0" err="1" smtClean="0">
                <a:latin typeface="Arial" pitchFamily="34" charset="0"/>
                <a:cs typeface="Arial" pitchFamily="34" charset="0"/>
              </a:rPr>
              <a:t>Packmann</a:t>
            </a:r>
            <a:r>
              <a:rPr lang="es-AR" sz="1050" dirty="0" smtClean="0">
                <a:latin typeface="Arial" pitchFamily="34" charset="0"/>
                <a:cs typeface="Arial" pitchFamily="34" charset="0"/>
              </a:rPr>
              <a:t>, MEDICIONES ELÉCTRICAS, Buenos Aires: </a:t>
            </a:r>
            <a:r>
              <a:rPr lang="es-AR" sz="1050" dirty="0" err="1" smtClean="0">
                <a:latin typeface="Arial" pitchFamily="34" charset="0"/>
                <a:cs typeface="Arial" pitchFamily="34" charset="0"/>
              </a:rPr>
              <a:t>Arbó</a:t>
            </a:r>
            <a:endParaRPr lang="es-AR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429256" y="1785926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>
                <a:latin typeface="Arial" pitchFamily="34" charset="0"/>
                <a:cs typeface="Arial" pitchFamily="34" charset="0"/>
              </a:rPr>
              <a:t>Cuando se encuentra la posición de equilibrio (es decir cuando la corriente por el galvanómetro es nula), el valor resultante para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Rx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 es:</a:t>
            </a:r>
            <a:endParaRPr lang="es-A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4214818"/>
            <a:ext cx="198632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282"/>
            <a:ext cx="9144000" cy="51435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804248" y="2204864"/>
            <a:ext cx="2088232" cy="27363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4193196" y="33477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PUENTE DE HILO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6012160" y="3532366"/>
            <a:ext cx="792088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3" descr="G:\UTN INSPT\imagesCADQE17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9" name="CuadroTexto 8"/>
          <p:cNvSpPr txBox="1"/>
          <p:nvPr/>
        </p:nvSpPr>
        <p:spPr>
          <a:xfrm>
            <a:off x="1979712" y="6433956"/>
            <a:ext cx="757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FOTO: LABORATORIO DE MEDICIONES – DEPTO.ELECTROTECNIA INSPT-UTN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10573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3528" y="49411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</a:rPr>
              <a:t>UTN-INSPT</a:t>
            </a:r>
          </a:p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</a:rPr>
              <a:t>LABORATORIO DE MEDICIONES ©2020</a:t>
            </a:r>
          </a:p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</a:rPr>
              <a:t>LIC. RICARDO DEFRANCE</a:t>
            </a:r>
          </a:p>
          <a:p>
            <a:r>
              <a:rPr lang="es-AR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</a:rPr>
              <a:t>icardo.defrance@inspt.utn.edu.ar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3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323528" y="1412776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Métodos de cero o de equilibrio</a:t>
            </a:r>
            <a:endParaRPr lang="es-AR" sz="28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857488" y="2428868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dirty="0" smtClean="0">
                <a:latin typeface="Arial" pitchFamily="34" charset="0"/>
                <a:cs typeface="Arial" pitchFamily="34" charset="0"/>
              </a:rPr>
              <a:t>PUENTE DE HILO</a:t>
            </a:r>
            <a:endParaRPr lang="es-AR" sz="28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71538" y="3429000"/>
            <a:ext cx="7000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Es un método para medición de resistencias de forma rápida y con mayor exactitud que la obtenida con un óhmetro.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00100" y="5143512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" pitchFamily="34" charset="0"/>
                <a:cs typeface="Arial" pitchFamily="34" charset="0"/>
              </a:rPr>
              <a:t>Es una variante  del puente de </a:t>
            </a:r>
            <a:r>
              <a:rPr lang="es-AR" sz="2800" b="1" i="1" dirty="0" err="1" smtClean="0">
                <a:latin typeface="Arial" pitchFamily="34" charset="0"/>
                <a:cs typeface="Arial" pitchFamily="34" charset="0"/>
              </a:rPr>
              <a:t>Wheatstone</a:t>
            </a:r>
            <a:endParaRPr lang="es-AR" sz="28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71472" y="1571612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Características</a:t>
            </a:r>
            <a:endParaRPr lang="es-AR" sz="28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1472" y="2571744"/>
            <a:ext cx="8286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 Valores de resistencia entre 0,1 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y 10.000 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endParaRPr lang="es-A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AR" sz="2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A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La exactitud posible con este método es del   </a:t>
            </a:r>
          </a:p>
          <a:p>
            <a:pPr algn="just"/>
            <a:r>
              <a:rPr lang="es-A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 orden de 1% en la zona central de la escala y </a:t>
            </a:r>
          </a:p>
          <a:p>
            <a:pPr algn="just"/>
            <a:r>
              <a:rPr lang="es-A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 de 2% en las intermedias.</a:t>
            </a:r>
          </a:p>
          <a:p>
            <a:pPr algn="just"/>
            <a:endParaRPr lang="es-AR" sz="28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 Requiere solamente una resistencia patrón para</a:t>
            </a:r>
          </a:p>
          <a:p>
            <a:pPr algn="just"/>
            <a:r>
              <a:rPr lang="es-A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 cada gama de medición (1/10 de la R patrón) 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1500174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u="sng" dirty="0" smtClean="0">
                <a:latin typeface="Arial" pitchFamily="34" charset="0"/>
                <a:cs typeface="Arial" pitchFamily="34" charset="0"/>
              </a:rPr>
              <a:t>Puente de hilo de </a:t>
            </a:r>
            <a:r>
              <a:rPr lang="es-AR" sz="2800" b="1" u="sng" dirty="0" err="1" smtClean="0">
                <a:latin typeface="Arial" pitchFamily="34" charset="0"/>
                <a:cs typeface="Arial" pitchFamily="34" charset="0"/>
              </a:rPr>
              <a:t>Kirchhoff</a:t>
            </a:r>
            <a:endParaRPr lang="es-AR" sz="28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1472" y="2428868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" pitchFamily="34" charset="0"/>
                <a:cs typeface="Arial" pitchFamily="34" charset="0"/>
              </a:rPr>
              <a:t>Se emplea comúnmente para medir resistencias entre 10 y 100 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71472" y="3714752"/>
            <a:ext cx="7858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El puente a </a:t>
            </a:r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cursor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es una simplificación del puente de </a:t>
            </a:r>
            <a:r>
              <a:rPr lang="es-AR" sz="2800" dirty="0" err="1" smtClean="0">
                <a:latin typeface="Arial" pitchFamily="34" charset="0"/>
                <a:cs typeface="Arial" pitchFamily="34" charset="0"/>
              </a:rPr>
              <a:t>Wheatstone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, en el que se obtiene el equilibrio por medio de un cursor que se mueve a lo largo de un alambre de </a:t>
            </a:r>
            <a:r>
              <a:rPr lang="es-AR" sz="2800" i="1" dirty="0" smtClean="0">
                <a:latin typeface="Arial" pitchFamily="34" charset="0"/>
                <a:cs typeface="Arial" pitchFamily="34" charset="0"/>
              </a:rPr>
              <a:t>manganina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AR" sz="2800" i="1" dirty="0" err="1" smtClean="0">
                <a:latin typeface="Arial" pitchFamily="34" charset="0"/>
                <a:cs typeface="Arial" pitchFamily="34" charset="0"/>
              </a:rPr>
              <a:t>constantán</a:t>
            </a:r>
            <a:r>
              <a:rPr lang="es-AR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u otro material análogo.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428736"/>
            <a:ext cx="71532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500034" y="2571744"/>
            <a:ext cx="80724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Desplazando el cursor sobre el hilo tensado, se llega a un estado en el cual el galvanómetro no acusa circulación de corriente, esto es cuando la diferencia de potencial entre C – D sea nula. Esto es consecuencia de que la caída de tensión entre A –D es igual a la caída entre A – C, lo mismo para D – B y C- B.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14348" y="1500174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Condición de equilibrio</a:t>
            </a:r>
            <a:endParaRPr lang="es-AR" sz="28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214554"/>
            <a:ext cx="7786742" cy="253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428596" y="1428736"/>
            <a:ext cx="642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" pitchFamily="34" charset="0"/>
                <a:cs typeface="Arial" pitchFamily="34" charset="0"/>
              </a:rPr>
              <a:t>Forma práctica del puente a cursor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1472" y="50720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>
                <a:latin typeface="Arial" pitchFamily="34" charset="0"/>
                <a:cs typeface="Arial" pitchFamily="34" charset="0"/>
              </a:rPr>
              <a:t>El alambre de la resistencia A B mide 100 cm y está tensado entre los soportes de cobre C y D. Sobre el alambre se marca una escala métrica. El cursor se desplaza a lo largo de la escala.</a:t>
            </a:r>
            <a:endParaRPr lang="es-A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1571612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>
                <a:latin typeface="Arial" pitchFamily="34" charset="0"/>
                <a:cs typeface="Arial" pitchFamily="34" charset="0"/>
              </a:rPr>
              <a:t>El equilibrio se consigue moviendo el cursor K´ a lo largo del alambre, hasta que el galvanómetro deje de desviarse. Sea L la distancia desde el extremo izquierdo de la escala hasta K´; cuando el puente está equilibrado 100 – L será la distancia desde K´ al extremo derecho y r es la resistencia por unidad de longitud.</a:t>
            </a:r>
            <a:endParaRPr lang="es-A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143380"/>
            <a:ext cx="415917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785786" y="5857892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>
                <a:latin typeface="Arial" pitchFamily="34" charset="0"/>
                <a:cs typeface="Arial" pitchFamily="34" charset="0"/>
              </a:rPr>
              <a:t>El alambre de cursor no es tan preciso como las resistencias de los otros tipos de puentes.</a:t>
            </a:r>
            <a:endParaRPr lang="es-A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714348" y="1857364"/>
            <a:ext cx="7715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En la forma en que es usado actualmente el puente a cursor no se basa en un </a:t>
            </a:r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hilo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sino en un </a:t>
            </a:r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reóstato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de tres terminales, de variación lineal (resistencia proporcional a la rotación del brazo móvil).</a:t>
            </a:r>
          </a:p>
          <a:p>
            <a:pPr algn="just"/>
            <a:endParaRPr lang="es-AR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Al desplazarse el brazo móvil sobre </a:t>
            </a:r>
            <a:r>
              <a:rPr lang="es-AR" sz="2800" i="1" dirty="0" err="1" smtClean="0">
                <a:latin typeface="Arial" pitchFamily="34" charset="0"/>
                <a:cs typeface="Arial" pitchFamily="34" charset="0"/>
              </a:rPr>
              <a:t>Rt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, se alteran las dos partes de la misma </a:t>
            </a:r>
            <a:r>
              <a:rPr lang="es-AR" sz="2800" i="1" dirty="0" smtClean="0">
                <a:latin typeface="Arial" pitchFamily="34" charset="0"/>
                <a:cs typeface="Arial" pitchFamily="34" charset="0"/>
              </a:rPr>
              <a:t>R1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AR" sz="2800" i="1" dirty="0" smtClean="0">
                <a:latin typeface="Arial" pitchFamily="34" charset="0"/>
                <a:cs typeface="Arial" pitchFamily="34" charset="0"/>
              </a:rPr>
              <a:t>R2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, pero manteniendo invariable su suma.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4BCC9CD7DBDA4E90F6E467C3CED051" ma:contentTypeVersion="7" ma:contentTypeDescription="Crear nuevo documento." ma:contentTypeScope="" ma:versionID="14cef68cbe3af87117f168fb7a8681cc">
  <xsd:schema xmlns:xsd="http://www.w3.org/2001/XMLSchema" xmlns:xs="http://www.w3.org/2001/XMLSchema" xmlns:p="http://schemas.microsoft.com/office/2006/metadata/properties" xmlns:ns2="397df017-1763-484d-bc35-673190dceec5" targetNamespace="http://schemas.microsoft.com/office/2006/metadata/properties" ma:root="true" ma:fieldsID="43d25708734e7abbcb8841f428f20a3c" ns2:_="">
    <xsd:import namespace="397df017-1763-484d-bc35-673190dce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df017-1763-484d-bc35-673190dce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8231DF-0354-4FED-9623-4CD751A24050}"/>
</file>

<file path=customXml/itemProps2.xml><?xml version="1.0" encoding="utf-8"?>
<ds:datastoreItem xmlns:ds="http://schemas.openxmlformats.org/officeDocument/2006/customXml" ds:itemID="{A35F294A-0823-4D50-BB7C-5CE2CE8151B1}"/>
</file>

<file path=customXml/itemProps3.xml><?xml version="1.0" encoding="utf-8"?>
<ds:datastoreItem xmlns:ds="http://schemas.openxmlformats.org/officeDocument/2006/customXml" ds:itemID="{D7619C5F-6A12-42B6-97E6-318179195C41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515</Words>
  <Application>Microsoft Office PowerPoint</Application>
  <PresentationFormat>Presentación en pantalla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</dc:creator>
  <cp:lastModifiedBy>Ricardo Defrance</cp:lastModifiedBy>
  <cp:revision>17</cp:revision>
  <dcterms:created xsi:type="dcterms:W3CDTF">2012-06-04T21:16:40Z</dcterms:created>
  <dcterms:modified xsi:type="dcterms:W3CDTF">2020-06-09T14:18:05Z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0x010100614BCC9CD7DBDA4E90F6E467C3CED051</vt:lpwstr>
  </property>
</Properties>
</file>