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7559675" cy="10691813"/>
  <p:defaultTextStyle>
    <a:defPPr>
      <a:defRPr lang="es-A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DejaVu Sans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ejaVu Sans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42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1604963"/>
            <a:ext cx="498475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1604963"/>
            <a:ext cx="498475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1604963"/>
            <a:ext cx="498475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Shap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9625" y="1604963"/>
            <a:ext cx="4984750" cy="397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anchor="ctr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1"/>
          <p:cNvSpPr/>
          <p:nvPr/>
        </p:nvSpPr>
        <p:spPr>
          <a:xfrm flipV="1">
            <a:off x="5410200" y="3808413"/>
            <a:ext cx="3732213" cy="88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" name="CustomShape 2"/>
          <p:cNvSpPr/>
          <p:nvPr/>
        </p:nvSpPr>
        <p:spPr>
          <a:xfrm flipV="1">
            <a:off x="5410200" y="3892550"/>
            <a:ext cx="3732213" cy="190500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 flipV="1">
            <a:off x="5410200" y="4113213"/>
            <a:ext cx="3732213" cy="6350"/>
          </a:xfrm>
          <a:prstGeom prst="rect">
            <a:avLst/>
          </a:prstGeom>
          <a:solidFill>
            <a:srgbClr val="438086">
              <a:alpha val="6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 flipV="1">
            <a:off x="5410200" y="4159250"/>
            <a:ext cx="1963738" cy="17463"/>
          </a:xfrm>
          <a:prstGeom prst="rect">
            <a:avLst/>
          </a:prstGeom>
          <a:solidFill>
            <a:srgbClr val="438086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 flipV="1">
            <a:off x="5410200" y="4197350"/>
            <a:ext cx="1963738" cy="6350"/>
          </a:xfrm>
          <a:prstGeom prst="rect">
            <a:avLst/>
          </a:prstGeom>
          <a:solidFill>
            <a:srgbClr val="438086">
              <a:alpha val="6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5410200" y="3962400"/>
            <a:ext cx="3062288" cy="25400"/>
          </a:xfrm>
          <a:custGeom>
            <a:avLst/>
            <a:gdLst/>
            <a:ahLst/>
            <a:cxnLst/>
            <a:rect l="l" t="t" r="r" b="b"/>
            <a:pathLst>
              <a:path w="8513" h="77">
                <a:moveTo>
                  <a:pt x="12" y="0"/>
                </a:moveTo>
                <a:cubicBezTo>
                  <a:pt x="6" y="0"/>
                  <a:pt x="0" y="6"/>
                  <a:pt x="0" y="12"/>
                </a:cubicBezTo>
                <a:lnTo>
                  <a:pt x="0" y="63"/>
                </a:lnTo>
                <a:cubicBezTo>
                  <a:pt x="0" y="69"/>
                  <a:pt x="6" y="76"/>
                  <a:pt x="12" y="76"/>
                </a:cubicBezTo>
                <a:lnTo>
                  <a:pt x="8499" y="76"/>
                </a:lnTo>
                <a:cubicBezTo>
                  <a:pt x="8505" y="76"/>
                  <a:pt x="8512" y="69"/>
                  <a:pt x="8512" y="63"/>
                </a:cubicBezTo>
                <a:lnTo>
                  <a:pt x="8512" y="12"/>
                </a:lnTo>
                <a:cubicBezTo>
                  <a:pt x="8512" y="6"/>
                  <a:pt x="8505" y="0"/>
                  <a:pt x="8499" y="0"/>
                </a:cubicBezTo>
                <a:lnTo>
                  <a:pt x="12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7377113" y="4060825"/>
            <a:ext cx="1598612" cy="34925"/>
          </a:xfrm>
          <a:custGeom>
            <a:avLst/>
            <a:gdLst/>
            <a:ahLst/>
            <a:cxnLst/>
            <a:rect l="l" t="t" r="r" b="b"/>
            <a:pathLst>
              <a:path w="4447" h="103"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lnTo>
                  <a:pt x="0" y="85"/>
                </a:lnTo>
                <a:cubicBezTo>
                  <a:pt x="0" y="93"/>
                  <a:pt x="8" y="102"/>
                  <a:pt x="17" y="102"/>
                </a:cubicBezTo>
                <a:lnTo>
                  <a:pt x="4429" y="102"/>
                </a:lnTo>
                <a:cubicBezTo>
                  <a:pt x="4437" y="102"/>
                  <a:pt x="4446" y="93"/>
                  <a:pt x="4446" y="85"/>
                </a:cubicBezTo>
                <a:lnTo>
                  <a:pt x="4446" y="17"/>
                </a:lnTo>
                <a:cubicBezTo>
                  <a:pt x="4446" y="8"/>
                  <a:pt x="4437" y="0"/>
                  <a:pt x="4429" y="0"/>
                </a:cubicBezTo>
                <a:lnTo>
                  <a:pt x="17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0" y="3649663"/>
            <a:ext cx="9142413" cy="242887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0" y="3675063"/>
            <a:ext cx="9142413" cy="1397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 flipV="1">
            <a:off x="6413500" y="3641725"/>
            <a:ext cx="2728913" cy="244475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0"/>
            <a:ext cx="9142413" cy="3700463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AR"/>
              <a:t>Pulse para editar el formato del texto de título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/>
              <a:t>Pulse para editar el formato de esquema del texto</a:t>
            </a:r>
          </a:p>
          <a:p>
            <a:pPr lvl="1"/>
            <a:r>
              <a:rPr lang="es-AR"/>
              <a:t>Segundo nivel del esquema</a:t>
            </a:r>
          </a:p>
          <a:p>
            <a:pPr lvl="2"/>
            <a:r>
              <a:rPr lang="es-AR"/>
              <a:t>Tercer nivel del esquema</a:t>
            </a:r>
          </a:p>
          <a:p>
            <a:pPr lvl="3"/>
            <a:r>
              <a:rPr lang="es-AR"/>
              <a:t>Cuarto nivel del esquema</a:t>
            </a:r>
          </a:p>
          <a:p>
            <a:pPr lvl="4"/>
            <a:r>
              <a:rPr lang="es-AR"/>
              <a:t>Quinto nivel del esquema</a:t>
            </a:r>
          </a:p>
          <a:p>
            <a:pPr lvl="5"/>
            <a:r>
              <a:rPr lang="es-AR"/>
              <a:t>Sexto nivel del esquema</a:t>
            </a:r>
          </a:p>
          <a:p>
            <a:pPr lvl="6"/>
            <a:r>
              <a:rPr lang="es-AR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366713"/>
            <a:ext cx="9142413" cy="82550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0"/>
            <a:ext cx="9142413" cy="309563"/>
          </a:xfrm>
          <a:prstGeom prst="rect">
            <a:avLst/>
          </a:prstGeom>
          <a:solidFill>
            <a:srgbClr val="4244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3"/>
          <p:cNvSpPr/>
          <p:nvPr/>
        </p:nvSpPr>
        <p:spPr>
          <a:xfrm>
            <a:off x="0" y="307975"/>
            <a:ext cx="9142413" cy="90488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4"/>
          <p:cNvSpPr/>
          <p:nvPr/>
        </p:nvSpPr>
        <p:spPr>
          <a:xfrm flipV="1">
            <a:off x="5410200" y="355600"/>
            <a:ext cx="3732213" cy="88900"/>
          </a:xfrm>
          <a:prstGeom prst="rect">
            <a:avLst/>
          </a:prstGeom>
          <a:solidFill>
            <a:srgbClr val="43808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5"/>
          <p:cNvSpPr/>
          <p:nvPr/>
        </p:nvSpPr>
        <p:spPr>
          <a:xfrm flipV="1">
            <a:off x="5410200" y="434975"/>
            <a:ext cx="3732213" cy="179388"/>
          </a:xfrm>
          <a:prstGeom prst="rect">
            <a:avLst/>
          </a:prstGeom>
          <a:solidFill>
            <a:srgbClr val="438086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6"/>
          <p:cNvSpPr/>
          <p:nvPr/>
        </p:nvSpPr>
        <p:spPr>
          <a:xfrm>
            <a:off x="5407025" y="496888"/>
            <a:ext cx="3062288" cy="26987"/>
          </a:xfrm>
          <a:custGeom>
            <a:avLst/>
            <a:gdLst/>
            <a:ahLst/>
            <a:cxnLst/>
            <a:rect l="l" t="t" r="r" b="b"/>
            <a:pathLst>
              <a:path w="8512" h="82">
                <a:moveTo>
                  <a:pt x="13" y="0"/>
                </a:moveTo>
                <a:cubicBezTo>
                  <a:pt x="6" y="0"/>
                  <a:pt x="0" y="6"/>
                  <a:pt x="0" y="13"/>
                </a:cubicBezTo>
                <a:lnTo>
                  <a:pt x="0" y="67"/>
                </a:lnTo>
                <a:cubicBezTo>
                  <a:pt x="0" y="74"/>
                  <a:pt x="6" y="81"/>
                  <a:pt x="13" y="81"/>
                </a:cubicBezTo>
                <a:lnTo>
                  <a:pt x="8497" y="81"/>
                </a:lnTo>
                <a:cubicBezTo>
                  <a:pt x="8504" y="81"/>
                  <a:pt x="8511" y="74"/>
                  <a:pt x="8511" y="67"/>
                </a:cubicBezTo>
                <a:lnTo>
                  <a:pt x="8511" y="13"/>
                </a:lnTo>
                <a:cubicBezTo>
                  <a:pt x="8511" y="6"/>
                  <a:pt x="8504" y="0"/>
                  <a:pt x="8497" y="0"/>
                </a:cubicBezTo>
                <a:lnTo>
                  <a:pt x="13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7"/>
          <p:cNvSpPr/>
          <p:nvPr/>
        </p:nvSpPr>
        <p:spPr>
          <a:xfrm>
            <a:off x="7373938" y="588963"/>
            <a:ext cx="1598612" cy="34925"/>
          </a:xfrm>
          <a:custGeom>
            <a:avLst/>
            <a:gdLst/>
            <a:ahLst/>
            <a:cxnLst/>
            <a:rect l="l" t="t" r="r" b="b"/>
            <a:pathLst>
              <a:path w="4447" h="103">
                <a:moveTo>
                  <a:pt x="17" y="0"/>
                </a:moveTo>
                <a:cubicBezTo>
                  <a:pt x="8" y="0"/>
                  <a:pt x="0" y="8"/>
                  <a:pt x="0" y="17"/>
                </a:cubicBezTo>
                <a:lnTo>
                  <a:pt x="0" y="85"/>
                </a:lnTo>
                <a:cubicBezTo>
                  <a:pt x="0" y="93"/>
                  <a:pt x="8" y="102"/>
                  <a:pt x="17" y="102"/>
                </a:cubicBezTo>
                <a:lnTo>
                  <a:pt x="4429" y="102"/>
                </a:lnTo>
                <a:cubicBezTo>
                  <a:pt x="4437" y="102"/>
                  <a:pt x="4446" y="93"/>
                  <a:pt x="4446" y="85"/>
                </a:cubicBezTo>
                <a:lnTo>
                  <a:pt x="4446" y="17"/>
                </a:lnTo>
                <a:cubicBezTo>
                  <a:pt x="4446" y="8"/>
                  <a:pt x="4437" y="0"/>
                  <a:pt x="4429" y="0"/>
                </a:cubicBezTo>
                <a:lnTo>
                  <a:pt x="17" y="0"/>
                </a:lnTo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8"/>
          <p:cNvSpPr/>
          <p:nvPr/>
        </p:nvSpPr>
        <p:spPr>
          <a:xfrm>
            <a:off x="9085263" y="-1588"/>
            <a:ext cx="55562" cy="619126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9"/>
          <p:cNvSpPr/>
          <p:nvPr/>
        </p:nvSpPr>
        <p:spPr>
          <a:xfrm>
            <a:off x="9043988" y="-1588"/>
            <a:ext cx="26987" cy="619126"/>
          </a:xfrm>
          <a:prstGeom prst="rect">
            <a:avLst/>
          </a:prstGeom>
          <a:solidFill>
            <a:srgbClr val="FFFFFF">
              <a:alpha val="6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10"/>
          <p:cNvSpPr/>
          <p:nvPr/>
        </p:nvSpPr>
        <p:spPr>
          <a:xfrm>
            <a:off x="9024938" y="-1588"/>
            <a:ext cx="7937" cy="619126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1"/>
          <p:cNvSpPr/>
          <p:nvPr/>
        </p:nvSpPr>
        <p:spPr>
          <a:xfrm>
            <a:off x="8975725" y="-1588"/>
            <a:ext cx="25400" cy="619126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CustomShape 12"/>
          <p:cNvSpPr/>
          <p:nvPr/>
        </p:nvSpPr>
        <p:spPr>
          <a:xfrm>
            <a:off x="8915400" y="0"/>
            <a:ext cx="53975" cy="5842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CustomShape 13"/>
          <p:cNvSpPr/>
          <p:nvPr/>
        </p:nvSpPr>
        <p:spPr>
          <a:xfrm>
            <a:off x="8874125" y="0"/>
            <a:ext cx="6350" cy="584200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14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4588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s-AR"/>
              <a:t>Pulse para editar el formato del texto de título</a:t>
            </a:r>
          </a:p>
        </p:txBody>
      </p:sp>
      <p:sp>
        <p:nvSpPr>
          <p:cNvPr id="61" name="PlaceHolder 15"/>
          <p:cNvSpPr>
            <a:spLocks noGrp="1"/>
          </p:cNvSpPr>
          <p:nvPr>
            <p:ph type="body"/>
          </p:nvPr>
        </p:nvSpPr>
        <p:spPr>
          <a:xfrm>
            <a:off x="457200" y="1604963"/>
            <a:ext cx="8229600" cy="39766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s-AR"/>
              <a:t>Pulse para editar el formato de esquema del texto</a:t>
            </a:r>
          </a:p>
          <a:p>
            <a:pPr lvl="1"/>
            <a:r>
              <a:rPr lang="es-AR"/>
              <a:t>Segundo nivel del esquema</a:t>
            </a:r>
          </a:p>
          <a:p>
            <a:pPr lvl="2"/>
            <a:r>
              <a:rPr lang="es-AR"/>
              <a:t>Tercer nivel del esquema</a:t>
            </a:r>
          </a:p>
          <a:p>
            <a:pPr lvl="3"/>
            <a:r>
              <a:rPr lang="es-AR"/>
              <a:t>Cuarto nivel del esquema</a:t>
            </a:r>
          </a:p>
          <a:p>
            <a:pPr lvl="4"/>
            <a:r>
              <a:rPr lang="es-AR"/>
              <a:t>Quinto nivel del esquema</a:t>
            </a:r>
          </a:p>
          <a:p>
            <a:pPr lvl="5"/>
            <a:r>
              <a:rPr lang="es-AR"/>
              <a:t>Sexto nivel del esquema</a:t>
            </a:r>
          </a:p>
          <a:p>
            <a:pPr lvl="6"/>
            <a:r>
              <a:rPr lang="es-AR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401888"/>
            <a:ext cx="8456613" cy="1468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4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Protocolo ARP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3900488"/>
            <a:ext cx="4951413" cy="17510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3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i="1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Address Resolution Protocol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633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Protocolo de Resolución de Direcciones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3238" y="804863"/>
            <a:ext cx="8228012" cy="106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Envenenamiento ARP: Escenario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82600" y="2016125"/>
            <a:ext cx="8228013" cy="4322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Tenemos un router, y dos host una la víctima y otra el atacante.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El objetivo es que la victima y el router coloquen en la tabla ARP asociadas a la IP del otro la MAC del atacante.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 Este método se conoce como MITM (Man in the Middle). 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El atacante analiza el trafico y lo reenvía a la MAC real del destinatario</a:t>
            </a:r>
            <a:endParaRPr lang="es-A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contenido 6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595959"/>
            <a:ext cx="8453718" cy="4559844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201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42963" y="863600"/>
            <a:ext cx="8228012" cy="106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ARP </a:t>
            </a:r>
            <a:r>
              <a:rPr lang="es-AR" sz="26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RFC826. </a:t>
            </a: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¿Por qué?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930400"/>
            <a:ext cx="8228013" cy="50514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/>
          <a:lstStyle/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La dirección MAC  (control de acceso al medio) es  la dirección de la capa de enlace de datos y depende del hardware que se utilice. También conocida como dirección Ethernet.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Un host con configuración IP, no conoce las direcciones MAC de los  nodos de la red.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Se necesita un protocolo estándar que los relacione para que un datagrama pueda llegar a su destino en una trama unicast.  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411163" y="517525"/>
            <a:ext cx="8226425" cy="106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ARP ¿Cómo funciona?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411163" y="1706563"/>
            <a:ext cx="8228012" cy="47720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Un host A debe enviar un datagrama a una dirección IP, si no conoce la dirección MAC que tiene, mandará una petición ARP en difusión 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La peticion incluye la IP la MAC del solicitante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El que tiene la IP de la petición procederá a almacenar el par de direcciones del solicitante y después contestará en unicast.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Al llegar al origen el par que se solicitaba se almacenará en una memoria  cache .</a:t>
            </a:r>
            <a:endParaRPr lang="es-AR">
              <a:solidFill>
                <a:srgbClr val="000000"/>
              </a:solidFill>
            </a:endParaRPr>
          </a:p>
          <a:p>
            <a:pPr marL="363538" indent="-252413">
              <a:buClr>
                <a:srgbClr val="A04DA3"/>
              </a:buClr>
              <a:buFont typeface="Georgia" pitchFamily="18" charset="0"/>
              <a:buChar char="•"/>
            </a:pPr>
            <a:endParaRPr lang="es-A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27063" y="517525"/>
            <a:ext cx="8228012" cy="106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Caché ARP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1871663"/>
            <a:ext cx="8228013" cy="4700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Debido a que la red debe de estar continuamente comunicándose para la resolución de direcciones ésta puede convertirse en un problema debido al consumo de recursos en la red.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Debido a que la petición es en difusión todos los host deben de gastar un tiempo de CPU para examinar el paquete de petición.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95288" y="1916113"/>
            <a:ext cx="8035925" cy="46370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Se solucionó con una tabla local en la que guardar los pares de direcciones.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Existen dos formas de almacenamiento en la cache: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spc="-1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        Estático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spc="-1">
                <a:solidFill>
                  <a:srgbClr val="438086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        Dinámico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Puede ser vulnerable a un ataque de falsificación de paquetes ARP: ARP Spoofing.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331913" y="981075"/>
            <a:ext cx="4103687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4000">
                <a:solidFill>
                  <a:srgbClr val="424456"/>
                </a:solidFill>
                <a:latin typeface="Trebuchet MS" pitchFamily="34" charset="0"/>
              </a:rPr>
              <a:t>Caché </a:t>
            </a:r>
            <a:r>
              <a:rPr lang="es-AR" sz="4000">
                <a:solidFill>
                  <a:srgbClr val="424456"/>
                </a:solidFill>
                <a:latin typeface="Trebuchet MS" pitchFamily="34" charset="0"/>
                <a:cs typeface="Arial" charset="0"/>
              </a:rPr>
              <a:t>ARP </a:t>
            </a:r>
            <a:endParaRPr lang="es-AR" sz="4000">
              <a:solidFill>
                <a:srgbClr val="424456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08063" y="1474788"/>
            <a:ext cx="8035925" cy="4068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s-AR" sz="2800">
                <a:solidFill>
                  <a:srgbClr val="000000"/>
                </a:solidFill>
                <a:latin typeface="Yu Gothic Medium"/>
              </a:rPr>
              <a:t>En los sistemas operativos Microsoft, en la línea de comandos:</a:t>
            </a:r>
            <a:endParaRPr lang="es-AR">
              <a:solidFill>
                <a:srgbClr val="000000"/>
              </a:solidFill>
            </a:endParaRPr>
          </a:p>
          <a:p>
            <a:r>
              <a:rPr lang="es-AR" sz="2800">
                <a:solidFill>
                  <a:srgbClr val="000000"/>
                </a:solidFill>
                <a:latin typeface="Yu Gothic Medium"/>
              </a:rPr>
              <a:t>  </a:t>
            </a:r>
            <a:endParaRPr lang="es-AR">
              <a:solidFill>
                <a:srgbClr val="000000"/>
              </a:solidFill>
            </a:endParaRPr>
          </a:p>
          <a:p>
            <a:pPr>
              <a:buClr>
                <a:srgbClr val="A04DA3"/>
              </a:buClr>
              <a:buFont typeface="Symbol" pitchFamily="18" charset="2"/>
              <a:buChar char="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arp -a    Lista el cache</a:t>
            </a:r>
            <a:endParaRPr lang="es-AR">
              <a:solidFill>
                <a:srgbClr val="000000"/>
              </a:solidFill>
            </a:endParaRPr>
          </a:p>
          <a:p>
            <a:pPr>
              <a:buClr>
                <a:srgbClr val="A04DA3"/>
              </a:buClr>
              <a:buFont typeface="Symbol" pitchFamily="18" charset="2"/>
              <a:buChar char="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Arp -d * Limpia la tabla ARP</a:t>
            </a:r>
            <a:endParaRPr lang="es-AR">
              <a:solidFill>
                <a:srgbClr val="000000"/>
              </a:solidFill>
            </a:endParaRPr>
          </a:p>
          <a:p>
            <a:pPr>
              <a:buClr>
                <a:srgbClr val="A04DA3"/>
              </a:buClr>
              <a:buFont typeface="Symbol" pitchFamily="18" charset="2"/>
              <a:buChar char=""/>
            </a:pPr>
            <a:r>
              <a:rPr lang="es-AR" sz="2800">
                <a:solidFill>
                  <a:srgbClr val="000000"/>
                </a:solidFill>
                <a:latin typeface="Yu Gothic Medium"/>
              </a:rPr>
              <a:t>arp -s 157.55.85.212   00-aa-00-62-c6-09  .... .</a:t>
            </a:r>
            <a:endParaRPr lang="es-AR">
              <a:solidFill>
                <a:srgbClr val="000000"/>
              </a:solidFill>
            </a:endParaRPr>
          </a:p>
          <a:p>
            <a:r>
              <a:rPr lang="es-AR" sz="2800">
                <a:solidFill>
                  <a:srgbClr val="000000"/>
                </a:solidFill>
                <a:latin typeface="Yu Gothic Medium"/>
              </a:rPr>
              <a:t>  agrega una entrada estática</a:t>
            </a:r>
            <a:endParaRPr lang="es-AR">
              <a:solidFill>
                <a:srgbClr val="000000"/>
              </a:solidFill>
            </a:endParaRPr>
          </a:p>
          <a:p>
            <a:r>
              <a:rPr lang="es-AR" sz="2800">
                <a:solidFill>
                  <a:srgbClr val="438086"/>
                </a:solidFill>
                <a:latin typeface="Yu Gothic Medium"/>
              </a:rPr>
              <a:t>       </a:t>
            </a:r>
            <a:endParaRPr lang="es-AR">
              <a:solidFill>
                <a:srgbClr val="000000"/>
              </a:solidFill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68375" y="576263"/>
            <a:ext cx="4035425" cy="6794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Caché ARP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15 Rectángulo redonde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51388" y="1916113"/>
            <a:ext cx="3887787" cy="4446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CustomShape 1"/>
          <p:cNvSpPr/>
          <p:nvPr/>
        </p:nvSpPr>
        <p:spPr>
          <a:xfrm>
            <a:off x="4962525" y="2319338"/>
            <a:ext cx="3646488" cy="42179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2"/>
          <p:cNvSpPr/>
          <p:nvPr/>
        </p:nvSpPr>
        <p:spPr>
          <a:xfrm>
            <a:off x="411163" y="431800"/>
            <a:ext cx="8228012" cy="106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ARP El mensaje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11163" y="1439863"/>
            <a:ext cx="4037012" cy="47577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Tipo de HW: Ethernet, ATM, 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Tipo de Protocolo: IPv4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Tamaño de dirección HW: para Ethernet (MAC) 6 bytes.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Tamaño de dirección de protocolo: Para la IPv4 4 bytes.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Operación ARP: Petición o respuesta.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143500" y="2428875"/>
            <a:ext cx="3213100" cy="427038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Tipo de HW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5143500" y="2928938"/>
            <a:ext cx="3213100" cy="427037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Tipo de Protocolo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5143500" y="3429000"/>
            <a:ext cx="1570038" cy="427038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Tamaño de dirección HW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5143500" y="3929063"/>
            <a:ext cx="3213100" cy="427037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Operación ARP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6786563" y="3429000"/>
            <a:ext cx="1570037" cy="427038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1200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Tamaño de dirección protocolo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7" name="CustomShape 9"/>
          <p:cNvSpPr/>
          <p:nvPr/>
        </p:nvSpPr>
        <p:spPr>
          <a:xfrm>
            <a:off x="5143500" y="4429125"/>
            <a:ext cx="3213100" cy="427038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Dirección HW origen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8" name="CustomShape 10"/>
          <p:cNvSpPr/>
          <p:nvPr/>
        </p:nvSpPr>
        <p:spPr>
          <a:xfrm>
            <a:off x="5143500" y="4929188"/>
            <a:ext cx="3213100" cy="427037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Dirección protocolo origen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19" name="CustomShape 11"/>
          <p:cNvSpPr/>
          <p:nvPr/>
        </p:nvSpPr>
        <p:spPr>
          <a:xfrm>
            <a:off x="5143500" y="5429250"/>
            <a:ext cx="3213100" cy="427038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Dirección HW destino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0" name="CustomShape 12"/>
          <p:cNvSpPr/>
          <p:nvPr/>
        </p:nvSpPr>
        <p:spPr>
          <a:xfrm>
            <a:off x="5143500" y="5929313"/>
            <a:ext cx="3213100" cy="427037"/>
          </a:xfrm>
          <a:prstGeom prst="rect">
            <a:avLst/>
          </a:prstGeom>
          <a:solidFill>
            <a:srgbClr val="53548A"/>
          </a:solidFill>
          <a:ln w="19080">
            <a:solidFill>
              <a:srgbClr val="3B3B6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Dirección protocolo destino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6 Rectángulo redondead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563" y="1368425"/>
            <a:ext cx="4918075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" name="CustomShape 1"/>
          <p:cNvSpPr/>
          <p:nvPr/>
        </p:nvSpPr>
        <p:spPr>
          <a:xfrm>
            <a:off x="4064000" y="2349500"/>
            <a:ext cx="4657725" cy="222885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468313" y="404813"/>
            <a:ext cx="8228012" cy="106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ARP El mensaje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57200" y="2249488"/>
            <a:ext cx="8228013" cy="4322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0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eorgia"/>
              </a:rPr>
              <a:t>Utilizando Wireshark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2250" y="1576388"/>
            <a:ext cx="4651375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7 Rectángulo redondead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263" y="3919538"/>
            <a:ext cx="4918075" cy="234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7" name="CustomShape 4"/>
          <p:cNvSpPr/>
          <p:nvPr/>
        </p:nvSpPr>
        <p:spPr>
          <a:xfrm>
            <a:off x="417513" y="4489450"/>
            <a:ext cx="4664075" cy="209232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482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50" y="4167188"/>
            <a:ext cx="4541838" cy="180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3238" y="1008063"/>
            <a:ext cx="8228012" cy="1065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sz="4000" spc="-1">
                <a:solidFill>
                  <a:srgbClr val="424456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Envenenamiento ARP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2173288"/>
            <a:ext cx="8228013" cy="4683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Este tipo de vulnerabilidad consiste en el envenenamiento de las tablas ARP de los host implicados. 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También conocido como ARP Spoofing, Falsificación ARP...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65040" indent="-253800" fontAlgn="auto">
              <a:spcBef>
                <a:spcPts val="0"/>
              </a:spcBef>
              <a:spcAft>
                <a:spcPts val="0"/>
              </a:spcAft>
              <a:buClr>
                <a:srgbClr val="A04DA3"/>
              </a:buClr>
              <a:buFont typeface="Georgia"/>
              <a:buChar char="•"/>
              <a:defRPr/>
            </a:pPr>
            <a:r>
              <a:rPr lang="es-AR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Yu Gothic Medium"/>
              </a:rPr>
              <a:t>Se aprovecha de que las tablas son dinámicas y cambian conforme le llegan respuestas ARP, aunque no hayan pedido petición ninguna.</a:t>
            </a:r>
            <a:endParaRPr lang="es-AR" spc="-1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Words>519</Words>
  <Application>Microsoft Office PowerPoint</Application>
  <PresentationFormat>Presentación en pantalla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Yu Gothic Medium</vt:lpstr>
      <vt:lpstr>Arial</vt:lpstr>
      <vt:lpstr>DejaVu Sans</vt:lpstr>
      <vt:lpstr>Georgia</vt:lpstr>
      <vt:lpstr>Symbol</vt:lpstr>
      <vt:lpstr>Trebuchet MS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protocolo ARP</dc:title>
  <dc:subject/>
  <dc:creator>Omykron</dc:creator>
  <dc:description/>
  <cp:lastModifiedBy>redes</cp:lastModifiedBy>
  <cp:revision>79</cp:revision>
  <dcterms:created xsi:type="dcterms:W3CDTF">2009-05-31T12:25:27Z</dcterms:created>
  <dcterms:modified xsi:type="dcterms:W3CDTF">2016-09-20T13:13:10Z</dcterms:modified>
  <dc:language>es-AR</dc:language>
</cp:coreProperties>
</file>