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321" r:id="rId2"/>
    <p:sldId id="701" r:id="rId3"/>
    <p:sldId id="745" r:id="rId4"/>
    <p:sldId id="739" r:id="rId5"/>
    <p:sldId id="742" r:id="rId6"/>
    <p:sldId id="715" r:id="rId7"/>
    <p:sldId id="740" r:id="rId8"/>
    <p:sldId id="741" r:id="rId9"/>
    <p:sldId id="743" r:id="rId10"/>
    <p:sldId id="744" r:id="rId11"/>
    <p:sldId id="746" r:id="rId12"/>
    <p:sldId id="716" r:id="rId13"/>
    <p:sldId id="747" r:id="rId14"/>
    <p:sldId id="748" r:id="rId15"/>
    <p:sldId id="719" r:id="rId16"/>
    <p:sldId id="694" r:id="rId17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701"/>
            <p14:sldId id="745"/>
            <p14:sldId id="739"/>
            <p14:sldId id="742"/>
            <p14:sldId id="715"/>
            <p14:sldId id="740"/>
            <p14:sldId id="741"/>
            <p14:sldId id="743"/>
            <p14:sldId id="744"/>
            <p14:sldId id="746"/>
            <p14:sldId id="716"/>
            <p14:sldId id="747"/>
            <p14:sldId id="748"/>
            <p14:sldId id="719"/>
            <p14:sldId id="6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A3C"/>
    <a:srgbClr val="87A896"/>
    <a:srgbClr val="4D4D4D"/>
    <a:srgbClr val="297FD5"/>
    <a:srgbClr val="7F8FA9"/>
    <a:srgbClr val="000000"/>
    <a:srgbClr val="1577BA"/>
    <a:srgbClr val="2B5259"/>
    <a:srgbClr val="6F7378"/>
    <a:srgbClr val="0F1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4" autoAdjust="0"/>
    <p:restoredTop sz="95896" autoAdjust="0"/>
  </p:normalViewPr>
  <p:slideViewPr>
    <p:cSldViewPr>
      <p:cViewPr varScale="1">
        <p:scale>
          <a:sx n="46" d="100"/>
          <a:sy n="46" d="100"/>
        </p:scale>
        <p:origin x="67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2020/6/11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2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2020/6/11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 开场白</a:t>
            </a:r>
          </a:p>
        </p:txBody>
      </p:sp>
    </p:spTree>
    <p:extLst>
      <p:ext uri="{BB962C8B-B14F-4D97-AF65-F5344CB8AC3E}">
        <p14:creationId xmlns:p14="http://schemas.microsoft.com/office/powerpoint/2010/main" val="787226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zh-CN" altLang="en-US" baseline="0"/>
              <a:t>回收池不断使被移除去的</a:t>
            </a:r>
            <a:r>
              <a:rPr lang="en-US" altLang="zh-CN" baseline="0"/>
              <a:t>View </a:t>
            </a:r>
            <a:r>
              <a:rPr lang="zh-CN" altLang="en-US" baseline="0"/>
              <a:t>复用到界面中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适配器     将每一个</a:t>
            </a:r>
            <a:r>
              <a:rPr lang="en-US" altLang="zh-CN" baseline="0"/>
              <a:t>Item</a:t>
            </a:r>
            <a:r>
              <a:rPr lang="zh-CN" altLang="en-US" baseline="0"/>
              <a:t>的构建嫁给</a:t>
            </a:r>
            <a:r>
              <a:rPr lang="en-US" altLang="zh-CN" baseline="0"/>
              <a:t>Adapter</a:t>
            </a:r>
          </a:p>
          <a:p>
            <a:pPr marL="342900" indent="-342900">
              <a:buAutoNum type="arabicPlain"/>
            </a:pPr>
            <a:r>
              <a:rPr lang="zh-CN" altLang="en-US" baseline="0"/>
              <a:t>两者角色使</a:t>
            </a:r>
            <a:r>
              <a:rPr lang="en-US" altLang="zh-CN" baseline="0"/>
              <a:t>RecyclerView</a:t>
            </a:r>
            <a:r>
              <a:rPr lang="zh-CN" altLang="en-US" baseline="0"/>
              <a:t>有强大的功能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此时就像一个指挥者</a:t>
            </a:r>
            <a:endParaRPr lang="en-US" altLang="zh-CN" baseline="0"/>
          </a:p>
        </p:txBody>
      </p:sp>
    </p:spTree>
    <p:extLst>
      <p:ext uri="{BB962C8B-B14F-4D97-AF65-F5344CB8AC3E}">
        <p14:creationId xmlns:p14="http://schemas.microsoft.com/office/powerpoint/2010/main" val="541681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、这里也体现了一个重点：手机是发布</a:t>
            </a:r>
            <a:r>
              <a:rPr lang="en-US" altLang="zh-CN" dirty="0"/>
              <a:t>/</a:t>
            </a:r>
            <a:r>
              <a:rPr lang="zh-CN" altLang="en-US" dirty="0"/>
              <a:t>订阅的匹配标示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、如何确定张三需要的是华为，而不是小米？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、原因在于登记信息中明确记录了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、中间省略了一个步骤，同学们不要太纠结哪个物流发的货，这里我们看做发布会一发布手机就到预订者的手上了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8457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131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16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3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3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05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9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5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37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zh-CN" altLang="en-US" baseline="0"/>
              <a:t>回收池不断使被移除去的</a:t>
            </a:r>
            <a:r>
              <a:rPr lang="en-US" altLang="zh-CN" baseline="0"/>
              <a:t>View </a:t>
            </a:r>
            <a:r>
              <a:rPr lang="zh-CN" altLang="en-US" baseline="0"/>
              <a:t>复用到界面中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适配器     将每一个</a:t>
            </a:r>
            <a:r>
              <a:rPr lang="en-US" altLang="zh-CN" baseline="0"/>
              <a:t>Item</a:t>
            </a:r>
            <a:r>
              <a:rPr lang="zh-CN" altLang="en-US" baseline="0"/>
              <a:t>的构建嫁给</a:t>
            </a:r>
            <a:r>
              <a:rPr lang="en-US" altLang="zh-CN" baseline="0"/>
              <a:t>Adapter</a:t>
            </a:r>
          </a:p>
          <a:p>
            <a:pPr marL="342900" indent="-342900">
              <a:buAutoNum type="arabicPlain"/>
            </a:pPr>
            <a:r>
              <a:rPr lang="zh-CN" altLang="en-US" baseline="0"/>
              <a:t>两者角色使</a:t>
            </a:r>
            <a:r>
              <a:rPr lang="en-US" altLang="zh-CN" baseline="0"/>
              <a:t>RecyclerView</a:t>
            </a:r>
            <a:r>
              <a:rPr lang="zh-CN" altLang="en-US" baseline="0"/>
              <a:t>有强大的功能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此时就像一个指挥者</a:t>
            </a:r>
            <a:endParaRPr lang="en-US" altLang="zh-CN" baseline="0"/>
          </a:p>
        </p:txBody>
      </p:sp>
    </p:spTree>
    <p:extLst>
      <p:ext uri="{BB962C8B-B14F-4D97-AF65-F5344CB8AC3E}">
        <p14:creationId xmlns:p14="http://schemas.microsoft.com/office/powerpoint/2010/main" val="46530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3815185" y="12067752"/>
            <a:ext cx="8895440" cy="806509"/>
            <a:chOff x="13815185" y="12067752"/>
            <a:chExt cx="8895440" cy="80650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xmlns="" id="{9BA6A0B2-7212-4940-B20B-F4D59FD12162}"/>
                </a:ext>
              </a:extLst>
            </p:cNvPr>
            <p:cNvGrpSpPr/>
            <p:nvPr userDrawn="1"/>
          </p:nvGrpSpPr>
          <p:grpSpPr>
            <a:xfrm>
              <a:off x="14759692" y="12228510"/>
              <a:ext cx="7950933" cy="475658"/>
              <a:chOff x="15969848" y="12230840"/>
              <a:chExt cx="6480820" cy="475658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C1BD0C29-A1CB-432B-BD72-BD1C560C6B22}"/>
                  </a:ext>
                </a:extLst>
              </p:cNvPr>
              <p:cNvSpPr txBox="1"/>
              <p:nvPr userDrawn="1"/>
            </p:nvSpPr>
            <p:spPr>
              <a:xfrm>
                <a:off x="15969848" y="12244833"/>
                <a:ext cx="3417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en-US" altLang="zh-CN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android</a:t>
                </a:r>
                <a:r>
                  <a:rPr lang="zh-CN" altLang="en-US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移动互联网高级开发</a:t>
                </a:r>
                <a:endParaRPr 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AA59E0D3-D086-4C73-A629-108E4B253682}"/>
                  </a:ext>
                </a:extLst>
              </p:cNvPr>
              <p:cNvSpPr txBox="1"/>
              <p:nvPr userDrawn="1"/>
            </p:nvSpPr>
            <p:spPr>
              <a:xfrm>
                <a:off x="19264890" y="12230840"/>
                <a:ext cx="31857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zh-CN" altLang="en-US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官方</a:t>
                </a:r>
                <a:r>
                  <a:rPr lang="zh-CN" altLang="en-US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客服</a:t>
                </a:r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QQ</a:t>
                </a:r>
                <a:r>
                  <a:rPr lang="zh-CN" altLang="en-US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：</a:t>
                </a:r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</a:t>
                </a:r>
                <a:r>
                  <a:rPr lang="en-US" altLang="zh-CN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1979846055</a:t>
                </a:r>
                <a:endParaRPr 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5185" y="12067752"/>
              <a:ext cx="806509" cy="806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5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502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33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9" y="519001"/>
            <a:ext cx="21599654" cy="1100967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1577B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2020/6/11 Thursday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9"/>
            <a:ext cx="10611832" cy="81000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11" indent="0">
              <a:buNone/>
              <a:defRPr sz="5040" b="1"/>
            </a:lvl2pPr>
            <a:lvl3pPr marL="2303751" indent="0">
              <a:buNone/>
              <a:defRPr sz="4535" b="1"/>
            </a:lvl3pPr>
            <a:lvl4pPr marL="3456263" indent="0">
              <a:buNone/>
              <a:defRPr sz="4035" b="1"/>
            </a:lvl4pPr>
            <a:lvl5pPr marL="4608138" indent="0">
              <a:buNone/>
              <a:defRPr sz="4035" b="1"/>
            </a:lvl5pPr>
            <a:lvl6pPr marL="5759379" indent="0">
              <a:buNone/>
              <a:defRPr sz="4035" b="1"/>
            </a:lvl6pPr>
            <a:lvl7pPr marL="6911890" indent="0">
              <a:buNone/>
              <a:defRPr sz="4035" b="1"/>
            </a:lvl7pPr>
            <a:lvl8pPr marL="8063130" indent="0">
              <a:buNone/>
              <a:defRPr sz="4035" b="1"/>
            </a:lvl8pPr>
            <a:lvl9pPr marL="9215642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  <a:prstGeom prst="rect">
            <a:avLst/>
          </a:prstGeo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3" y="1889968"/>
            <a:ext cx="10619831" cy="972006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l" defTabSz="1218550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11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51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263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38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379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89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1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642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  <p:extLst>
      <p:ext uri="{BB962C8B-B14F-4D97-AF65-F5344CB8AC3E}">
        <p14:creationId xmlns:p14="http://schemas.microsoft.com/office/powerpoint/2010/main" val="32358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70" r:id="rId13"/>
    <p:sldLayoutId id="2147483681" r:id="rId14"/>
    <p:sldLayoutId id="2147483682" r:id="rId15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0" y="10260439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7D501F0-FA97-4424-A9C8-A6EA4D49898C}"/>
              </a:ext>
            </a:extLst>
          </p:cNvPr>
          <p:cNvGrpSpPr/>
          <p:nvPr/>
        </p:nvGrpSpPr>
        <p:grpSpPr>
          <a:xfrm>
            <a:off x="3836180" y="4500175"/>
            <a:ext cx="15367028" cy="4980305"/>
            <a:chOff x="5266365" y="4481724"/>
            <a:chExt cx="13633330" cy="4980305"/>
          </a:xfrm>
        </p:grpSpPr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xmlns="" id="{F9D43B12-AC98-4BB4-933D-F127548715CE}"/>
                </a:ext>
              </a:extLst>
            </p:cNvPr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移动互联网高级开发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xmlns="" id="{371E43EE-F17E-4BD8-91BC-7673B2926E02}"/>
                </a:ext>
              </a:extLst>
            </p:cNvPr>
            <p:cNvSpPr txBox="1"/>
            <p:nvPr/>
          </p:nvSpPr>
          <p:spPr>
            <a:xfrm>
              <a:off x="6460865" y="6385171"/>
              <a:ext cx="10935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正式课</a:t>
              </a:r>
              <a:endParaRPr lang="zh-CN" altLang="en-US" sz="6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>
              <a:extLst>
                <a:ext uri="{FF2B5EF4-FFF2-40B4-BE49-F238E27FC236}">
                  <a16:creationId xmlns:a16="http://schemas.microsoft.com/office/drawing/2014/main" xmlns="" id="{F9DF0C96-B9CE-45CD-B3CE-CD65703A3DCD}"/>
                </a:ext>
              </a:extLst>
            </p:cNvPr>
            <p:cNvSpPr txBox="1"/>
            <p:nvPr/>
          </p:nvSpPr>
          <p:spPr>
            <a:xfrm>
              <a:off x="6615530" y="8815698"/>
              <a:ext cx="1093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用代码码出自己牛逼的人生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39803" y="1465187"/>
            <a:ext cx="10453405" cy="1729988"/>
            <a:chOff x="7039803" y="1465187"/>
            <a:chExt cx="10453405" cy="172998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5C12BDFC-3B32-44E8-B922-9E5F28858A76}"/>
                </a:ext>
              </a:extLst>
            </p:cNvPr>
            <p:cNvGrpSpPr/>
            <p:nvPr/>
          </p:nvGrpSpPr>
          <p:grpSpPr>
            <a:xfrm>
              <a:off x="7039803" y="1715925"/>
              <a:ext cx="4845398" cy="1276993"/>
              <a:chOff x="5624694" y="1705372"/>
              <a:chExt cx="4845398" cy="1276993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xmlns="" id="{7CFD3F3B-22A9-43D9-92D9-0F4143BD8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4694" y="1705372"/>
                <a:ext cx="3800574" cy="1276993"/>
              </a:xfrm>
              <a:prstGeom prst="rect">
                <a:avLst/>
              </a:prstGeom>
            </p:spPr>
          </p:pic>
          <p:sp>
            <p:nvSpPr>
              <p:cNvPr id="14" name="十字形 13">
                <a:extLst>
                  <a:ext uri="{FF2B5EF4-FFF2-40B4-BE49-F238E27FC236}">
                    <a16:creationId xmlns:a16="http://schemas.microsoft.com/office/drawing/2014/main" xmlns="" id="{14A66B0D-B6B1-4CA2-A936-35E77C56E115}"/>
                  </a:ext>
                </a:extLst>
              </p:cNvPr>
              <p:cNvSpPr/>
              <p:nvPr/>
            </p:nvSpPr>
            <p:spPr>
              <a:xfrm>
                <a:off x="9930092" y="2073868"/>
                <a:ext cx="540000" cy="540000"/>
              </a:xfrm>
              <a:prstGeom prst="plus">
                <a:avLst>
                  <a:gd name="adj" fmla="val 42882"/>
                </a:avLst>
              </a:prstGeom>
              <a:solidFill>
                <a:srgbClr val="1577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1577BA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8" name="图片 17" descr="logo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90025" y="1465187"/>
              <a:ext cx="1729988" cy="1729988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12779694" y="1610361"/>
              <a:ext cx="4713514" cy="127699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 lnSpcReduction="1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600" b="1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码牛学院</a:t>
              </a:r>
              <a:endParaRPr lang="en-US" altLang="zh-CN" sz="3600" b="1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代码成就人生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720445" y="553250"/>
            <a:ext cx="21598498" cy="1100882"/>
          </a:xfrm>
          <a:prstGeom prst="rect">
            <a:avLst/>
          </a:prstGeom>
        </p:spPr>
        <p:txBody>
          <a:bodyPr vert="horz" lIns="121910" tIns="60956" rIns="121910" bIns="60956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6600" dirty="0" smtClean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Proxy</a:t>
            </a:r>
            <a:r>
              <a:rPr lang="zh-CN" altLang="en-US" sz="6600" dirty="0" smtClean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核心原理</a:t>
            </a:r>
            <a:endParaRPr lang="zh-CN" altLang="en-US" sz="6600" dirty="0">
              <a:solidFill>
                <a:srgbClr val="1577B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03043" y="2523067"/>
            <a:ext cx="5805000" cy="6721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核心原理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4694" y="3195175"/>
            <a:ext cx="21195000" cy="202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编译</a:t>
            </a:r>
            <a:r>
              <a:rPr lang="zh-CN" altLang="en-US" sz="32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时 ，代理对象的</a:t>
            </a:r>
            <a:r>
              <a:rPr lang="en-US" altLang="zh-CN" sz="32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class</a:t>
            </a:r>
            <a:r>
              <a:rPr lang="zh-CN" altLang="en-US" sz="32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并不存在，当需要调用</a:t>
            </a:r>
            <a:r>
              <a:rPr lang="en-US" altLang="zh-CN" sz="3200" dirty="0" err="1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Proxy.newProxyInstance</a:t>
            </a:r>
            <a:r>
              <a:rPr lang="zh-CN" altLang="en-US" sz="32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时，会构建一个</a:t>
            </a:r>
            <a:r>
              <a:rPr lang="en-US" altLang="zh-CN" sz="32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Proxy0</a:t>
            </a:r>
            <a:r>
              <a:rPr lang="zh-CN" altLang="en-US" sz="32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的</a:t>
            </a:r>
            <a:r>
              <a:rPr lang="en-US" altLang="zh-CN" sz="32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class</a:t>
            </a:r>
            <a:r>
              <a:rPr lang="zh-CN" altLang="en-US" sz="32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字节码，并且加载到内存，</a:t>
            </a:r>
            <a:endParaRPr lang="en-US" altLang="zh-CN" sz="32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549" y="7456213"/>
            <a:ext cx="2604170" cy="33580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3016" y="6705175"/>
            <a:ext cx="4140175" cy="414017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339777" y="6639986"/>
            <a:ext cx="4744206" cy="4955939"/>
            <a:chOff x="8099694" y="6946911"/>
            <a:chExt cx="4744206" cy="495593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5174" y="6946911"/>
              <a:ext cx="1809520" cy="257458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9694" y="7428910"/>
              <a:ext cx="4744206" cy="346517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8345954" y="10687850"/>
              <a:ext cx="4077508" cy="121500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dirty="0" smtClean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David</a:t>
              </a:r>
              <a:r>
                <a:rPr lang="zh-CN" altLang="en-US" sz="2400" dirty="0" smtClean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代购</a:t>
              </a:r>
              <a:endParaRPr lang="zh-CN" altLang="en-US" sz="2400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6132448" y="10390250"/>
            <a:ext cx="4077508" cy="1215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</a:t>
            </a:r>
            <a:r>
              <a:rPr lang="zh-CN" altLang="en-US" sz="24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情趣用品公司</a:t>
            </a:r>
            <a:endParaRPr lang="zh-CN" altLang="en-US" sz="24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4694" y="6050001"/>
            <a:ext cx="8086940" cy="5609142"/>
          </a:xfrm>
          <a:prstGeom prst="rect">
            <a:avLst/>
          </a:prstGeom>
        </p:spPr>
      </p:pic>
      <p:sp>
        <p:nvSpPr>
          <p:cNvPr id="13" name="左右箭头 12"/>
          <p:cNvSpPr/>
          <p:nvPr/>
        </p:nvSpPr>
        <p:spPr>
          <a:xfrm>
            <a:off x="4184694" y="8775262"/>
            <a:ext cx="11790000" cy="719913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13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068" y="4497152"/>
            <a:ext cx="263980" cy="263980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437" y="4497152"/>
            <a:ext cx="260981" cy="263980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181429" y="2532310"/>
            <a:ext cx="4682640" cy="4490656"/>
            <a:chOff x="9181429" y="2532310"/>
            <a:chExt cx="4682640" cy="4490656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9391405" y="2532310"/>
              <a:ext cx="4262673" cy="4280673"/>
            </a:xfrm>
            <a:prstGeom prst="ellipse">
              <a:avLst/>
            </a:prstGeom>
            <a:solidFill>
              <a:srgbClr val="1475B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4535">
                <a:solidFill>
                  <a:srgbClr val="1475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9181429" y="4653147"/>
              <a:ext cx="4682640" cy="2369819"/>
            </a:xfrm>
            <a:custGeom>
              <a:avLst/>
              <a:gdLst>
                <a:gd name="T0" fmla="*/ 3963 w 3963"/>
                <a:gd name="T1" fmla="*/ 0 h 1997"/>
                <a:gd name="T2" fmla="*/ 3963 w 3963"/>
                <a:gd name="T3" fmla="*/ 16 h 1997"/>
                <a:gd name="T4" fmla="*/ 1982 w 3963"/>
                <a:gd name="T5" fmla="*/ 1997 h 1997"/>
                <a:gd name="T6" fmla="*/ 0 w 3963"/>
                <a:gd name="T7" fmla="*/ 16 h 1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3" h="1997">
                  <a:moveTo>
                    <a:pt x="3963" y="0"/>
                  </a:moveTo>
                  <a:cubicBezTo>
                    <a:pt x="3963" y="5"/>
                    <a:pt x="3963" y="11"/>
                    <a:pt x="3963" y="16"/>
                  </a:cubicBezTo>
                  <a:cubicBezTo>
                    <a:pt x="3963" y="1110"/>
                    <a:pt x="3076" y="1997"/>
                    <a:pt x="1982" y="1997"/>
                  </a:cubicBezTo>
                  <a:cubicBezTo>
                    <a:pt x="888" y="1997"/>
                    <a:pt x="0" y="1110"/>
                    <a:pt x="0" y="16"/>
                  </a:cubicBezTo>
                </a:path>
              </a:pathLst>
            </a:custGeom>
            <a:noFill/>
            <a:ln w="8" cap="flat" cmpd="sng">
              <a:solidFill>
                <a:srgbClr val="4E4B49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453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10259694" y="3052332"/>
              <a:ext cx="2872336" cy="300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sz="18900" dirty="0" smtClean="0">
                  <a:solidFill>
                    <a:srgbClr val="F8F8F8"/>
                  </a:solidFill>
                  <a:latin typeface="宋体" panose="02010600030101010101" pitchFamily="2" charset="-122"/>
                </a:rPr>
                <a:t>0</a:t>
              </a:r>
              <a:r>
                <a:rPr lang="en-US" sz="18900" dirty="0">
                  <a:solidFill>
                    <a:srgbClr val="F8F8F8"/>
                  </a:solidFill>
                  <a:latin typeface="宋体" panose="02010600030101010101" pitchFamily="2" charset="-122"/>
                </a:rPr>
                <a:t>3</a:t>
              </a:r>
              <a:r>
                <a:rPr lang="en-US" altLang="zh-CN" sz="18900" dirty="0" smtClean="0">
                  <a:solidFill>
                    <a:srgbClr val="F8F8F8"/>
                  </a:solidFill>
                  <a:latin typeface="宋体" panose="02010600030101010101" pitchFamily="2" charset="-122"/>
                </a:rPr>
                <a:t> </a:t>
              </a:r>
              <a:endParaRPr lang="zh-CN" altLang="en-US" sz="18900" dirty="0">
                <a:solidFill>
                  <a:srgbClr val="F8F8F8"/>
                </a:solidFill>
                <a:latin typeface="宋体" panose="02010600030101010101" pitchFamily="2" charset="-122"/>
              </a:endParaRPr>
            </a:p>
          </p:txBody>
        </p:sp>
      </p:grp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664" y="7769902"/>
            <a:ext cx="11156144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5451820" y="8009502"/>
            <a:ext cx="1291889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 dirty="0" err="1" smtClean="0">
                <a:latin typeface="思源黑体 CN Bold" panose="020B0800000000000000" charset="-122"/>
                <a:ea typeface="思源黑体 CN Bold" panose="020B0800000000000000" charset="-122"/>
              </a:rPr>
              <a:t>ProxyGenerator</a:t>
            </a:r>
            <a:r>
              <a:rPr lang="zh-CN" altLang="en-US" sz="6000" dirty="0" smtClean="0">
                <a:latin typeface="思源黑体 CN Bold" panose="020B0800000000000000" charset="-122"/>
                <a:ea typeface="思源黑体 CN Bold" panose="020B0800000000000000" charset="-122"/>
              </a:rPr>
              <a:t>如何生成一个</a:t>
            </a:r>
            <a:r>
              <a:rPr lang="en-US" altLang="zh-CN" sz="6000" dirty="0" smtClean="0">
                <a:latin typeface="思源黑体 CN Bold" panose="020B0800000000000000" charset="-122"/>
                <a:ea typeface="思源黑体 CN Bold" panose="020B0800000000000000" charset="-122"/>
              </a:rPr>
              <a:t>Class</a:t>
            </a:r>
            <a:r>
              <a:rPr lang="zh-CN" altLang="en-US" sz="6000" dirty="0" smtClean="0">
                <a:latin typeface="思源黑体 CN Bold" panose="020B0800000000000000" charset="-122"/>
                <a:ea typeface="思源黑体 CN Bold" panose="020B0800000000000000" charset="-122"/>
              </a:rPr>
              <a:t>文件</a:t>
            </a:r>
            <a:endParaRPr lang="zh-CN" altLang="en-US" sz="6000" dirty="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298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720445" y="553250"/>
            <a:ext cx="21598500" cy="1100882"/>
          </a:xfrm>
          <a:prstGeom prst="rect">
            <a:avLst/>
          </a:prstGeom>
        </p:spPr>
        <p:txBody>
          <a:bodyPr vert="horz" lIns="121910" tIns="60956" rIns="121910" bIns="60956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6600" dirty="0" err="1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ProxyGenerator</a:t>
            </a:r>
            <a:endParaRPr lang="zh-CN" altLang="en-US" sz="6600" dirty="0">
              <a:solidFill>
                <a:srgbClr val="1577B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01150" y="2517126"/>
            <a:ext cx="186370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en-US" altLang="zh-CN" sz="44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1</a:t>
            </a:r>
            <a:r>
              <a:rPr lang="zh-CN" altLang="en-US" sz="44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、</a:t>
            </a:r>
            <a:r>
              <a:rPr lang="en-US" altLang="zh-CN" sz="4400" dirty="0" err="1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ProxyGenerator</a:t>
            </a:r>
            <a:r>
              <a:rPr lang="zh-CN" altLang="en-US" sz="44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：</a:t>
            </a:r>
            <a:r>
              <a:rPr lang="zh-CN" altLang="en-US" sz="44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能能够在运行时生成一个对象，而这个对象是实现了该接口</a:t>
            </a:r>
            <a:r>
              <a:rPr lang="zh-CN" altLang="en-US" sz="44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，</a:t>
            </a:r>
            <a:endParaRPr lang="en-US" altLang="zh-CN" sz="4400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4400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Normal" panose="020B0400000000000000" pitchFamily="34" charset="-122"/>
                <a:sym typeface="+mn-ea"/>
              </a:rPr>
              <a:t>这个对象所属的类是一个全新的</a:t>
            </a:r>
            <a:r>
              <a:rPr lang="en-US" altLang="zh-CN" sz="4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class</a:t>
            </a:r>
            <a:r>
              <a:rPr lang="zh-CN" altLang="en-US" sz="4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。 </a:t>
            </a:r>
            <a:r>
              <a:rPr lang="en-US" altLang="zh-CN" sz="4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Class</a:t>
            </a:r>
            <a:r>
              <a:rPr lang="zh-CN" altLang="en-US" sz="4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需要生成才能加载。</a:t>
            </a:r>
            <a:endParaRPr lang="en-US" altLang="zh-CN" sz="4400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r>
              <a:rPr lang="zh-CN" altLang="en-US" sz="4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而</a:t>
            </a:r>
            <a:r>
              <a:rPr lang="en-US" altLang="zh-CN" sz="4800" dirty="0" err="1" smtClean="0">
                <a:solidFill>
                  <a:srgbClr val="1577BA"/>
                </a:solidFill>
                <a:ea typeface="思源黑体 CN Bold" panose="020B0800000000000000"/>
              </a:rPr>
              <a:t>ProxyGenerator</a:t>
            </a:r>
            <a:r>
              <a:rPr lang="zh-CN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在运行时，是做生成</a:t>
            </a:r>
            <a:r>
              <a:rPr lang="en-US" altLang="zh-CN" sz="4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class</a:t>
            </a:r>
            <a:r>
              <a:rPr lang="zh-CN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字节码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ea typeface="思源黑体 CN Bold" panose="020B08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endParaRPr lang="en-US" altLang="zh-CN" sz="4800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endParaRPr lang="zh-CN" altLang="en-US" sz="44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4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068" y="4497152"/>
            <a:ext cx="263980" cy="263980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437" y="4497152"/>
            <a:ext cx="260981" cy="263980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181429" y="2532310"/>
            <a:ext cx="4682640" cy="4490656"/>
            <a:chOff x="9181429" y="2532310"/>
            <a:chExt cx="4682640" cy="4490656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9391405" y="2532310"/>
              <a:ext cx="4262673" cy="4280673"/>
            </a:xfrm>
            <a:prstGeom prst="ellipse">
              <a:avLst/>
            </a:prstGeom>
            <a:solidFill>
              <a:srgbClr val="1475B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4535">
                <a:solidFill>
                  <a:srgbClr val="1475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9181429" y="4653147"/>
              <a:ext cx="4682640" cy="2369819"/>
            </a:xfrm>
            <a:custGeom>
              <a:avLst/>
              <a:gdLst>
                <a:gd name="T0" fmla="*/ 3963 w 3963"/>
                <a:gd name="T1" fmla="*/ 0 h 1997"/>
                <a:gd name="T2" fmla="*/ 3963 w 3963"/>
                <a:gd name="T3" fmla="*/ 16 h 1997"/>
                <a:gd name="T4" fmla="*/ 1982 w 3963"/>
                <a:gd name="T5" fmla="*/ 1997 h 1997"/>
                <a:gd name="T6" fmla="*/ 0 w 3963"/>
                <a:gd name="T7" fmla="*/ 16 h 1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3" h="1997">
                  <a:moveTo>
                    <a:pt x="3963" y="0"/>
                  </a:moveTo>
                  <a:cubicBezTo>
                    <a:pt x="3963" y="5"/>
                    <a:pt x="3963" y="11"/>
                    <a:pt x="3963" y="16"/>
                  </a:cubicBezTo>
                  <a:cubicBezTo>
                    <a:pt x="3963" y="1110"/>
                    <a:pt x="3076" y="1997"/>
                    <a:pt x="1982" y="1997"/>
                  </a:cubicBezTo>
                  <a:cubicBezTo>
                    <a:pt x="888" y="1997"/>
                    <a:pt x="0" y="1110"/>
                    <a:pt x="0" y="16"/>
                  </a:cubicBezTo>
                </a:path>
              </a:pathLst>
            </a:custGeom>
            <a:noFill/>
            <a:ln w="8" cap="flat" cmpd="sng">
              <a:solidFill>
                <a:srgbClr val="4E4B49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453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10259694" y="3052332"/>
              <a:ext cx="2872336" cy="300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sz="18900" dirty="0" smtClean="0">
                  <a:solidFill>
                    <a:srgbClr val="F8F8F8"/>
                  </a:solidFill>
                  <a:latin typeface="宋体" panose="02010600030101010101" pitchFamily="2" charset="-122"/>
                </a:rPr>
                <a:t>0</a:t>
              </a:r>
              <a:r>
                <a:rPr lang="en-US" sz="18900" dirty="0">
                  <a:solidFill>
                    <a:srgbClr val="F8F8F8"/>
                  </a:solidFill>
                  <a:latin typeface="宋体" panose="02010600030101010101" pitchFamily="2" charset="-122"/>
                </a:rPr>
                <a:t>3</a:t>
              </a:r>
              <a:r>
                <a:rPr lang="en-US" altLang="zh-CN" sz="18900" dirty="0" smtClean="0">
                  <a:solidFill>
                    <a:srgbClr val="F8F8F8"/>
                  </a:solidFill>
                  <a:latin typeface="宋体" panose="02010600030101010101" pitchFamily="2" charset="-122"/>
                </a:rPr>
                <a:t> </a:t>
              </a:r>
              <a:endParaRPr lang="zh-CN" altLang="en-US" sz="18900" dirty="0">
                <a:solidFill>
                  <a:srgbClr val="F8F8F8"/>
                </a:solidFill>
                <a:latin typeface="宋体" panose="02010600030101010101" pitchFamily="2" charset="-122"/>
              </a:endParaRPr>
            </a:p>
          </p:txBody>
        </p:sp>
      </p:grp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664" y="7769902"/>
            <a:ext cx="11156144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5451820" y="8009502"/>
            <a:ext cx="1291889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dirty="0">
                <a:latin typeface="思源黑体 CN Bold" panose="020B0800000000000000" charset="-122"/>
                <a:ea typeface="思源黑体 CN Bold" panose="020B0800000000000000" charset="-122"/>
              </a:rPr>
              <a:t>什么</a:t>
            </a:r>
            <a:r>
              <a:rPr lang="zh-CN" altLang="en-US" sz="6000" dirty="0" smtClean="0">
                <a:latin typeface="思源黑体 CN Bold" panose="020B0800000000000000" charset="-122"/>
                <a:ea typeface="思源黑体 CN Bold" panose="020B0800000000000000" charset="-122"/>
              </a:rPr>
              <a:t>是</a:t>
            </a:r>
            <a:r>
              <a:rPr lang="en-US" altLang="zh-CN" sz="6000" dirty="0" smtClean="0">
                <a:latin typeface="思源黑体 CN Bold" panose="020B0800000000000000" charset="-122"/>
                <a:ea typeface="思源黑体 CN Bold" panose="020B0800000000000000" charset="-122"/>
              </a:rPr>
              <a:t>IOC</a:t>
            </a:r>
            <a:endParaRPr lang="zh-CN" altLang="en-US" sz="6000" dirty="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576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720445" y="553250"/>
            <a:ext cx="21598500" cy="1100882"/>
          </a:xfrm>
          <a:prstGeom prst="rect">
            <a:avLst/>
          </a:prstGeom>
        </p:spPr>
        <p:txBody>
          <a:bodyPr vert="horz" lIns="121910" tIns="60956" rIns="121910" bIns="60956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6600" dirty="0" smtClean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IOC</a:t>
            </a:r>
            <a:r>
              <a:rPr lang="zh-CN" altLang="en-US" sz="6600" dirty="0" smtClean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定义</a:t>
            </a:r>
            <a:endParaRPr lang="zh-CN" altLang="en-US" sz="6600" dirty="0">
              <a:solidFill>
                <a:srgbClr val="1577B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01150" y="2517126"/>
            <a:ext cx="18637090" cy="9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en-US" altLang="zh-CN" sz="4400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IOC</a:t>
            </a:r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是</a:t>
            </a:r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Inversion of Control</a:t>
            </a:r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的缩写</a:t>
            </a:r>
            <a:r>
              <a:rPr lang="zh-CN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，翻译</a:t>
            </a:r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成“控制反转”。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94" y="5310175"/>
            <a:ext cx="5959629" cy="2655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618" y="5329266"/>
            <a:ext cx="5414300" cy="2635909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7109694" y="6615175"/>
            <a:ext cx="34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79694" y="9090175"/>
            <a:ext cx="18637090" cy="113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大家看到了吧，由于引进了中间位置的“第三方”，也就是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IOC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容器，使得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、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B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、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C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、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这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4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个对象没有了耦合关系，齿轮之间的传动全部依靠“第三方”了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60247" y="5800508"/>
            <a:ext cx="2250000" cy="904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7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/>
              <a:t>IOC</a:t>
            </a:r>
            <a:r>
              <a:rPr lang="zh-CN" altLang="en-US" sz="3200" dirty="0" smtClean="0"/>
              <a:t>容器拿掉后</a:t>
            </a: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71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720445" y="553250"/>
            <a:ext cx="21598498" cy="1100882"/>
          </a:xfrm>
          <a:prstGeom prst="rect">
            <a:avLst/>
          </a:prstGeom>
        </p:spPr>
        <p:txBody>
          <a:bodyPr vert="horz" lIns="121910" tIns="60956" rIns="121910" bIns="60956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5400" dirty="0" smtClean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David</a:t>
            </a:r>
            <a:r>
              <a:rPr lang="zh-CN" altLang="en-US" sz="5400" dirty="0" smtClean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上次去非诚勿扰成功牵手</a:t>
            </a:r>
            <a:r>
              <a:rPr lang="en-US" altLang="zh-CN" sz="5400" dirty="0" smtClean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20</a:t>
            </a:r>
            <a:r>
              <a:rPr lang="zh-CN" altLang="en-US" sz="5400" dirty="0" smtClean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位女嘉宾</a:t>
            </a:r>
            <a:endParaRPr lang="zh-CN" altLang="en-US" sz="5400" dirty="0">
              <a:solidFill>
                <a:srgbClr val="1577B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176" y="3206194"/>
            <a:ext cx="10720850" cy="7140044"/>
          </a:xfrm>
          <a:prstGeom prst="rect">
            <a:avLst/>
          </a:prstGeom>
        </p:spPr>
      </p:pic>
      <p:sp>
        <p:nvSpPr>
          <p:cNvPr id="30" name="内容占位符 3"/>
          <p:cNvSpPr txBox="1"/>
          <p:nvPr/>
        </p:nvSpPr>
        <p:spPr>
          <a:xfrm>
            <a:off x="1574694" y="3514791"/>
            <a:ext cx="7351988" cy="6831447"/>
          </a:xfrm>
          <a:prstGeom prst="rect">
            <a:avLst/>
          </a:prstGeom>
        </p:spPr>
        <p:txBody>
          <a:bodyPr vert="horz" lIns="91435" tIns="45718" rIns="91435" bIns="45718" rtlCol="0" anchor="t" anchorCtr="0">
            <a:normAutofit/>
          </a:bodyPr>
          <a:lstStyle>
            <a:lvl1pPr marL="0" indent="0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None/>
              <a:defRPr sz="6045" b="1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1pPr>
            <a:lvl2pPr marL="1152525" indent="0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None/>
              <a:defRPr sz="5040" b="1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303780" indent="0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None/>
              <a:defRPr sz="4535" b="1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3456305" indent="0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None/>
              <a:defRPr sz="4035" b="1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4608195" indent="0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None/>
              <a:defRPr sz="4035" b="1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5759450" indent="0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None/>
              <a:defRPr sz="403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11975" indent="0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None/>
              <a:defRPr sz="403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63230" indent="0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None/>
              <a:defRPr sz="403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15755" indent="0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None/>
              <a:defRPr sz="403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Normal" panose="020B0400000000000000" charset="-122"/>
              </a:rPr>
              <a:t>为了不让</a:t>
            </a:r>
            <a:r>
              <a:rPr lang="en-US" altLang="zh-CN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Normal" panose="020B0400000000000000" charset="-122"/>
              </a:rPr>
              <a:t>20</a:t>
            </a:r>
            <a:r>
              <a:rPr lang="zh-CN" altLang="en-US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Normal" panose="020B0400000000000000" charset="-122"/>
              </a:rPr>
              <a:t>位女友 不互相接触</a:t>
            </a:r>
            <a:r>
              <a:rPr lang="zh-CN" altLang="en-US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cs typeface="思源黑体 CN Normal" panose="020B0400000000000000" charset="-122"/>
              </a:rPr>
              <a:t>，忍气吞声一下子买了</a:t>
            </a:r>
            <a:r>
              <a:rPr lang="en-US" altLang="zh-CN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cs typeface="思源黑体 CN Normal" panose="020B0400000000000000" charset="-122"/>
              </a:rPr>
              <a:t>20</a:t>
            </a:r>
            <a:r>
              <a:rPr lang="zh-CN" altLang="en-US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cs typeface="思源黑体 CN Normal" panose="020B0400000000000000" charset="-122"/>
              </a:rPr>
              <a:t>套房，让每位女友互不接触。也不会吵架，</a:t>
            </a:r>
            <a:endParaRPr lang="en-US" altLang="zh-CN" sz="3200" b="0" dirty="0" smtClean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cs typeface="思源黑体 CN Normal" panose="020B0400000000000000" charset="-122"/>
            </a:endParaRPr>
          </a:p>
          <a:p>
            <a:r>
              <a:rPr lang="zh-CN" altLang="en-US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cs typeface="思源黑体 CN Normal" panose="020B0400000000000000" charset="-122"/>
              </a:rPr>
              <a:t>但是各位女友之间会还是会传递信息</a:t>
            </a:r>
            <a:endParaRPr lang="en-US" altLang="zh-CN" sz="3200" b="0" dirty="0" smtClean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cs typeface="思源黑体 CN Normal" panose="020B0400000000000000" charset="-122"/>
            </a:endParaRPr>
          </a:p>
          <a:p>
            <a:endParaRPr lang="en-US" altLang="zh-CN" sz="3200" b="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cs typeface="思源黑体 CN Normal" panose="020B0400000000000000" charset="-122"/>
            </a:endParaRPr>
          </a:p>
          <a:p>
            <a:r>
              <a:rPr lang="zh-CN" altLang="en-US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cs typeface="思源黑体 CN Normal" panose="020B0400000000000000" charset="-122"/>
              </a:rPr>
              <a:t>我就做了那个传递信息的中间人</a:t>
            </a:r>
            <a:r>
              <a:rPr lang="en-US" altLang="zh-CN" sz="3200" b="0" dirty="0" smtClean="0">
                <a:solidFill>
                  <a:schemeClr val="accent3"/>
                </a:solidFill>
                <a:latin typeface="思源黑体 CN Medium" panose="020B0600000000000000" pitchFamily="34" charset="-122"/>
                <a:cs typeface="思源黑体 CN Normal" panose="020B0400000000000000" charset="-122"/>
              </a:rPr>
              <a:t>(</a:t>
            </a:r>
            <a:r>
              <a:rPr lang="zh-CN" altLang="en-US" sz="3200" b="0" dirty="0" smtClean="0">
                <a:solidFill>
                  <a:schemeClr val="accent3"/>
                </a:solidFill>
                <a:latin typeface="思源黑体 CN Medium" panose="020B0600000000000000" pitchFamily="34" charset="-122"/>
                <a:cs typeface="思源黑体 CN Normal" panose="020B0400000000000000" charset="-122"/>
              </a:rPr>
              <a:t>也叫</a:t>
            </a:r>
            <a:r>
              <a:rPr lang="en-US" altLang="zh-CN" sz="3200" b="0" dirty="0" smtClean="0">
                <a:solidFill>
                  <a:schemeClr val="accent3"/>
                </a:solidFill>
                <a:latin typeface="思源黑体 CN Medium" panose="020B0600000000000000" pitchFamily="34" charset="-122"/>
                <a:cs typeface="思源黑体 CN Normal" panose="020B0400000000000000" charset="-122"/>
              </a:rPr>
              <a:t>IOC</a:t>
            </a:r>
            <a:r>
              <a:rPr lang="zh-CN" altLang="en-US" sz="3200" b="0" dirty="0" smtClean="0">
                <a:solidFill>
                  <a:schemeClr val="accent3"/>
                </a:solidFill>
                <a:latin typeface="思源黑体 CN Medium" panose="020B0600000000000000" pitchFamily="34" charset="-122"/>
                <a:cs typeface="思源黑体 CN Normal" panose="020B0400000000000000" charset="-122"/>
              </a:rPr>
              <a:t>容器</a:t>
            </a:r>
            <a:r>
              <a:rPr lang="en-US" altLang="zh-CN" sz="3200" b="0" dirty="0" smtClean="0">
                <a:solidFill>
                  <a:schemeClr val="accent3"/>
                </a:solidFill>
                <a:latin typeface="思源黑体 CN Medium" panose="020B0600000000000000" pitchFamily="34" charset="-122"/>
                <a:cs typeface="思源黑体 CN Normal" panose="020B0400000000000000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18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348"/>
            <a:ext cx="4326038" cy="44433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4667973" y="348"/>
            <a:ext cx="4326038" cy="44433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9382577" y="348"/>
            <a:ext cx="4274230" cy="44433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14045372" y="348"/>
            <a:ext cx="4326038" cy="44433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18713350" y="348"/>
            <a:ext cx="4326038" cy="44433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18713348" y="11766895"/>
            <a:ext cx="4326038" cy="119310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14045370" y="11766895"/>
            <a:ext cx="4326038" cy="119310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9382575" y="11766895"/>
            <a:ext cx="4274230" cy="119310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4667971" y="11766895"/>
            <a:ext cx="4326038" cy="119310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2" y="11766895"/>
            <a:ext cx="4326038" cy="119310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8358784" y="5116424"/>
            <a:ext cx="10268034" cy="18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338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11338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338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11338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8323985" y="7035334"/>
            <a:ext cx="8776124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984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984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984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984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107" y="4069439"/>
            <a:ext cx="4415883" cy="441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YING IMPRESSION FID FEIZHAO    qq:1964271550"/>
          <p:cNvSpPr/>
          <p:nvPr/>
        </p:nvSpPr>
        <p:spPr bwMode="auto">
          <a:xfrm>
            <a:off x="0" y="12714986"/>
            <a:ext cx="4326038" cy="24501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38" name="FLYING IMPRESSION FID FEIZHAO    qq:1964271550"/>
          <p:cNvSpPr/>
          <p:nvPr/>
        </p:nvSpPr>
        <p:spPr bwMode="auto">
          <a:xfrm>
            <a:off x="4667973" y="12714986"/>
            <a:ext cx="4326038" cy="24501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39" name="FLYING IMPRESSION FID FEIZHAO    qq:1964271550"/>
          <p:cNvSpPr/>
          <p:nvPr/>
        </p:nvSpPr>
        <p:spPr bwMode="auto">
          <a:xfrm>
            <a:off x="9382577" y="12714986"/>
            <a:ext cx="4274230" cy="24501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40" name="FLYING IMPRESSION FID FEIZHAO    qq:1964271550"/>
          <p:cNvSpPr/>
          <p:nvPr/>
        </p:nvSpPr>
        <p:spPr bwMode="auto">
          <a:xfrm>
            <a:off x="14045372" y="12714986"/>
            <a:ext cx="4326038" cy="24501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sp>
        <p:nvSpPr>
          <p:cNvPr id="41" name="FLYING IMPRESSION FID FEIZHAO    qq:1964271550"/>
          <p:cNvSpPr/>
          <p:nvPr/>
        </p:nvSpPr>
        <p:spPr bwMode="auto">
          <a:xfrm>
            <a:off x="18713350" y="12714986"/>
            <a:ext cx="4326038" cy="24501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95" tIns="86398" rIns="172795" bIns="86398" numCol="1" anchor="t" anchorCtr="0" compatLnSpc="1"/>
          <a:lstStyle/>
          <a:p>
            <a:endParaRPr lang="zh-CN" altLang="en-US" sz="3401"/>
          </a:p>
        </p:txBody>
      </p:sp>
      <p:grpSp>
        <p:nvGrpSpPr>
          <p:cNvPr id="22" name="FLYING IMPRESSION FID FEIZHAO    qq:1964271550"/>
          <p:cNvGrpSpPr/>
          <p:nvPr>
            <p:custDataLst>
              <p:tags r:id="rId1"/>
            </p:custDataLst>
          </p:nvPr>
        </p:nvGrpSpPr>
        <p:grpSpPr>
          <a:xfrm>
            <a:off x="1349694" y="4230175"/>
            <a:ext cx="20020544" cy="1282310"/>
            <a:chOff x="1878908" y="2616819"/>
            <a:chExt cx="10594486" cy="678574"/>
          </a:xfrm>
        </p:grpSpPr>
        <p:sp>
          <p:nvSpPr>
            <p:cNvPr id="26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2616819"/>
              <a:ext cx="678574" cy="678574"/>
            </a:xfrm>
            <a:prstGeom prst="roundRect">
              <a:avLst/>
            </a:prstGeom>
            <a:solidFill>
              <a:srgbClr val="EB5F56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529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529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LYING IMPRESSION FID FEIZHAO    qq:1964271550"/>
            <p:cNvSpPr txBox="1"/>
            <p:nvPr/>
          </p:nvSpPr>
          <p:spPr>
            <a:xfrm>
              <a:off x="2855246" y="2728181"/>
              <a:ext cx="9618148" cy="407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/>
                <a:t>$Proxy0 </a:t>
              </a:r>
              <a:r>
                <a:rPr lang="zh-CN" altLang="en-US" sz="4400" dirty="0"/>
                <a:t>生成的原理</a:t>
              </a:r>
              <a:endParaRPr lang="zh-CN" altLang="en-US" sz="44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FLYING IMPRESSION FID FEIZHAO    qq:1964271550"/>
          <p:cNvGrpSpPr/>
          <p:nvPr>
            <p:custDataLst>
              <p:tags r:id="rId2"/>
            </p:custDataLst>
          </p:nvPr>
        </p:nvGrpSpPr>
        <p:grpSpPr>
          <a:xfrm>
            <a:off x="1357471" y="7873628"/>
            <a:ext cx="13393647" cy="1111996"/>
            <a:chOff x="1878908" y="4239809"/>
            <a:chExt cx="6339087" cy="588447"/>
          </a:xfrm>
        </p:grpSpPr>
        <p:sp>
          <p:nvSpPr>
            <p:cNvPr id="35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4239809"/>
              <a:ext cx="603224" cy="588447"/>
            </a:xfrm>
            <a:prstGeom prst="roundRect">
              <a:avLst/>
            </a:prstGeom>
            <a:solidFill>
              <a:srgbClr val="364555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529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529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LYING IMPRESSION FID FEIZHAO    qq:1964271550"/>
            <p:cNvSpPr txBox="1"/>
            <p:nvPr/>
          </p:nvSpPr>
          <p:spPr>
            <a:xfrm>
              <a:off x="2768425" y="4371654"/>
              <a:ext cx="5449570" cy="342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err="1"/>
                <a:t>ProxyGenerator</a:t>
              </a:r>
              <a:r>
                <a:rPr lang="zh-CN" altLang="en-US" sz="3600" dirty="0"/>
                <a:t>生成字节码流程</a:t>
              </a:r>
              <a:endParaRPr lang="en-US" altLang="zh-CN" sz="36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FLYING IMPRESSION FID FEIZHAO    qq:1964271550"/>
          <p:cNvGrpSpPr/>
          <p:nvPr>
            <p:custDataLst>
              <p:tags r:id="rId3"/>
            </p:custDataLst>
          </p:nvPr>
        </p:nvGrpSpPr>
        <p:grpSpPr>
          <a:xfrm>
            <a:off x="1349291" y="6027724"/>
            <a:ext cx="18433537" cy="1263531"/>
            <a:chOff x="7196185" y="2616820"/>
            <a:chExt cx="6999247" cy="668637"/>
          </a:xfrm>
        </p:grpSpPr>
        <p:sp>
          <p:nvSpPr>
            <p:cNvPr id="44" name="FLYING IMPRESSION FID FEIZHAO    qq:1964271550"/>
            <p:cNvSpPr>
              <a:spLocks noChangeArrowheads="1"/>
            </p:cNvSpPr>
            <p:nvPr/>
          </p:nvSpPr>
          <p:spPr bwMode="auto">
            <a:xfrm>
              <a:off x="7196185" y="2616820"/>
              <a:ext cx="547498" cy="668637"/>
            </a:xfrm>
            <a:prstGeom prst="roundRect">
              <a:avLst/>
            </a:prstGeom>
            <a:solidFill>
              <a:srgbClr val="FCB030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529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529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LYING IMPRESSION FID FEIZHAO    qq:1964271550"/>
            <p:cNvSpPr txBox="1"/>
            <p:nvPr/>
          </p:nvSpPr>
          <p:spPr>
            <a:xfrm>
              <a:off x="7905122" y="2772938"/>
              <a:ext cx="6290310" cy="342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虚拟机是如何在运行时动态拼接</a:t>
              </a:r>
              <a:r>
                <a:rPr lang="en-US" altLang="zh-CN" sz="3600" dirty="0"/>
                <a:t>Class</a:t>
              </a:r>
              <a:r>
                <a:rPr lang="zh-CN" altLang="en-US" sz="3600" dirty="0"/>
                <a:t>字节码的</a:t>
              </a:r>
              <a:endParaRPr lang="zh-CN" altLang="en-US" sz="3600" dirty="0">
                <a:solidFill>
                  <a:srgbClr val="FCB0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FLYING IMPRESSION FID FEIZHAO    qq:1964271550"/>
          <p:cNvGrpSpPr/>
          <p:nvPr>
            <p:custDataLst>
              <p:tags r:id="rId4"/>
            </p:custDataLst>
          </p:nvPr>
        </p:nvGrpSpPr>
        <p:grpSpPr>
          <a:xfrm>
            <a:off x="1357471" y="9738310"/>
            <a:ext cx="18273282" cy="1197908"/>
            <a:chOff x="1878908" y="4239809"/>
            <a:chExt cx="8648572" cy="633910"/>
          </a:xfrm>
        </p:grpSpPr>
        <p:sp>
          <p:nvSpPr>
            <p:cNvPr id="24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4239809"/>
              <a:ext cx="603224" cy="633910"/>
            </a:xfrm>
            <a:prstGeom prst="roundRect">
              <a:avLst/>
            </a:prstGeom>
            <a:solidFill>
              <a:srgbClr val="364555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529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529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LYING IMPRESSION FID FEIZHAO    qq:1964271550"/>
            <p:cNvSpPr txBox="1"/>
            <p:nvPr/>
          </p:nvSpPr>
          <p:spPr>
            <a:xfrm>
              <a:off x="2768425" y="4388586"/>
              <a:ext cx="7759055" cy="342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实战应用之布局注入，控件注入，事件注入</a:t>
              </a:r>
              <a:endParaRPr lang="en-US" altLang="zh-CN" sz="36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339265" y="1857663"/>
            <a:ext cx="189454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今晚课题  </a:t>
            </a:r>
            <a:r>
              <a:rPr lang="zh-CN" altLang="en-US" sz="6000" dirty="0"/>
              <a:t> </a:t>
            </a:r>
            <a:r>
              <a:rPr lang="en-US" altLang="zh-CN" sz="6000" dirty="0"/>
              <a:t>JDK</a:t>
            </a:r>
            <a:r>
              <a:rPr lang="zh-CN" altLang="en-US" sz="6000" dirty="0"/>
              <a:t>动态代理详解之手写</a:t>
            </a:r>
            <a:r>
              <a:rPr lang="en-US" altLang="zh-CN" sz="6000" dirty="0" err="1"/>
              <a:t>Xutil</a:t>
            </a:r>
            <a:r>
              <a:rPr lang="zh-CN" altLang="en-US" sz="6000" dirty="0"/>
              <a:t>实现</a:t>
            </a:r>
            <a:r>
              <a:rPr lang="en-US" altLang="zh-CN" sz="6000" dirty="0"/>
              <a:t>IOC</a:t>
            </a:r>
            <a:r>
              <a:rPr lang="zh-CN" altLang="en-US" sz="6000" dirty="0"/>
              <a:t>反向注入</a:t>
            </a:r>
            <a:endParaRPr lang="zh-CN" altLang="en-US" sz="60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203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068" y="4497152"/>
            <a:ext cx="263980" cy="263980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437" y="4497152"/>
            <a:ext cx="260981" cy="263980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181429" y="2532310"/>
            <a:ext cx="4682640" cy="4490656"/>
            <a:chOff x="9181429" y="2532310"/>
            <a:chExt cx="4682640" cy="4490656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9391405" y="2532310"/>
              <a:ext cx="4262673" cy="4280673"/>
            </a:xfrm>
            <a:prstGeom prst="ellipse">
              <a:avLst/>
            </a:prstGeom>
            <a:solidFill>
              <a:srgbClr val="1475B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4535">
                <a:solidFill>
                  <a:srgbClr val="1475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9181429" y="4653147"/>
              <a:ext cx="4682640" cy="2369819"/>
            </a:xfrm>
            <a:custGeom>
              <a:avLst/>
              <a:gdLst>
                <a:gd name="T0" fmla="*/ 3963 w 3963"/>
                <a:gd name="T1" fmla="*/ 0 h 1997"/>
                <a:gd name="T2" fmla="*/ 3963 w 3963"/>
                <a:gd name="T3" fmla="*/ 16 h 1997"/>
                <a:gd name="T4" fmla="*/ 1982 w 3963"/>
                <a:gd name="T5" fmla="*/ 1997 h 1997"/>
                <a:gd name="T6" fmla="*/ 0 w 3963"/>
                <a:gd name="T7" fmla="*/ 16 h 1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3" h="1997">
                  <a:moveTo>
                    <a:pt x="3963" y="0"/>
                  </a:moveTo>
                  <a:cubicBezTo>
                    <a:pt x="3963" y="5"/>
                    <a:pt x="3963" y="11"/>
                    <a:pt x="3963" y="16"/>
                  </a:cubicBezTo>
                  <a:cubicBezTo>
                    <a:pt x="3963" y="1110"/>
                    <a:pt x="3076" y="1997"/>
                    <a:pt x="1982" y="1997"/>
                  </a:cubicBezTo>
                  <a:cubicBezTo>
                    <a:pt x="888" y="1997"/>
                    <a:pt x="0" y="1110"/>
                    <a:pt x="0" y="16"/>
                  </a:cubicBezTo>
                </a:path>
              </a:pathLst>
            </a:custGeom>
            <a:noFill/>
            <a:ln w="8" cap="flat" cmpd="sng">
              <a:solidFill>
                <a:srgbClr val="4E4B49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453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10349694" y="3128731"/>
              <a:ext cx="2608406" cy="300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sz="18900" dirty="0" smtClean="0">
                  <a:solidFill>
                    <a:srgbClr val="F8F8F8"/>
                  </a:solidFill>
                  <a:latin typeface="宋体" panose="02010600030101010101" pitchFamily="2" charset="-122"/>
                </a:rPr>
                <a:t>01</a:t>
              </a:r>
              <a:endParaRPr lang="zh-CN" altLang="en-US" sz="18900" dirty="0">
                <a:solidFill>
                  <a:srgbClr val="F8F8F8"/>
                </a:solidFill>
                <a:latin typeface="宋体" panose="02010600030101010101" pitchFamily="2" charset="-122"/>
              </a:endParaRPr>
            </a:p>
          </p:txBody>
        </p:sp>
      </p:grp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664" y="7769902"/>
            <a:ext cx="11156144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5451820" y="8009502"/>
            <a:ext cx="1291889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latin typeface="思源黑体 CN Bold" panose="020B0800000000000000" charset="-122"/>
                <a:ea typeface="思源黑体 CN Bold" panose="020B0800000000000000" charset="-122"/>
              </a:rPr>
              <a:t>为什么学习动态代理，动态代理怎么来的</a:t>
            </a:r>
            <a:endParaRPr lang="en-US" altLang="zh-CN" sz="4000" dirty="0" smtClean="0"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 algn="ctr" eaLnBrk="1" hangingPunct="1"/>
            <a:r>
              <a:rPr lang="zh-CN" altLang="en-US" sz="4000" dirty="0" smtClean="0">
                <a:latin typeface="思源黑体 CN Bold" panose="020B0800000000000000" charset="-122"/>
                <a:ea typeface="思源黑体 CN Bold" panose="020B0800000000000000" charset="-122"/>
              </a:rPr>
              <a:t>项目开发中哪些地方会用</a:t>
            </a:r>
            <a:endParaRPr lang="zh-CN" altLang="en-US" sz="4000" dirty="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430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720445" y="553250"/>
            <a:ext cx="21598498" cy="1100882"/>
          </a:xfrm>
          <a:prstGeom prst="rect">
            <a:avLst/>
          </a:prstGeom>
        </p:spPr>
        <p:txBody>
          <a:bodyPr vert="horz" lIns="121910" tIns="60956" rIns="121910" bIns="60956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600" dirty="0" smtClean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为什么需要</a:t>
            </a:r>
            <a:r>
              <a:rPr lang="zh-CN" altLang="en-US" sz="6600" dirty="0" smtClean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学习</a:t>
            </a:r>
            <a:r>
              <a:rPr lang="zh-CN" altLang="en-US" sz="6600" dirty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动态代理</a:t>
            </a:r>
            <a:endParaRPr lang="zh-CN" altLang="en-US" sz="6600" dirty="0">
              <a:solidFill>
                <a:srgbClr val="1577B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4694" y="2523067"/>
            <a:ext cx="5805000" cy="6721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学习动态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代理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的五大理由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4694" y="3195175"/>
            <a:ext cx="16795485" cy="81862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一线大厂中第一轮面试 </a:t>
            </a:r>
            <a:r>
              <a:rPr lang="en-US" altLang="zh-CN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java</a:t>
            </a:r>
            <a:r>
              <a:rPr lang="zh-CN" altLang="en-US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基础中 就会考到关于动态代理的内容</a:t>
            </a:r>
            <a:endParaRPr lang="en-US" altLang="zh-CN" sz="3600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endParaRPr lang="en-US" altLang="zh-CN" sz="3600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动态代理能够增加程序灵活度，如加入 方法执行前后判断</a:t>
            </a:r>
            <a:endParaRPr lang="en-US" altLang="zh-CN" sz="3600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endParaRPr lang="en-US" altLang="zh-CN" sz="3600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完美解决解耦</a:t>
            </a:r>
            <a:r>
              <a:rPr lang="zh-CN" altLang="en-US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问题</a:t>
            </a:r>
            <a:r>
              <a:rPr lang="zh-CN" altLang="en-US" sz="3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r>
              <a:rPr lang="zh-CN" altLang="en-US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动态代理可以将调用层与实现层分离，如</a:t>
            </a:r>
            <a:r>
              <a:rPr lang="en-US" altLang="zh-CN" sz="3600" dirty="0" err="1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Retorfit</a:t>
            </a:r>
            <a:r>
              <a:rPr lang="zh-CN" altLang="en-US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网络请求</a:t>
            </a:r>
            <a:endParaRPr lang="en-US" altLang="zh-CN" sz="3600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endParaRPr lang="en-US" altLang="zh-CN" sz="3600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动态代理不需要接口的实现类，如 适用于 </a:t>
            </a:r>
            <a:r>
              <a:rPr lang="en-US" altLang="zh-CN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IPC</a:t>
            </a:r>
            <a:r>
              <a:rPr lang="zh-CN" altLang="en-US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进程通信，将方法调用转成其他逻辑</a:t>
            </a:r>
            <a:endParaRPr lang="en-US" altLang="zh-CN" sz="3600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动态代理可以解决 程序执行流程，如今天讲的事件转到</a:t>
            </a:r>
            <a:r>
              <a:rPr lang="en-US" altLang="zh-CN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activity</a:t>
            </a:r>
            <a:r>
              <a:rPr lang="zh-CN" altLang="en-US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执行</a:t>
            </a:r>
            <a:endParaRPr lang="en-US" altLang="zh-CN" sz="3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0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720445" y="553250"/>
            <a:ext cx="21598498" cy="1100882"/>
          </a:xfrm>
          <a:prstGeom prst="rect">
            <a:avLst/>
          </a:prstGeom>
        </p:spPr>
        <p:txBody>
          <a:bodyPr vert="horz" lIns="121910" tIns="60956" rIns="121910" bIns="60956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600" dirty="0" smtClean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动态代理</a:t>
            </a:r>
            <a:r>
              <a:rPr lang="zh-CN" altLang="en-US" sz="6600" dirty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含义</a:t>
            </a:r>
            <a:endParaRPr lang="zh-CN" altLang="en-US" sz="6600" dirty="0">
              <a:solidFill>
                <a:srgbClr val="1577B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4694" y="2523067"/>
            <a:ext cx="5805000" cy="6721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含义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4694" y="3195175"/>
            <a:ext cx="21195000" cy="202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定义：给目标对象提供一个代理对象，并由代理对象控制对目标对象的引用</a:t>
            </a:r>
            <a:endParaRPr lang="en-US" altLang="zh-CN" sz="3200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目的</a:t>
            </a:r>
            <a:r>
              <a:rPr lang="en-US" altLang="zh-CN" sz="32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: (1) </a:t>
            </a:r>
            <a:r>
              <a:rPr lang="zh-CN" altLang="en-US" sz="32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通过引入代理对象的方式来间接访问目标对象，防止直接访问目标对象给系统带来的不必要复杂性</a:t>
            </a:r>
            <a:endParaRPr lang="en-US" altLang="zh-CN" sz="32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096" y="7608064"/>
            <a:ext cx="2604170" cy="33580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3016" y="6705175"/>
            <a:ext cx="4140175" cy="414017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580905" y="6712483"/>
            <a:ext cx="4744206" cy="4955939"/>
            <a:chOff x="8099694" y="6946911"/>
            <a:chExt cx="4744206" cy="495593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5174" y="6946911"/>
              <a:ext cx="1809520" cy="257458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9694" y="7428910"/>
              <a:ext cx="4744206" cy="346517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8345954" y="10687850"/>
              <a:ext cx="4077508" cy="121500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dirty="0" smtClean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David</a:t>
              </a:r>
              <a:r>
                <a:rPr lang="zh-CN" altLang="en-US" sz="2400" dirty="0" smtClean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代购</a:t>
              </a:r>
              <a:endParaRPr lang="zh-CN" altLang="en-US" sz="2400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6132448" y="10390250"/>
            <a:ext cx="4077508" cy="1215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</a:t>
            </a:r>
            <a:r>
              <a:rPr lang="zh-CN" altLang="en-US" sz="24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情趣用品公司</a:t>
            </a:r>
            <a:endParaRPr lang="zh-CN" altLang="en-US" sz="24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13" name="左右箭头 12"/>
          <p:cNvSpPr/>
          <p:nvPr/>
        </p:nvSpPr>
        <p:spPr>
          <a:xfrm>
            <a:off x="4184694" y="8775262"/>
            <a:ext cx="2430000" cy="806178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右箭头 13"/>
          <p:cNvSpPr/>
          <p:nvPr/>
        </p:nvSpPr>
        <p:spPr>
          <a:xfrm>
            <a:off x="13288711" y="8775262"/>
            <a:ext cx="2430000" cy="806178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3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720445" y="553250"/>
            <a:ext cx="21598498" cy="1100882"/>
          </a:xfrm>
          <a:prstGeom prst="rect">
            <a:avLst/>
          </a:prstGeom>
        </p:spPr>
        <p:txBody>
          <a:bodyPr vert="horz" lIns="121910" tIns="60956" rIns="121910" bIns="60956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600" dirty="0" smtClean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为什么会有动态</a:t>
            </a:r>
            <a:r>
              <a:rPr lang="zh-CN" altLang="en-US" sz="6600" dirty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代理</a:t>
            </a:r>
            <a:endParaRPr lang="zh-CN" altLang="en-US" sz="6600" dirty="0">
              <a:solidFill>
                <a:srgbClr val="1577B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4694" y="2523067"/>
            <a:ext cx="4162041" cy="6721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动态代理如何出现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58740" y="3182750"/>
            <a:ext cx="19190953" cy="73474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	</a:t>
            </a:r>
            <a:r>
              <a:rPr lang="zh-CN" altLang="en-US" sz="32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传统</a:t>
            </a:r>
            <a:r>
              <a:rPr lang="zh-CN" altLang="en-US" sz="3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面向对象思想中，如果想要实现功能复用，要么</a:t>
            </a:r>
            <a:r>
              <a:rPr lang="zh-CN" altLang="en-US" sz="3200" dirty="0">
                <a:solidFill>
                  <a:schemeClr val="accent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继承</a:t>
            </a:r>
            <a:r>
              <a:rPr lang="zh-CN" altLang="en-US" sz="3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、要么</a:t>
            </a:r>
            <a:r>
              <a:rPr lang="zh-CN" altLang="en-US" sz="3200" dirty="0">
                <a:solidFill>
                  <a:schemeClr val="accent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引用</a:t>
            </a:r>
            <a:r>
              <a:rPr lang="zh-CN" altLang="en-US" sz="3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，无论哪种方式，对代码都有一定的侵入性，耦合无可</a:t>
            </a:r>
            <a:r>
              <a:rPr lang="zh-CN" altLang="en-US" sz="32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避免</a:t>
            </a:r>
            <a:endParaRPr lang="en-US" altLang="zh-CN" sz="3200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3200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侵入性含义：</a:t>
            </a:r>
            <a:r>
              <a:rPr lang="zh-CN" altLang="en-US" sz="3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如果你想要用它增强你程序的功能，你必须改动你的程序代码，那它就具有侵入性。如果只有一点两点需要增强还好说，如果大量的功能点需要被增强，工作量就会很大，代码也不太优雅。想象一下，如果你对外公开了一系列的接口，现在领导说了，接口要加权限控制。在哪加？最笨的当然就是写个程序验证的逻辑，然后每个接口都拿来调用一遍。这也正是面向对象思想的短板，在要为程序新增一些通用功能时，只能通过耦合的方式才能进行。</a:t>
            </a:r>
            <a:r>
              <a:rPr lang="en-US" altLang="zh-CN" sz="3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AOP</a:t>
            </a:r>
            <a:r>
              <a:rPr lang="zh-CN" altLang="en-US" sz="3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正是为此而生，</a:t>
            </a:r>
            <a:r>
              <a:rPr lang="en-US" altLang="zh-CN" sz="3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AOP</a:t>
            </a:r>
            <a:r>
              <a:rPr lang="zh-CN" altLang="en-US" sz="3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旨在通过一种无耦合的方式来为程序带来增强。而</a:t>
            </a:r>
            <a:r>
              <a:rPr lang="zh-CN" altLang="en-US" sz="3200" dirty="0">
                <a:solidFill>
                  <a:schemeClr val="accent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动态代理</a:t>
            </a:r>
            <a:r>
              <a:rPr lang="zh-CN" altLang="en-US" sz="3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就是</a:t>
            </a:r>
            <a:r>
              <a:rPr lang="en-US" altLang="zh-CN" sz="3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AOP</a:t>
            </a:r>
            <a:r>
              <a:rPr lang="zh-CN" altLang="en-US" sz="3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实现方式中的一种</a:t>
            </a:r>
          </a:p>
          <a:p>
            <a:pPr algn="just"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endParaRPr lang="zh-CN" altLang="en-US" sz="32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42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720445" y="553250"/>
            <a:ext cx="21598498" cy="1100882"/>
          </a:xfrm>
          <a:prstGeom prst="rect">
            <a:avLst/>
          </a:prstGeom>
        </p:spPr>
        <p:txBody>
          <a:bodyPr vert="horz" lIns="121910" tIns="60956" rIns="121910" bIns="60956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600" dirty="0" smtClean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动态代理应用场景</a:t>
            </a:r>
            <a:endParaRPr lang="zh-CN" altLang="en-US" sz="6600" dirty="0">
              <a:solidFill>
                <a:srgbClr val="1577B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4694" y="2523067"/>
            <a:ext cx="5805000" cy="6721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动态代理应用场景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4695" y="3195175"/>
            <a:ext cx="16380000" cy="52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权限</a:t>
            </a:r>
            <a:r>
              <a:rPr lang="zh-CN" altLang="en-US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集中</a:t>
            </a:r>
            <a:r>
              <a:rPr lang="zh-CN" altLang="en-US" sz="3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申请</a:t>
            </a:r>
            <a:endParaRPr lang="en-US" altLang="zh-CN" sz="3600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日志集中打印</a:t>
            </a:r>
            <a:endParaRPr lang="en-US" altLang="zh-CN" sz="3600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底层屏蔽具体网络请求，</a:t>
            </a:r>
            <a:r>
              <a:rPr lang="en-US" altLang="zh-CN" sz="3600" dirty="0" err="1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Retorfit</a:t>
            </a:r>
            <a:r>
              <a:rPr lang="zh-CN" altLang="en-US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网络请求</a:t>
            </a:r>
            <a:endParaRPr lang="en-US" altLang="zh-CN" sz="3600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RPC</a:t>
            </a:r>
            <a:r>
              <a:rPr lang="zh-CN" altLang="en-US" sz="3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即远程过程调用</a:t>
            </a:r>
            <a:r>
              <a:rPr lang="zh-CN" altLang="en-US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endParaRPr lang="en-US" altLang="zh-CN" sz="3600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需要对较难修改的类方法进行功能增加</a:t>
            </a:r>
            <a:endParaRPr lang="en-US" altLang="zh-CN" sz="3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2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720445" y="553250"/>
            <a:ext cx="21598498" cy="1100882"/>
          </a:xfrm>
          <a:prstGeom prst="rect">
            <a:avLst/>
          </a:prstGeom>
        </p:spPr>
        <p:txBody>
          <a:bodyPr vert="horz" lIns="121910" tIns="60956" rIns="121910" bIns="60956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6600" dirty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Android</a:t>
            </a:r>
            <a:r>
              <a:rPr lang="zh-CN" altLang="en-US" sz="6600" dirty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中动态代理有哪几种实现方式</a:t>
            </a:r>
            <a:endParaRPr lang="zh-CN" altLang="en-US" sz="6600" dirty="0">
              <a:solidFill>
                <a:srgbClr val="1577B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4694" y="2523067"/>
            <a:ext cx="5805000" cy="6721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4695" y="3195175"/>
            <a:ext cx="16380000" cy="52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Java   Proxy</a:t>
            </a:r>
            <a:r>
              <a:rPr lang="zh-CN" altLang="en-US" sz="3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（接口实现</a:t>
            </a:r>
            <a:r>
              <a:rPr lang="zh-CN" altLang="en-US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）</a:t>
            </a:r>
            <a:endParaRPr lang="en-US" altLang="zh-CN" sz="3600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endParaRPr lang="en-US" altLang="zh-CN" sz="3600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AspectJ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endParaRPr lang="en-US" altLang="zh-CN" sz="3600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err="1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Cglib</a:t>
            </a:r>
            <a:r>
              <a:rPr lang="en-US" altLang="zh-CN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(</a:t>
            </a:r>
            <a:r>
              <a:rPr lang="zh-CN" altLang="en-US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只能</a:t>
            </a:r>
            <a:r>
              <a:rPr lang="en-US" altLang="zh-CN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java</a:t>
            </a:r>
            <a:r>
              <a:rPr lang="zh-CN" altLang="en-US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用，</a:t>
            </a:r>
            <a:r>
              <a:rPr lang="en-US" altLang="zh-CN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Android</a:t>
            </a:r>
            <a:r>
              <a:rPr lang="zh-CN" altLang="en-US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用不了</a:t>
            </a:r>
            <a:r>
              <a:rPr lang="en-US" altLang="zh-CN" sz="3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068" y="4497152"/>
            <a:ext cx="263980" cy="263980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437" y="4497152"/>
            <a:ext cx="260981" cy="263980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181429" y="2532310"/>
            <a:ext cx="4682640" cy="4490656"/>
            <a:chOff x="9181429" y="2532310"/>
            <a:chExt cx="4682640" cy="4490656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9391405" y="2532310"/>
              <a:ext cx="4262673" cy="4280673"/>
            </a:xfrm>
            <a:prstGeom prst="ellipse">
              <a:avLst/>
            </a:prstGeom>
            <a:solidFill>
              <a:srgbClr val="1475B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4535">
                <a:solidFill>
                  <a:srgbClr val="1475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9181429" y="4653147"/>
              <a:ext cx="4682640" cy="2369819"/>
            </a:xfrm>
            <a:custGeom>
              <a:avLst/>
              <a:gdLst>
                <a:gd name="T0" fmla="*/ 3963 w 3963"/>
                <a:gd name="T1" fmla="*/ 0 h 1997"/>
                <a:gd name="T2" fmla="*/ 3963 w 3963"/>
                <a:gd name="T3" fmla="*/ 16 h 1997"/>
                <a:gd name="T4" fmla="*/ 1982 w 3963"/>
                <a:gd name="T5" fmla="*/ 1997 h 1997"/>
                <a:gd name="T6" fmla="*/ 0 w 3963"/>
                <a:gd name="T7" fmla="*/ 16 h 1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3" h="1997">
                  <a:moveTo>
                    <a:pt x="3963" y="0"/>
                  </a:moveTo>
                  <a:cubicBezTo>
                    <a:pt x="3963" y="5"/>
                    <a:pt x="3963" y="11"/>
                    <a:pt x="3963" y="16"/>
                  </a:cubicBezTo>
                  <a:cubicBezTo>
                    <a:pt x="3963" y="1110"/>
                    <a:pt x="3076" y="1997"/>
                    <a:pt x="1982" y="1997"/>
                  </a:cubicBezTo>
                  <a:cubicBezTo>
                    <a:pt x="888" y="1997"/>
                    <a:pt x="0" y="1110"/>
                    <a:pt x="0" y="16"/>
                  </a:cubicBezTo>
                </a:path>
              </a:pathLst>
            </a:custGeom>
            <a:noFill/>
            <a:ln w="8" cap="flat" cmpd="sng">
              <a:solidFill>
                <a:srgbClr val="4E4B49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453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10259694" y="3052332"/>
              <a:ext cx="2872336" cy="300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sz="18900" dirty="0" smtClean="0">
                  <a:solidFill>
                    <a:srgbClr val="F8F8F8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sz="18900" dirty="0" smtClean="0">
                  <a:solidFill>
                    <a:srgbClr val="F8F8F8"/>
                  </a:solidFill>
                  <a:latin typeface="宋体" panose="02010600030101010101" pitchFamily="2" charset="-122"/>
                </a:rPr>
                <a:t>2 </a:t>
              </a:r>
              <a:endParaRPr lang="zh-CN" altLang="en-US" sz="18900" dirty="0">
                <a:solidFill>
                  <a:srgbClr val="F8F8F8"/>
                </a:solidFill>
                <a:latin typeface="宋体" panose="02010600030101010101" pitchFamily="2" charset="-122"/>
              </a:endParaRPr>
            </a:p>
          </p:txBody>
        </p:sp>
      </p:grp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664" y="7769902"/>
            <a:ext cx="11156144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5451820" y="8009502"/>
            <a:ext cx="1291889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 dirty="0">
                <a:latin typeface="思源黑体 CN Bold" panose="020B0800000000000000" charset="-122"/>
                <a:ea typeface="思源黑体 CN Bold" panose="020B0800000000000000" charset="-122"/>
              </a:rPr>
              <a:t>Proxy</a:t>
            </a:r>
            <a:r>
              <a:rPr lang="zh-CN" altLang="en-US" sz="6000" dirty="0" smtClean="0">
                <a:latin typeface="思源黑体 CN Bold" panose="020B0800000000000000" charset="-122"/>
                <a:ea typeface="思源黑体 CN Bold" panose="020B0800000000000000" charset="-122"/>
              </a:rPr>
              <a:t>动态代理如何实现代理</a:t>
            </a:r>
            <a:endParaRPr lang="zh-CN" altLang="en-US" sz="6000" dirty="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503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>
            <a:solidFill>
              <a:srgbClr val="1577BA"/>
            </a:solidFill>
            <a:latin typeface="思源黑体 CN Normal" panose="020B0400000000000000" pitchFamily="34" charset="-122"/>
            <a:ea typeface="思源黑体 CN Normal" panose="020B0400000000000000" pitchFamily="34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7652</TotalTime>
  <Words>1094</Words>
  <Application>Microsoft Office PowerPoint</Application>
  <PresentationFormat>自定义</PresentationFormat>
  <Paragraphs>107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Noto Sans CJK SC Medium</vt:lpstr>
      <vt:lpstr>Source Han Sans CN Normal</vt:lpstr>
      <vt:lpstr>等线</vt:lpstr>
      <vt:lpstr>等线 Light</vt:lpstr>
      <vt:lpstr>仿宋</vt:lpstr>
      <vt:lpstr>黑体</vt:lpstr>
      <vt:lpstr>思源黑体 CN Bold</vt:lpstr>
      <vt:lpstr>思源黑体 CN Medium</vt:lpstr>
      <vt:lpstr>思源黑体 CN Normal</vt:lpstr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China</cp:lastModifiedBy>
  <cp:revision>1945</cp:revision>
  <dcterms:created xsi:type="dcterms:W3CDTF">2014-06-24T08:28:00Z</dcterms:created>
  <dcterms:modified xsi:type="dcterms:W3CDTF">2020-06-11T14:56:17Z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