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Slab" pitchFamily="2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Presentado por José Santiago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d87ab7313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d87ab7313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Descripción general y contexto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d87ab731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d87ab731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d87ab731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d87ab731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d87ab7313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d87ab7313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d87ab7313_0_5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d87ab7313_0_5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d87ab7313_0_5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d87ab7313_0_5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d87ab7313_0_5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d87ab7313_0_5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ES" sz="3300" noProof="0" dirty="0">
                <a:solidFill>
                  <a:srgbClr val="FF5050"/>
                </a:solidFill>
              </a:rPr>
              <a:t>Plan de Análisis de Seguridad y Fortalecimiento de la Infraestructura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noProof="0" dirty="0"/>
              <a:t>Informe ejecutivo sobre incidentes de seguridad recientes y recomendaciones estratégicas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E49093-29D3-3153-3F56-169130264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470" y="98858"/>
            <a:ext cx="538452" cy="53845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182428A-BF4C-C781-109C-27DAB4595B35}"/>
              </a:ext>
            </a:extLst>
          </p:cNvPr>
          <p:cNvSpPr txBox="1"/>
          <p:nvPr/>
        </p:nvSpPr>
        <p:spPr>
          <a:xfrm>
            <a:off x="69272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Proyecto final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8179476-46BA-3559-EBED-C7AAE9580AE7}"/>
              </a:ext>
            </a:extLst>
          </p:cNvPr>
          <p:cNvSpPr txBox="1"/>
          <p:nvPr/>
        </p:nvSpPr>
        <p:spPr>
          <a:xfrm>
            <a:off x="8136519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Paco Aguiar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0CAC008-7613-EBBD-5306-AE2C55E7EAC8}"/>
              </a:ext>
            </a:extLst>
          </p:cNvPr>
          <p:cNvSpPr txBox="1"/>
          <p:nvPr/>
        </p:nvSpPr>
        <p:spPr>
          <a:xfrm>
            <a:off x="3893126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Julio 2025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63BC9F8-C63D-60E9-6B16-68FAC0FA00B9}"/>
              </a:ext>
            </a:extLst>
          </p:cNvPr>
          <p:cNvCxnSpPr/>
          <p:nvPr/>
        </p:nvCxnSpPr>
        <p:spPr>
          <a:xfrm>
            <a:off x="69272" y="4777639"/>
            <a:ext cx="8894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04773" y="231726"/>
            <a:ext cx="4862973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noProof="0" dirty="0">
                <a:solidFill>
                  <a:srgbClr val="FF5050"/>
                </a:solidFill>
                <a:latin typeface="Arial"/>
                <a:ea typeface="Arial"/>
                <a:cs typeface="Arial"/>
                <a:sym typeface="Arial"/>
              </a:rPr>
              <a:t>Descripción general y contexto</a:t>
            </a:r>
            <a:endParaRPr lang="es-ES" sz="4300" noProof="0" dirty="0">
              <a:solidFill>
                <a:srgbClr val="FF5050"/>
              </a:solidFill>
            </a:endParaRP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27915" y="1308282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noProof="0" dirty="0"/>
              <a:t>Problema</a:t>
            </a:r>
            <a:r>
              <a:rPr lang="es-ES" noProof="0" dirty="0"/>
              <a:t>: Se detectó un incidente de seguridad reciente en nuestra infraestructura crítica (servidor web/WordPress).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b="1" noProof="0" dirty="0"/>
              <a:t>Impacto potencial</a:t>
            </a:r>
            <a:r>
              <a:rPr lang="es-ES" noProof="0" dirty="0"/>
              <a:t>: Riesgo de fuga de datos, interrupción del servicio, daño a la reputación y pérdidas financieras.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b="1" noProof="0" dirty="0"/>
              <a:t>Objetivo de esta presentación</a:t>
            </a:r>
            <a:r>
              <a:rPr lang="es-ES" noProof="0" dirty="0"/>
              <a:t>: </a:t>
            </a:r>
          </a:p>
          <a:p>
            <a:pPr marL="285750" indent="-285750">
              <a:spcBef>
                <a:spcPts val="1200"/>
              </a:spcBef>
            </a:pPr>
            <a:r>
              <a:rPr lang="es-ES" noProof="0" dirty="0"/>
              <a:t>Informar a la gerencia sobre el incidente</a:t>
            </a:r>
          </a:p>
          <a:p>
            <a:pPr marL="285750" indent="-285750">
              <a:spcBef>
                <a:spcPts val="1200"/>
              </a:spcBef>
            </a:pPr>
            <a:r>
              <a:rPr lang="es-ES" noProof="0" dirty="0"/>
              <a:t>Las medidas de respuesta adoptadas</a:t>
            </a:r>
          </a:p>
          <a:p>
            <a:pPr marL="285750" indent="-285750">
              <a:spcBef>
                <a:spcPts val="1200"/>
              </a:spcBef>
            </a:pPr>
            <a:r>
              <a:rPr lang="es-ES" noProof="0" dirty="0"/>
              <a:t>Presentar un plan estratégico para fortalecer nuestra estrategia de seguridad.</a:t>
            </a:r>
          </a:p>
          <a:p>
            <a:pPr marL="285750" indent="-285750">
              <a:spcBef>
                <a:spcPts val="1200"/>
              </a:spcBef>
            </a:pPr>
            <a:r>
              <a:rPr lang="es-ES" noProof="0" dirty="0"/>
              <a:t>Proporcionar a la gerencia contexto sobre la importancia del tema y el objetivo de la reunión.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48615CE-84DE-6404-2BD1-1A8465A6F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470" y="98858"/>
            <a:ext cx="538452" cy="53845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98AA41E-0EED-187C-F8F3-02F64983A21E}"/>
              </a:ext>
            </a:extLst>
          </p:cNvPr>
          <p:cNvSpPr txBox="1"/>
          <p:nvPr/>
        </p:nvSpPr>
        <p:spPr>
          <a:xfrm>
            <a:off x="69272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Proyecto final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D966CC8-C759-35AB-7BCD-D1540466ADC5}"/>
              </a:ext>
            </a:extLst>
          </p:cNvPr>
          <p:cNvSpPr txBox="1"/>
          <p:nvPr/>
        </p:nvSpPr>
        <p:spPr>
          <a:xfrm>
            <a:off x="3893126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Julio 2025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9F52DF-4554-C92A-39BB-C00033E078E1}"/>
              </a:ext>
            </a:extLst>
          </p:cNvPr>
          <p:cNvSpPr txBox="1"/>
          <p:nvPr/>
        </p:nvSpPr>
        <p:spPr>
          <a:xfrm>
            <a:off x="8136519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Paco Aguiar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54EA75A0-2DF2-22CF-2D94-9B9F1FE4C2F9}"/>
              </a:ext>
            </a:extLst>
          </p:cNvPr>
          <p:cNvCxnSpPr/>
          <p:nvPr/>
        </p:nvCxnSpPr>
        <p:spPr>
          <a:xfrm>
            <a:off x="69272" y="4777639"/>
            <a:ext cx="8894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noProof="0" dirty="0">
                <a:solidFill>
                  <a:srgbClr val="FF5050"/>
                </a:solidFill>
              </a:rPr>
              <a:t>¿Qué pasó? (El incidente – Resumen ejecutivo)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21432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noProof="0" dirty="0"/>
              <a:t>Vector inicial (Fase 1): </a:t>
            </a:r>
          </a:p>
          <a:p>
            <a:pPr marL="285750" indent="-285750"/>
            <a:r>
              <a:rPr lang="es-ES" noProof="0" dirty="0"/>
              <a:t>Vulnerabilidades como el acceso FTP anónimo</a:t>
            </a:r>
          </a:p>
          <a:p>
            <a:pPr marL="285750" indent="-285750"/>
            <a:r>
              <a:rPr lang="es-ES" noProof="0" dirty="0"/>
              <a:t>La configuración del directorio de WordPress con un listado de archivos público (</a:t>
            </a:r>
            <a:r>
              <a:rPr lang="es-ES" noProof="0" dirty="0" err="1"/>
              <a:t>wp-content</a:t>
            </a:r>
            <a:r>
              <a:rPr lang="es-ES" noProof="0" dirty="0"/>
              <a:t>/</a:t>
            </a:r>
            <a:r>
              <a:rPr lang="es-ES" noProof="0" dirty="0" err="1"/>
              <a:t>uploads</a:t>
            </a:r>
            <a:r>
              <a:rPr lang="es-ES" noProof="0" dirty="0"/>
              <a:t>/). </a:t>
            </a:r>
          </a:p>
          <a:p>
            <a:pPr marL="285750" indent="-285750"/>
            <a:r>
              <a:rPr lang="es-ES" noProof="0" dirty="0"/>
              <a:t>Riesgo: Podría permitir la carga de archivos maliciosos y facilitar el reconocimiento de la estructura.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noProof="0" dirty="0"/>
              <a:t>Vulnerabilidad crítica adicional (Fase 2): </a:t>
            </a:r>
          </a:p>
          <a:p>
            <a:pPr marL="285750" indent="-285750">
              <a:spcBef>
                <a:spcPts val="1200"/>
              </a:spcBef>
            </a:pPr>
            <a:r>
              <a:rPr lang="es-ES" noProof="0" dirty="0"/>
              <a:t>Credenciales SSH del usuario </a:t>
            </a:r>
            <a:r>
              <a:rPr lang="es-ES" noProof="0" dirty="0" err="1"/>
              <a:t>root</a:t>
            </a:r>
            <a:r>
              <a:rPr lang="es-ES" noProof="0" dirty="0"/>
              <a:t> extremadamente débiles </a:t>
            </a:r>
          </a:p>
          <a:p>
            <a:pPr marL="285750" indent="-285750">
              <a:spcBef>
                <a:spcPts val="1200"/>
              </a:spcBef>
            </a:pPr>
            <a:r>
              <a:rPr lang="es-ES" b="1" u="sng" noProof="0" dirty="0"/>
              <a:t>Impacto</a:t>
            </a:r>
            <a:r>
              <a:rPr lang="es-ES" noProof="0" dirty="0"/>
              <a:t>: Otorgó acceso total de administrador al servidor, lo que permitió el control completo y la eliminación de rastros (por ejemplo, eliminando los registros de autenticación).</a:t>
            </a:r>
          </a:p>
          <a:p>
            <a:pPr marL="285750" indent="-285750">
              <a:spcBef>
                <a:spcPts val="1200"/>
              </a:spcBef>
            </a:pPr>
            <a:r>
              <a:rPr lang="es-ES" b="1" u="sng" noProof="0" dirty="0"/>
              <a:t>Evidencia de encubrimiento</a:t>
            </a:r>
            <a:r>
              <a:rPr lang="es-ES" noProof="0" dirty="0"/>
              <a:t>: Ausencia de registros de autenticación en el servidor.</a:t>
            </a:r>
          </a:p>
          <a:p>
            <a:pPr marL="285750" indent="-285750">
              <a:spcBef>
                <a:spcPts val="1200"/>
              </a:spcBef>
            </a:pPr>
            <a:r>
              <a:rPr lang="es-ES" b="1" u="sng" noProof="0" dirty="0"/>
              <a:t>En resumen</a:t>
            </a:r>
            <a:r>
              <a:rPr lang="es-ES" noProof="0" dirty="0"/>
              <a:t>: Una combinación de configuraciones predeterminadas inseguras y credenciales débiles creó un punto de entrada crítico para el acceso no autorizado con privilegios elevados.</a:t>
            </a:r>
          </a:p>
          <a:p>
            <a:pPr marL="285750" indent="-285750">
              <a:spcBef>
                <a:spcPts val="1200"/>
              </a:spcBef>
            </a:pPr>
            <a:r>
              <a:rPr lang="es-ES" b="1" u="sng" noProof="0" dirty="0"/>
              <a:t>Objetivo</a:t>
            </a:r>
            <a:r>
              <a:rPr lang="es-ES" noProof="0" dirty="0"/>
              <a:t>: Explicar el incidente de forma concisa, centrándose en lo sucedido y el posible impacto para la empresa, sin ahondar en jerga técnica compleja.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6BD8885-1B9C-E98D-0ACF-16D98B063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470" y="98858"/>
            <a:ext cx="538452" cy="538452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6B3E5DAB-60A0-6C25-7176-E83D6893591A}"/>
              </a:ext>
            </a:extLst>
          </p:cNvPr>
          <p:cNvCxnSpPr/>
          <p:nvPr/>
        </p:nvCxnSpPr>
        <p:spPr>
          <a:xfrm>
            <a:off x="69272" y="4777639"/>
            <a:ext cx="8894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2D90DA13-0811-B7D7-2333-F9B125BCB56B}"/>
              </a:ext>
            </a:extLst>
          </p:cNvPr>
          <p:cNvSpPr txBox="1"/>
          <p:nvPr/>
        </p:nvSpPr>
        <p:spPr>
          <a:xfrm>
            <a:off x="69272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Proyecto final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D5E616E-534D-15D0-D08D-62BF399A866C}"/>
              </a:ext>
            </a:extLst>
          </p:cNvPr>
          <p:cNvSpPr txBox="1"/>
          <p:nvPr/>
        </p:nvSpPr>
        <p:spPr>
          <a:xfrm>
            <a:off x="3893126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Julio 2025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E1F832A-6C35-0C4D-5EB0-1913BC38A195}"/>
              </a:ext>
            </a:extLst>
          </p:cNvPr>
          <p:cNvSpPr txBox="1"/>
          <p:nvPr/>
        </p:nvSpPr>
        <p:spPr>
          <a:xfrm>
            <a:off x="8136519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Paco Aguiar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noProof="0" dirty="0">
                <a:solidFill>
                  <a:srgbClr val="FF5050"/>
                </a:solidFill>
              </a:rPr>
              <a:t>Medidas inmediatas tomadas (respuesta rápida)</a:t>
            </a: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285750" indent="-285750"/>
            <a:r>
              <a:rPr lang="es-ES" b="1" u="sng" noProof="0" dirty="0"/>
              <a:t>Detección</a:t>
            </a:r>
            <a:r>
              <a:rPr lang="es-ES" noProof="0" dirty="0"/>
              <a:t>: Monitoreo y análisis manual de vulnerabilidades.</a:t>
            </a:r>
          </a:p>
          <a:p>
            <a:pPr marL="285750" indent="-285750">
              <a:spcBef>
                <a:spcPts val="1200"/>
              </a:spcBef>
            </a:pPr>
            <a:r>
              <a:rPr lang="es-ES" b="1" u="sng" noProof="0" dirty="0"/>
              <a:t>Contención y erradicación</a:t>
            </a:r>
            <a:r>
              <a:rPr lang="es-ES" noProof="0" dirty="0"/>
              <a:t>: Eliminación de credenciales </a:t>
            </a:r>
          </a:p>
          <a:p>
            <a:pPr marL="285750" indent="-285750">
              <a:spcBef>
                <a:spcPts val="1200"/>
              </a:spcBef>
            </a:pPr>
            <a:r>
              <a:rPr lang="es-ES" b="1" u="sng" noProof="0" dirty="0"/>
              <a:t>FTP anónimas</a:t>
            </a:r>
            <a:r>
              <a:rPr lang="es-ES" noProof="0" dirty="0"/>
              <a:t>: Cierre del puerto de acceso no autenticado.</a:t>
            </a:r>
          </a:p>
          <a:p>
            <a:pPr marL="285750" indent="-285750">
              <a:spcBef>
                <a:spcPts val="1200"/>
              </a:spcBef>
            </a:pPr>
            <a:r>
              <a:rPr lang="es-ES" b="1" u="sng" noProof="0" dirty="0"/>
              <a:t>Corrección de permisos críticos</a:t>
            </a:r>
            <a:r>
              <a:rPr lang="es-ES" noProof="0" dirty="0"/>
              <a:t>: Cambio de los permisos del directorio de subidas de WordPress de 777 (acceso completo) a 755 (seguro), desactivando el listado público.</a:t>
            </a:r>
          </a:p>
          <a:p>
            <a:pPr marL="285750" indent="-285750">
              <a:spcBef>
                <a:spcPts val="1200"/>
              </a:spcBef>
            </a:pPr>
            <a:r>
              <a:rPr lang="es-ES" b="1" u="sng" noProof="0" dirty="0"/>
              <a:t>Restablecimiento de SSH</a:t>
            </a:r>
            <a:r>
              <a:rPr lang="es-ES" noProof="0" dirty="0"/>
              <a:t>: Cambio de la contraseña </a:t>
            </a:r>
            <a:r>
              <a:rPr lang="es-ES" noProof="0" dirty="0" err="1"/>
              <a:t>root</a:t>
            </a:r>
            <a:r>
              <a:rPr lang="es-ES" noProof="0" dirty="0"/>
              <a:t> a una contraseña segura y compleja. (Esto es crítico).</a:t>
            </a:r>
          </a:p>
          <a:p>
            <a:pPr marL="285750" indent="-285750">
              <a:spcBef>
                <a:spcPts val="1200"/>
              </a:spcBef>
            </a:pPr>
            <a:r>
              <a:rPr lang="es-ES" b="1" u="sng" noProof="0" dirty="0"/>
              <a:t>Recuperación</a:t>
            </a:r>
            <a:r>
              <a:rPr lang="es-ES" noProof="0" dirty="0"/>
              <a:t>: Se confirmó el funcionamiento y la seguridad de los servicios críticos (web, base de datos) tras las correcciones.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s-ES" b="1" u="sng" noProof="0" dirty="0"/>
              <a:t>Objetivo</a:t>
            </a:r>
            <a:r>
              <a:rPr lang="es-ES" noProof="0" dirty="0"/>
              <a:t>: Demostrar que el equipo actuó con rapidez y eficacia para contener y remediar el incidente.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0D60A86-3E33-1617-A429-C794CC8CE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470" y="98858"/>
            <a:ext cx="538452" cy="53845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B2F4BB4-FDBC-EC08-9F39-4F674A671EE1}"/>
              </a:ext>
            </a:extLst>
          </p:cNvPr>
          <p:cNvSpPr txBox="1"/>
          <p:nvPr/>
        </p:nvSpPr>
        <p:spPr>
          <a:xfrm>
            <a:off x="8136519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Paco Aguiar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9F10E64-88EE-926A-E938-D308D6B93148}"/>
              </a:ext>
            </a:extLst>
          </p:cNvPr>
          <p:cNvSpPr txBox="1"/>
          <p:nvPr/>
        </p:nvSpPr>
        <p:spPr>
          <a:xfrm>
            <a:off x="3893126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Julio 2025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DBBAA90-3AA6-0402-293F-A5401FCF019A}"/>
              </a:ext>
            </a:extLst>
          </p:cNvPr>
          <p:cNvSpPr txBox="1"/>
          <p:nvPr/>
        </p:nvSpPr>
        <p:spPr>
          <a:xfrm>
            <a:off x="69272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Proyecto final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D8B6AD2-D08F-F4EE-84B9-4DA03C097FC4}"/>
              </a:ext>
            </a:extLst>
          </p:cNvPr>
          <p:cNvCxnSpPr/>
          <p:nvPr/>
        </p:nvCxnSpPr>
        <p:spPr>
          <a:xfrm>
            <a:off x="69272" y="4777639"/>
            <a:ext cx="8894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53264" y="215571"/>
            <a:ext cx="6754118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noProof="0" dirty="0">
                <a:solidFill>
                  <a:srgbClr val="FF5050"/>
                </a:solidFill>
              </a:rPr>
              <a:t>Diagrama de red: antes y después</a:t>
            </a:r>
          </a:p>
        </p:txBody>
      </p:sp>
      <p:pic>
        <p:nvPicPr>
          <p:cNvPr id="88" name="Google Shape;88;p17" title="Jose Santiago Diagram-Vulnerabl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84" y="979506"/>
            <a:ext cx="4009925" cy="34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 title="Jose Santiago Diagram Recomendable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79506"/>
            <a:ext cx="4009925" cy="349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3FD6948-0AAF-4F32-9030-5D26523E8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1470" y="98858"/>
            <a:ext cx="538452" cy="53845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57D357D2-F902-9C27-0FD1-B37E7F0A0C0F}"/>
              </a:ext>
            </a:extLst>
          </p:cNvPr>
          <p:cNvSpPr txBox="1"/>
          <p:nvPr/>
        </p:nvSpPr>
        <p:spPr>
          <a:xfrm>
            <a:off x="69272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Proyecto final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C3DB859-6B42-F6F3-E56F-5A0593130B6C}"/>
              </a:ext>
            </a:extLst>
          </p:cNvPr>
          <p:cNvSpPr txBox="1"/>
          <p:nvPr/>
        </p:nvSpPr>
        <p:spPr>
          <a:xfrm>
            <a:off x="3893126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Julio 2025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F6FC0B6-AC1F-6C62-AB18-6CD1C86F4394}"/>
              </a:ext>
            </a:extLst>
          </p:cNvPr>
          <p:cNvSpPr txBox="1"/>
          <p:nvPr/>
        </p:nvSpPr>
        <p:spPr>
          <a:xfrm>
            <a:off x="8136519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Paco Aguiar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E0F5D1EE-DDA6-30AC-0E21-57BDFC254E5C}"/>
              </a:ext>
            </a:extLst>
          </p:cNvPr>
          <p:cNvCxnSpPr/>
          <p:nvPr/>
        </p:nvCxnSpPr>
        <p:spPr>
          <a:xfrm>
            <a:off x="69272" y="4777639"/>
            <a:ext cx="8894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-2504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ES" sz="1400" noProof="0" dirty="0">
                <a:solidFill>
                  <a:srgbClr val="FF5050"/>
                </a:solidFill>
              </a:rPr>
              <a:t>Recomendaciones estratégicas para el futuro (prevención y resiliencia)</a:t>
            </a: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4516581" y="601931"/>
            <a:ext cx="4166400" cy="39740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000" noProof="0" dirty="0">
                <a:solidFill>
                  <a:srgbClr val="C00000"/>
                </a:solidFill>
                <a:highlight>
                  <a:srgbClr val="C0C0C0"/>
                </a:highlight>
              </a:rPr>
              <a:t>Implementación de un SGSI (Sistema de Gestión de Seguridad de la Información) - ISO 27001: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000" noProof="0" dirty="0"/>
              <a:t>Objetivo: Adoptar un marco reconocido internacionalmente para la gestión continua de la seguridad de la información.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000" noProof="0" dirty="0"/>
              <a:t>Beneficios: Reducción de riesgos, cumplimiento normativo, mejora de la reputación.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000" noProof="0" dirty="0"/>
              <a:t>Acciones Clave: Análisis de riesgos, políticas de seguridad, controles tecnológicos (WAF, reforzamiento, parches) y mejora continua.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-ES" sz="1000" noProof="0" dirty="0"/>
              <a:t>Objetivo: Presentar soluciones a largo plazo para fortalecer la seguridad, vinculándolas con beneficios estratégicos para la empresa.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83001483-D043-99F3-2D1D-41D7459F6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470" y="98858"/>
            <a:ext cx="538452" cy="538452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092D427-9ED6-FEA9-4876-9764CC04B870}"/>
              </a:ext>
            </a:extLst>
          </p:cNvPr>
          <p:cNvCxnSpPr/>
          <p:nvPr/>
        </p:nvCxnSpPr>
        <p:spPr>
          <a:xfrm>
            <a:off x="69272" y="4777639"/>
            <a:ext cx="8894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A58A78C7-7741-9A8D-367B-46304CD84F64}"/>
              </a:ext>
            </a:extLst>
          </p:cNvPr>
          <p:cNvSpPr txBox="1"/>
          <p:nvPr/>
        </p:nvSpPr>
        <p:spPr>
          <a:xfrm>
            <a:off x="69272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Proyecto final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CEB67E5-F147-094C-0FF7-9FE5A42BF361}"/>
              </a:ext>
            </a:extLst>
          </p:cNvPr>
          <p:cNvSpPr txBox="1"/>
          <p:nvPr/>
        </p:nvSpPr>
        <p:spPr>
          <a:xfrm>
            <a:off x="3893126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Julio 2025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10C28C-D5BB-5BBD-F334-C328429BB25D}"/>
              </a:ext>
            </a:extLst>
          </p:cNvPr>
          <p:cNvSpPr txBox="1"/>
          <p:nvPr/>
        </p:nvSpPr>
        <p:spPr>
          <a:xfrm>
            <a:off x="8136519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Paco Aguiar</a:t>
            </a:r>
          </a:p>
        </p:txBody>
      </p:sp>
      <p:sp>
        <p:nvSpPr>
          <p:cNvPr id="7" name="Google Shape;95;p18">
            <a:extLst>
              <a:ext uri="{FF2B5EF4-FFF2-40B4-BE49-F238E27FC236}">
                <a16:creationId xmlns:a16="http://schemas.microsoft.com/office/drawing/2014/main" id="{7442C91D-5286-26D4-A2AF-B7B3D4BC6C55}"/>
              </a:ext>
            </a:extLst>
          </p:cNvPr>
          <p:cNvSpPr txBox="1">
            <a:spLocks/>
          </p:cNvSpPr>
          <p:nvPr/>
        </p:nvSpPr>
        <p:spPr>
          <a:xfrm>
            <a:off x="89002" y="595747"/>
            <a:ext cx="4297727" cy="15634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buFont typeface="Roboto"/>
              <a:buNone/>
            </a:pPr>
            <a:r>
              <a:rPr lang="es-ES" sz="1000" dirty="0">
                <a:solidFill>
                  <a:srgbClr val="C00000"/>
                </a:solidFill>
                <a:highlight>
                  <a:srgbClr val="C0C0C0"/>
                </a:highlight>
              </a:rPr>
              <a:t>Plan de Respuesta a Incidentes (PRI - Basado en NIST SP 800-61):</a:t>
            </a:r>
          </a:p>
          <a:p>
            <a:pPr marL="0" indent="0">
              <a:spcBef>
                <a:spcPts val="1200"/>
              </a:spcBef>
              <a:buFont typeface="Roboto"/>
              <a:buNone/>
            </a:pPr>
            <a:r>
              <a:rPr lang="es-ES" sz="1000" dirty="0"/>
              <a:t>Objetivo: Minimizar el impacto y el tiempo de recuperación de futuros incidentes.</a:t>
            </a:r>
          </a:p>
          <a:p>
            <a:pPr marL="0" indent="0">
              <a:spcBef>
                <a:spcPts val="1200"/>
              </a:spcBef>
              <a:buFont typeface="Roboto"/>
              <a:buNone/>
            </a:pPr>
            <a:r>
              <a:rPr lang="es-ES" sz="1000" dirty="0"/>
              <a:t>Acciones Clave: Formar un equipo de respuesta, desarrollar guías de estrategias, implementar SIEM para el registro y la monitorización centralizados, y realizar simulacros de incidentes con regularidad.</a:t>
            </a:r>
          </a:p>
        </p:txBody>
      </p:sp>
      <p:sp>
        <p:nvSpPr>
          <p:cNvPr id="8" name="Google Shape;95;p18">
            <a:extLst>
              <a:ext uri="{FF2B5EF4-FFF2-40B4-BE49-F238E27FC236}">
                <a16:creationId xmlns:a16="http://schemas.microsoft.com/office/drawing/2014/main" id="{7EED0517-0AC7-84AD-6DC8-428347B6709E}"/>
              </a:ext>
            </a:extLst>
          </p:cNvPr>
          <p:cNvSpPr txBox="1">
            <a:spLocks/>
          </p:cNvSpPr>
          <p:nvPr/>
        </p:nvSpPr>
        <p:spPr>
          <a:xfrm>
            <a:off x="89002" y="2319271"/>
            <a:ext cx="4297727" cy="22567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spcBef>
                <a:spcPts val="1200"/>
              </a:spcBef>
              <a:buFont typeface="Roboto"/>
              <a:buNone/>
            </a:pPr>
            <a:r>
              <a:rPr lang="es-ES" sz="1000" dirty="0">
                <a:solidFill>
                  <a:srgbClr val="C00000"/>
                </a:solidFill>
                <a:highlight>
                  <a:srgbClr val="C0C0C0"/>
                </a:highlight>
              </a:rPr>
              <a:t>Fortalecer la Protección de Datos</a:t>
            </a:r>
            <a:r>
              <a:rPr lang="es-ES" sz="1000" dirty="0">
                <a:solidFill>
                  <a:schemeClr val="bg2"/>
                </a:solidFill>
                <a:highlight>
                  <a:srgbClr val="C0C0C0"/>
                </a:highlight>
              </a:rPr>
              <a:t>:</a:t>
            </a:r>
          </a:p>
          <a:p>
            <a:pPr marL="0" indent="0">
              <a:spcBef>
                <a:spcPts val="1200"/>
              </a:spcBef>
              <a:buFont typeface="Roboto"/>
              <a:buNone/>
            </a:pPr>
            <a:r>
              <a:rPr lang="es-ES" sz="1000" dirty="0"/>
              <a:t>Copias de Seguridad Robustas: Implementar y probar rigurosamente políticas de copias de seguridad periódicas (externas, aisladas).</a:t>
            </a:r>
          </a:p>
          <a:p>
            <a:pPr marL="0" indent="0">
              <a:spcBef>
                <a:spcPts val="1200"/>
              </a:spcBef>
              <a:buFont typeface="Roboto"/>
              <a:buNone/>
            </a:pPr>
            <a:r>
              <a:rPr lang="es-ES" sz="1000" dirty="0"/>
              <a:t>Cifrado Integral: Cifrar datos en tránsito (se requiere HTTPS) y en reposo.</a:t>
            </a:r>
          </a:p>
          <a:p>
            <a:pPr marL="0" indent="0">
              <a:spcBef>
                <a:spcPts val="1200"/>
              </a:spcBef>
              <a:buFont typeface="Roboto"/>
              <a:buNone/>
            </a:pPr>
            <a:r>
              <a:rPr lang="es-ES" sz="1000" dirty="0"/>
              <a:t>Controles de Acceso Estrictos: Implementar la Autenticación </a:t>
            </a:r>
            <a:r>
              <a:rPr lang="es-ES" sz="1000" dirty="0" err="1"/>
              <a:t>Multifactor</a:t>
            </a:r>
            <a:r>
              <a:rPr lang="es-ES" sz="1000" dirty="0"/>
              <a:t> (MFA) para el acceso crítico, una política de contraseñas robusta y adherirse al Principio de Mínimo Privilegio.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noProof="0" dirty="0">
                <a:solidFill>
                  <a:srgbClr val="FF5050"/>
                </a:solidFill>
              </a:rPr>
              <a:t>Próximos pasos y solicitud</a:t>
            </a:r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285750" indent="-285750"/>
            <a:r>
              <a:rPr lang="es-ES" b="1" u="sng" noProof="0" dirty="0"/>
              <a:t>Aprobación</a:t>
            </a:r>
            <a:r>
              <a:rPr lang="es-ES" noProof="0" dirty="0"/>
              <a:t>: Solicitar la aprobación de la gerencia para iniciar la fase de implementación de estas recomendaciones estratégicas.</a:t>
            </a:r>
          </a:p>
          <a:p>
            <a:pPr marL="285750" indent="-285750">
              <a:spcBef>
                <a:spcPts val="1200"/>
              </a:spcBef>
            </a:pPr>
            <a:r>
              <a:rPr lang="es-ES" b="1" u="sng" noProof="0" dirty="0"/>
              <a:t>Recursos</a:t>
            </a:r>
            <a:r>
              <a:rPr lang="es-ES" noProof="0" dirty="0"/>
              <a:t>: Es necesario asignar presupuesto y personal cualificado para los proyectos de IRS y SGSI.</a:t>
            </a:r>
          </a:p>
          <a:p>
            <a:pPr marL="285750" indent="-285750">
              <a:spcBef>
                <a:spcPts val="1200"/>
              </a:spcBef>
            </a:pPr>
            <a:r>
              <a:rPr lang="es-ES" b="1" u="sng" noProof="0" dirty="0"/>
              <a:t>Plazo estimado</a:t>
            </a:r>
            <a:r>
              <a:rPr lang="es-ES" noProof="0" dirty="0"/>
              <a:t>: de 3 a 6 meses para la implementación inicial de IRS y los controles más urgentes; de 12 a 18 meses para obtener la certificación ISO 27001.</a:t>
            </a: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s-ES" b="1" u="sng" noProof="0" dirty="0"/>
              <a:t>Objetivo</a:t>
            </a:r>
            <a:r>
              <a:rPr lang="es-ES" noProof="0" dirty="0"/>
              <a:t>: Instar a la gerencia a actuar describiendo los recursos necesarios y un cronograma para los próximos pasos.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6B9BE5E-9569-2B79-C98C-D340C5B01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470" y="98858"/>
            <a:ext cx="538452" cy="538452"/>
          </a:xfrm>
          <a:prstGeom prst="rect">
            <a:avLst/>
          </a:prstGeom>
        </p:spPr>
      </p:pic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097C6706-C069-ABF4-987F-0E1A1A3A8C4E}"/>
              </a:ext>
            </a:extLst>
          </p:cNvPr>
          <p:cNvCxnSpPr/>
          <p:nvPr/>
        </p:nvCxnSpPr>
        <p:spPr>
          <a:xfrm>
            <a:off x="69272" y="4777639"/>
            <a:ext cx="8894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F634BAA-A2D0-FE2A-7AC1-800DEAF76BCC}"/>
              </a:ext>
            </a:extLst>
          </p:cNvPr>
          <p:cNvSpPr txBox="1"/>
          <p:nvPr/>
        </p:nvSpPr>
        <p:spPr>
          <a:xfrm>
            <a:off x="69272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Proyecto final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BFAC26-FB15-BBBF-8F9A-CB54E4E8461E}"/>
              </a:ext>
            </a:extLst>
          </p:cNvPr>
          <p:cNvSpPr txBox="1"/>
          <p:nvPr/>
        </p:nvSpPr>
        <p:spPr>
          <a:xfrm>
            <a:off x="3893126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Julio 2025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8CC7251-306E-87D5-8568-AE1DBE745F44}"/>
              </a:ext>
            </a:extLst>
          </p:cNvPr>
          <p:cNvSpPr txBox="1"/>
          <p:nvPr/>
        </p:nvSpPr>
        <p:spPr>
          <a:xfrm>
            <a:off x="8136519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Paco Aguiar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268650" y="290946"/>
            <a:ext cx="7988687" cy="9698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600" noProof="0" dirty="0"/>
              <a:t>FIN DE LA PRESENTACIÓN 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0060461-042F-36A4-5EBE-C3FE3B924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470" y="98858"/>
            <a:ext cx="538452" cy="53845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76C087E-9128-E723-1469-B90FE4114947}"/>
              </a:ext>
            </a:extLst>
          </p:cNvPr>
          <p:cNvSpPr txBox="1"/>
          <p:nvPr/>
        </p:nvSpPr>
        <p:spPr>
          <a:xfrm>
            <a:off x="8136519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Paco Aguiar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0EC148-295C-9C1A-CC8A-25DCC7E9D0A7}"/>
              </a:ext>
            </a:extLst>
          </p:cNvPr>
          <p:cNvSpPr txBox="1"/>
          <p:nvPr/>
        </p:nvSpPr>
        <p:spPr>
          <a:xfrm>
            <a:off x="3893126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Julio 2025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ACAD967-00F0-3B8D-4E47-278EEDC17134}"/>
              </a:ext>
            </a:extLst>
          </p:cNvPr>
          <p:cNvSpPr txBox="1"/>
          <p:nvPr/>
        </p:nvSpPr>
        <p:spPr>
          <a:xfrm>
            <a:off x="69272" y="4777639"/>
            <a:ext cx="1119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noProof="0" dirty="0">
                <a:solidFill>
                  <a:schemeClr val="tx1"/>
                </a:solidFill>
              </a:rPr>
              <a:t>Proyecto final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BD354AE9-D323-E01A-7815-AD555842DF3D}"/>
              </a:ext>
            </a:extLst>
          </p:cNvPr>
          <p:cNvCxnSpPr/>
          <p:nvPr/>
        </p:nvCxnSpPr>
        <p:spPr>
          <a:xfrm>
            <a:off x="69272" y="4777639"/>
            <a:ext cx="88946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Google Shape;106;p20">
            <a:extLst>
              <a:ext uri="{FF2B5EF4-FFF2-40B4-BE49-F238E27FC236}">
                <a16:creationId xmlns:a16="http://schemas.microsoft.com/office/drawing/2014/main" id="{183B96FB-9E26-BD20-86E5-AEA61C6E82B8}"/>
              </a:ext>
            </a:extLst>
          </p:cNvPr>
          <p:cNvSpPr txBox="1">
            <a:spLocks/>
          </p:cNvSpPr>
          <p:nvPr/>
        </p:nvSpPr>
        <p:spPr>
          <a:xfrm>
            <a:off x="2447688" y="2195725"/>
            <a:ext cx="3745294" cy="54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s-ES" sz="2400" dirty="0">
                <a:solidFill>
                  <a:srgbClr val="FF5050"/>
                </a:solidFill>
              </a:rPr>
              <a:t>Dudas o preguntas</a:t>
            </a:r>
          </a:p>
        </p:txBody>
      </p:sp>
      <p:sp>
        <p:nvSpPr>
          <p:cNvPr id="8" name="Google Shape;106;p20">
            <a:extLst>
              <a:ext uri="{FF2B5EF4-FFF2-40B4-BE49-F238E27FC236}">
                <a16:creationId xmlns:a16="http://schemas.microsoft.com/office/drawing/2014/main" id="{E499ACF2-3386-E14F-C5F7-10AE0FC7E599}"/>
              </a:ext>
            </a:extLst>
          </p:cNvPr>
          <p:cNvSpPr txBox="1">
            <a:spLocks/>
          </p:cNvSpPr>
          <p:nvPr/>
        </p:nvSpPr>
        <p:spPr>
          <a:xfrm>
            <a:off x="2447688" y="3788998"/>
            <a:ext cx="3745294" cy="548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ctr"/>
            <a:r>
              <a:rPr lang="es-ES" sz="2400" dirty="0"/>
              <a:t>Gracias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806</Words>
  <Application>Microsoft Office PowerPoint</Application>
  <PresentationFormat>Presentación en pantalla (16:9)</PresentationFormat>
  <Paragraphs>77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Roboto</vt:lpstr>
      <vt:lpstr>Roboto Slab</vt:lpstr>
      <vt:lpstr>Marina</vt:lpstr>
      <vt:lpstr>Plan de Análisis de Seguridad y Fortalecimiento de la Infraestructura</vt:lpstr>
      <vt:lpstr>Descripción general y contexto</vt:lpstr>
      <vt:lpstr>¿Qué pasó? (El incidente – Resumen ejecutivo)</vt:lpstr>
      <vt:lpstr>Medidas inmediatas tomadas (respuesta rápida)</vt:lpstr>
      <vt:lpstr>Diagrama de red: antes y después</vt:lpstr>
      <vt:lpstr>Recomendaciones estratégicas para el futuro (prevención y resiliencia)</vt:lpstr>
      <vt:lpstr>Próximos pasos y solicitud</vt:lpstr>
      <vt:lpstr>FIN DE LA PRESENTACIÓN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Francisco Aguiar Rodríguez</cp:lastModifiedBy>
  <cp:revision>13</cp:revision>
  <dcterms:modified xsi:type="dcterms:W3CDTF">2025-07-09T13:56:30Z</dcterms:modified>
</cp:coreProperties>
</file>