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31"/>
  </p:notesMasterIdLst>
  <p:handoutMasterIdLst>
    <p:handoutMasterId r:id="rId32"/>
  </p:handoutMasterIdLst>
  <p:sldIdLst>
    <p:sldId id="256" r:id="rId3"/>
    <p:sldId id="285" r:id="rId4"/>
    <p:sldId id="286" r:id="rId5"/>
    <p:sldId id="287" r:id="rId6"/>
    <p:sldId id="288" r:id="rId7"/>
    <p:sldId id="289" r:id="rId8"/>
    <p:sldId id="290" r:id="rId9"/>
    <p:sldId id="291"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6115" autoAdjust="0"/>
  </p:normalViewPr>
  <p:slideViewPr>
    <p:cSldViewPr snapToGrid="0" showGuides="1">
      <p:cViewPr varScale="1">
        <p:scale>
          <a:sx n="111" d="100"/>
          <a:sy n="111" d="100"/>
        </p:scale>
        <p:origin x="660" y="-36"/>
      </p:cViewPr>
      <p:guideLst>
        <p:guide orient="horz" pos="2160"/>
        <p:guide pos="3840"/>
      </p:guideLst>
    </p:cSldViewPr>
  </p:slideViewPr>
  <p:outlineViewPr>
    <p:cViewPr>
      <p:scale>
        <a:sx n="33" d="100"/>
        <a:sy n="33" d="100"/>
      </p:scale>
      <p:origin x="0" y="-11760"/>
    </p:cViewPr>
  </p:outlin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3/11/2017</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‹Nº›</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3/11/2017</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‹Nº›</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b" anchorCtr="0"/>
          <a:lstStyle>
            <a:lvl1pPr>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lvl1pPr>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hasCustomPrompt="1"/>
          </p:nvPr>
        </p:nvSpPr>
        <p:spPr/>
        <p:txBody>
          <a:body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dirty="0"/>
          </a:p>
        </p:txBody>
      </p:sp>
      <p:pic>
        <p:nvPicPr>
          <p:cNvPr id="4" name="Imagen 3"/>
          <p:cNvPicPr>
            <a:picLocks noChangeAspect="1"/>
          </p:cNvPicPr>
          <p:nvPr userDrawn="1"/>
        </p:nvPicPr>
        <p:blipFill>
          <a:blip r:embed="rId2"/>
          <a:stretch>
            <a:fillRect/>
          </a:stretch>
        </p:blipFill>
        <p:spPr>
          <a:xfrm>
            <a:off x="10480400" y="452718"/>
            <a:ext cx="645876" cy="645876"/>
          </a:xfrm>
          <a:prstGeom prst="rect">
            <a:avLst/>
          </a:prstGeom>
        </p:spPr>
      </p:pic>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0FF0622-75E4-48B8-A617-5428CA5926CE}" type="datetimeFigureOut">
              <a:rPr lang="en-US" smtClean="0"/>
              <a:t>3/11/2017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3/11/2017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‹Nº›</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noProof="1"/>
              <a:t>Git y GitHub</a:t>
            </a:r>
          </a:p>
        </p:txBody>
      </p:sp>
      <p:sp>
        <p:nvSpPr>
          <p:cNvPr id="3" name="Subtítulo 2"/>
          <p:cNvSpPr>
            <a:spLocks noGrp="1"/>
          </p:cNvSpPr>
          <p:nvPr>
            <p:ph type="subTitle" idx="1"/>
          </p:nvPr>
        </p:nvSpPr>
        <p:spPr/>
        <p:txBody>
          <a:bodyPr>
            <a:normAutofit/>
          </a:bodyPr>
          <a:lstStyle/>
          <a:p>
            <a:r>
              <a:rPr lang="es-ES" noProof="1"/>
              <a:t>2.- </a:t>
            </a:r>
            <a:r>
              <a:rPr lang="es-ES" dirty="0"/>
              <a:t>Fundamentos de </a:t>
            </a:r>
            <a:r>
              <a:rPr lang="es-ES" dirty="0" err="1"/>
              <a:t>Git</a:t>
            </a:r>
            <a:endParaRPr lang="es-ES" dirty="0"/>
          </a:p>
          <a:p>
            <a:endParaRPr lang="es-ES" noProof="1"/>
          </a:p>
        </p:txBody>
      </p:sp>
      <p:pic>
        <p:nvPicPr>
          <p:cNvPr id="4" name="Imagen 3"/>
          <p:cNvPicPr>
            <a:picLocks noChangeAspect="1"/>
          </p:cNvPicPr>
          <p:nvPr/>
        </p:nvPicPr>
        <p:blipFill>
          <a:blip r:embed="rId2"/>
          <a:stretch>
            <a:fillRect/>
          </a:stretch>
        </p:blipFill>
        <p:spPr>
          <a:xfrm>
            <a:off x="8672677" y="1863223"/>
            <a:ext cx="1292309" cy="1292309"/>
          </a:xfrm>
          <a:prstGeom prst="rect">
            <a:avLst/>
          </a:prstGeom>
        </p:spPr>
      </p:pic>
      <p:pic>
        <p:nvPicPr>
          <p:cNvPr id="5" name="Imagen 4"/>
          <p:cNvPicPr>
            <a:picLocks noChangeAspect="1"/>
          </p:cNvPicPr>
          <p:nvPr/>
        </p:nvPicPr>
        <p:blipFill>
          <a:blip r:embed="rId3"/>
          <a:stretch>
            <a:fillRect/>
          </a:stretch>
        </p:blipFill>
        <p:spPr>
          <a:xfrm>
            <a:off x="8672677" y="4016951"/>
            <a:ext cx="1307936" cy="1520856"/>
          </a:xfrm>
          <a:prstGeom prst="rect">
            <a:avLst/>
          </a:prstGeom>
        </p:spPr>
      </p:pic>
    </p:spTree>
    <p:extLst>
      <p:ext uri="{BB962C8B-B14F-4D97-AF65-F5344CB8AC3E}">
        <p14:creationId xmlns:p14="http://schemas.microsoft.com/office/powerpoint/2010/main" val="400544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a:bodyPr>
          <a:lstStyle/>
          <a:p>
            <a:r>
              <a:rPr lang="es-ES" dirty="0"/>
              <a:t>Eliminar un archivo de Git</a:t>
            </a:r>
          </a:p>
          <a:p>
            <a:pPr lvl="1"/>
            <a:r>
              <a:rPr lang="es-ES" dirty="0"/>
              <a:t>eliminarlo de los archivos bajo seguimiento (más concretamente, debes eliminarlo de tu área de preparación), y después confirmar.</a:t>
            </a:r>
          </a:p>
          <a:p>
            <a:pPr lvl="1"/>
            <a:r>
              <a:rPr lang="es-ES" dirty="0" err="1"/>
              <a:t>git</a:t>
            </a:r>
            <a:r>
              <a:rPr lang="es-ES" dirty="0"/>
              <a:t> </a:t>
            </a:r>
            <a:r>
              <a:rPr lang="es-ES" dirty="0" err="1"/>
              <a:t>rm</a:t>
            </a:r>
            <a:r>
              <a:rPr lang="es-ES" dirty="0"/>
              <a:t> se encarga de eso, y también elimina el archivo del directorio de trabajo</a:t>
            </a:r>
          </a:p>
          <a:p>
            <a:r>
              <a:rPr lang="es-ES" dirty="0"/>
              <a:t>Si simplemente se elimina el archivo del directorio de trabajo, aparecerá bajo la cabecera “Modificados pero no actualizados” (“</a:t>
            </a:r>
            <a:r>
              <a:rPr lang="es-ES" dirty="0" err="1"/>
              <a:t>Changes</a:t>
            </a:r>
            <a:r>
              <a:rPr lang="es-ES" dirty="0"/>
              <a:t> </a:t>
            </a:r>
            <a:r>
              <a:rPr lang="es-ES" dirty="0" err="1"/>
              <a:t>not</a:t>
            </a:r>
            <a:r>
              <a:rPr lang="es-ES" dirty="0"/>
              <a:t> </a:t>
            </a:r>
            <a:r>
              <a:rPr lang="es-ES" dirty="0" err="1"/>
              <a:t>staged</a:t>
            </a:r>
            <a:r>
              <a:rPr lang="es-ES" dirty="0"/>
              <a:t> </a:t>
            </a:r>
            <a:r>
              <a:rPr lang="es-ES" dirty="0" err="1"/>
              <a:t>for</a:t>
            </a:r>
            <a:r>
              <a:rPr lang="es-ES" dirty="0"/>
              <a:t> </a:t>
            </a:r>
            <a:r>
              <a:rPr lang="es-ES" dirty="0" err="1"/>
              <a:t>commit</a:t>
            </a:r>
            <a:r>
              <a:rPr lang="es-ES" dirty="0"/>
              <a:t>”) (es decir, sin preparar) de la salida del comando </a:t>
            </a:r>
            <a:r>
              <a:rPr lang="es-ES" dirty="0" err="1"/>
              <a:t>git</a:t>
            </a:r>
            <a:r>
              <a:rPr lang="es-ES" dirty="0"/>
              <a:t> status</a:t>
            </a:r>
          </a:p>
          <a:p>
            <a:r>
              <a:rPr lang="es-ES" dirty="0"/>
              <a:t>Para dejar de hacer el seguimiento de un archivo</a:t>
            </a:r>
          </a:p>
          <a:p>
            <a:pPr marL="0" indent="0" algn="ctr">
              <a:buNone/>
            </a:pPr>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--cached &lt;</a:t>
            </a:r>
            <a:r>
              <a:rPr lang="en-US" dirty="0" err="1">
                <a:latin typeface="Consolas" panose="020B0609020204030204" pitchFamily="49" charset="0"/>
              </a:rPr>
              <a:t>archivo</a:t>
            </a:r>
            <a:r>
              <a:rPr lang="en-US" dirty="0">
                <a:latin typeface="Consolas" panose="020B0609020204030204" pitchFamily="49" charset="0"/>
              </a:rPr>
              <a:t>&gt;</a:t>
            </a:r>
            <a:endParaRPr lang="es-ES" dirty="0">
              <a:latin typeface="Consolas" panose="020B0609020204030204" pitchFamily="49" charset="0"/>
            </a:endParaRPr>
          </a:p>
        </p:txBody>
      </p:sp>
    </p:spTree>
    <p:extLst>
      <p:ext uri="{BB962C8B-B14F-4D97-AF65-F5344CB8AC3E}">
        <p14:creationId xmlns:p14="http://schemas.microsoft.com/office/powerpoint/2010/main" val="40868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lnSpcReduction="10000"/>
          </a:bodyPr>
          <a:lstStyle/>
          <a:p>
            <a:r>
              <a:rPr lang="es-ES" dirty="0">
                <a:latin typeface="+mn-lt"/>
              </a:rPr>
              <a:t>Git no hace un seguimiento explicito del movimiento de archivos, o sea, si se renombra un archivo, no se almacena ningún metadato que indique que se ha renombrado.</a:t>
            </a:r>
          </a:p>
          <a:p>
            <a:r>
              <a:rPr lang="es-ES" dirty="0">
                <a:latin typeface="+mn-lt"/>
              </a:rPr>
              <a:t>Sin embargo, Git es suficientemente inteligente como para darse cuenta</a:t>
            </a:r>
          </a:p>
          <a:p>
            <a:r>
              <a:rPr lang="es-ES" dirty="0">
                <a:latin typeface="+mn-lt"/>
              </a:rPr>
              <a:t>Por tanto podemos hacer:</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mv README.txt README</a:t>
            </a:r>
          </a:p>
          <a:p>
            <a:pPr lvl="1"/>
            <a:r>
              <a:rPr lang="en-US" dirty="0">
                <a:latin typeface="+mn-lt"/>
              </a:rPr>
              <a:t>O </a:t>
            </a:r>
            <a:r>
              <a:rPr lang="en-US" dirty="0" err="1">
                <a:latin typeface="+mn-lt"/>
              </a:rPr>
              <a:t>bien</a:t>
            </a:r>
            <a:r>
              <a:rPr lang="es-ES" dirty="0">
                <a:latin typeface="+mn-lt"/>
              </a:rPr>
              <a:t>:</a:t>
            </a:r>
          </a:p>
          <a:p>
            <a:pPr marL="457200" lvl="1" indent="0" algn="ctr">
              <a:buNone/>
            </a:pPr>
            <a:r>
              <a:rPr lang="en-US" dirty="0">
                <a:latin typeface="Consolas" panose="020B0609020204030204" pitchFamily="49" charset="0"/>
              </a:rPr>
              <a:t>$ copy README.txt README</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README.txt</a:t>
            </a:r>
          </a:p>
          <a:p>
            <a:pPr marL="457200" lvl="1" indent="0" algn="ctr">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add README</a:t>
            </a:r>
          </a:p>
        </p:txBody>
      </p:sp>
    </p:spTree>
    <p:extLst>
      <p:ext uri="{BB962C8B-B14F-4D97-AF65-F5344CB8AC3E}">
        <p14:creationId xmlns:p14="http://schemas.microsoft.com/office/powerpoint/2010/main" val="77057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3" name="Marcador de contenido 2"/>
          <p:cNvSpPr>
            <a:spLocks noGrp="1"/>
          </p:cNvSpPr>
          <p:nvPr>
            <p:ph idx="1"/>
          </p:nvPr>
        </p:nvSpPr>
        <p:spPr>
          <a:xfrm>
            <a:off x="646111" y="1512987"/>
            <a:ext cx="7496403" cy="4195481"/>
          </a:xfrm>
        </p:spPr>
        <p:txBody>
          <a:bodyPr/>
          <a:lstStyle/>
          <a:p>
            <a:r>
              <a:rPr lang="es-ES" dirty="0" err="1"/>
              <a:t>git</a:t>
            </a:r>
            <a:r>
              <a:rPr lang="es-ES" dirty="0"/>
              <a:t> clone git://github.com/schacon/simplegit-progit.git</a:t>
            </a:r>
          </a:p>
          <a:p>
            <a:r>
              <a:rPr lang="es-ES" dirty="0" err="1"/>
              <a:t>git</a:t>
            </a:r>
            <a:r>
              <a:rPr lang="es-ES" dirty="0"/>
              <a:t> log</a:t>
            </a:r>
          </a:p>
        </p:txBody>
      </p:sp>
      <p:sp>
        <p:nvSpPr>
          <p:cNvPr id="4" name="Rectángulo 3"/>
          <p:cNvSpPr/>
          <p:nvPr/>
        </p:nvSpPr>
        <p:spPr>
          <a:xfrm>
            <a:off x="2891244" y="2056686"/>
            <a:ext cx="6287591" cy="4801314"/>
          </a:xfrm>
          <a:prstGeom prst="rect">
            <a:avLst/>
          </a:prstGeom>
        </p:spPr>
        <p:txBody>
          <a:bodyPr wrap="square">
            <a:spAutoFit/>
          </a:bodyPr>
          <a:lstStyle/>
          <a:p>
            <a:r>
              <a:rPr lang="es-ES" dirty="0" err="1">
                <a:latin typeface="Consolas" panose="020B0609020204030204" pitchFamily="49" charset="0"/>
              </a:rPr>
              <a:t>commit</a:t>
            </a:r>
            <a:r>
              <a:rPr lang="es-ES" dirty="0">
                <a:latin typeface="Consolas" panose="020B0609020204030204" pitchFamily="49" charset="0"/>
              </a:rPr>
              <a:t> ca82a6dff817ec66f44342007202690a93763949</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Mon</a:t>
            </a:r>
            <a:r>
              <a:rPr lang="es-ES" dirty="0">
                <a:latin typeface="Consolas" panose="020B0609020204030204" pitchFamily="49" charset="0"/>
              </a:rPr>
              <a:t> Mar 17 21:52:11 2008 -0700</a:t>
            </a:r>
          </a:p>
          <a:p>
            <a:endParaRPr lang="es-ES" dirty="0">
              <a:latin typeface="Consolas" panose="020B0609020204030204" pitchFamily="49" charset="0"/>
            </a:endParaRPr>
          </a:p>
          <a:p>
            <a:r>
              <a:rPr lang="es-ES" dirty="0">
                <a:latin typeface="Consolas" panose="020B0609020204030204" pitchFamily="49" charset="0"/>
              </a:rPr>
              <a:t>    </a:t>
            </a:r>
            <a:r>
              <a:rPr lang="es-ES" dirty="0" err="1">
                <a:latin typeface="Consolas" panose="020B0609020204030204" pitchFamily="49" charset="0"/>
              </a:rPr>
              <a:t>changed</a:t>
            </a:r>
            <a:r>
              <a:rPr lang="es-ES" dirty="0">
                <a:latin typeface="Consolas" panose="020B0609020204030204" pitchFamily="49" charset="0"/>
              </a:rPr>
              <a:t> </a:t>
            </a:r>
            <a:r>
              <a:rPr lang="es-ES" dirty="0" err="1">
                <a:latin typeface="Consolas" panose="020B0609020204030204" pitchFamily="49" charset="0"/>
              </a:rPr>
              <a:t>the</a:t>
            </a:r>
            <a:r>
              <a:rPr lang="es-ES" dirty="0">
                <a:latin typeface="Consolas" panose="020B0609020204030204" pitchFamily="49" charset="0"/>
              </a:rPr>
              <a:t> </a:t>
            </a:r>
            <a:r>
              <a:rPr lang="es-ES" dirty="0" err="1">
                <a:latin typeface="Consolas" panose="020B0609020204030204" pitchFamily="49" charset="0"/>
              </a:rPr>
              <a:t>version</a:t>
            </a:r>
            <a:r>
              <a:rPr lang="es-ES" dirty="0">
                <a:latin typeface="Consolas" panose="020B0609020204030204" pitchFamily="49" charset="0"/>
              </a:rPr>
              <a:t> </a:t>
            </a:r>
            <a:r>
              <a:rPr lang="es-ES" dirty="0" err="1">
                <a:latin typeface="Consolas" panose="020B0609020204030204" pitchFamily="49" charset="0"/>
              </a:rPr>
              <a:t>number</a:t>
            </a:r>
            <a:endParaRPr lang="es-ES" dirty="0">
              <a:latin typeface="Consolas" panose="020B0609020204030204" pitchFamily="49" charset="0"/>
            </a:endParaRPr>
          </a:p>
          <a:p>
            <a:endParaRPr lang="es-ES" dirty="0">
              <a:latin typeface="Consolas" panose="020B0609020204030204" pitchFamily="49" charset="0"/>
            </a:endParaRPr>
          </a:p>
          <a:p>
            <a:r>
              <a:rPr lang="es-ES" dirty="0" err="1">
                <a:latin typeface="Consolas" panose="020B0609020204030204" pitchFamily="49" charset="0"/>
              </a:rPr>
              <a:t>commit</a:t>
            </a:r>
            <a:r>
              <a:rPr lang="es-ES" dirty="0">
                <a:latin typeface="Consolas" panose="020B0609020204030204" pitchFamily="49" charset="0"/>
              </a:rPr>
              <a:t> 085bb3bcb608e1e8451d4b2432f8ecbe6306e7e7</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Sat</a:t>
            </a:r>
            <a:r>
              <a:rPr lang="es-ES" dirty="0">
                <a:latin typeface="Consolas" panose="020B0609020204030204" pitchFamily="49" charset="0"/>
              </a:rPr>
              <a:t> Mar 15 16:40:33 2008 -0700</a:t>
            </a:r>
          </a:p>
          <a:p>
            <a:endParaRPr lang="es-ES" dirty="0">
              <a:latin typeface="Consolas" panose="020B0609020204030204" pitchFamily="49" charset="0"/>
            </a:endParaRPr>
          </a:p>
          <a:p>
            <a:r>
              <a:rPr lang="es-ES" dirty="0">
                <a:latin typeface="Consolas" panose="020B0609020204030204" pitchFamily="49" charset="0"/>
              </a:rPr>
              <a:t>    removed </a:t>
            </a:r>
            <a:r>
              <a:rPr lang="es-ES" dirty="0" err="1">
                <a:latin typeface="Consolas" panose="020B0609020204030204" pitchFamily="49" charset="0"/>
              </a:rPr>
              <a:t>unnecessary</a:t>
            </a:r>
            <a:r>
              <a:rPr lang="es-ES" dirty="0">
                <a:latin typeface="Consolas" panose="020B0609020204030204" pitchFamily="49" charset="0"/>
              </a:rPr>
              <a:t> test </a:t>
            </a:r>
            <a:r>
              <a:rPr lang="es-ES" dirty="0" err="1">
                <a:latin typeface="Consolas" panose="020B0609020204030204" pitchFamily="49" charset="0"/>
              </a:rPr>
              <a:t>code</a:t>
            </a:r>
            <a:endParaRPr lang="es-ES" dirty="0">
              <a:latin typeface="Consolas" panose="020B0609020204030204" pitchFamily="49" charset="0"/>
            </a:endParaRPr>
          </a:p>
          <a:p>
            <a:endParaRPr lang="es-ES" dirty="0">
              <a:latin typeface="Consolas" panose="020B0609020204030204" pitchFamily="49" charset="0"/>
            </a:endParaRPr>
          </a:p>
          <a:p>
            <a:r>
              <a:rPr lang="es-ES" dirty="0" err="1">
                <a:latin typeface="Consolas" panose="020B0609020204030204" pitchFamily="49" charset="0"/>
              </a:rPr>
              <a:t>commit</a:t>
            </a:r>
            <a:r>
              <a:rPr lang="es-ES" dirty="0">
                <a:latin typeface="Consolas" panose="020B0609020204030204" pitchFamily="49" charset="0"/>
              </a:rPr>
              <a:t> a11bef06a3f659402fe7563abf99ad00de2209e6</a:t>
            </a:r>
          </a:p>
          <a:p>
            <a:r>
              <a:rPr lang="es-ES" dirty="0" err="1">
                <a:latin typeface="Consolas" panose="020B0609020204030204" pitchFamily="49" charset="0"/>
              </a:rPr>
              <a:t>Author</a:t>
            </a:r>
            <a:r>
              <a:rPr lang="es-ES" dirty="0">
                <a:latin typeface="Consolas" panose="020B0609020204030204" pitchFamily="49" charset="0"/>
              </a:rPr>
              <a:t>: Scott </a:t>
            </a:r>
            <a:r>
              <a:rPr lang="es-ES" dirty="0" err="1">
                <a:latin typeface="Consolas" panose="020B0609020204030204" pitchFamily="49" charset="0"/>
              </a:rPr>
              <a:t>Chacon</a:t>
            </a:r>
            <a:r>
              <a:rPr lang="es-ES" dirty="0">
                <a:latin typeface="Consolas" panose="020B0609020204030204" pitchFamily="49" charset="0"/>
              </a:rPr>
              <a:t> &lt;schacon@gee-mail.com&gt;</a:t>
            </a:r>
          </a:p>
          <a:p>
            <a:r>
              <a:rPr lang="es-ES" dirty="0">
                <a:latin typeface="Consolas" panose="020B0609020204030204" pitchFamily="49" charset="0"/>
              </a:rPr>
              <a:t>Date:   </a:t>
            </a:r>
            <a:r>
              <a:rPr lang="es-ES" dirty="0" err="1">
                <a:latin typeface="Consolas" panose="020B0609020204030204" pitchFamily="49" charset="0"/>
              </a:rPr>
              <a:t>Sat</a:t>
            </a:r>
            <a:r>
              <a:rPr lang="es-ES" dirty="0">
                <a:latin typeface="Consolas" panose="020B0609020204030204" pitchFamily="49" charset="0"/>
              </a:rPr>
              <a:t> Mar 15 10:31:28 2008 -0700</a:t>
            </a:r>
          </a:p>
          <a:p>
            <a:endParaRPr lang="es-ES" dirty="0">
              <a:latin typeface="Consolas" panose="020B0609020204030204" pitchFamily="49" charset="0"/>
            </a:endParaRPr>
          </a:p>
          <a:p>
            <a:r>
              <a:rPr lang="es-ES" dirty="0">
                <a:latin typeface="Consolas" panose="020B0609020204030204" pitchFamily="49" charset="0"/>
              </a:rPr>
              <a:t>    </a:t>
            </a:r>
            <a:r>
              <a:rPr lang="es-ES" dirty="0" err="1">
                <a:latin typeface="Consolas" panose="020B0609020204030204" pitchFamily="49" charset="0"/>
              </a:rPr>
              <a:t>first</a:t>
            </a:r>
            <a:r>
              <a:rPr lang="es-ES" dirty="0">
                <a:latin typeface="Consolas" panose="020B0609020204030204" pitchFamily="49" charset="0"/>
              </a:rPr>
              <a:t> </a:t>
            </a:r>
            <a:r>
              <a:rPr lang="es-ES" dirty="0" err="1">
                <a:latin typeface="Consolas" panose="020B0609020204030204" pitchFamily="49" charset="0"/>
              </a:rPr>
              <a:t>commit</a:t>
            </a:r>
            <a:endParaRPr lang="es-ES" dirty="0">
              <a:latin typeface="Consolas" panose="020B0609020204030204" pitchFamily="49" charset="0"/>
            </a:endParaRPr>
          </a:p>
        </p:txBody>
      </p:sp>
    </p:spTree>
    <p:extLst>
      <p:ext uri="{BB962C8B-B14F-4D97-AF65-F5344CB8AC3E}">
        <p14:creationId xmlns:p14="http://schemas.microsoft.com/office/powerpoint/2010/main" val="306072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3" name="Marcador de contenido 2"/>
          <p:cNvSpPr>
            <a:spLocks noGrp="1"/>
          </p:cNvSpPr>
          <p:nvPr>
            <p:ph idx="1"/>
          </p:nvPr>
        </p:nvSpPr>
        <p:spPr/>
        <p:txBody>
          <a:bodyPr/>
          <a:lstStyle/>
          <a:p>
            <a:r>
              <a:rPr lang="es-ES" dirty="0" err="1">
                <a:latin typeface="Consolas" panose="020B0609020204030204" pitchFamily="49" charset="0"/>
              </a:rPr>
              <a:t>git</a:t>
            </a:r>
            <a:r>
              <a:rPr lang="es-ES" dirty="0">
                <a:latin typeface="Consolas" panose="020B0609020204030204" pitchFamily="49" charset="0"/>
              </a:rPr>
              <a:t> log </a:t>
            </a:r>
            <a:r>
              <a:rPr lang="es-ES" dirty="0"/>
              <a:t>lista las confirmaciones hechas sobre ese repositorio en orden cronológico inverso</a:t>
            </a:r>
          </a:p>
          <a:p>
            <a:r>
              <a:rPr lang="es-ES" dirty="0"/>
              <a:t>Lista cada confirmación con</a:t>
            </a:r>
          </a:p>
          <a:p>
            <a:pPr lvl="1"/>
            <a:r>
              <a:rPr lang="es-ES" dirty="0"/>
              <a:t>La suma de comprobación SHA-1</a:t>
            </a:r>
          </a:p>
          <a:p>
            <a:pPr lvl="1"/>
            <a:r>
              <a:rPr lang="es-ES" dirty="0"/>
              <a:t>el nombre y dirección de correo del autor</a:t>
            </a:r>
          </a:p>
          <a:p>
            <a:pPr lvl="1"/>
            <a:r>
              <a:rPr lang="es-ES" dirty="0"/>
              <a:t>la fecha</a:t>
            </a:r>
          </a:p>
          <a:p>
            <a:pPr lvl="1"/>
            <a:r>
              <a:rPr lang="es-ES" dirty="0"/>
              <a:t>el mensaje de confirmación.</a:t>
            </a:r>
          </a:p>
        </p:txBody>
      </p:sp>
    </p:spTree>
    <p:extLst>
      <p:ext uri="{BB962C8B-B14F-4D97-AF65-F5344CB8AC3E}">
        <p14:creationId xmlns:p14="http://schemas.microsoft.com/office/powerpoint/2010/main" val="349890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3" name="Marcador de contenido 2"/>
          <p:cNvSpPr>
            <a:spLocks noGrp="1"/>
          </p:cNvSpPr>
          <p:nvPr>
            <p:ph idx="1"/>
          </p:nvPr>
        </p:nvSpPr>
        <p:spPr>
          <a:xfrm>
            <a:off x="1103312" y="1422400"/>
            <a:ext cx="8946541" cy="4826000"/>
          </a:xfrm>
        </p:spPr>
        <p:txBody>
          <a:bodyPr>
            <a:normAutofit lnSpcReduction="10000"/>
          </a:bodyPr>
          <a:lstStyle/>
          <a:p>
            <a:r>
              <a:rPr lang="es-ES" dirty="0"/>
              <a:t>Opciones de </a:t>
            </a:r>
            <a:r>
              <a:rPr lang="es-ES" dirty="0" err="1"/>
              <a:t>git</a:t>
            </a:r>
            <a:r>
              <a:rPr lang="es-ES" dirty="0"/>
              <a:t> log</a:t>
            </a:r>
          </a:p>
          <a:p>
            <a:pPr lvl="1"/>
            <a:r>
              <a:rPr lang="es-ES" dirty="0"/>
              <a:t>-p</a:t>
            </a:r>
          </a:p>
          <a:p>
            <a:pPr lvl="2"/>
            <a:r>
              <a:rPr lang="es-ES" dirty="0"/>
              <a:t>Muestra las diferencias introducidas en cada confirmación.</a:t>
            </a:r>
          </a:p>
          <a:p>
            <a:pPr lvl="1"/>
            <a:r>
              <a:rPr lang="es-ES" dirty="0"/>
              <a:t>-2</a:t>
            </a:r>
          </a:p>
          <a:p>
            <a:pPr lvl="2"/>
            <a:r>
              <a:rPr lang="es-ES" dirty="0"/>
              <a:t>Muestra únicamente las dos últimas entradas del histórico</a:t>
            </a:r>
          </a:p>
          <a:p>
            <a:pPr lvl="1"/>
            <a:r>
              <a:rPr lang="es-ES" dirty="0"/>
              <a:t>--</a:t>
            </a:r>
            <a:r>
              <a:rPr lang="es-ES" dirty="0" err="1"/>
              <a:t>word-diff</a:t>
            </a:r>
            <a:endParaRPr lang="es-ES" dirty="0"/>
          </a:p>
          <a:p>
            <a:pPr lvl="2"/>
            <a:r>
              <a:rPr lang="es-ES" dirty="0"/>
              <a:t>Revisa los cambios a nivel de palabra en lugar de a nivel de línea</a:t>
            </a:r>
          </a:p>
          <a:p>
            <a:pPr lvl="1"/>
            <a:r>
              <a:rPr lang="es-ES" dirty="0"/>
              <a:t>-U1</a:t>
            </a:r>
          </a:p>
          <a:p>
            <a:pPr lvl="2"/>
            <a:r>
              <a:rPr lang="es-ES" dirty="0"/>
              <a:t>Reduce las líneas de contexto</a:t>
            </a:r>
          </a:p>
          <a:p>
            <a:pPr lvl="1"/>
            <a:r>
              <a:rPr lang="es-ES" dirty="0"/>
              <a:t>--</a:t>
            </a:r>
            <a:r>
              <a:rPr lang="es-ES" dirty="0" err="1"/>
              <a:t>stat</a:t>
            </a:r>
            <a:endParaRPr lang="es-ES" dirty="0"/>
          </a:p>
          <a:p>
            <a:pPr lvl="2"/>
            <a:r>
              <a:rPr lang="es-ES" dirty="0"/>
              <a:t>Para ver ciertas estadísticas de cada confirmación</a:t>
            </a:r>
          </a:p>
          <a:p>
            <a:pPr lvl="1"/>
            <a:r>
              <a:rPr lang="es-ES" dirty="0"/>
              <a:t>--</a:t>
            </a:r>
            <a:r>
              <a:rPr lang="es-ES" dirty="0" err="1"/>
              <a:t>pretty</a:t>
            </a:r>
            <a:endParaRPr lang="es-ES" dirty="0"/>
          </a:p>
          <a:p>
            <a:pPr lvl="2"/>
            <a:r>
              <a:rPr lang="es-ES" dirty="0"/>
              <a:t>Distintos formatos de la salida: </a:t>
            </a:r>
            <a:r>
              <a:rPr lang="es-ES" dirty="0" err="1"/>
              <a:t>oneline</a:t>
            </a:r>
            <a:r>
              <a:rPr lang="es-ES" dirty="0"/>
              <a:t>, short, full y </a:t>
            </a:r>
            <a:r>
              <a:rPr lang="es-ES" dirty="0" err="1"/>
              <a:t>fuller</a:t>
            </a:r>
            <a:endParaRPr lang="es-ES" dirty="0"/>
          </a:p>
        </p:txBody>
      </p:sp>
    </p:spTree>
    <p:extLst>
      <p:ext uri="{BB962C8B-B14F-4D97-AF65-F5344CB8AC3E}">
        <p14:creationId xmlns:p14="http://schemas.microsoft.com/office/powerpoint/2010/main" val="132973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4" name="Marcador de contenido 3"/>
          <p:cNvSpPr>
            <a:spLocks noGrp="1"/>
          </p:cNvSpPr>
          <p:nvPr>
            <p:ph idx="1"/>
          </p:nvPr>
        </p:nvSpPr>
        <p:spPr>
          <a:xfrm>
            <a:off x="1103312" y="1388534"/>
            <a:ext cx="8946541" cy="1058333"/>
          </a:xfrm>
        </p:spPr>
        <p:txBody>
          <a:bodyPr>
            <a:normAutofit/>
          </a:bodyPr>
          <a:lstStyle/>
          <a:p>
            <a:r>
              <a:rPr lang="es-ES" dirty="0"/>
              <a:t>$ </a:t>
            </a:r>
            <a:r>
              <a:rPr lang="es-ES" dirty="0" err="1"/>
              <a:t>git</a:t>
            </a:r>
            <a:r>
              <a:rPr lang="es-ES" dirty="0"/>
              <a:t> log –</a:t>
            </a:r>
            <a:r>
              <a:rPr lang="es-ES" dirty="0" err="1"/>
              <a:t>pretty</a:t>
            </a:r>
            <a:r>
              <a:rPr lang="es-ES" dirty="0"/>
              <a:t>=</a:t>
            </a:r>
            <a:r>
              <a:rPr lang="es-ES" dirty="0" err="1"/>
              <a:t>format</a:t>
            </a:r>
            <a:r>
              <a:rPr lang="es-ES" dirty="0"/>
              <a:t>:”%h - %</a:t>
            </a:r>
            <a:r>
              <a:rPr lang="es-ES" dirty="0" err="1"/>
              <a:t>an</a:t>
            </a:r>
            <a:r>
              <a:rPr lang="es-ES" dirty="0"/>
              <a:t>, %</a:t>
            </a:r>
            <a:r>
              <a:rPr lang="es-ES" dirty="0" err="1"/>
              <a:t>ar</a:t>
            </a:r>
            <a:r>
              <a:rPr lang="es-ES" dirty="0"/>
              <a:t> : %s”</a:t>
            </a:r>
          </a:p>
          <a:p>
            <a:r>
              <a:rPr lang="es-ES" dirty="0"/>
              <a:t>-</a:t>
            </a:r>
            <a:r>
              <a:rPr lang="es-ES" dirty="0" err="1"/>
              <a:t>format</a:t>
            </a:r>
            <a:r>
              <a:rPr lang="es-ES" dirty="0"/>
              <a:t>, permite especificar un formato personalizado</a:t>
            </a:r>
          </a:p>
          <a:p>
            <a:endParaRPr lang="es-ES" dirty="0"/>
          </a:p>
        </p:txBody>
      </p:sp>
      <p:graphicFrame>
        <p:nvGraphicFramePr>
          <p:cNvPr id="9" name="Tabla 8"/>
          <p:cNvGraphicFramePr>
            <a:graphicFrameLocks noGrp="1"/>
          </p:cNvGraphicFramePr>
          <p:nvPr>
            <p:extLst>
              <p:ext uri="{D42A27DB-BD31-4B8C-83A1-F6EECF244321}">
                <p14:modId xmlns:p14="http://schemas.microsoft.com/office/powerpoint/2010/main" val="2811815146"/>
              </p:ext>
            </p:extLst>
          </p:nvPr>
        </p:nvGraphicFramePr>
        <p:xfrm>
          <a:off x="287868" y="2565401"/>
          <a:ext cx="11142132" cy="3903133"/>
        </p:xfrm>
        <a:graphic>
          <a:graphicData uri="http://schemas.openxmlformats.org/drawingml/2006/table">
            <a:tbl>
              <a:tblPr firstRow="1" bandRow="1">
                <a:tableStyleId>{5C22544A-7EE6-4342-B048-85BDC9FD1C3A}</a:tableStyleId>
              </a:tblPr>
              <a:tblGrid>
                <a:gridCol w="1083732">
                  <a:extLst>
                    <a:ext uri="{9D8B030D-6E8A-4147-A177-3AD203B41FA5}">
                      <a16:colId xmlns:a16="http://schemas.microsoft.com/office/drawing/2014/main" val="3561014138"/>
                    </a:ext>
                  </a:extLst>
                </a:gridCol>
                <a:gridCol w="4487334">
                  <a:extLst>
                    <a:ext uri="{9D8B030D-6E8A-4147-A177-3AD203B41FA5}">
                      <a16:colId xmlns:a16="http://schemas.microsoft.com/office/drawing/2014/main" val="519866921"/>
                    </a:ext>
                  </a:extLst>
                </a:gridCol>
                <a:gridCol w="1117599">
                  <a:extLst>
                    <a:ext uri="{9D8B030D-6E8A-4147-A177-3AD203B41FA5}">
                      <a16:colId xmlns:a16="http://schemas.microsoft.com/office/drawing/2014/main" val="2204598992"/>
                    </a:ext>
                  </a:extLst>
                </a:gridCol>
                <a:gridCol w="4453467">
                  <a:extLst>
                    <a:ext uri="{9D8B030D-6E8A-4147-A177-3AD203B41FA5}">
                      <a16:colId xmlns:a16="http://schemas.microsoft.com/office/drawing/2014/main" val="2487216343"/>
                    </a:ext>
                  </a:extLst>
                </a:gridCol>
              </a:tblGrid>
              <a:tr h="365760">
                <a:tc>
                  <a:txBody>
                    <a:bodyPr/>
                    <a:lstStyle/>
                    <a:p>
                      <a:r>
                        <a:rPr lang="es-ES" dirty="0"/>
                        <a:t>Opción</a:t>
                      </a:r>
                    </a:p>
                  </a:txBody>
                  <a:tcPr/>
                </a:tc>
                <a:tc>
                  <a:txBody>
                    <a:bodyPr/>
                    <a:lstStyle/>
                    <a:p>
                      <a:r>
                        <a:rPr lang="es-ES" dirty="0"/>
                        <a:t>Descripción</a:t>
                      </a:r>
                    </a:p>
                  </a:txBody>
                  <a:tcPr/>
                </a:tc>
                <a:tc>
                  <a:txBody>
                    <a:bodyPr/>
                    <a:lstStyle/>
                    <a:p>
                      <a:r>
                        <a:rPr lang="es-ES" dirty="0"/>
                        <a:t>Opción</a:t>
                      </a:r>
                    </a:p>
                  </a:txBody>
                  <a:tcPr/>
                </a:tc>
                <a:tc>
                  <a:txBody>
                    <a:bodyPr/>
                    <a:lstStyle/>
                    <a:p>
                      <a:r>
                        <a:rPr lang="es-ES" dirty="0"/>
                        <a:t>Descripción</a:t>
                      </a:r>
                    </a:p>
                  </a:txBody>
                  <a:tcPr/>
                </a:tc>
                <a:extLst>
                  <a:ext uri="{0D108BD9-81ED-4DB2-BD59-A6C34878D82A}">
                    <a16:rowId xmlns:a16="http://schemas.microsoft.com/office/drawing/2014/main" val="526688583"/>
                  </a:ext>
                </a:extLst>
              </a:tr>
              <a:tr h="640080">
                <a:tc>
                  <a:txBody>
                    <a:bodyPr/>
                    <a:lstStyle/>
                    <a:p>
                      <a:r>
                        <a:rPr lang="es-ES" dirty="0"/>
                        <a:t>%H</a:t>
                      </a:r>
                    </a:p>
                  </a:txBody>
                  <a:tcPr/>
                </a:tc>
                <a:tc>
                  <a:txBody>
                    <a:bodyPr/>
                    <a:lstStyle/>
                    <a:p>
                      <a:r>
                        <a:rPr lang="es-ES" dirty="0">
                          <a:effectLst/>
                        </a:rPr>
                        <a:t>Hash de la confirmación</a:t>
                      </a:r>
                    </a:p>
                  </a:txBody>
                  <a:tcPr marL="47625" marR="47625" marT="47625" marB="47625" anchor="ctr"/>
                </a:tc>
                <a:tc>
                  <a:txBody>
                    <a:bodyPr/>
                    <a:lstStyle/>
                    <a:p>
                      <a:r>
                        <a:rPr lang="es-ES" dirty="0"/>
                        <a:t>%ad</a:t>
                      </a:r>
                    </a:p>
                  </a:txBody>
                  <a:tcPr/>
                </a:tc>
                <a:tc>
                  <a:txBody>
                    <a:bodyPr/>
                    <a:lstStyle/>
                    <a:p>
                      <a:r>
                        <a:rPr lang="es-ES" sz="1800" b="0" i="0" kern="1200" dirty="0">
                          <a:solidFill>
                            <a:schemeClr val="dk1"/>
                          </a:solidFill>
                          <a:effectLst/>
                          <a:latin typeface="+mn-lt"/>
                          <a:ea typeface="+mn-ea"/>
                          <a:cs typeface="+mn-cs"/>
                        </a:rPr>
                        <a:t>Fecha de autoría (el formato respeta la opción </a:t>
                      </a:r>
                      <a:r>
                        <a:rPr lang="es-ES" dirty="0"/>
                        <a:t>-–date</a:t>
                      </a:r>
                      <a:r>
                        <a:rPr lang="es-ES" sz="1800" b="0" i="0" kern="1200" dirty="0">
                          <a:solidFill>
                            <a:schemeClr val="dk1"/>
                          </a:solidFill>
                          <a:effectLst/>
                          <a:latin typeface="+mn-lt"/>
                          <a:ea typeface="+mn-ea"/>
                          <a:cs typeface="+mn-cs"/>
                        </a:rPr>
                        <a:t>)</a:t>
                      </a:r>
                      <a:endParaRPr lang="es-ES" dirty="0"/>
                    </a:p>
                  </a:txBody>
                  <a:tcPr/>
                </a:tc>
                <a:extLst>
                  <a:ext uri="{0D108BD9-81ED-4DB2-BD59-A6C34878D82A}">
                    <a16:rowId xmlns:a16="http://schemas.microsoft.com/office/drawing/2014/main" val="2566711673"/>
                  </a:ext>
                </a:extLst>
              </a:tr>
              <a:tr h="406400">
                <a:tc>
                  <a:txBody>
                    <a:bodyPr/>
                    <a:lstStyle/>
                    <a:p>
                      <a:r>
                        <a:rPr lang="es-ES" dirty="0"/>
                        <a:t>%h</a:t>
                      </a:r>
                    </a:p>
                  </a:txBody>
                  <a:tcPr/>
                </a:tc>
                <a:tc>
                  <a:txBody>
                    <a:bodyPr/>
                    <a:lstStyle/>
                    <a:p>
                      <a:r>
                        <a:rPr lang="es-ES" dirty="0">
                          <a:effectLst/>
                        </a:rPr>
                        <a:t>Hash de la confirmación abreviado</a:t>
                      </a:r>
                    </a:p>
                  </a:txBody>
                  <a:tcPr marL="47625" marR="47625" marT="47625" marB="47625" anchor="ctr"/>
                </a:tc>
                <a:tc>
                  <a:txBody>
                    <a:bodyPr/>
                    <a:lstStyle/>
                    <a:p>
                      <a:r>
                        <a:rPr lang="es-ES" dirty="0"/>
                        <a:t>%</a:t>
                      </a:r>
                      <a:r>
                        <a:rPr lang="es-ES" dirty="0" err="1"/>
                        <a:t>ar</a:t>
                      </a:r>
                      <a:endParaRPr lang="es-ES" dirty="0"/>
                    </a:p>
                  </a:txBody>
                  <a:tcPr/>
                </a:tc>
                <a:tc>
                  <a:txBody>
                    <a:bodyPr/>
                    <a:lstStyle/>
                    <a:p>
                      <a:r>
                        <a:rPr lang="es-ES" sz="1800" b="0" i="0" kern="1200" dirty="0">
                          <a:solidFill>
                            <a:schemeClr val="dk1"/>
                          </a:solidFill>
                          <a:effectLst/>
                          <a:latin typeface="+mn-lt"/>
                          <a:ea typeface="+mn-ea"/>
                          <a:cs typeface="+mn-cs"/>
                        </a:rPr>
                        <a:t>Fecha de autoría, relativa</a:t>
                      </a:r>
                      <a:endParaRPr lang="es-ES" dirty="0"/>
                    </a:p>
                  </a:txBody>
                  <a:tcPr/>
                </a:tc>
                <a:extLst>
                  <a:ext uri="{0D108BD9-81ED-4DB2-BD59-A6C34878D82A}">
                    <a16:rowId xmlns:a16="http://schemas.microsoft.com/office/drawing/2014/main" val="56401350"/>
                  </a:ext>
                </a:extLst>
              </a:tr>
              <a:tr h="365760">
                <a:tc>
                  <a:txBody>
                    <a:bodyPr/>
                    <a:lstStyle/>
                    <a:p>
                      <a:r>
                        <a:rPr lang="es-ES" dirty="0"/>
                        <a:t>%T</a:t>
                      </a:r>
                    </a:p>
                  </a:txBody>
                  <a:tcPr/>
                </a:tc>
                <a:tc>
                  <a:txBody>
                    <a:bodyPr/>
                    <a:lstStyle/>
                    <a:p>
                      <a:r>
                        <a:rPr lang="es-ES" sz="1800" b="0" i="0" kern="1200" dirty="0">
                          <a:solidFill>
                            <a:schemeClr val="dk1"/>
                          </a:solidFill>
                          <a:effectLst/>
                          <a:latin typeface="+mn-lt"/>
                          <a:ea typeface="+mn-ea"/>
                          <a:cs typeface="+mn-cs"/>
                        </a:rPr>
                        <a:t>Hash del árbol</a:t>
                      </a:r>
                      <a:endParaRPr lang="es-ES" dirty="0"/>
                    </a:p>
                  </a:txBody>
                  <a:tcPr/>
                </a:tc>
                <a:tc>
                  <a:txBody>
                    <a:bodyPr/>
                    <a:lstStyle/>
                    <a:p>
                      <a:r>
                        <a:rPr lang="es-ES" dirty="0"/>
                        <a:t>%</a:t>
                      </a:r>
                      <a:r>
                        <a:rPr lang="es-ES" dirty="0" err="1"/>
                        <a:t>cn</a:t>
                      </a:r>
                      <a:endParaRPr lang="es-ES" dirty="0"/>
                    </a:p>
                  </a:txBody>
                  <a:tcPr/>
                </a:tc>
                <a:tc>
                  <a:txBody>
                    <a:bodyPr/>
                    <a:lstStyle/>
                    <a:p>
                      <a:r>
                        <a:rPr lang="es-ES" sz="1800" b="0" i="0" kern="1200" dirty="0">
                          <a:solidFill>
                            <a:schemeClr val="dk1"/>
                          </a:solidFill>
                          <a:effectLst/>
                          <a:latin typeface="+mn-lt"/>
                          <a:ea typeface="+mn-ea"/>
                          <a:cs typeface="+mn-cs"/>
                        </a:rPr>
                        <a:t>Nombre del confirmador</a:t>
                      </a:r>
                      <a:endParaRPr lang="es-ES" dirty="0"/>
                    </a:p>
                  </a:txBody>
                  <a:tcPr/>
                </a:tc>
                <a:extLst>
                  <a:ext uri="{0D108BD9-81ED-4DB2-BD59-A6C34878D82A}">
                    <a16:rowId xmlns:a16="http://schemas.microsoft.com/office/drawing/2014/main" val="2018663695"/>
                  </a:ext>
                </a:extLst>
              </a:tr>
              <a:tr h="365760">
                <a:tc>
                  <a:txBody>
                    <a:bodyPr/>
                    <a:lstStyle/>
                    <a:p>
                      <a:r>
                        <a:rPr lang="es-ES" dirty="0"/>
                        <a:t>%t</a:t>
                      </a:r>
                    </a:p>
                  </a:txBody>
                  <a:tcPr/>
                </a:tc>
                <a:tc>
                  <a:txBody>
                    <a:bodyPr/>
                    <a:lstStyle/>
                    <a:p>
                      <a:r>
                        <a:rPr lang="es-ES" sz="1800" b="0" i="0" kern="1200" dirty="0">
                          <a:solidFill>
                            <a:schemeClr val="dk1"/>
                          </a:solidFill>
                          <a:effectLst/>
                          <a:latin typeface="+mn-lt"/>
                          <a:ea typeface="+mn-ea"/>
                          <a:cs typeface="+mn-cs"/>
                        </a:rPr>
                        <a:t>Hash del árbol abreviado</a:t>
                      </a:r>
                      <a:endParaRPr lang="es-ES" dirty="0"/>
                    </a:p>
                  </a:txBody>
                  <a:tcPr/>
                </a:tc>
                <a:tc>
                  <a:txBody>
                    <a:bodyPr/>
                    <a:lstStyle/>
                    <a:p>
                      <a:r>
                        <a:rPr lang="es-ES" dirty="0"/>
                        <a:t>%ce</a:t>
                      </a:r>
                    </a:p>
                  </a:txBody>
                  <a:tcPr/>
                </a:tc>
                <a:tc>
                  <a:txBody>
                    <a:bodyPr/>
                    <a:lstStyle/>
                    <a:p>
                      <a:r>
                        <a:rPr lang="es-ES" sz="1800" b="0" i="0" kern="1200" dirty="0">
                          <a:solidFill>
                            <a:schemeClr val="dk1"/>
                          </a:solidFill>
                          <a:effectLst/>
                          <a:latin typeface="+mn-lt"/>
                          <a:ea typeface="+mn-ea"/>
                          <a:cs typeface="+mn-cs"/>
                        </a:rPr>
                        <a:t>Dirección de correo del confirmador</a:t>
                      </a:r>
                      <a:endParaRPr lang="es-ES" dirty="0"/>
                    </a:p>
                  </a:txBody>
                  <a:tcPr/>
                </a:tc>
                <a:extLst>
                  <a:ext uri="{0D108BD9-81ED-4DB2-BD59-A6C34878D82A}">
                    <a16:rowId xmlns:a16="http://schemas.microsoft.com/office/drawing/2014/main" val="2801509574"/>
                  </a:ext>
                </a:extLst>
              </a:tr>
              <a:tr h="369146">
                <a:tc>
                  <a:txBody>
                    <a:bodyPr/>
                    <a:lstStyle/>
                    <a:p>
                      <a:r>
                        <a:rPr lang="es-ES" dirty="0"/>
                        <a:t>%P</a:t>
                      </a:r>
                    </a:p>
                  </a:txBody>
                  <a:tcPr/>
                </a:tc>
                <a:tc>
                  <a:txBody>
                    <a:bodyPr/>
                    <a:lstStyle/>
                    <a:p>
                      <a:r>
                        <a:rPr lang="es-ES" sz="1800" b="0" i="0" kern="1200" dirty="0">
                          <a:solidFill>
                            <a:schemeClr val="dk1"/>
                          </a:solidFill>
                          <a:effectLst/>
                          <a:latin typeface="+mn-lt"/>
                          <a:ea typeface="+mn-ea"/>
                          <a:cs typeface="+mn-cs"/>
                        </a:rPr>
                        <a:t>Hashes de las confirmaciones padre</a:t>
                      </a:r>
                      <a:endParaRPr lang="es-ES" dirty="0"/>
                    </a:p>
                  </a:txBody>
                  <a:tcPr/>
                </a:tc>
                <a:tc>
                  <a:txBody>
                    <a:bodyPr/>
                    <a:lstStyle/>
                    <a:p>
                      <a:r>
                        <a:rPr lang="es-ES" dirty="0"/>
                        <a:t>%cd</a:t>
                      </a:r>
                    </a:p>
                  </a:txBody>
                  <a:tcPr/>
                </a:tc>
                <a:tc>
                  <a:txBody>
                    <a:bodyPr/>
                    <a:lstStyle/>
                    <a:p>
                      <a:r>
                        <a:rPr lang="es-ES" sz="1800" b="0" i="0" kern="1200" dirty="0">
                          <a:solidFill>
                            <a:schemeClr val="dk1"/>
                          </a:solidFill>
                          <a:effectLst/>
                          <a:latin typeface="+mn-lt"/>
                          <a:ea typeface="+mn-ea"/>
                          <a:cs typeface="+mn-cs"/>
                        </a:rPr>
                        <a:t>Fecha de confirmación</a:t>
                      </a:r>
                      <a:endParaRPr lang="es-ES" dirty="0"/>
                    </a:p>
                  </a:txBody>
                  <a:tcPr/>
                </a:tc>
                <a:extLst>
                  <a:ext uri="{0D108BD9-81ED-4DB2-BD59-A6C34878D82A}">
                    <a16:rowId xmlns:a16="http://schemas.microsoft.com/office/drawing/2014/main" val="3139307954"/>
                  </a:ext>
                </a:extLst>
              </a:tr>
              <a:tr h="640080">
                <a:tc>
                  <a:txBody>
                    <a:bodyPr/>
                    <a:lstStyle/>
                    <a:p>
                      <a:r>
                        <a:rPr lang="es-ES" dirty="0"/>
                        <a:t>%p</a:t>
                      </a:r>
                    </a:p>
                  </a:txBody>
                  <a:tcPr/>
                </a:tc>
                <a:tc>
                  <a:txBody>
                    <a:bodyPr/>
                    <a:lstStyle/>
                    <a:p>
                      <a:r>
                        <a:rPr lang="es-ES" sz="1800" b="0" i="0" kern="1200" dirty="0">
                          <a:solidFill>
                            <a:schemeClr val="dk1"/>
                          </a:solidFill>
                          <a:effectLst/>
                          <a:latin typeface="+mn-lt"/>
                          <a:ea typeface="+mn-ea"/>
                          <a:cs typeface="+mn-cs"/>
                        </a:rPr>
                        <a:t>Hashes de las confirmaciones padre abreviados</a:t>
                      </a:r>
                      <a:endParaRPr lang="es-ES" dirty="0"/>
                    </a:p>
                  </a:txBody>
                  <a:tcPr/>
                </a:tc>
                <a:tc>
                  <a:txBody>
                    <a:bodyPr/>
                    <a:lstStyle/>
                    <a:p>
                      <a:r>
                        <a:rPr lang="es-ES" dirty="0"/>
                        <a:t>%</a:t>
                      </a:r>
                      <a:r>
                        <a:rPr lang="es-ES" dirty="0" err="1"/>
                        <a:t>cr</a:t>
                      </a:r>
                      <a:endParaRPr lang="es-ES" dirty="0"/>
                    </a:p>
                  </a:txBody>
                  <a:tcPr/>
                </a:tc>
                <a:tc>
                  <a:txBody>
                    <a:bodyPr/>
                    <a:lstStyle/>
                    <a:p>
                      <a:r>
                        <a:rPr lang="es-ES" sz="1800" b="0" i="0" kern="1200" dirty="0">
                          <a:solidFill>
                            <a:schemeClr val="dk1"/>
                          </a:solidFill>
                          <a:effectLst/>
                          <a:latin typeface="+mn-lt"/>
                          <a:ea typeface="+mn-ea"/>
                          <a:cs typeface="+mn-cs"/>
                        </a:rPr>
                        <a:t>Fecha de confirmación, relativa</a:t>
                      </a:r>
                      <a:endParaRPr lang="es-ES" dirty="0"/>
                    </a:p>
                  </a:txBody>
                  <a:tcPr/>
                </a:tc>
                <a:extLst>
                  <a:ext uri="{0D108BD9-81ED-4DB2-BD59-A6C34878D82A}">
                    <a16:rowId xmlns:a16="http://schemas.microsoft.com/office/drawing/2014/main" val="1469210656"/>
                  </a:ext>
                </a:extLst>
              </a:tr>
              <a:tr h="369570">
                <a:tc>
                  <a:txBody>
                    <a:bodyPr/>
                    <a:lstStyle/>
                    <a:p>
                      <a:r>
                        <a:rPr lang="es-ES" dirty="0"/>
                        <a:t>%</a:t>
                      </a:r>
                      <a:r>
                        <a:rPr lang="es-ES" dirty="0" err="1"/>
                        <a:t>an</a:t>
                      </a:r>
                      <a:endParaRPr lang="es-ES" dirty="0"/>
                    </a:p>
                  </a:txBody>
                  <a:tcPr/>
                </a:tc>
                <a:tc>
                  <a:txBody>
                    <a:bodyPr/>
                    <a:lstStyle/>
                    <a:p>
                      <a:r>
                        <a:rPr lang="es-ES" dirty="0">
                          <a:effectLst/>
                        </a:rPr>
                        <a:t>Nombre del autor</a:t>
                      </a:r>
                    </a:p>
                  </a:txBody>
                  <a:tcPr marL="47625" marR="47625" marT="47625" marB="47625" anchor="ctr"/>
                </a:tc>
                <a:tc>
                  <a:txBody>
                    <a:bodyPr/>
                    <a:lstStyle/>
                    <a:p>
                      <a:r>
                        <a:rPr lang="es-ES" dirty="0"/>
                        <a:t>%s</a:t>
                      </a:r>
                    </a:p>
                  </a:txBody>
                  <a:tcPr/>
                </a:tc>
                <a:tc>
                  <a:txBody>
                    <a:bodyPr/>
                    <a:lstStyle/>
                    <a:p>
                      <a:r>
                        <a:rPr lang="es-ES" dirty="0"/>
                        <a:t>Asunto</a:t>
                      </a:r>
                    </a:p>
                  </a:txBody>
                  <a:tcPr/>
                </a:tc>
                <a:extLst>
                  <a:ext uri="{0D108BD9-81ED-4DB2-BD59-A6C34878D82A}">
                    <a16:rowId xmlns:a16="http://schemas.microsoft.com/office/drawing/2014/main" val="3115063039"/>
                  </a:ext>
                </a:extLst>
              </a:tr>
              <a:tr h="380577">
                <a:tc>
                  <a:txBody>
                    <a:bodyPr/>
                    <a:lstStyle/>
                    <a:p>
                      <a:r>
                        <a:rPr lang="es-ES" dirty="0"/>
                        <a:t>%</a:t>
                      </a:r>
                      <a:r>
                        <a:rPr lang="es-ES" dirty="0" err="1"/>
                        <a:t>ae</a:t>
                      </a:r>
                      <a:endParaRPr lang="es-ES" dirty="0"/>
                    </a:p>
                  </a:txBody>
                  <a:tcPr/>
                </a:tc>
                <a:tc>
                  <a:txBody>
                    <a:bodyPr/>
                    <a:lstStyle/>
                    <a:p>
                      <a:r>
                        <a:rPr lang="es-ES" sz="1800" b="0" i="0" kern="1200" dirty="0">
                          <a:solidFill>
                            <a:schemeClr val="dk1"/>
                          </a:solidFill>
                          <a:effectLst/>
                          <a:latin typeface="+mn-lt"/>
                          <a:ea typeface="+mn-ea"/>
                          <a:cs typeface="+mn-cs"/>
                        </a:rPr>
                        <a:t>Dirección de correo del autor</a:t>
                      </a:r>
                      <a:endParaRPr lang="es-ES" dirty="0"/>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2757340107"/>
                  </a:ext>
                </a:extLst>
              </a:tr>
            </a:tbl>
          </a:graphicData>
        </a:graphic>
      </p:graphicFrame>
    </p:spTree>
    <p:extLst>
      <p:ext uri="{BB962C8B-B14F-4D97-AF65-F5344CB8AC3E}">
        <p14:creationId xmlns:p14="http://schemas.microsoft.com/office/powerpoint/2010/main" val="407969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4" name="Marcador de contenido 3"/>
          <p:cNvSpPr>
            <a:spLocks noGrp="1"/>
          </p:cNvSpPr>
          <p:nvPr>
            <p:ph idx="1"/>
          </p:nvPr>
        </p:nvSpPr>
        <p:spPr>
          <a:xfrm>
            <a:off x="646111" y="1853248"/>
            <a:ext cx="8946541" cy="754485"/>
          </a:xfrm>
        </p:spPr>
        <p:txBody>
          <a:bodyPr/>
          <a:lstStyle/>
          <a:p>
            <a:r>
              <a:rPr lang="es-ES" dirty="0"/>
              <a:t>La opción –</a:t>
            </a:r>
            <a:r>
              <a:rPr lang="es-ES" dirty="0" err="1"/>
              <a:t>graph</a:t>
            </a:r>
            <a:r>
              <a:rPr lang="es-ES" dirty="0"/>
              <a:t> añade un pequeño gráfico ASCII mostrando el histórico de ramificaciones y uniones</a:t>
            </a:r>
          </a:p>
        </p:txBody>
      </p:sp>
      <p:sp>
        <p:nvSpPr>
          <p:cNvPr id="3" name="Rectángulo 2"/>
          <p:cNvSpPr/>
          <p:nvPr/>
        </p:nvSpPr>
        <p:spPr>
          <a:xfrm>
            <a:off x="1437282" y="2607733"/>
            <a:ext cx="8384461" cy="3139321"/>
          </a:xfrm>
          <a:prstGeom prst="rect">
            <a:avLst/>
          </a:prstGeom>
        </p:spPr>
        <p:txBody>
          <a:bodyPr wrap="square">
            <a:spAutoFit/>
          </a:bodyPr>
          <a:lstStyle/>
          <a:p>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git</a:t>
            </a:r>
            <a:r>
              <a:rPr lang="es-ES" dirty="0">
                <a:solidFill>
                  <a:srgbClr val="FFFF00"/>
                </a:solidFill>
                <a:latin typeface="Consolas" panose="020B0609020204030204" pitchFamily="49" charset="0"/>
              </a:rPr>
              <a:t> log --</a:t>
            </a:r>
            <a:r>
              <a:rPr lang="es-ES" dirty="0" err="1">
                <a:solidFill>
                  <a:srgbClr val="FFFF00"/>
                </a:solidFill>
                <a:latin typeface="Consolas" panose="020B0609020204030204" pitchFamily="49" charset="0"/>
              </a:rPr>
              <a:t>pretty</a:t>
            </a:r>
            <a:r>
              <a:rPr lang="es-ES" dirty="0">
                <a:solidFill>
                  <a:srgbClr val="FFFF00"/>
                </a:solidFill>
                <a:latin typeface="Consolas" panose="020B0609020204030204" pitchFamily="49" charset="0"/>
              </a:rPr>
              <a:t>=</a:t>
            </a:r>
            <a:r>
              <a:rPr lang="es-ES" dirty="0" err="1">
                <a:solidFill>
                  <a:srgbClr val="FFFF00"/>
                </a:solidFill>
                <a:latin typeface="Consolas" panose="020B0609020204030204" pitchFamily="49" charset="0"/>
              </a:rPr>
              <a:t>format</a:t>
            </a:r>
            <a:r>
              <a:rPr lang="es-ES" dirty="0">
                <a:solidFill>
                  <a:srgbClr val="FFFF00"/>
                </a:solidFill>
                <a:latin typeface="Consolas" panose="020B0609020204030204" pitchFamily="49" charset="0"/>
              </a:rPr>
              <a:t>:"%h %s" --</a:t>
            </a:r>
            <a:r>
              <a:rPr lang="es-ES" dirty="0" err="1">
                <a:solidFill>
                  <a:srgbClr val="FFFF00"/>
                </a:solidFill>
                <a:latin typeface="Consolas" panose="020B0609020204030204" pitchFamily="49" charset="0"/>
              </a:rPr>
              <a:t>graph</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2d3acf9 ignore </a:t>
            </a:r>
            <a:r>
              <a:rPr lang="es-ES" dirty="0" err="1">
                <a:solidFill>
                  <a:srgbClr val="FFFF00"/>
                </a:solidFill>
                <a:latin typeface="Consolas" panose="020B0609020204030204" pitchFamily="49" charset="0"/>
              </a:rPr>
              <a:t>errors</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from</a:t>
            </a:r>
            <a:r>
              <a:rPr lang="es-ES" dirty="0">
                <a:solidFill>
                  <a:srgbClr val="FFFF00"/>
                </a:solidFill>
                <a:latin typeface="Consolas" panose="020B0609020204030204" pitchFamily="49" charset="0"/>
              </a:rPr>
              <a:t> SIGCHLD </a:t>
            </a:r>
            <a:r>
              <a:rPr lang="es-ES" dirty="0" err="1">
                <a:solidFill>
                  <a:srgbClr val="FFFF00"/>
                </a:solidFill>
                <a:latin typeface="Consolas" panose="020B0609020204030204" pitchFamily="49" charset="0"/>
              </a:rPr>
              <a:t>on</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trap</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5e3ee11 </a:t>
            </a:r>
            <a:r>
              <a:rPr lang="es-ES" dirty="0" err="1">
                <a:solidFill>
                  <a:srgbClr val="FFFF00"/>
                </a:solidFill>
                <a:latin typeface="Consolas" panose="020B0609020204030204" pitchFamily="49" charset="0"/>
              </a:rPr>
              <a:t>Merge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 'master' of git://github.com/dustin/grit</a:t>
            </a:r>
          </a:p>
          <a:p>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 420eac9 </a:t>
            </a:r>
            <a:r>
              <a:rPr lang="es-ES" dirty="0" err="1">
                <a:solidFill>
                  <a:srgbClr val="FFFF00"/>
                </a:solidFill>
                <a:latin typeface="Consolas" panose="020B0609020204030204" pitchFamily="49" charset="0"/>
              </a:rPr>
              <a:t>Added</a:t>
            </a:r>
            <a:r>
              <a:rPr lang="es-ES" dirty="0">
                <a:solidFill>
                  <a:srgbClr val="FFFF00"/>
                </a:solidFill>
                <a:latin typeface="Consolas" panose="020B0609020204030204" pitchFamily="49" charset="0"/>
              </a:rPr>
              <a:t> a </a:t>
            </a:r>
            <a:r>
              <a:rPr lang="es-ES" dirty="0" err="1">
                <a:solidFill>
                  <a:srgbClr val="FFFF00"/>
                </a:solidFill>
                <a:latin typeface="Consolas" panose="020B0609020204030204" pitchFamily="49" charset="0"/>
              </a:rPr>
              <a:t>method</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getting</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the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current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 30e367c </a:t>
            </a:r>
            <a:r>
              <a:rPr lang="es-ES" dirty="0" err="1">
                <a:solidFill>
                  <a:srgbClr val="FFFF00"/>
                </a:solidFill>
                <a:latin typeface="Consolas" panose="020B0609020204030204" pitchFamily="49" charset="0"/>
              </a:rPr>
              <a:t>timeout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code</a:t>
            </a:r>
            <a:r>
              <a:rPr lang="es-ES" dirty="0">
                <a:solidFill>
                  <a:srgbClr val="FFFF00"/>
                </a:solidFill>
                <a:latin typeface="Consolas" panose="020B0609020204030204" pitchFamily="49" charset="0"/>
              </a:rPr>
              <a:t> and </a:t>
            </a:r>
            <a:r>
              <a:rPr lang="es-ES" dirty="0" err="1">
                <a:solidFill>
                  <a:srgbClr val="FFFF00"/>
                </a:solidFill>
                <a:latin typeface="Consolas" panose="020B0609020204030204" pitchFamily="49" charset="0"/>
              </a:rPr>
              <a:t>tests</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 5a09431 </a:t>
            </a:r>
            <a:r>
              <a:rPr lang="es-ES" dirty="0" err="1">
                <a:solidFill>
                  <a:srgbClr val="FFFF00"/>
                </a:solidFill>
                <a:latin typeface="Consolas" panose="020B0609020204030204" pitchFamily="49" charset="0"/>
              </a:rPr>
              <a:t>add</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timeout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protection</a:t>
            </a:r>
            <a:r>
              <a:rPr lang="es-ES" dirty="0">
                <a:solidFill>
                  <a:srgbClr val="FFFF00"/>
                </a:solidFill>
                <a:latin typeface="Consolas" panose="020B0609020204030204" pitchFamily="49" charset="0"/>
              </a:rPr>
              <a:t> to </a:t>
            </a:r>
            <a:r>
              <a:rPr lang="es-ES" dirty="0" err="1">
                <a:solidFill>
                  <a:srgbClr val="FFFF00"/>
                </a:solidFill>
                <a:latin typeface="Consolas" panose="020B0609020204030204" pitchFamily="49" charset="0"/>
              </a:rPr>
              <a:t>grit</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 e1193f8 </a:t>
            </a:r>
            <a:r>
              <a:rPr lang="es-ES" dirty="0" err="1">
                <a:solidFill>
                  <a:srgbClr val="FFFF00"/>
                </a:solidFill>
                <a:latin typeface="Consolas" panose="020B0609020204030204" pitchFamily="49" charset="0"/>
              </a:rPr>
              <a:t>support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heads</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with</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slashes</a:t>
            </a:r>
            <a:r>
              <a:rPr lang="es-ES" dirty="0">
                <a:solidFill>
                  <a:srgbClr val="FFFF00"/>
                </a:solidFill>
                <a:latin typeface="Consolas" panose="020B0609020204030204" pitchFamily="49" charset="0"/>
              </a:rPr>
              <a:t> in </a:t>
            </a:r>
            <a:r>
              <a:rPr lang="es-ES" dirty="0" err="1">
                <a:solidFill>
                  <a:srgbClr val="FFFF00"/>
                </a:solidFill>
                <a:latin typeface="Consolas" panose="020B0609020204030204" pitchFamily="49" charset="0"/>
              </a:rPr>
              <a:t>them</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a:t>
            </a:r>
          </a:p>
          <a:p>
            <a:r>
              <a:rPr lang="es-ES" dirty="0">
                <a:solidFill>
                  <a:srgbClr val="FFFF00"/>
                </a:solidFill>
                <a:latin typeface="Consolas" panose="020B0609020204030204" pitchFamily="49" charset="0"/>
              </a:rPr>
              <a:t>* d6016bc </a:t>
            </a:r>
            <a:r>
              <a:rPr lang="es-ES" dirty="0" err="1">
                <a:solidFill>
                  <a:srgbClr val="FFFF00"/>
                </a:solidFill>
                <a:latin typeface="Consolas" panose="020B0609020204030204" pitchFamily="49" charset="0"/>
              </a:rPr>
              <a:t>require</a:t>
            </a:r>
            <a:r>
              <a:rPr lang="es-ES" dirty="0">
                <a:solidFill>
                  <a:srgbClr val="FFFF00"/>
                </a:solidFill>
                <a:latin typeface="Consolas" panose="020B0609020204030204" pitchFamily="49" charset="0"/>
              </a:rPr>
              <a:t> time </a:t>
            </a:r>
            <a:r>
              <a:rPr lang="es-ES" dirty="0" err="1">
                <a:solidFill>
                  <a:srgbClr val="FFFF00"/>
                </a:solidFill>
                <a:latin typeface="Consolas" panose="020B0609020204030204" pitchFamily="49" charset="0"/>
              </a:rPr>
              <a:t>for</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xmlschema</a:t>
            </a:r>
            <a:endParaRPr lang="es-ES" dirty="0">
              <a:solidFill>
                <a:srgbClr val="FFFF00"/>
              </a:solidFill>
              <a:latin typeface="Consolas" panose="020B0609020204030204" pitchFamily="49" charset="0"/>
            </a:endParaRPr>
          </a:p>
          <a:p>
            <a:r>
              <a:rPr lang="es-ES" dirty="0">
                <a:solidFill>
                  <a:srgbClr val="FFFF00"/>
                </a:solidFill>
                <a:latin typeface="Consolas" panose="020B0609020204030204" pitchFamily="49" charset="0"/>
              </a:rPr>
              <a:t>*  11d191e </a:t>
            </a:r>
            <a:r>
              <a:rPr lang="es-ES" dirty="0" err="1">
                <a:solidFill>
                  <a:srgbClr val="FFFF00"/>
                </a:solidFill>
                <a:latin typeface="Consolas" panose="020B0609020204030204" pitchFamily="49" charset="0"/>
              </a:rPr>
              <a:t>Merge</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branch</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defunkt</a:t>
            </a:r>
            <a:r>
              <a:rPr lang="es-ES" dirty="0">
                <a:solidFill>
                  <a:srgbClr val="FFFF00"/>
                </a:solidFill>
                <a:latin typeface="Consolas" panose="020B0609020204030204" pitchFamily="49" charset="0"/>
              </a:rPr>
              <a:t>' </a:t>
            </a:r>
            <a:r>
              <a:rPr lang="es-ES" dirty="0" err="1">
                <a:solidFill>
                  <a:srgbClr val="FFFF00"/>
                </a:solidFill>
                <a:latin typeface="Consolas" panose="020B0609020204030204" pitchFamily="49" charset="0"/>
              </a:rPr>
              <a:t>into</a:t>
            </a:r>
            <a:r>
              <a:rPr lang="es-ES" dirty="0">
                <a:solidFill>
                  <a:srgbClr val="FFFF00"/>
                </a:solidFill>
                <a:latin typeface="Consolas" panose="020B0609020204030204" pitchFamily="49" charset="0"/>
              </a:rPr>
              <a:t> local</a:t>
            </a:r>
          </a:p>
        </p:txBody>
      </p:sp>
    </p:spTree>
    <p:extLst>
      <p:ext uri="{BB962C8B-B14F-4D97-AF65-F5344CB8AC3E}">
        <p14:creationId xmlns:p14="http://schemas.microsoft.com/office/powerpoint/2010/main" val="7537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4" name="Marcador de contenido 3"/>
          <p:cNvSpPr>
            <a:spLocks noGrp="1"/>
          </p:cNvSpPr>
          <p:nvPr>
            <p:ph idx="1"/>
          </p:nvPr>
        </p:nvSpPr>
        <p:spPr>
          <a:xfrm>
            <a:off x="646111" y="1281272"/>
            <a:ext cx="8946541" cy="1143952"/>
          </a:xfrm>
        </p:spPr>
        <p:txBody>
          <a:bodyPr>
            <a:normAutofit/>
          </a:bodyPr>
          <a:lstStyle/>
          <a:p>
            <a:r>
              <a:rPr lang="es-ES" dirty="0"/>
              <a:t>Éstas son sólo algunas de las opciones para formatear la salida de </a:t>
            </a:r>
            <a:r>
              <a:rPr lang="es-ES" dirty="0" err="1"/>
              <a:t>git</a:t>
            </a:r>
            <a:r>
              <a:rPr lang="es-ES" dirty="0"/>
              <a:t> log —existen muchas más. </a:t>
            </a:r>
          </a:p>
        </p:txBody>
      </p:sp>
      <p:graphicFrame>
        <p:nvGraphicFramePr>
          <p:cNvPr id="6" name="Tabla 5"/>
          <p:cNvGraphicFramePr>
            <a:graphicFrameLocks noGrp="1"/>
          </p:cNvGraphicFramePr>
          <p:nvPr>
            <p:extLst>
              <p:ext uri="{D42A27DB-BD31-4B8C-83A1-F6EECF244321}">
                <p14:modId xmlns:p14="http://schemas.microsoft.com/office/powerpoint/2010/main" val="138706368"/>
              </p:ext>
            </p:extLst>
          </p:nvPr>
        </p:nvGraphicFramePr>
        <p:xfrm>
          <a:off x="170994" y="2015914"/>
          <a:ext cx="11428339" cy="4716780"/>
        </p:xfrm>
        <a:graphic>
          <a:graphicData uri="http://schemas.openxmlformats.org/drawingml/2006/table">
            <a:tbl>
              <a:tblPr firstRow="1" bandRow="1">
                <a:tableStyleId>{5C22544A-7EE6-4342-B048-85BDC9FD1C3A}</a:tableStyleId>
              </a:tblPr>
              <a:tblGrid>
                <a:gridCol w="1420739">
                  <a:extLst>
                    <a:ext uri="{9D8B030D-6E8A-4147-A177-3AD203B41FA5}">
                      <a16:colId xmlns:a16="http://schemas.microsoft.com/office/drawing/2014/main" val="2464748537"/>
                    </a:ext>
                  </a:extLst>
                </a:gridCol>
                <a:gridCol w="4293431">
                  <a:extLst>
                    <a:ext uri="{9D8B030D-6E8A-4147-A177-3AD203B41FA5}">
                      <a16:colId xmlns:a16="http://schemas.microsoft.com/office/drawing/2014/main" val="2860627268"/>
                    </a:ext>
                  </a:extLst>
                </a:gridCol>
                <a:gridCol w="1819502">
                  <a:extLst>
                    <a:ext uri="{9D8B030D-6E8A-4147-A177-3AD203B41FA5}">
                      <a16:colId xmlns:a16="http://schemas.microsoft.com/office/drawing/2014/main" val="1534185957"/>
                    </a:ext>
                  </a:extLst>
                </a:gridCol>
                <a:gridCol w="3894667">
                  <a:extLst>
                    <a:ext uri="{9D8B030D-6E8A-4147-A177-3AD203B41FA5}">
                      <a16:colId xmlns:a16="http://schemas.microsoft.com/office/drawing/2014/main" val="636176692"/>
                    </a:ext>
                  </a:extLst>
                </a:gridCol>
              </a:tblGrid>
              <a:tr h="304800">
                <a:tc>
                  <a:txBody>
                    <a:bodyPr/>
                    <a:lstStyle/>
                    <a:p>
                      <a:r>
                        <a:rPr lang="es-ES" sz="1400" dirty="0"/>
                        <a:t>Opción</a:t>
                      </a:r>
                    </a:p>
                  </a:txBody>
                  <a:tcPr/>
                </a:tc>
                <a:tc>
                  <a:txBody>
                    <a:bodyPr/>
                    <a:lstStyle/>
                    <a:p>
                      <a:r>
                        <a:rPr lang="es-ES" sz="1400" dirty="0"/>
                        <a:t>Descripción</a:t>
                      </a:r>
                    </a:p>
                  </a:txBody>
                  <a:tcPr/>
                </a:tc>
                <a:tc>
                  <a:txBody>
                    <a:bodyPr/>
                    <a:lstStyle/>
                    <a:p>
                      <a:r>
                        <a:rPr lang="es-ES" sz="1400" dirty="0"/>
                        <a:t>Opción</a:t>
                      </a:r>
                    </a:p>
                  </a:txBody>
                  <a:tcPr/>
                </a:tc>
                <a:tc>
                  <a:txBody>
                    <a:bodyPr/>
                    <a:lstStyle/>
                    <a:p>
                      <a:r>
                        <a:rPr lang="es-ES" sz="1400" dirty="0"/>
                        <a:t>Descripción</a:t>
                      </a:r>
                    </a:p>
                  </a:txBody>
                  <a:tcPr/>
                </a:tc>
                <a:extLst>
                  <a:ext uri="{0D108BD9-81ED-4DB2-BD59-A6C34878D82A}">
                    <a16:rowId xmlns:a16="http://schemas.microsoft.com/office/drawing/2014/main" val="1706915876"/>
                  </a:ext>
                </a:extLst>
              </a:tr>
              <a:tr h="735330">
                <a:tc>
                  <a:txBody>
                    <a:bodyPr/>
                    <a:lstStyle/>
                    <a:p>
                      <a:r>
                        <a:rPr lang="es-ES" sz="1400" dirty="0"/>
                        <a:t>-p</a:t>
                      </a:r>
                    </a:p>
                  </a:txBody>
                  <a:tcPr/>
                </a:tc>
                <a:tc>
                  <a:txBody>
                    <a:bodyPr/>
                    <a:lstStyle/>
                    <a:p>
                      <a:r>
                        <a:rPr lang="es-ES" sz="1400" dirty="0">
                          <a:effectLst/>
                        </a:rPr>
                        <a:t>Muestra el parche introducido en cada confirmación.</a:t>
                      </a:r>
                    </a:p>
                  </a:txBody>
                  <a:tcPr marL="47625" marR="47625" marT="47625" marB="47625" anchor="ctr"/>
                </a:tc>
                <a:tc>
                  <a:txBody>
                    <a:bodyPr/>
                    <a:lstStyle/>
                    <a:p>
                      <a:r>
                        <a:rPr lang="es-ES" sz="1400" dirty="0"/>
                        <a:t>--</a:t>
                      </a:r>
                      <a:r>
                        <a:rPr lang="es-ES" sz="1400" dirty="0" err="1"/>
                        <a:t>abbrev-commit</a:t>
                      </a:r>
                      <a:endParaRPr lang="es-ES" sz="1400" dirty="0"/>
                    </a:p>
                  </a:txBody>
                  <a:tcPr/>
                </a:tc>
                <a:tc>
                  <a:txBody>
                    <a:bodyPr/>
                    <a:lstStyle/>
                    <a:p>
                      <a:r>
                        <a:rPr lang="es-ES" sz="1400" dirty="0">
                          <a:effectLst/>
                        </a:rPr>
                        <a:t>Muestra solamente los primeros caracteres de la suma SHA-1, en vez de los 40 caracteres de que se compone.</a:t>
                      </a:r>
                    </a:p>
                  </a:txBody>
                  <a:tcPr marL="47625" marR="47625" marT="47625" marB="47625" anchor="ctr"/>
                </a:tc>
                <a:extLst>
                  <a:ext uri="{0D108BD9-81ED-4DB2-BD59-A6C34878D82A}">
                    <a16:rowId xmlns:a16="http://schemas.microsoft.com/office/drawing/2014/main" val="4241733820"/>
                  </a:ext>
                </a:extLst>
              </a:tr>
              <a:tr h="735330">
                <a:tc>
                  <a:txBody>
                    <a:bodyPr/>
                    <a:lstStyle/>
                    <a:p>
                      <a:r>
                        <a:rPr lang="es-ES" sz="1400" dirty="0"/>
                        <a:t>--Word-</a:t>
                      </a:r>
                      <a:r>
                        <a:rPr lang="es-ES" sz="1400" dirty="0" err="1"/>
                        <a:t>diff</a:t>
                      </a:r>
                      <a:endParaRPr lang="es-ES" sz="1400" dirty="0"/>
                    </a:p>
                  </a:txBody>
                  <a:tcPr/>
                </a:tc>
                <a:tc>
                  <a:txBody>
                    <a:bodyPr/>
                    <a:lstStyle/>
                    <a:p>
                      <a:r>
                        <a:rPr lang="es-ES" sz="1400" dirty="0">
                          <a:effectLst/>
                        </a:rPr>
                        <a:t>Muestra el parche en formato de una palabra.</a:t>
                      </a:r>
                    </a:p>
                  </a:txBody>
                  <a:tcPr marL="47625" marR="47625" marT="47625" marB="47625" anchor="ctr"/>
                </a:tc>
                <a:tc>
                  <a:txBody>
                    <a:bodyPr/>
                    <a:lstStyle/>
                    <a:p>
                      <a:r>
                        <a:rPr lang="es-ES" sz="1400" dirty="0"/>
                        <a:t>--</a:t>
                      </a:r>
                      <a:r>
                        <a:rPr lang="es-ES" sz="1400" dirty="0" err="1"/>
                        <a:t>relative</a:t>
                      </a:r>
                      <a:r>
                        <a:rPr lang="es-ES" sz="1400" dirty="0"/>
                        <a:t>-date</a:t>
                      </a:r>
                    </a:p>
                  </a:txBody>
                  <a:tcPr/>
                </a:tc>
                <a:tc>
                  <a:txBody>
                    <a:bodyPr/>
                    <a:lstStyle/>
                    <a:p>
                      <a:r>
                        <a:rPr lang="es-ES" sz="1400" dirty="0">
                          <a:effectLst/>
                        </a:rPr>
                        <a:t>Muestra la fecha en formato relativo (por ejemplo, “2 </a:t>
                      </a:r>
                      <a:r>
                        <a:rPr lang="es-ES" sz="1400" dirty="0" err="1">
                          <a:effectLst/>
                        </a:rPr>
                        <a:t>weeks</a:t>
                      </a:r>
                      <a:r>
                        <a:rPr lang="es-ES" sz="1400" dirty="0">
                          <a:effectLst/>
                        </a:rPr>
                        <a:t> </a:t>
                      </a:r>
                      <a:r>
                        <a:rPr lang="es-ES" sz="1400" dirty="0" err="1">
                          <a:effectLst/>
                        </a:rPr>
                        <a:t>ago</a:t>
                      </a:r>
                      <a:r>
                        <a:rPr lang="es-ES" sz="1400" dirty="0">
                          <a:effectLst/>
                        </a:rPr>
                        <a:t>” (“hace 2 semanas”)) en lugar del formato completo.</a:t>
                      </a:r>
                    </a:p>
                  </a:txBody>
                  <a:tcPr marL="47625" marR="47625" marT="47625" marB="47625" anchor="ctr"/>
                </a:tc>
                <a:extLst>
                  <a:ext uri="{0D108BD9-81ED-4DB2-BD59-A6C34878D82A}">
                    <a16:rowId xmlns:a16="http://schemas.microsoft.com/office/drawing/2014/main" val="1081952433"/>
                  </a:ext>
                </a:extLst>
              </a:tr>
              <a:tr h="521970">
                <a:tc>
                  <a:txBody>
                    <a:bodyPr/>
                    <a:lstStyle/>
                    <a:p>
                      <a:r>
                        <a:rPr lang="es-ES" sz="1400" dirty="0"/>
                        <a:t>--</a:t>
                      </a:r>
                      <a:r>
                        <a:rPr lang="es-ES" sz="1400" dirty="0" err="1"/>
                        <a:t>stat</a:t>
                      </a:r>
                      <a:endParaRPr lang="es-ES" sz="1400" dirty="0"/>
                    </a:p>
                  </a:txBody>
                  <a:tcPr/>
                </a:tc>
                <a:tc>
                  <a:txBody>
                    <a:bodyPr/>
                    <a:lstStyle/>
                    <a:p>
                      <a:r>
                        <a:rPr lang="es-ES" sz="1400" dirty="0">
                          <a:effectLst/>
                        </a:rPr>
                        <a:t>Muestra estadísticas sobre los archivos modificados en cada confirmación.</a:t>
                      </a:r>
                    </a:p>
                  </a:txBody>
                  <a:tcPr marL="47625" marR="47625" marT="47625" marB="47625" anchor="ctr"/>
                </a:tc>
                <a:tc>
                  <a:txBody>
                    <a:bodyPr/>
                    <a:lstStyle/>
                    <a:p>
                      <a:r>
                        <a:rPr lang="es-ES" sz="1400" dirty="0"/>
                        <a:t>--</a:t>
                      </a:r>
                      <a:r>
                        <a:rPr lang="es-ES" sz="1400" dirty="0" err="1"/>
                        <a:t>graph</a:t>
                      </a:r>
                      <a:endParaRPr lang="es-ES" sz="1400" dirty="0"/>
                    </a:p>
                  </a:txBody>
                  <a:tcPr/>
                </a:tc>
                <a:tc>
                  <a:txBody>
                    <a:bodyPr/>
                    <a:lstStyle/>
                    <a:p>
                      <a:r>
                        <a:rPr lang="es-ES" sz="1400" dirty="0">
                          <a:effectLst/>
                        </a:rPr>
                        <a:t>Muestra un gráfico ASCII con la historia de ramificaciones y uniones.</a:t>
                      </a:r>
                    </a:p>
                  </a:txBody>
                  <a:tcPr marL="47625" marR="47625" marT="47625" marB="47625" anchor="ctr"/>
                </a:tc>
                <a:extLst>
                  <a:ext uri="{0D108BD9-81ED-4DB2-BD59-A6C34878D82A}">
                    <a16:rowId xmlns:a16="http://schemas.microsoft.com/office/drawing/2014/main" val="609895657"/>
                  </a:ext>
                </a:extLst>
              </a:tr>
              <a:tr h="1162050">
                <a:tc>
                  <a:txBody>
                    <a:bodyPr/>
                    <a:lstStyle/>
                    <a:p>
                      <a:r>
                        <a:rPr lang="es-ES" sz="1400" dirty="0"/>
                        <a:t>--</a:t>
                      </a:r>
                      <a:r>
                        <a:rPr lang="es-ES" sz="1400" dirty="0" err="1"/>
                        <a:t>shortstat</a:t>
                      </a:r>
                      <a:endParaRPr lang="es-ES" sz="1400" dirty="0"/>
                    </a:p>
                  </a:txBody>
                  <a:tcPr/>
                </a:tc>
                <a:tc>
                  <a:txBody>
                    <a:bodyPr/>
                    <a:lstStyle/>
                    <a:p>
                      <a:r>
                        <a:rPr lang="es-ES" sz="1400" dirty="0">
                          <a:effectLst/>
                        </a:rPr>
                        <a:t>Muestra solamente la línea de resumen de la opción --</a:t>
                      </a:r>
                      <a:r>
                        <a:rPr lang="es-ES" sz="1400" dirty="0" err="1">
                          <a:effectLst/>
                        </a:rPr>
                        <a:t>stat</a:t>
                      </a:r>
                      <a:r>
                        <a:rPr lang="es-ES" sz="1400" dirty="0">
                          <a:effectLst/>
                        </a:rPr>
                        <a:t>.</a:t>
                      </a:r>
                    </a:p>
                  </a:txBody>
                  <a:tcPr marL="47625" marR="47625" marT="47625" marB="47625" anchor="ctr"/>
                </a:tc>
                <a:tc>
                  <a:txBody>
                    <a:bodyPr/>
                    <a:lstStyle/>
                    <a:p>
                      <a:r>
                        <a:rPr lang="es-ES" sz="1400" dirty="0"/>
                        <a:t>--</a:t>
                      </a:r>
                      <a:r>
                        <a:rPr lang="es-ES" sz="1400" dirty="0" err="1"/>
                        <a:t>pretty</a:t>
                      </a:r>
                      <a:endParaRPr lang="es-ES" sz="1400" dirty="0"/>
                    </a:p>
                  </a:txBody>
                  <a:tcPr/>
                </a:tc>
                <a:tc>
                  <a:txBody>
                    <a:bodyPr/>
                    <a:lstStyle/>
                    <a:p>
                      <a:r>
                        <a:rPr lang="es-ES" sz="1400" dirty="0">
                          <a:effectLst/>
                        </a:rPr>
                        <a:t>Muestra las confirmaciones usando un formato alternativo. Posibles opciones son </a:t>
                      </a:r>
                      <a:r>
                        <a:rPr lang="es-ES" sz="1400" dirty="0" err="1">
                          <a:effectLst/>
                        </a:rPr>
                        <a:t>oneline</a:t>
                      </a:r>
                      <a:r>
                        <a:rPr lang="es-ES" sz="1400" dirty="0">
                          <a:effectLst/>
                        </a:rPr>
                        <a:t>, short, full, </a:t>
                      </a:r>
                      <a:r>
                        <a:rPr lang="es-ES" sz="1400" dirty="0" err="1">
                          <a:effectLst/>
                        </a:rPr>
                        <a:t>fuller</a:t>
                      </a:r>
                      <a:r>
                        <a:rPr lang="es-ES" sz="1400" dirty="0">
                          <a:effectLst/>
                        </a:rPr>
                        <a:t> y </a:t>
                      </a:r>
                      <a:r>
                        <a:rPr lang="es-ES" sz="1400" dirty="0" err="1">
                          <a:effectLst/>
                        </a:rPr>
                        <a:t>format</a:t>
                      </a:r>
                      <a:r>
                        <a:rPr lang="es-ES" sz="1400" dirty="0">
                          <a:effectLst/>
                        </a:rPr>
                        <a:t> (mediante el cual puedes especificar tu propio formato).</a:t>
                      </a:r>
                    </a:p>
                  </a:txBody>
                  <a:tcPr marL="47625" marR="47625" marT="47625" marB="47625" anchor="ctr"/>
                </a:tc>
                <a:extLst>
                  <a:ext uri="{0D108BD9-81ED-4DB2-BD59-A6C34878D82A}">
                    <a16:rowId xmlns:a16="http://schemas.microsoft.com/office/drawing/2014/main" val="3722493881"/>
                  </a:ext>
                </a:extLst>
              </a:tr>
              <a:tr h="521970">
                <a:tc>
                  <a:txBody>
                    <a:bodyPr/>
                    <a:lstStyle/>
                    <a:p>
                      <a:r>
                        <a:rPr lang="es-ES" sz="1400" dirty="0"/>
                        <a:t>--</a:t>
                      </a:r>
                      <a:r>
                        <a:rPr lang="es-ES" sz="1400" dirty="0" err="1"/>
                        <a:t>name-only</a:t>
                      </a:r>
                      <a:endParaRPr lang="es-ES" sz="1400" dirty="0"/>
                    </a:p>
                  </a:txBody>
                  <a:tcPr/>
                </a:tc>
                <a:tc>
                  <a:txBody>
                    <a:bodyPr/>
                    <a:lstStyle/>
                    <a:p>
                      <a:r>
                        <a:rPr lang="es-ES" sz="1400" dirty="0">
                          <a:effectLst/>
                        </a:rPr>
                        <a:t>Muestra la lista de archivos afectados.</a:t>
                      </a:r>
                    </a:p>
                  </a:txBody>
                  <a:tcPr marL="47625" marR="47625" marT="47625" marB="47625" anchor="ctr"/>
                </a:tc>
                <a:tc>
                  <a:txBody>
                    <a:bodyPr/>
                    <a:lstStyle/>
                    <a:p>
                      <a:r>
                        <a:rPr lang="es-ES" sz="1400" dirty="0"/>
                        <a:t>--</a:t>
                      </a:r>
                      <a:r>
                        <a:rPr lang="es-ES" sz="1400" dirty="0" err="1"/>
                        <a:t>oneline</a:t>
                      </a:r>
                      <a:endParaRPr lang="es-ES" sz="1400" dirty="0"/>
                    </a:p>
                  </a:txBody>
                  <a:tcPr/>
                </a:tc>
                <a:tc>
                  <a:txBody>
                    <a:bodyPr/>
                    <a:lstStyle/>
                    <a:p>
                      <a:r>
                        <a:rPr lang="es-ES" sz="1400" dirty="0">
                          <a:effectLst/>
                        </a:rPr>
                        <a:t>Un cómodo acortamiento de la opción --</a:t>
                      </a:r>
                      <a:r>
                        <a:rPr lang="es-ES" sz="1400" dirty="0" err="1">
                          <a:effectLst/>
                        </a:rPr>
                        <a:t>pretty</a:t>
                      </a:r>
                      <a:r>
                        <a:rPr lang="es-ES" sz="1400" dirty="0">
                          <a:effectLst/>
                        </a:rPr>
                        <a:t>=</a:t>
                      </a:r>
                      <a:r>
                        <a:rPr lang="es-ES" sz="1400" dirty="0" err="1">
                          <a:effectLst/>
                        </a:rPr>
                        <a:t>oneline</a:t>
                      </a:r>
                      <a:r>
                        <a:rPr lang="es-ES" sz="1400" dirty="0">
                          <a:effectLst/>
                        </a:rPr>
                        <a:t> --</a:t>
                      </a:r>
                      <a:r>
                        <a:rPr lang="es-ES" sz="1400" dirty="0" err="1">
                          <a:effectLst/>
                        </a:rPr>
                        <a:t>abbrev-commit</a:t>
                      </a:r>
                      <a:r>
                        <a:rPr lang="es-ES" sz="1400" dirty="0">
                          <a:effectLst/>
                        </a:rPr>
                        <a:t>.</a:t>
                      </a:r>
                    </a:p>
                  </a:txBody>
                  <a:tcPr marL="47625" marR="47625" marT="47625" marB="47625" anchor="ctr"/>
                </a:tc>
                <a:extLst>
                  <a:ext uri="{0D108BD9-81ED-4DB2-BD59-A6C34878D82A}">
                    <a16:rowId xmlns:a16="http://schemas.microsoft.com/office/drawing/2014/main" val="3555667849"/>
                  </a:ext>
                </a:extLst>
              </a:tr>
              <a:tr h="735330">
                <a:tc>
                  <a:txBody>
                    <a:bodyPr/>
                    <a:lstStyle/>
                    <a:p>
                      <a:r>
                        <a:rPr lang="es-ES" sz="1400" dirty="0"/>
                        <a:t>--</a:t>
                      </a:r>
                      <a:r>
                        <a:rPr lang="es-ES" sz="1400" dirty="0" err="1"/>
                        <a:t>name</a:t>
                      </a:r>
                      <a:r>
                        <a:rPr lang="es-ES" sz="1400" dirty="0"/>
                        <a:t>-status</a:t>
                      </a:r>
                    </a:p>
                  </a:txBody>
                  <a:tcPr/>
                </a:tc>
                <a:tc>
                  <a:txBody>
                    <a:bodyPr/>
                    <a:lstStyle/>
                    <a:p>
                      <a:r>
                        <a:rPr lang="es-ES" sz="1400" dirty="0">
                          <a:effectLst/>
                        </a:rPr>
                        <a:t>Muestra la lista de archivos afectados, indicando además si fueron añadidos, modificados o eliminados.</a:t>
                      </a:r>
                    </a:p>
                  </a:txBody>
                  <a:tcPr marL="47625" marR="47625" marT="47625" marB="47625" anchor="ctr"/>
                </a:tc>
                <a:tc>
                  <a:txBody>
                    <a:bodyPr/>
                    <a:lstStyle/>
                    <a:p>
                      <a:endParaRPr lang="es-ES" sz="1400" dirty="0"/>
                    </a:p>
                  </a:txBody>
                  <a:tcPr/>
                </a:tc>
                <a:tc>
                  <a:txBody>
                    <a:bodyPr/>
                    <a:lstStyle/>
                    <a:p>
                      <a:endParaRPr lang="es-ES" sz="1400" dirty="0"/>
                    </a:p>
                  </a:txBody>
                  <a:tcPr/>
                </a:tc>
                <a:extLst>
                  <a:ext uri="{0D108BD9-81ED-4DB2-BD59-A6C34878D82A}">
                    <a16:rowId xmlns:a16="http://schemas.microsoft.com/office/drawing/2014/main" val="1257291809"/>
                  </a:ext>
                </a:extLst>
              </a:tr>
            </a:tbl>
          </a:graphicData>
        </a:graphic>
      </p:graphicFrame>
    </p:spTree>
    <p:extLst>
      <p:ext uri="{BB962C8B-B14F-4D97-AF65-F5344CB8AC3E}">
        <p14:creationId xmlns:p14="http://schemas.microsoft.com/office/powerpoint/2010/main" val="184954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El histórico de confirmaciones</a:t>
            </a:r>
          </a:p>
        </p:txBody>
      </p:sp>
      <p:sp>
        <p:nvSpPr>
          <p:cNvPr id="3" name="Marcador de contenido 2"/>
          <p:cNvSpPr>
            <a:spLocks noGrp="1"/>
          </p:cNvSpPr>
          <p:nvPr>
            <p:ph idx="1"/>
          </p:nvPr>
        </p:nvSpPr>
        <p:spPr>
          <a:xfrm>
            <a:off x="1103312" y="1853248"/>
            <a:ext cx="8946541" cy="4598352"/>
          </a:xfrm>
        </p:spPr>
        <p:txBody>
          <a:bodyPr>
            <a:normAutofit fontScale="92500" lnSpcReduction="20000"/>
          </a:bodyPr>
          <a:lstStyle/>
          <a:p>
            <a:r>
              <a:rPr lang="es-ES" dirty="0" err="1">
                <a:latin typeface="Consolas" panose="020B0609020204030204" pitchFamily="49" charset="0"/>
              </a:rPr>
              <a:t>git</a:t>
            </a:r>
            <a:r>
              <a:rPr lang="es-ES" dirty="0">
                <a:latin typeface="Consolas" panose="020B0609020204030204" pitchFamily="49" charset="0"/>
              </a:rPr>
              <a:t> log </a:t>
            </a:r>
            <a:r>
              <a:rPr lang="es-ES" dirty="0"/>
              <a:t>acepta una serie de opciones para limitar su salida</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También puede usarse un visualizador del </a:t>
            </a:r>
            <a:r>
              <a:rPr lang="es-ES" dirty="0" err="1"/>
              <a:t>histório</a:t>
            </a:r>
            <a:r>
              <a:rPr lang="es-ES" dirty="0"/>
              <a:t> gráfico como </a:t>
            </a:r>
            <a:r>
              <a:rPr lang="es-ES" b="1" dirty="0" err="1"/>
              <a:t>gitk</a:t>
            </a:r>
            <a:endParaRPr lang="es-ES" b="1" dirty="0"/>
          </a:p>
        </p:txBody>
      </p:sp>
      <p:graphicFrame>
        <p:nvGraphicFramePr>
          <p:cNvPr id="5" name="Tabla 4"/>
          <p:cNvGraphicFramePr>
            <a:graphicFrameLocks noGrp="1"/>
          </p:cNvGraphicFramePr>
          <p:nvPr>
            <p:extLst>
              <p:ext uri="{D42A27DB-BD31-4B8C-83A1-F6EECF244321}">
                <p14:modId xmlns:p14="http://schemas.microsoft.com/office/powerpoint/2010/main" val="3963338807"/>
              </p:ext>
            </p:extLst>
          </p:nvPr>
        </p:nvGraphicFramePr>
        <p:xfrm>
          <a:off x="646111" y="2495848"/>
          <a:ext cx="10800822" cy="3309620"/>
        </p:xfrm>
        <a:graphic>
          <a:graphicData uri="http://schemas.openxmlformats.org/drawingml/2006/table">
            <a:tbl>
              <a:tblPr firstRow="1" bandRow="1">
                <a:tableStyleId>{5C22544A-7EE6-4342-B048-85BDC9FD1C3A}</a:tableStyleId>
              </a:tblPr>
              <a:tblGrid>
                <a:gridCol w="1944689">
                  <a:extLst>
                    <a:ext uri="{9D8B030D-6E8A-4147-A177-3AD203B41FA5}">
                      <a16:colId xmlns:a16="http://schemas.microsoft.com/office/drawing/2014/main" val="2961817479"/>
                    </a:ext>
                  </a:extLst>
                </a:gridCol>
                <a:gridCol w="8856133">
                  <a:extLst>
                    <a:ext uri="{9D8B030D-6E8A-4147-A177-3AD203B41FA5}">
                      <a16:colId xmlns:a16="http://schemas.microsoft.com/office/drawing/2014/main" val="353042132"/>
                    </a:ext>
                  </a:extLst>
                </a:gridCol>
              </a:tblGrid>
              <a:tr h="370840">
                <a:tc>
                  <a:txBody>
                    <a:bodyPr/>
                    <a:lstStyle/>
                    <a:p>
                      <a:r>
                        <a:rPr lang="es-ES" dirty="0"/>
                        <a:t>Opción</a:t>
                      </a:r>
                    </a:p>
                  </a:txBody>
                  <a:tcPr/>
                </a:tc>
                <a:tc>
                  <a:txBody>
                    <a:bodyPr/>
                    <a:lstStyle/>
                    <a:p>
                      <a:r>
                        <a:rPr lang="es-ES" dirty="0"/>
                        <a:t>Descripción</a:t>
                      </a:r>
                    </a:p>
                  </a:txBody>
                  <a:tcPr/>
                </a:tc>
                <a:extLst>
                  <a:ext uri="{0D108BD9-81ED-4DB2-BD59-A6C34878D82A}">
                    <a16:rowId xmlns:a16="http://schemas.microsoft.com/office/drawing/2014/main" val="1651641302"/>
                  </a:ext>
                </a:extLst>
              </a:tr>
              <a:tr h="370840">
                <a:tc>
                  <a:txBody>
                    <a:bodyPr/>
                    <a:lstStyle/>
                    <a:p>
                      <a:r>
                        <a:rPr lang="es-ES" dirty="0"/>
                        <a:t>-(n)</a:t>
                      </a:r>
                    </a:p>
                  </a:txBody>
                  <a:tcPr/>
                </a:tc>
                <a:tc>
                  <a:txBody>
                    <a:bodyPr/>
                    <a:lstStyle/>
                    <a:p>
                      <a:r>
                        <a:rPr lang="es-ES" dirty="0">
                          <a:effectLst/>
                        </a:rPr>
                        <a:t>Muestra solamente las últimas n confirmaciones</a:t>
                      </a:r>
                    </a:p>
                  </a:txBody>
                  <a:tcPr marL="47625" marR="47625" marT="47625" marB="47625" anchor="ctr"/>
                </a:tc>
                <a:extLst>
                  <a:ext uri="{0D108BD9-81ED-4DB2-BD59-A6C34878D82A}">
                    <a16:rowId xmlns:a16="http://schemas.microsoft.com/office/drawing/2014/main" val="139306015"/>
                  </a:ext>
                </a:extLst>
              </a:tr>
              <a:tr h="640080">
                <a:tc>
                  <a:txBody>
                    <a:bodyPr/>
                    <a:lstStyle/>
                    <a:p>
                      <a:r>
                        <a:rPr lang="es-ES" dirty="0"/>
                        <a:t>--</a:t>
                      </a:r>
                      <a:r>
                        <a:rPr lang="es-ES" dirty="0" err="1"/>
                        <a:t>since</a:t>
                      </a:r>
                      <a:r>
                        <a:rPr lang="es-ES" dirty="0"/>
                        <a:t>, --</a:t>
                      </a:r>
                      <a:r>
                        <a:rPr lang="es-ES" dirty="0" err="1"/>
                        <a:t>after</a:t>
                      </a:r>
                      <a:endParaRPr lang="es-ES" dirty="0"/>
                    </a:p>
                  </a:txBody>
                  <a:tcPr/>
                </a:tc>
                <a:tc>
                  <a:txBody>
                    <a:bodyPr/>
                    <a:lstStyle/>
                    <a:p>
                      <a:r>
                        <a:rPr lang="es-ES" dirty="0">
                          <a:effectLst/>
                        </a:rPr>
                        <a:t>Muestra aquellas confirmaciones hechas después de la fecha especificada.</a:t>
                      </a:r>
                    </a:p>
                  </a:txBody>
                  <a:tcPr marL="47625" marR="47625" marT="47625" marB="47625" anchor="ctr"/>
                </a:tc>
                <a:extLst>
                  <a:ext uri="{0D108BD9-81ED-4DB2-BD59-A6C34878D82A}">
                    <a16:rowId xmlns:a16="http://schemas.microsoft.com/office/drawing/2014/main" val="3728476028"/>
                  </a:ext>
                </a:extLst>
              </a:tr>
              <a:tr h="640080">
                <a:tc>
                  <a:txBody>
                    <a:bodyPr/>
                    <a:lstStyle/>
                    <a:p>
                      <a:r>
                        <a:rPr lang="es-ES" dirty="0"/>
                        <a:t>--</a:t>
                      </a:r>
                      <a:r>
                        <a:rPr lang="es-ES" dirty="0" err="1"/>
                        <a:t>until</a:t>
                      </a:r>
                      <a:r>
                        <a:rPr lang="es-ES" dirty="0"/>
                        <a:t>, --</a:t>
                      </a:r>
                      <a:r>
                        <a:rPr lang="es-ES" dirty="0" err="1"/>
                        <a:t>before</a:t>
                      </a:r>
                      <a:endParaRPr lang="es-ES" dirty="0"/>
                    </a:p>
                  </a:txBody>
                  <a:tcPr/>
                </a:tc>
                <a:tc>
                  <a:txBody>
                    <a:bodyPr/>
                    <a:lstStyle/>
                    <a:p>
                      <a:r>
                        <a:rPr lang="es-ES" dirty="0">
                          <a:effectLst/>
                        </a:rPr>
                        <a:t>Muestra aquellas confirmaciones hechas antes de la fecha especificada.</a:t>
                      </a:r>
                    </a:p>
                  </a:txBody>
                  <a:tcPr marL="47625" marR="47625" marT="47625" marB="47625" anchor="ctr"/>
                </a:tc>
                <a:extLst>
                  <a:ext uri="{0D108BD9-81ED-4DB2-BD59-A6C34878D82A}">
                    <a16:rowId xmlns:a16="http://schemas.microsoft.com/office/drawing/2014/main" val="848144799"/>
                  </a:ext>
                </a:extLst>
              </a:tr>
              <a:tr h="643890">
                <a:tc>
                  <a:txBody>
                    <a:bodyPr/>
                    <a:lstStyle/>
                    <a:p>
                      <a:r>
                        <a:rPr lang="es-ES" dirty="0"/>
                        <a:t>--autor</a:t>
                      </a:r>
                    </a:p>
                  </a:txBody>
                  <a:tcPr/>
                </a:tc>
                <a:tc>
                  <a:txBody>
                    <a:bodyPr/>
                    <a:lstStyle/>
                    <a:p>
                      <a:r>
                        <a:rPr lang="es-ES" dirty="0">
                          <a:effectLst/>
                        </a:rPr>
                        <a:t>Muestra sólo aquellas confirmaciones cuyo autor coincide con la cadena especificada.</a:t>
                      </a:r>
                    </a:p>
                  </a:txBody>
                  <a:tcPr marL="47625" marR="47625" marT="47625" marB="47625" anchor="ctr"/>
                </a:tc>
                <a:extLst>
                  <a:ext uri="{0D108BD9-81ED-4DB2-BD59-A6C34878D82A}">
                    <a16:rowId xmlns:a16="http://schemas.microsoft.com/office/drawing/2014/main" val="547169032"/>
                  </a:ext>
                </a:extLst>
              </a:tr>
              <a:tr h="643890">
                <a:tc>
                  <a:txBody>
                    <a:bodyPr/>
                    <a:lstStyle/>
                    <a:p>
                      <a:r>
                        <a:rPr lang="es-ES" dirty="0"/>
                        <a:t>--</a:t>
                      </a:r>
                      <a:r>
                        <a:rPr lang="es-ES" dirty="0" err="1"/>
                        <a:t>committer</a:t>
                      </a:r>
                      <a:endParaRPr lang="es-ES" dirty="0"/>
                    </a:p>
                  </a:txBody>
                  <a:tcPr/>
                </a:tc>
                <a:tc>
                  <a:txBody>
                    <a:bodyPr/>
                    <a:lstStyle/>
                    <a:p>
                      <a:r>
                        <a:rPr lang="es-ES" dirty="0">
                          <a:effectLst/>
                        </a:rPr>
                        <a:t>Muestra sólo aquellas confirmaciones cuyo confirmador coincide con la cadena especificada.</a:t>
                      </a:r>
                    </a:p>
                  </a:txBody>
                  <a:tcPr marL="47625" marR="47625" marT="47625" marB="47625" anchor="ctr"/>
                </a:tc>
                <a:extLst>
                  <a:ext uri="{0D108BD9-81ED-4DB2-BD59-A6C34878D82A}">
                    <a16:rowId xmlns:a16="http://schemas.microsoft.com/office/drawing/2014/main" val="2475341855"/>
                  </a:ext>
                </a:extLst>
              </a:tr>
            </a:tbl>
          </a:graphicData>
        </a:graphic>
      </p:graphicFrame>
    </p:spTree>
    <p:extLst>
      <p:ext uri="{BB962C8B-B14F-4D97-AF65-F5344CB8AC3E}">
        <p14:creationId xmlns:p14="http://schemas.microsoft.com/office/powerpoint/2010/main" val="2125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3" name="Marcador de contenido 2"/>
          <p:cNvSpPr>
            <a:spLocks noGrp="1"/>
          </p:cNvSpPr>
          <p:nvPr>
            <p:ph idx="1"/>
          </p:nvPr>
        </p:nvSpPr>
        <p:spPr/>
        <p:txBody>
          <a:bodyPr/>
          <a:lstStyle/>
          <a:p>
            <a:r>
              <a:rPr lang="es-ES" dirty="0"/>
              <a:t>Si se confirma demasiado pronto y se necesita añadir algún archivo, o se introduce un mensaje de confirmación erróneo</a:t>
            </a:r>
          </a:p>
          <a:p>
            <a:pPr marL="0" indent="0" algn="ctr">
              <a:buNone/>
            </a:pP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commit</a:t>
            </a:r>
            <a:r>
              <a:rPr lang="es-ES" sz="2400" dirty="0">
                <a:latin typeface="Consolas" panose="020B0609020204030204" pitchFamily="49" charset="0"/>
              </a:rPr>
              <a:t> –</a:t>
            </a:r>
            <a:r>
              <a:rPr lang="es-ES" sz="2400" dirty="0" err="1">
                <a:latin typeface="Consolas" panose="020B0609020204030204" pitchFamily="49" charset="0"/>
              </a:rPr>
              <a:t>amend</a:t>
            </a:r>
            <a:endParaRPr lang="es-ES" sz="2400" dirty="0">
              <a:latin typeface="Consolas" panose="020B0609020204030204" pitchFamily="49" charset="0"/>
            </a:endParaRPr>
          </a:p>
          <a:p>
            <a:r>
              <a:rPr lang="es-ES" dirty="0"/>
              <a:t>Utiliza lo que haya en el área de preparación para la confirmación</a:t>
            </a:r>
          </a:p>
          <a:p>
            <a:r>
              <a:rPr lang="es-ES" dirty="0"/>
              <a:t>Por ejemplo:</a:t>
            </a:r>
          </a:p>
          <a:p>
            <a:endParaRPr lang="es-ES" dirty="0"/>
          </a:p>
        </p:txBody>
      </p:sp>
      <p:sp>
        <p:nvSpPr>
          <p:cNvPr id="4" name="Rectángulo 3"/>
          <p:cNvSpPr/>
          <p:nvPr/>
        </p:nvSpPr>
        <p:spPr>
          <a:xfrm>
            <a:off x="3335866" y="4150658"/>
            <a:ext cx="6096000" cy="1200329"/>
          </a:xfrm>
          <a:prstGeom prst="rect">
            <a:avLst/>
          </a:prstGeom>
        </p:spPr>
        <p:txBody>
          <a:bodyPr>
            <a:spAutoFit/>
          </a:bodyPr>
          <a:lstStyle/>
          <a:p>
            <a:r>
              <a:rPr lang="es-ES" sz="2400" dirty="0"/>
              <a:t>$ </a:t>
            </a:r>
            <a:r>
              <a:rPr lang="es-ES" sz="2400" dirty="0" err="1"/>
              <a:t>git</a:t>
            </a:r>
            <a:r>
              <a:rPr lang="es-ES" sz="2400" dirty="0"/>
              <a:t> </a:t>
            </a:r>
            <a:r>
              <a:rPr lang="es-ES" sz="2400" dirty="0" err="1"/>
              <a:t>commit</a:t>
            </a:r>
            <a:r>
              <a:rPr lang="es-ES" sz="2400" dirty="0"/>
              <a:t> -m '</a:t>
            </a:r>
            <a:r>
              <a:rPr lang="es-ES" sz="2400" dirty="0" err="1"/>
              <a:t>initial</a:t>
            </a:r>
            <a:r>
              <a:rPr lang="es-ES" sz="2400" dirty="0"/>
              <a:t> </a:t>
            </a:r>
            <a:r>
              <a:rPr lang="es-ES" sz="2400" dirty="0" err="1"/>
              <a:t>commit</a:t>
            </a:r>
            <a:r>
              <a:rPr lang="es-ES" sz="2400" dirty="0"/>
              <a:t>'</a:t>
            </a:r>
          </a:p>
          <a:p>
            <a:r>
              <a:rPr lang="es-ES" sz="2400" dirty="0"/>
              <a:t>$ </a:t>
            </a:r>
            <a:r>
              <a:rPr lang="es-ES" sz="2400" dirty="0" err="1"/>
              <a:t>git</a:t>
            </a:r>
            <a:r>
              <a:rPr lang="es-ES" sz="2400" dirty="0"/>
              <a:t> </a:t>
            </a:r>
            <a:r>
              <a:rPr lang="es-ES" sz="2400" dirty="0" err="1"/>
              <a:t>add</a:t>
            </a:r>
            <a:r>
              <a:rPr lang="es-ES" sz="2400" dirty="0"/>
              <a:t> &lt;fichero olvidado&gt;</a:t>
            </a:r>
          </a:p>
          <a:p>
            <a:r>
              <a:rPr lang="es-ES" sz="2400" dirty="0"/>
              <a:t>$ </a:t>
            </a:r>
            <a:r>
              <a:rPr lang="es-ES" sz="2400" dirty="0" err="1"/>
              <a:t>git</a:t>
            </a:r>
            <a:r>
              <a:rPr lang="es-ES" sz="2400" dirty="0"/>
              <a:t> </a:t>
            </a:r>
            <a:r>
              <a:rPr lang="es-ES" sz="2400" dirty="0" err="1"/>
              <a:t>commit</a:t>
            </a:r>
            <a:r>
              <a:rPr lang="es-ES" sz="2400" dirty="0"/>
              <a:t> --</a:t>
            </a:r>
            <a:r>
              <a:rPr lang="es-ES" sz="2400" dirty="0" err="1"/>
              <a:t>amend</a:t>
            </a:r>
            <a:endParaRPr lang="es-ES" sz="2400" dirty="0"/>
          </a:p>
        </p:txBody>
      </p:sp>
    </p:spTree>
    <p:extLst>
      <p:ext uri="{BB962C8B-B14F-4D97-AF65-F5344CB8AC3E}">
        <p14:creationId xmlns:p14="http://schemas.microsoft.com/office/powerpoint/2010/main" val="249175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2.1 Obteniendo un repositorio </a:t>
            </a:r>
            <a:r>
              <a:rPr lang="es-ES" dirty="0" err="1"/>
              <a:t>Git</a:t>
            </a:r>
            <a:r>
              <a:rPr lang="es-ES" dirty="0"/>
              <a:t/>
            </a:r>
            <a:br>
              <a:rPr lang="es-ES" dirty="0"/>
            </a:br>
            <a:endParaRPr lang="es-ES" dirty="0"/>
          </a:p>
        </p:txBody>
      </p:sp>
      <p:sp>
        <p:nvSpPr>
          <p:cNvPr id="3" name="Marcador de contenido 2"/>
          <p:cNvSpPr>
            <a:spLocks noGrp="1"/>
          </p:cNvSpPr>
          <p:nvPr>
            <p:ph idx="1"/>
          </p:nvPr>
        </p:nvSpPr>
        <p:spPr/>
        <p:txBody>
          <a:bodyPr>
            <a:normAutofit lnSpcReduction="10000"/>
          </a:bodyPr>
          <a:lstStyle/>
          <a:p>
            <a:r>
              <a:rPr lang="es-ES" dirty="0"/>
              <a:t>Formas de obtener un proyecto</a:t>
            </a:r>
          </a:p>
          <a:p>
            <a:pPr lvl="1"/>
            <a:r>
              <a:rPr lang="es-ES" dirty="0"/>
              <a:t>Tomar un proyecto o directorio existente</a:t>
            </a:r>
          </a:p>
          <a:p>
            <a:pPr marL="457200" lvl="1" indent="0" algn="ctr">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init</a:t>
            </a:r>
            <a:endParaRPr lang="es-ES" dirty="0">
              <a:latin typeface="Consolas" panose="020B0609020204030204" pitchFamily="49" charset="0"/>
            </a:endParaRPr>
          </a:p>
          <a:p>
            <a:pPr lvl="2"/>
            <a:r>
              <a:rPr lang="es-ES" dirty="0"/>
              <a:t>Crea un directorio .</a:t>
            </a:r>
            <a:r>
              <a:rPr lang="es-ES" dirty="0" err="1"/>
              <a:t>git</a:t>
            </a:r>
            <a:r>
              <a:rPr lang="es-ES" dirty="0"/>
              <a:t> (esqueleto)</a:t>
            </a:r>
          </a:p>
          <a:p>
            <a:pPr lvl="2"/>
            <a:r>
              <a:rPr lang="es-ES" dirty="0"/>
              <a:t>Añadir seguimiento de archivos seguido de una confirmación</a:t>
            </a: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add</a:t>
            </a:r>
            <a:r>
              <a:rPr lang="es-ES" dirty="0">
                <a:latin typeface="Consolas" panose="020B0609020204030204" pitchFamily="49" charset="0"/>
              </a:rPr>
              <a:t> *.</a:t>
            </a:r>
            <a:r>
              <a:rPr lang="es-ES" dirty="0" err="1">
                <a:latin typeface="Consolas" panose="020B0609020204030204" pitchFamily="49" charset="0"/>
              </a:rPr>
              <a:t>py</a:t>
            </a:r>
            <a:endParaRPr lang="es-ES" dirty="0">
              <a:latin typeface="Consolas" panose="020B0609020204030204" pitchFamily="49" charset="0"/>
            </a:endParaRP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add</a:t>
            </a:r>
            <a:r>
              <a:rPr lang="es-ES" dirty="0">
                <a:latin typeface="Consolas" panose="020B0609020204030204" pitchFamily="49" charset="0"/>
              </a:rPr>
              <a:t> README </a:t>
            </a:r>
          </a:p>
          <a:p>
            <a:pPr marL="1371600" lvl="3" indent="0">
              <a:buNone/>
            </a:pPr>
            <a:r>
              <a:rPr lang="es-ES" dirty="0">
                <a:latin typeface="Consolas" panose="020B0609020204030204" pitchFamily="49" charset="0"/>
              </a:rPr>
              <a:t>$ </a:t>
            </a: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–m 'versión inicial del proyecto'</a:t>
            </a:r>
          </a:p>
          <a:p>
            <a:pPr lvl="1"/>
            <a:r>
              <a:rPr lang="es-ES" dirty="0"/>
              <a:t>Clonar un repositorio </a:t>
            </a:r>
            <a:r>
              <a:rPr lang="es-ES" dirty="0" err="1"/>
              <a:t>Git</a:t>
            </a:r>
            <a:r>
              <a:rPr lang="es-ES" dirty="0"/>
              <a:t> desde otro servidor</a:t>
            </a:r>
          </a:p>
          <a:p>
            <a:pPr lvl="2"/>
            <a:r>
              <a:rPr lang="es-ES" dirty="0" err="1">
                <a:latin typeface="Consolas" panose="020B0609020204030204" pitchFamily="49" charset="0"/>
              </a:rPr>
              <a:t>git</a:t>
            </a:r>
            <a:r>
              <a:rPr lang="es-ES" dirty="0">
                <a:latin typeface="Consolas" panose="020B0609020204030204" pitchFamily="49" charset="0"/>
              </a:rPr>
              <a:t> clone git://github.com/schacon/grit.git</a:t>
            </a:r>
          </a:p>
          <a:p>
            <a:pPr lvl="2"/>
            <a:r>
              <a:rPr lang="es-ES" dirty="0" err="1">
                <a:latin typeface="Consolas" panose="020B0609020204030204" pitchFamily="49" charset="0"/>
              </a:rPr>
              <a:t>git</a:t>
            </a:r>
            <a:r>
              <a:rPr lang="es-ES" dirty="0">
                <a:latin typeface="Consolas" panose="020B0609020204030204" pitchFamily="49" charset="0"/>
              </a:rPr>
              <a:t> clone http(s)://github.com/</a:t>
            </a:r>
            <a:r>
              <a:rPr lang="es-ES" dirty="0" err="1">
                <a:latin typeface="Consolas" panose="020B0609020204030204" pitchFamily="49" charset="0"/>
              </a:rPr>
              <a:t>schacon</a:t>
            </a:r>
            <a:r>
              <a:rPr lang="es-ES" dirty="0">
                <a:latin typeface="Consolas" panose="020B0609020204030204" pitchFamily="49" charset="0"/>
              </a:rPr>
              <a:t>/</a:t>
            </a:r>
            <a:r>
              <a:rPr lang="es-ES" dirty="0" err="1">
                <a:latin typeface="Consolas" panose="020B0609020204030204" pitchFamily="49" charset="0"/>
              </a:rPr>
              <a:t>grit.git</a:t>
            </a:r>
            <a:endParaRPr lang="es-ES" dirty="0">
              <a:latin typeface="Consolas" panose="020B0609020204030204" pitchFamily="49" charset="0"/>
            </a:endParaRPr>
          </a:p>
          <a:p>
            <a:pPr lvl="2"/>
            <a:r>
              <a:rPr lang="es-ES" dirty="0" err="1">
                <a:latin typeface="Consolas" panose="020B0609020204030204" pitchFamily="49" charset="0"/>
              </a:rPr>
              <a:t>git</a:t>
            </a:r>
            <a:r>
              <a:rPr lang="es-ES" dirty="0">
                <a:latin typeface="Consolas" panose="020B0609020204030204" pitchFamily="49" charset="0"/>
              </a:rPr>
              <a:t> clone </a:t>
            </a:r>
            <a:r>
              <a:rPr lang="es-ES" dirty="0" err="1">
                <a:latin typeface="Consolas" panose="020B0609020204030204" pitchFamily="49" charset="0"/>
              </a:rPr>
              <a:t>usuario@servidor</a:t>
            </a:r>
            <a:r>
              <a:rPr lang="es-ES" dirty="0">
                <a:latin typeface="Consolas" panose="020B0609020204030204" pitchFamily="49" charset="0"/>
              </a:rPr>
              <a:t>:/</a:t>
            </a:r>
            <a:r>
              <a:rPr lang="es-ES" dirty="0" err="1">
                <a:latin typeface="Consolas" panose="020B0609020204030204" pitchFamily="49" charset="0"/>
              </a:rPr>
              <a:t>schacon</a:t>
            </a:r>
            <a:r>
              <a:rPr lang="es-ES" dirty="0">
                <a:latin typeface="Consolas" panose="020B0609020204030204" pitchFamily="49" charset="0"/>
              </a:rPr>
              <a:t>/</a:t>
            </a:r>
            <a:r>
              <a:rPr lang="es-ES" dirty="0" err="1">
                <a:latin typeface="Consolas" panose="020B0609020204030204" pitchFamily="49" charset="0"/>
              </a:rPr>
              <a:t>grit.git</a:t>
            </a:r>
            <a:endParaRPr lang="es-ES" dirty="0">
              <a:latin typeface="Consolas" panose="020B0609020204030204" pitchFamily="49" charset="0"/>
            </a:endParaRPr>
          </a:p>
        </p:txBody>
      </p:sp>
    </p:spTree>
    <p:extLst>
      <p:ext uri="{BB962C8B-B14F-4D97-AF65-F5344CB8AC3E}">
        <p14:creationId xmlns:p14="http://schemas.microsoft.com/office/powerpoint/2010/main" val="529525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3" name="Marcador de contenido 2"/>
          <p:cNvSpPr>
            <a:spLocks noGrp="1"/>
          </p:cNvSpPr>
          <p:nvPr>
            <p:ph idx="1"/>
          </p:nvPr>
        </p:nvSpPr>
        <p:spPr>
          <a:xfrm>
            <a:off x="1104293" y="1324785"/>
            <a:ext cx="8946541" cy="4195481"/>
          </a:xfrm>
        </p:spPr>
        <p:txBody>
          <a:bodyPr/>
          <a:lstStyle/>
          <a:p>
            <a:r>
              <a:rPr lang="es-ES" dirty="0"/>
              <a:t>Digamos que se ha modificado dos archivos, y se quiere confirmarlos como cambios separados, pero si se tecleas accidentalmente </a:t>
            </a:r>
            <a:r>
              <a:rPr lang="es-ES" dirty="0" err="1"/>
              <a:t>git</a:t>
            </a:r>
            <a:r>
              <a:rPr lang="es-ES" dirty="0"/>
              <a:t> </a:t>
            </a:r>
            <a:r>
              <a:rPr lang="es-ES" dirty="0" err="1"/>
              <a:t>add</a:t>
            </a:r>
            <a:r>
              <a:rPr lang="es-ES" dirty="0"/>
              <a:t> * y se preparan ambos. ¿Cómo se puede sacar uno de ellos del área de preparación? El mismo comando da la respuesta:</a:t>
            </a:r>
          </a:p>
        </p:txBody>
      </p:sp>
      <p:sp>
        <p:nvSpPr>
          <p:cNvPr id="6" name="Rectángulo 5"/>
          <p:cNvSpPr/>
          <p:nvPr/>
        </p:nvSpPr>
        <p:spPr>
          <a:xfrm>
            <a:off x="2980266" y="3097848"/>
            <a:ext cx="6096000" cy="2585323"/>
          </a:xfrm>
          <a:prstGeom prst="rect">
            <a:avLst/>
          </a:prstGeom>
        </p:spPr>
        <p:txBody>
          <a:bodyPr>
            <a:spAutoFit/>
          </a:bodyPr>
          <a:lstStyle/>
          <a:p>
            <a:r>
              <a:rPr lang="en-US" dirty="0">
                <a:solidFill>
                  <a:srgbClr val="FFFF00"/>
                </a:solidFill>
              </a:rPr>
              <a:t>$ </a:t>
            </a:r>
            <a:r>
              <a:rPr lang="en-US" dirty="0" err="1">
                <a:solidFill>
                  <a:srgbClr val="FFFF00"/>
                </a:solidFill>
              </a:rPr>
              <a:t>git</a:t>
            </a:r>
            <a:r>
              <a:rPr lang="en-US" dirty="0">
                <a:solidFill>
                  <a:srgbClr val="FFFF00"/>
                </a:solidFill>
              </a:rPr>
              <a:t> add .</a:t>
            </a: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a:t>
            </a:r>
            <a:r>
              <a:rPr lang="en-US" b="1" dirty="0">
                <a:solidFill>
                  <a:srgbClr val="FFFF00"/>
                </a:solidFill>
              </a:rPr>
              <a:t>(use "</a:t>
            </a:r>
            <a:r>
              <a:rPr lang="en-US" b="1" dirty="0" err="1">
                <a:solidFill>
                  <a:srgbClr val="FFFF00"/>
                </a:solidFill>
              </a:rPr>
              <a:t>git</a:t>
            </a:r>
            <a:r>
              <a:rPr lang="en-US" b="1" dirty="0">
                <a:solidFill>
                  <a:srgbClr val="FFFF00"/>
                </a:solidFill>
              </a:rPr>
              <a:t> reset HEAD &lt;file&gt;..." to </a:t>
            </a:r>
            <a:r>
              <a:rPr lang="en-US" b="1" dirty="0" err="1">
                <a:solidFill>
                  <a:srgbClr val="FFFF00"/>
                </a:solidFill>
              </a:rPr>
              <a:t>unstage</a:t>
            </a:r>
            <a:r>
              <a:rPr lang="en-US" b="1"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214074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4" name="Rectángulo 3"/>
          <p:cNvSpPr/>
          <p:nvPr/>
        </p:nvSpPr>
        <p:spPr>
          <a:xfrm>
            <a:off x="1151466" y="1570210"/>
            <a:ext cx="9211733" cy="4247317"/>
          </a:xfrm>
          <a:prstGeom prst="rect">
            <a:avLst/>
          </a:prstGeom>
        </p:spPr>
        <p:txBody>
          <a:bodyPr wrap="square">
            <a:spAutoFit/>
          </a:bodyPr>
          <a:lstStyle/>
          <a:p>
            <a:r>
              <a:rPr lang="en-US" dirty="0">
                <a:solidFill>
                  <a:srgbClr val="FFFF00"/>
                </a:solidFill>
              </a:rPr>
              <a:t>$ </a:t>
            </a:r>
            <a:r>
              <a:rPr lang="en-US" dirty="0" err="1">
                <a:solidFill>
                  <a:srgbClr val="FFFF00"/>
                </a:solidFill>
              </a:rPr>
              <a:t>git</a:t>
            </a:r>
            <a:r>
              <a:rPr lang="en-US" dirty="0">
                <a:solidFill>
                  <a:srgbClr val="FFFF00"/>
                </a:solidFill>
              </a:rPr>
              <a:t> reset HEAD </a:t>
            </a:r>
            <a:r>
              <a:rPr lang="en-US" dirty="0" err="1">
                <a:solidFill>
                  <a:srgbClr val="FFFF00"/>
                </a:solidFill>
              </a:rPr>
              <a:t>benchmarks.rb</a:t>
            </a:r>
            <a:endParaRPr lang="en-US" dirty="0">
              <a:solidFill>
                <a:srgbClr val="FFFF00"/>
              </a:solidFill>
            </a:endParaRPr>
          </a:p>
          <a:p>
            <a:r>
              <a:rPr lang="en-US" dirty="0" err="1">
                <a:solidFill>
                  <a:srgbClr val="FFFF00"/>
                </a:solidFill>
              </a:rPr>
              <a:t>benchmarks.rb</a:t>
            </a:r>
            <a:r>
              <a:rPr lang="en-US" dirty="0">
                <a:solidFill>
                  <a:srgbClr val="FFFF00"/>
                </a:solidFill>
              </a:rPr>
              <a:t>: locally modified</a:t>
            </a: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(use "</a:t>
            </a:r>
            <a:r>
              <a:rPr lang="en-US" dirty="0" err="1">
                <a:solidFill>
                  <a:srgbClr val="FFFF00"/>
                </a:solidFill>
              </a:rPr>
              <a:t>git</a:t>
            </a:r>
            <a:r>
              <a:rPr lang="en-US" dirty="0">
                <a:solidFill>
                  <a:srgbClr val="FFFF00"/>
                </a:solidFill>
              </a:rPr>
              <a:t> reset HEAD &lt;file&gt;..." to </a:t>
            </a:r>
            <a:r>
              <a:rPr lang="en-US" dirty="0" err="1">
                <a:solidFill>
                  <a:srgbClr val="FFFF00"/>
                </a:solidFill>
              </a:rPr>
              <a:t>unstage</a:t>
            </a:r>
            <a:r>
              <a:rPr lang="en-US"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a:t>
            </a:r>
          </a:p>
          <a:p>
            <a:r>
              <a:rPr lang="en-US" dirty="0">
                <a:solidFill>
                  <a:srgbClr val="FFFF00"/>
                </a:solidFill>
              </a:rPr>
              <a:t># Changes not staged for commit:</a:t>
            </a:r>
          </a:p>
          <a:p>
            <a:r>
              <a:rPr lang="en-US" dirty="0">
                <a:solidFill>
                  <a:srgbClr val="FFFF00"/>
                </a:solidFill>
              </a:rPr>
              <a:t>#   (use "</a:t>
            </a:r>
            <a:r>
              <a:rPr lang="en-US" dirty="0" err="1">
                <a:solidFill>
                  <a:srgbClr val="FFFF00"/>
                </a:solidFill>
              </a:rPr>
              <a:t>git</a:t>
            </a:r>
            <a:r>
              <a:rPr lang="en-US" dirty="0">
                <a:solidFill>
                  <a:srgbClr val="FFFF00"/>
                </a:solidFill>
              </a:rPr>
              <a:t> add &lt;file&gt;..." to update what will be committed)</a:t>
            </a:r>
          </a:p>
          <a:p>
            <a:r>
              <a:rPr lang="en-US" dirty="0">
                <a:solidFill>
                  <a:srgbClr val="FFFF00"/>
                </a:solidFill>
              </a:rPr>
              <a:t>#   (use "</a:t>
            </a:r>
            <a:r>
              <a:rPr lang="en-US" dirty="0" err="1">
                <a:solidFill>
                  <a:srgbClr val="FFFF00"/>
                </a:solidFill>
              </a:rPr>
              <a:t>git</a:t>
            </a:r>
            <a:r>
              <a:rPr lang="en-US" dirty="0">
                <a:solidFill>
                  <a:srgbClr val="FFFF00"/>
                </a:solidFill>
              </a:rPr>
              <a:t> checkout -- &lt;file&gt;..." to discard changes in working directory)</a:t>
            </a:r>
          </a:p>
          <a:p>
            <a:r>
              <a:rPr lang="en-US" dirty="0">
                <a:solidFill>
                  <a:srgbClr val="FFFF00"/>
                </a:solidFill>
              </a:rPr>
              <a: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168698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2.4 Deshaciendo cosas</a:t>
            </a:r>
          </a:p>
        </p:txBody>
      </p:sp>
      <p:sp>
        <p:nvSpPr>
          <p:cNvPr id="3" name="Marcador de contenido 2"/>
          <p:cNvSpPr>
            <a:spLocks noGrp="1"/>
          </p:cNvSpPr>
          <p:nvPr>
            <p:ph idx="1"/>
          </p:nvPr>
        </p:nvSpPr>
        <p:spPr/>
        <p:txBody>
          <a:bodyPr/>
          <a:lstStyle/>
          <a:p>
            <a:r>
              <a:rPr lang="es-ES" dirty="0"/>
              <a:t>Revertir el archivo al mismo estado en el que estaba cuando se hizo su última confirmación. </a:t>
            </a:r>
            <a:r>
              <a:rPr lang="es-ES" dirty="0" err="1"/>
              <a:t>git</a:t>
            </a:r>
            <a:r>
              <a:rPr lang="es-ES" dirty="0"/>
              <a:t> status también dice como hacer esto</a:t>
            </a:r>
          </a:p>
          <a:p>
            <a:endParaRPr lang="es-ES" dirty="0"/>
          </a:p>
          <a:p>
            <a:endParaRPr lang="es-ES" dirty="0"/>
          </a:p>
          <a:p>
            <a:endParaRPr lang="es-ES" dirty="0"/>
          </a:p>
          <a:p>
            <a:endParaRPr lang="es-ES" dirty="0"/>
          </a:p>
          <a:p>
            <a:endParaRPr lang="es-ES" dirty="0"/>
          </a:p>
          <a:p>
            <a:endParaRPr lang="es-ES" dirty="0"/>
          </a:p>
          <a:p>
            <a:r>
              <a:rPr lang="es-ES" dirty="0"/>
              <a:t>OJO.- Cualquier modificación hecha sobre este archivo desaparecerá. </a:t>
            </a:r>
          </a:p>
        </p:txBody>
      </p:sp>
      <p:sp>
        <p:nvSpPr>
          <p:cNvPr id="4" name="Rectángulo 3"/>
          <p:cNvSpPr/>
          <p:nvPr/>
        </p:nvSpPr>
        <p:spPr>
          <a:xfrm>
            <a:off x="237067" y="2996496"/>
            <a:ext cx="6096000" cy="2308324"/>
          </a:xfrm>
          <a:prstGeom prst="rect">
            <a:avLst/>
          </a:prstGeom>
        </p:spPr>
        <p:txBody>
          <a:bodyPr>
            <a:spAutoFit/>
          </a:bodyPr>
          <a:lstStyle/>
          <a:p>
            <a:r>
              <a:rPr lang="en-US" dirty="0">
                <a:solidFill>
                  <a:srgbClr val="FFFF00"/>
                </a:solidFill>
              </a:rPr>
              <a:t># Changes not staged for commit:</a:t>
            </a:r>
          </a:p>
          <a:p>
            <a:r>
              <a:rPr lang="en-US" dirty="0">
                <a:solidFill>
                  <a:srgbClr val="FFFF00"/>
                </a:solidFill>
              </a:rPr>
              <a:t>#   (use "</a:t>
            </a:r>
            <a:r>
              <a:rPr lang="en-US" dirty="0" err="1">
                <a:solidFill>
                  <a:srgbClr val="FFFF00"/>
                </a:solidFill>
              </a:rPr>
              <a:t>git</a:t>
            </a:r>
            <a:r>
              <a:rPr lang="en-US" dirty="0">
                <a:solidFill>
                  <a:srgbClr val="FFFF00"/>
                </a:solidFill>
              </a:rPr>
              <a:t> add &lt;file&gt;..." to update what will be committed)</a:t>
            </a:r>
          </a:p>
          <a:p>
            <a:r>
              <a:rPr lang="en-US" dirty="0">
                <a:solidFill>
                  <a:srgbClr val="FFFF00"/>
                </a:solidFill>
              </a:rPr>
              <a:t>#   </a:t>
            </a:r>
            <a:r>
              <a:rPr lang="en-US" b="1" dirty="0">
                <a:solidFill>
                  <a:srgbClr val="FFFF00"/>
                </a:solidFill>
              </a:rPr>
              <a:t>(use "</a:t>
            </a:r>
            <a:r>
              <a:rPr lang="en-US" b="1" dirty="0" err="1">
                <a:solidFill>
                  <a:srgbClr val="FFFF00"/>
                </a:solidFill>
              </a:rPr>
              <a:t>git</a:t>
            </a:r>
            <a:r>
              <a:rPr lang="en-US" b="1" dirty="0">
                <a:solidFill>
                  <a:srgbClr val="FFFF00"/>
                </a:solidFill>
              </a:rPr>
              <a:t> checkout -- &lt;file&gt;..." to discard changes in working directory)</a:t>
            </a:r>
          </a:p>
          <a:p>
            <a:r>
              <a:rPr lang="en-US" dirty="0">
                <a:solidFill>
                  <a:srgbClr val="FFFF00"/>
                </a:solidFill>
              </a:rPr>
              <a:t>#</a:t>
            </a:r>
          </a:p>
          <a:p>
            <a:r>
              <a:rPr lang="en-US" dirty="0">
                <a:solidFill>
                  <a:srgbClr val="FFFF00"/>
                </a:solidFill>
              </a:rPr>
              <a:t>#       modified:   </a:t>
            </a:r>
            <a:r>
              <a:rPr lang="en-US" dirty="0" err="1">
                <a:solidFill>
                  <a:srgbClr val="FFFF00"/>
                </a:solidFill>
              </a:rPr>
              <a:t>benchmarks.rb</a:t>
            </a:r>
            <a:endParaRPr lang="en-US" dirty="0">
              <a:solidFill>
                <a:srgbClr val="FFFF00"/>
              </a:solidFill>
            </a:endParaRPr>
          </a:p>
          <a:p>
            <a:r>
              <a:rPr lang="en-US" dirty="0">
                <a:solidFill>
                  <a:srgbClr val="FFFF00"/>
                </a:solidFill>
              </a:rPr>
              <a:t>#</a:t>
            </a:r>
            <a:endParaRPr lang="es-ES" dirty="0">
              <a:solidFill>
                <a:srgbClr val="FFFF00"/>
              </a:solidFill>
            </a:endParaRPr>
          </a:p>
        </p:txBody>
      </p:sp>
      <p:sp>
        <p:nvSpPr>
          <p:cNvPr id="5" name="Rectángulo 4"/>
          <p:cNvSpPr/>
          <p:nvPr/>
        </p:nvSpPr>
        <p:spPr>
          <a:xfrm>
            <a:off x="6333067" y="2996496"/>
            <a:ext cx="6096000" cy="2308324"/>
          </a:xfrm>
          <a:prstGeom prst="rect">
            <a:avLst/>
          </a:prstGeom>
        </p:spPr>
        <p:txBody>
          <a:bodyPr>
            <a:spAutoFit/>
          </a:bodyPr>
          <a:lstStyle/>
          <a:p>
            <a:r>
              <a:rPr lang="en-US" dirty="0">
                <a:solidFill>
                  <a:srgbClr val="FFFF00"/>
                </a:solidFill>
              </a:rPr>
              <a:t>$ </a:t>
            </a:r>
            <a:r>
              <a:rPr lang="en-US" dirty="0" err="1">
                <a:solidFill>
                  <a:srgbClr val="FFFF00"/>
                </a:solidFill>
              </a:rPr>
              <a:t>git</a:t>
            </a:r>
            <a:r>
              <a:rPr lang="en-US" dirty="0">
                <a:solidFill>
                  <a:srgbClr val="FFFF00"/>
                </a:solidFill>
              </a:rPr>
              <a:t> checkout -- </a:t>
            </a:r>
            <a:r>
              <a:rPr lang="en-US" dirty="0" err="1">
                <a:solidFill>
                  <a:srgbClr val="FFFF00"/>
                </a:solidFill>
              </a:rPr>
              <a:t>benchmarks.rb</a:t>
            </a:r>
            <a:endParaRPr lang="en-US" dirty="0">
              <a:solidFill>
                <a:srgbClr val="FFFF00"/>
              </a:solidFill>
            </a:endParaRPr>
          </a:p>
          <a:p>
            <a:r>
              <a:rPr lang="en-US" dirty="0">
                <a:solidFill>
                  <a:srgbClr val="FFFF00"/>
                </a:solidFill>
              </a:rPr>
              <a:t>$ </a:t>
            </a:r>
            <a:r>
              <a:rPr lang="en-US" dirty="0" err="1">
                <a:solidFill>
                  <a:srgbClr val="FFFF00"/>
                </a:solidFill>
              </a:rPr>
              <a:t>git</a:t>
            </a:r>
            <a:r>
              <a:rPr lang="en-US" dirty="0">
                <a:solidFill>
                  <a:srgbClr val="FFFF00"/>
                </a:solidFill>
              </a:rPr>
              <a:t> status</a:t>
            </a:r>
          </a:p>
          <a:p>
            <a:r>
              <a:rPr lang="en-US" dirty="0">
                <a:solidFill>
                  <a:srgbClr val="FFFF00"/>
                </a:solidFill>
              </a:rPr>
              <a:t># On branch master</a:t>
            </a:r>
          </a:p>
          <a:p>
            <a:r>
              <a:rPr lang="en-US" dirty="0">
                <a:solidFill>
                  <a:srgbClr val="FFFF00"/>
                </a:solidFill>
              </a:rPr>
              <a:t># Changes to be committed:</a:t>
            </a:r>
          </a:p>
          <a:p>
            <a:r>
              <a:rPr lang="en-US" dirty="0">
                <a:solidFill>
                  <a:srgbClr val="FFFF00"/>
                </a:solidFill>
              </a:rPr>
              <a:t>#   (use "</a:t>
            </a:r>
            <a:r>
              <a:rPr lang="en-US" dirty="0" err="1">
                <a:solidFill>
                  <a:srgbClr val="FFFF00"/>
                </a:solidFill>
              </a:rPr>
              <a:t>git</a:t>
            </a:r>
            <a:r>
              <a:rPr lang="en-US" dirty="0">
                <a:solidFill>
                  <a:srgbClr val="FFFF00"/>
                </a:solidFill>
              </a:rPr>
              <a:t> reset HEAD &lt;file&gt;..." to </a:t>
            </a:r>
            <a:r>
              <a:rPr lang="en-US" dirty="0" err="1">
                <a:solidFill>
                  <a:srgbClr val="FFFF00"/>
                </a:solidFill>
              </a:rPr>
              <a:t>unstage</a:t>
            </a:r>
            <a:r>
              <a:rPr lang="en-US" dirty="0">
                <a:solidFill>
                  <a:srgbClr val="FFFF00"/>
                </a:solidFill>
              </a:rPr>
              <a:t>)</a:t>
            </a:r>
          </a:p>
          <a:p>
            <a:r>
              <a:rPr lang="en-US" dirty="0">
                <a:solidFill>
                  <a:srgbClr val="FFFF00"/>
                </a:solidFill>
              </a:rPr>
              <a:t>#</a:t>
            </a:r>
          </a:p>
          <a:p>
            <a:r>
              <a:rPr lang="en-US" dirty="0">
                <a:solidFill>
                  <a:srgbClr val="FFFF00"/>
                </a:solidFill>
              </a:rPr>
              <a:t>#       modified:   README.txt</a:t>
            </a:r>
          </a:p>
          <a:p>
            <a:r>
              <a:rPr lang="en-US" dirty="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384285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4933" y="452718"/>
            <a:ext cx="9525901" cy="1400530"/>
          </a:xfrm>
        </p:spPr>
        <p:txBody>
          <a:bodyPr/>
          <a:lstStyle/>
          <a:p>
            <a:r>
              <a:rPr lang="es-ES" dirty="0"/>
              <a:t>2.5 Trabajo con repositorios remotos</a:t>
            </a:r>
          </a:p>
        </p:txBody>
      </p:sp>
      <p:sp>
        <p:nvSpPr>
          <p:cNvPr id="3" name="Marcador de contenido 2"/>
          <p:cNvSpPr>
            <a:spLocks noGrp="1"/>
          </p:cNvSpPr>
          <p:nvPr>
            <p:ph idx="1"/>
          </p:nvPr>
        </p:nvSpPr>
        <p:spPr>
          <a:xfrm>
            <a:off x="1103312" y="2052918"/>
            <a:ext cx="4670955" cy="4805082"/>
          </a:xfrm>
        </p:spPr>
        <p:txBody>
          <a:bodyPr>
            <a:normAutofit/>
          </a:bodyPr>
          <a:lstStyle/>
          <a:p>
            <a:r>
              <a:rPr lang="es-ES" dirty="0"/>
              <a:t>Los repositorios remotos son versiones de tu proyecto que se encuentran alojados en Internet o en algún punto de la red</a:t>
            </a:r>
          </a:p>
          <a:p>
            <a:r>
              <a:rPr lang="es-ES" dirty="0"/>
              <a:t>Colaborar con otros implica gestionar estos repositorios remotos, y mandar (</a:t>
            </a:r>
            <a:r>
              <a:rPr lang="es-ES" dirty="0" err="1"/>
              <a:t>push</a:t>
            </a:r>
            <a:r>
              <a:rPr lang="es-ES" dirty="0"/>
              <a:t>) y recibir (</a:t>
            </a:r>
            <a:r>
              <a:rPr lang="es-ES" dirty="0" err="1"/>
              <a:t>pull</a:t>
            </a:r>
            <a:r>
              <a:rPr lang="es-ES" dirty="0"/>
              <a:t>)</a:t>
            </a:r>
          </a:p>
          <a:p>
            <a:r>
              <a:rPr lang="es-ES" dirty="0"/>
              <a:t>Para ver qué repositorios remotos tienes configurados</a:t>
            </a:r>
          </a:p>
          <a:p>
            <a:pPr marL="0" indent="0" algn="ctr">
              <a:buNone/>
            </a:pPr>
            <a:r>
              <a:rPr lang="es-ES" sz="2800" dirty="0" err="1">
                <a:latin typeface="Consolas" panose="020B0609020204030204" pitchFamily="49" charset="0"/>
              </a:rPr>
              <a:t>git</a:t>
            </a:r>
            <a:r>
              <a:rPr lang="es-ES" sz="2800" dirty="0">
                <a:latin typeface="Consolas" panose="020B0609020204030204" pitchFamily="49" charset="0"/>
              </a:rPr>
              <a:t> </a:t>
            </a:r>
            <a:r>
              <a:rPr lang="es-ES" sz="2800" dirty="0" err="1">
                <a:latin typeface="Consolas" panose="020B0609020204030204" pitchFamily="49" charset="0"/>
              </a:rPr>
              <a:t>remote</a:t>
            </a:r>
            <a:endParaRPr lang="es-ES" sz="2800" dirty="0">
              <a:latin typeface="Consolas" panose="020B0609020204030204" pitchFamily="49" charset="0"/>
            </a:endParaRPr>
          </a:p>
        </p:txBody>
      </p:sp>
      <p:sp>
        <p:nvSpPr>
          <p:cNvPr id="5" name="Rectángulo 4"/>
          <p:cNvSpPr/>
          <p:nvPr/>
        </p:nvSpPr>
        <p:spPr>
          <a:xfrm>
            <a:off x="5774267" y="2052918"/>
            <a:ext cx="6096000" cy="3416320"/>
          </a:xfrm>
          <a:prstGeom prst="rect">
            <a:avLst/>
          </a:prstGeom>
        </p:spPr>
        <p:txBody>
          <a:bodyPr>
            <a:spAutoFit/>
          </a:bodyPr>
          <a:lstStyle/>
          <a:p>
            <a:r>
              <a:rPr lang="es-ES" dirty="0">
                <a:solidFill>
                  <a:srgbClr val="FFFF00"/>
                </a:solidFill>
              </a:rPr>
              <a:t>$ </a:t>
            </a:r>
            <a:r>
              <a:rPr lang="es-ES" dirty="0" err="1">
                <a:solidFill>
                  <a:srgbClr val="FFFF00"/>
                </a:solidFill>
              </a:rPr>
              <a:t>git</a:t>
            </a:r>
            <a:r>
              <a:rPr lang="es-ES" dirty="0">
                <a:solidFill>
                  <a:srgbClr val="FFFF00"/>
                </a:solidFill>
              </a:rPr>
              <a:t> clone git://github.com/schacon/ticgit.git</a:t>
            </a:r>
          </a:p>
          <a:p>
            <a:r>
              <a:rPr lang="es-ES" dirty="0" err="1">
                <a:solidFill>
                  <a:srgbClr val="FFFF00"/>
                </a:solidFill>
              </a:rPr>
              <a:t>Initialized</a:t>
            </a:r>
            <a:r>
              <a:rPr lang="es-ES" dirty="0">
                <a:solidFill>
                  <a:srgbClr val="FFFF00"/>
                </a:solidFill>
              </a:rPr>
              <a:t> </a:t>
            </a:r>
            <a:r>
              <a:rPr lang="es-ES" dirty="0" err="1">
                <a:solidFill>
                  <a:srgbClr val="FFFF00"/>
                </a:solidFill>
              </a:rPr>
              <a:t>empty</a:t>
            </a:r>
            <a:r>
              <a:rPr lang="es-ES" dirty="0">
                <a:solidFill>
                  <a:srgbClr val="FFFF00"/>
                </a:solidFill>
              </a:rPr>
              <a:t> Git </a:t>
            </a:r>
            <a:r>
              <a:rPr lang="es-ES" dirty="0" err="1">
                <a:solidFill>
                  <a:srgbClr val="FFFF00"/>
                </a:solidFill>
              </a:rPr>
              <a:t>repository</a:t>
            </a:r>
            <a:r>
              <a:rPr lang="es-ES" dirty="0">
                <a:solidFill>
                  <a:srgbClr val="FFFF00"/>
                </a:solidFill>
              </a:rPr>
              <a:t> in /</a:t>
            </a:r>
            <a:r>
              <a:rPr lang="es-ES" dirty="0" err="1">
                <a:solidFill>
                  <a:srgbClr val="FFFF00"/>
                </a:solidFill>
              </a:rPr>
              <a:t>private</a:t>
            </a:r>
            <a:r>
              <a:rPr lang="es-ES" dirty="0">
                <a:solidFill>
                  <a:srgbClr val="FFFF00"/>
                </a:solidFill>
              </a:rPr>
              <a:t>/</a:t>
            </a:r>
            <a:r>
              <a:rPr lang="es-ES" dirty="0" err="1">
                <a:solidFill>
                  <a:srgbClr val="FFFF00"/>
                </a:solidFill>
              </a:rPr>
              <a:t>tmp</a:t>
            </a:r>
            <a:r>
              <a:rPr lang="es-ES" dirty="0">
                <a:solidFill>
                  <a:srgbClr val="FFFF00"/>
                </a:solidFill>
              </a:rPr>
              <a:t>/</a:t>
            </a:r>
            <a:r>
              <a:rPr lang="es-ES" dirty="0" err="1">
                <a:solidFill>
                  <a:srgbClr val="FFFF00"/>
                </a:solidFill>
              </a:rPr>
              <a:t>ticgit</a:t>
            </a:r>
            <a:r>
              <a:rPr lang="es-ES" dirty="0">
                <a:solidFill>
                  <a:srgbClr val="FFFF00"/>
                </a:solidFill>
              </a:rPr>
              <a:t>/.</a:t>
            </a:r>
            <a:r>
              <a:rPr lang="es-ES" dirty="0" err="1">
                <a:solidFill>
                  <a:srgbClr val="FFFF00"/>
                </a:solidFill>
              </a:rPr>
              <a:t>git</a:t>
            </a:r>
            <a:r>
              <a:rPr lang="es-ES" dirty="0">
                <a:solidFill>
                  <a:srgbClr val="FFFF00"/>
                </a:solidFill>
              </a:rPr>
              <a:t>/</a:t>
            </a:r>
          </a:p>
          <a:p>
            <a:r>
              <a:rPr lang="es-ES" dirty="0" err="1">
                <a:solidFill>
                  <a:srgbClr val="FFFF00"/>
                </a:solidFill>
              </a:rPr>
              <a:t>remote</a:t>
            </a:r>
            <a:r>
              <a:rPr lang="es-ES" dirty="0">
                <a:solidFill>
                  <a:srgbClr val="FFFF00"/>
                </a:solidFill>
              </a:rPr>
              <a:t>: </a:t>
            </a:r>
            <a:r>
              <a:rPr lang="es-ES" dirty="0" err="1">
                <a:solidFill>
                  <a:srgbClr val="FFFF00"/>
                </a:solidFill>
              </a:rPr>
              <a:t>Counting</a:t>
            </a:r>
            <a:r>
              <a:rPr lang="es-ES" dirty="0">
                <a:solidFill>
                  <a:srgbClr val="FFFF00"/>
                </a:solidFill>
              </a:rPr>
              <a:t> </a:t>
            </a:r>
            <a:r>
              <a:rPr lang="es-ES" dirty="0" err="1">
                <a:solidFill>
                  <a:srgbClr val="FFFF00"/>
                </a:solidFill>
              </a:rPr>
              <a:t>objects</a:t>
            </a:r>
            <a:r>
              <a:rPr lang="es-ES" dirty="0">
                <a:solidFill>
                  <a:srgbClr val="FFFF00"/>
                </a:solidFill>
              </a:rPr>
              <a:t>: 595, done.</a:t>
            </a:r>
          </a:p>
          <a:p>
            <a:r>
              <a:rPr lang="es-ES" dirty="0" err="1">
                <a:solidFill>
                  <a:srgbClr val="FFFF00"/>
                </a:solidFill>
              </a:rPr>
              <a:t>remote</a:t>
            </a:r>
            <a:r>
              <a:rPr lang="es-ES" dirty="0">
                <a:solidFill>
                  <a:srgbClr val="FFFF00"/>
                </a:solidFill>
              </a:rPr>
              <a:t>: </a:t>
            </a:r>
            <a:r>
              <a:rPr lang="es-ES" dirty="0" err="1">
                <a:solidFill>
                  <a:srgbClr val="FFFF00"/>
                </a:solidFill>
              </a:rPr>
              <a:t>Compressing</a:t>
            </a:r>
            <a:r>
              <a:rPr lang="es-ES" dirty="0">
                <a:solidFill>
                  <a:srgbClr val="FFFF00"/>
                </a:solidFill>
              </a:rPr>
              <a:t> </a:t>
            </a:r>
            <a:r>
              <a:rPr lang="es-ES" dirty="0" err="1">
                <a:solidFill>
                  <a:srgbClr val="FFFF00"/>
                </a:solidFill>
              </a:rPr>
              <a:t>objects</a:t>
            </a:r>
            <a:r>
              <a:rPr lang="es-ES" dirty="0">
                <a:solidFill>
                  <a:srgbClr val="FFFF00"/>
                </a:solidFill>
              </a:rPr>
              <a:t>: 100% (269/269), done.</a:t>
            </a:r>
          </a:p>
          <a:p>
            <a:r>
              <a:rPr lang="es-ES" dirty="0" err="1">
                <a:solidFill>
                  <a:srgbClr val="FFFF00"/>
                </a:solidFill>
              </a:rPr>
              <a:t>remote</a:t>
            </a:r>
            <a:r>
              <a:rPr lang="es-ES" dirty="0">
                <a:solidFill>
                  <a:srgbClr val="FFFF00"/>
                </a:solidFill>
              </a:rPr>
              <a:t>: Total 595 (delta 255), </a:t>
            </a:r>
            <a:r>
              <a:rPr lang="es-ES" dirty="0" err="1">
                <a:solidFill>
                  <a:srgbClr val="FFFF00"/>
                </a:solidFill>
              </a:rPr>
              <a:t>reused</a:t>
            </a:r>
            <a:r>
              <a:rPr lang="es-ES" dirty="0">
                <a:solidFill>
                  <a:srgbClr val="FFFF00"/>
                </a:solidFill>
              </a:rPr>
              <a:t> 589 (delta 253)</a:t>
            </a:r>
          </a:p>
          <a:p>
            <a:r>
              <a:rPr lang="es-ES" dirty="0" err="1">
                <a:solidFill>
                  <a:srgbClr val="FFFF00"/>
                </a:solidFill>
              </a:rPr>
              <a:t>Receiving</a:t>
            </a:r>
            <a:r>
              <a:rPr lang="es-ES" dirty="0">
                <a:solidFill>
                  <a:srgbClr val="FFFF00"/>
                </a:solidFill>
              </a:rPr>
              <a:t> </a:t>
            </a:r>
            <a:r>
              <a:rPr lang="es-ES" dirty="0" err="1">
                <a:solidFill>
                  <a:srgbClr val="FFFF00"/>
                </a:solidFill>
              </a:rPr>
              <a:t>objects</a:t>
            </a:r>
            <a:r>
              <a:rPr lang="es-ES" dirty="0">
                <a:solidFill>
                  <a:srgbClr val="FFFF00"/>
                </a:solidFill>
              </a:rPr>
              <a:t>: 100% (595/595), 73.31 KiB | 1 KiB/s, done.</a:t>
            </a:r>
          </a:p>
          <a:p>
            <a:r>
              <a:rPr lang="es-ES" dirty="0" err="1">
                <a:solidFill>
                  <a:srgbClr val="FFFF00"/>
                </a:solidFill>
              </a:rPr>
              <a:t>Resolving</a:t>
            </a:r>
            <a:r>
              <a:rPr lang="es-ES" dirty="0">
                <a:solidFill>
                  <a:srgbClr val="FFFF00"/>
                </a:solidFill>
              </a:rPr>
              <a:t> deltas: 100% (255/255), done.</a:t>
            </a:r>
          </a:p>
          <a:p>
            <a:r>
              <a:rPr lang="es-ES" dirty="0">
                <a:solidFill>
                  <a:srgbClr val="FFFF00"/>
                </a:solidFill>
              </a:rPr>
              <a:t>$ cd </a:t>
            </a:r>
            <a:r>
              <a:rPr lang="es-ES" dirty="0" err="1">
                <a:solidFill>
                  <a:srgbClr val="FFFF00"/>
                </a:solidFill>
              </a:rPr>
              <a:t>ticgit</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endParaRPr lang="es-ES" dirty="0">
              <a:solidFill>
                <a:srgbClr val="FFFF00"/>
              </a:solidFill>
            </a:endParaRPr>
          </a:p>
          <a:p>
            <a:r>
              <a:rPr lang="es-ES" dirty="0" err="1">
                <a:solidFill>
                  <a:srgbClr val="FFFF00"/>
                </a:solidFill>
              </a:rPr>
              <a:t>origin</a:t>
            </a:r>
            <a:endParaRPr lang="es-ES" dirty="0">
              <a:solidFill>
                <a:srgbClr val="FFFF00"/>
              </a:solidFill>
            </a:endParaRPr>
          </a:p>
        </p:txBody>
      </p:sp>
      <p:pic>
        <p:nvPicPr>
          <p:cNvPr id="6" name="Imagen 5"/>
          <p:cNvPicPr>
            <a:picLocks noChangeAspect="1"/>
          </p:cNvPicPr>
          <p:nvPr/>
        </p:nvPicPr>
        <p:blipFill>
          <a:blip r:embed="rId2"/>
          <a:stretch>
            <a:fillRect/>
          </a:stretch>
        </p:blipFill>
        <p:spPr>
          <a:xfrm>
            <a:off x="11349312" y="452718"/>
            <a:ext cx="588689" cy="684971"/>
          </a:xfrm>
          <a:prstGeom prst="rect">
            <a:avLst/>
          </a:prstGeom>
        </p:spPr>
      </p:pic>
    </p:spTree>
    <p:extLst>
      <p:ext uri="{BB962C8B-B14F-4D97-AF65-F5344CB8AC3E}">
        <p14:creationId xmlns:p14="http://schemas.microsoft.com/office/powerpoint/2010/main" val="204574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p>
        </p:txBody>
      </p:sp>
      <p:sp>
        <p:nvSpPr>
          <p:cNvPr id="3" name="Marcador de contenido 2"/>
          <p:cNvSpPr>
            <a:spLocks noGrp="1"/>
          </p:cNvSpPr>
          <p:nvPr>
            <p:ph idx="1"/>
          </p:nvPr>
        </p:nvSpPr>
        <p:spPr/>
        <p:txBody>
          <a:bodyPr/>
          <a:lstStyle/>
          <a:p>
            <a:r>
              <a:rPr lang="es-ES" dirty="0"/>
              <a:t>Listado de todos los repositorios remotos</a:t>
            </a:r>
          </a:p>
          <a:p>
            <a:endParaRPr lang="es-ES" dirty="0"/>
          </a:p>
          <a:p>
            <a:endParaRPr lang="es-ES" dirty="0"/>
          </a:p>
          <a:p>
            <a:endParaRPr lang="es-ES" dirty="0"/>
          </a:p>
          <a:p>
            <a:endParaRPr lang="es-ES" dirty="0"/>
          </a:p>
          <a:p>
            <a:endParaRPr lang="es-ES" dirty="0"/>
          </a:p>
          <a:p>
            <a:r>
              <a:rPr lang="es-ES" dirty="0"/>
              <a:t>Sólo el remoto “origen” tiene una URL SSH por lo que es el único al que podemos enviar</a:t>
            </a: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7" name="Rectángulo 6"/>
          <p:cNvSpPr/>
          <p:nvPr/>
        </p:nvSpPr>
        <p:spPr>
          <a:xfrm>
            <a:off x="2658533" y="2565737"/>
            <a:ext cx="6096000" cy="2031325"/>
          </a:xfrm>
          <a:prstGeom prst="rect">
            <a:avLst/>
          </a:prstGeom>
        </p:spPr>
        <p:txBody>
          <a:bodyPr>
            <a:spAutoFit/>
          </a:bodyPr>
          <a:lstStyle/>
          <a:p>
            <a:r>
              <a:rPr lang="es-ES" dirty="0">
                <a:solidFill>
                  <a:srgbClr val="FFFF00"/>
                </a:solidFill>
              </a:rPr>
              <a:t>$ cd </a:t>
            </a:r>
            <a:r>
              <a:rPr lang="es-ES" dirty="0" err="1">
                <a:solidFill>
                  <a:srgbClr val="FFFF00"/>
                </a:solidFill>
              </a:rPr>
              <a:t>grit</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-v</a:t>
            </a:r>
          </a:p>
          <a:p>
            <a:r>
              <a:rPr lang="es-ES" dirty="0" err="1">
                <a:solidFill>
                  <a:srgbClr val="FFFF00"/>
                </a:solidFill>
              </a:rPr>
              <a:t>bakkdoor</a:t>
            </a:r>
            <a:r>
              <a:rPr lang="es-ES" dirty="0">
                <a:solidFill>
                  <a:srgbClr val="FFFF00"/>
                </a:solidFill>
              </a:rPr>
              <a:t>  git://github.com/bakkdoor/grit.git</a:t>
            </a:r>
          </a:p>
          <a:p>
            <a:r>
              <a:rPr lang="es-ES" dirty="0">
                <a:solidFill>
                  <a:srgbClr val="FFFF00"/>
                </a:solidFill>
              </a:rPr>
              <a:t>cho45     git://github.com/cho45/grit.git</a:t>
            </a:r>
          </a:p>
          <a:p>
            <a:r>
              <a:rPr lang="es-ES" dirty="0" err="1">
                <a:solidFill>
                  <a:srgbClr val="FFFF00"/>
                </a:solidFill>
              </a:rPr>
              <a:t>defunkt</a:t>
            </a:r>
            <a:r>
              <a:rPr lang="es-ES" dirty="0">
                <a:solidFill>
                  <a:srgbClr val="FFFF00"/>
                </a:solidFill>
              </a:rPr>
              <a:t>   git://github.com/defunkt/grit.git</a:t>
            </a:r>
          </a:p>
          <a:p>
            <a:r>
              <a:rPr lang="es-ES" dirty="0" err="1">
                <a:solidFill>
                  <a:srgbClr val="FFFF00"/>
                </a:solidFill>
              </a:rPr>
              <a:t>koke</a:t>
            </a:r>
            <a:r>
              <a:rPr lang="es-ES" dirty="0">
                <a:solidFill>
                  <a:srgbClr val="FFFF00"/>
                </a:solidFill>
              </a:rPr>
              <a:t>      git://github.com/koke/grit.git</a:t>
            </a:r>
          </a:p>
          <a:p>
            <a:r>
              <a:rPr lang="es-ES" dirty="0" err="1">
                <a:solidFill>
                  <a:srgbClr val="FFFF00"/>
                </a:solidFill>
              </a:rPr>
              <a:t>origin</a:t>
            </a:r>
            <a:r>
              <a:rPr lang="es-ES" dirty="0">
                <a:solidFill>
                  <a:srgbClr val="FFFF00"/>
                </a:solidFill>
              </a:rPr>
              <a:t>    </a:t>
            </a:r>
            <a:r>
              <a:rPr lang="es-ES" dirty="0" err="1">
                <a:solidFill>
                  <a:srgbClr val="FFFF00"/>
                </a:solidFill>
              </a:rPr>
              <a:t>git@github.com:mojombo</a:t>
            </a:r>
            <a:r>
              <a:rPr lang="es-ES" dirty="0">
                <a:solidFill>
                  <a:srgbClr val="FFFF00"/>
                </a:solidFill>
              </a:rPr>
              <a:t>/</a:t>
            </a:r>
            <a:r>
              <a:rPr lang="es-ES" dirty="0" err="1">
                <a:solidFill>
                  <a:srgbClr val="FFFF00"/>
                </a:solidFill>
              </a:rPr>
              <a:t>grit.git</a:t>
            </a:r>
            <a:endParaRPr lang="es-ES" dirty="0">
              <a:solidFill>
                <a:srgbClr val="FFFF00"/>
              </a:solidFill>
            </a:endParaRPr>
          </a:p>
        </p:txBody>
      </p:sp>
    </p:spTree>
    <p:extLst>
      <p:ext uri="{BB962C8B-B14F-4D97-AF65-F5344CB8AC3E}">
        <p14:creationId xmlns:p14="http://schemas.microsoft.com/office/powerpoint/2010/main" val="270186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p>
        </p:txBody>
      </p:sp>
      <p:sp>
        <p:nvSpPr>
          <p:cNvPr id="3" name="Marcador de contenido 2"/>
          <p:cNvSpPr>
            <a:spLocks noGrp="1"/>
          </p:cNvSpPr>
          <p:nvPr>
            <p:ph idx="1"/>
          </p:nvPr>
        </p:nvSpPr>
        <p:spPr>
          <a:xfrm>
            <a:off x="1103312" y="2052918"/>
            <a:ext cx="8946541" cy="2722282"/>
          </a:xfrm>
        </p:spPr>
        <p:txBody>
          <a:bodyPr>
            <a:normAutofit/>
          </a:bodyPr>
          <a:lstStyle/>
          <a:p>
            <a:r>
              <a:rPr lang="es-ES" dirty="0"/>
              <a:t>Añadir repositorios remotos</a:t>
            </a:r>
          </a:p>
          <a:p>
            <a:r>
              <a:rPr lang="es-ES" dirty="0"/>
              <a:t>Para añadir un nuevo repositorio Git remoto, asignándole un nombre con el que referenciarlo fácilmente</a:t>
            </a:r>
          </a:p>
          <a:p>
            <a:pPr marL="0" indent="0" algn="ctr">
              <a:buNone/>
            </a:pPr>
            <a:r>
              <a:rPr lang="es-ES" sz="3200" dirty="0" err="1">
                <a:latin typeface="Consolas" panose="020B0609020204030204" pitchFamily="49" charset="0"/>
              </a:rPr>
              <a:t>git</a:t>
            </a:r>
            <a:r>
              <a:rPr lang="es-ES" sz="3200" dirty="0">
                <a:latin typeface="Consolas" panose="020B0609020204030204" pitchFamily="49" charset="0"/>
              </a:rPr>
              <a:t> </a:t>
            </a:r>
            <a:r>
              <a:rPr lang="es-ES" sz="3200" dirty="0" err="1">
                <a:latin typeface="Consolas" panose="020B0609020204030204" pitchFamily="49" charset="0"/>
              </a:rPr>
              <a:t>remote</a:t>
            </a:r>
            <a:r>
              <a:rPr lang="es-ES" sz="3200" dirty="0">
                <a:latin typeface="Consolas" panose="020B0609020204030204" pitchFamily="49" charset="0"/>
              </a:rPr>
              <a:t> </a:t>
            </a:r>
            <a:r>
              <a:rPr lang="es-ES" sz="3200" dirty="0" err="1">
                <a:latin typeface="Consolas" panose="020B0609020204030204" pitchFamily="49" charset="0"/>
              </a:rPr>
              <a:t>add</a:t>
            </a:r>
            <a:r>
              <a:rPr lang="es-ES" sz="3200" dirty="0">
                <a:latin typeface="Consolas" panose="020B0609020204030204" pitchFamily="49" charset="0"/>
              </a:rPr>
              <a:t> [nombre] [</a:t>
            </a:r>
            <a:r>
              <a:rPr lang="es-ES" sz="3200" dirty="0" err="1">
                <a:latin typeface="Consolas" panose="020B0609020204030204" pitchFamily="49" charset="0"/>
              </a:rPr>
              <a:t>url</a:t>
            </a:r>
            <a:r>
              <a:rPr lang="es-ES" sz="3200" dirty="0">
                <a:latin typeface="Consolas" panose="020B0609020204030204" pitchFamily="49" charset="0"/>
              </a:rPr>
              <a:t>]:</a:t>
            </a:r>
          </a:p>
          <a:p>
            <a:pPr marL="0" indent="0" algn="ctr">
              <a:buNone/>
            </a:pPr>
            <a:endParaRPr lang="es-ES" dirty="0">
              <a:latin typeface="Consolas" panose="020B0609020204030204" pitchFamily="49" charset="0"/>
            </a:endParaRP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4" name="Rectángulo 3"/>
          <p:cNvSpPr/>
          <p:nvPr/>
        </p:nvSpPr>
        <p:spPr>
          <a:xfrm>
            <a:off x="2878667" y="3959207"/>
            <a:ext cx="7027333" cy="1754326"/>
          </a:xfrm>
          <a:prstGeom prst="rect">
            <a:avLst/>
          </a:prstGeom>
        </p:spPr>
        <p:txBody>
          <a:bodyPr wrap="square">
            <a:spAutoFit/>
          </a:bodyPr>
          <a:lstStyle/>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endParaRPr lang="es-ES" dirty="0">
              <a:solidFill>
                <a:srgbClr val="FFFF00"/>
              </a:solidFill>
            </a:endParaRPr>
          </a:p>
          <a:p>
            <a:r>
              <a:rPr lang="es-ES" dirty="0" err="1">
                <a:solidFill>
                  <a:srgbClr val="FFFF00"/>
                </a:solidFill>
              </a:rPr>
              <a:t>origin</a:t>
            </a:r>
            <a:endParaRPr lang="es-ES" dirty="0">
              <a:solidFill>
                <a:srgbClr val="FFFF00"/>
              </a:solidFill>
            </a:endParaRP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a:t>
            </a:r>
            <a:r>
              <a:rPr lang="es-ES" dirty="0" err="1">
                <a:solidFill>
                  <a:srgbClr val="FFFF00"/>
                </a:solidFill>
              </a:rPr>
              <a:t>add</a:t>
            </a:r>
            <a:r>
              <a:rPr lang="es-ES" dirty="0">
                <a:solidFill>
                  <a:srgbClr val="FFFF00"/>
                </a:solidFill>
              </a:rPr>
              <a:t> </a:t>
            </a:r>
            <a:r>
              <a:rPr lang="es-ES" dirty="0" err="1">
                <a:solidFill>
                  <a:srgbClr val="FFFF00"/>
                </a:solidFill>
              </a:rPr>
              <a:t>pb</a:t>
            </a:r>
            <a:r>
              <a:rPr lang="es-ES" dirty="0">
                <a:solidFill>
                  <a:srgbClr val="FFFF00"/>
                </a:solidFill>
              </a:rPr>
              <a:t> git://github.com/paulboone/ticgit.git</a:t>
            </a:r>
          </a:p>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remote</a:t>
            </a:r>
            <a:r>
              <a:rPr lang="es-ES" dirty="0">
                <a:solidFill>
                  <a:srgbClr val="FFFF00"/>
                </a:solidFill>
              </a:rPr>
              <a:t> -v</a:t>
            </a:r>
          </a:p>
          <a:p>
            <a:r>
              <a:rPr lang="es-ES" dirty="0" err="1">
                <a:solidFill>
                  <a:srgbClr val="FFFF00"/>
                </a:solidFill>
              </a:rPr>
              <a:t>origin</a:t>
            </a:r>
            <a:r>
              <a:rPr lang="es-ES" dirty="0">
                <a:solidFill>
                  <a:srgbClr val="FFFF00"/>
                </a:solidFill>
              </a:rPr>
              <a:t>  git://github.com/schacon/ticgit.git</a:t>
            </a:r>
          </a:p>
          <a:p>
            <a:r>
              <a:rPr lang="es-ES" dirty="0" err="1">
                <a:solidFill>
                  <a:srgbClr val="FFFF00"/>
                </a:solidFill>
              </a:rPr>
              <a:t>pb</a:t>
            </a:r>
            <a:r>
              <a:rPr lang="es-ES" dirty="0">
                <a:solidFill>
                  <a:srgbClr val="FFFF00"/>
                </a:solidFill>
              </a:rPr>
              <a:t>  git://github.com/paulboone/ticgit.git</a:t>
            </a:r>
          </a:p>
        </p:txBody>
      </p:sp>
    </p:spTree>
    <p:extLst>
      <p:ext uri="{BB962C8B-B14F-4D97-AF65-F5344CB8AC3E}">
        <p14:creationId xmlns:p14="http://schemas.microsoft.com/office/powerpoint/2010/main" val="71535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p>
        </p:txBody>
      </p:sp>
      <p:sp>
        <p:nvSpPr>
          <p:cNvPr id="3" name="Marcador de contenido 2"/>
          <p:cNvSpPr>
            <a:spLocks noGrp="1"/>
          </p:cNvSpPr>
          <p:nvPr>
            <p:ph idx="1"/>
          </p:nvPr>
        </p:nvSpPr>
        <p:spPr>
          <a:xfrm>
            <a:off x="1103312" y="2052918"/>
            <a:ext cx="8946541" cy="2722282"/>
          </a:xfrm>
        </p:spPr>
        <p:txBody>
          <a:bodyPr>
            <a:normAutofit/>
          </a:bodyPr>
          <a:lstStyle/>
          <a:p>
            <a:r>
              <a:rPr lang="es-ES" dirty="0"/>
              <a:t>Para recuperar toda la información de Paul que todavía no está en el repositorio local se puede ejecutar:</a:t>
            </a:r>
          </a:p>
          <a:p>
            <a:pPr marL="0" indent="0" algn="ctr">
              <a:buNone/>
            </a:pPr>
            <a:r>
              <a:rPr lang="es-ES" sz="2800" dirty="0" err="1">
                <a:latin typeface="Consolas" panose="020B0609020204030204" pitchFamily="49" charset="0"/>
              </a:rPr>
              <a:t>git</a:t>
            </a:r>
            <a:r>
              <a:rPr lang="es-ES" sz="2800" dirty="0">
                <a:latin typeface="Consolas" panose="020B0609020204030204" pitchFamily="49" charset="0"/>
              </a:rPr>
              <a:t> </a:t>
            </a:r>
            <a:r>
              <a:rPr lang="es-ES" sz="2800" dirty="0" err="1">
                <a:latin typeface="Consolas" panose="020B0609020204030204" pitchFamily="49" charset="0"/>
              </a:rPr>
              <a:t>fetch</a:t>
            </a:r>
            <a:r>
              <a:rPr lang="es-ES" sz="2800" dirty="0">
                <a:latin typeface="Consolas" panose="020B0609020204030204" pitchFamily="49" charset="0"/>
              </a:rPr>
              <a:t> </a:t>
            </a:r>
            <a:r>
              <a:rPr lang="es-ES" sz="2800" dirty="0" err="1">
                <a:latin typeface="Consolas" panose="020B0609020204030204" pitchFamily="49" charset="0"/>
              </a:rPr>
              <a:t>pb</a:t>
            </a:r>
            <a:endParaRPr lang="es-ES" sz="2800" dirty="0">
              <a:latin typeface="Consolas" panose="020B0609020204030204" pitchFamily="49" charset="0"/>
            </a:endParaRPr>
          </a:p>
          <a:p>
            <a:pPr marL="0" indent="0" algn="ctr">
              <a:buNone/>
            </a:pPr>
            <a:endParaRPr lang="es-ES" dirty="0">
              <a:latin typeface="Consolas" panose="020B0609020204030204" pitchFamily="49" charset="0"/>
            </a:endParaRP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6" name="Rectángulo 5"/>
          <p:cNvSpPr/>
          <p:nvPr/>
        </p:nvSpPr>
        <p:spPr>
          <a:xfrm>
            <a:off x="1507065" y="3621038"/>
            <a:ext cx="8542787" cy="2308324"/>
          </a:xfrm>
          <a:prstGeom prst="rect">
            <a:avLst/>
          </a:prstGeom>
        </p:spPr>
        <p:txBody>
          <a:bodyPr wrap="square">
            <a:spAutoFit/>
          </a:bodyPr>
          <a:lstStyle/>
          <a:p>
            <a:r>
              <a:rPr lang="es-ES" dirty="0">
                <a:solidFill>
                  <a:srgbClr val="FFFF00"/>
                </a:solidFill>
              </a:rPr>
              <a:t>$ </a:t>
            </a:r>
            <a:r>
              <a:rPr lang="es-ES" dirty="0" err="1">
                <a:solidFill>
                  <a:srgbClr val="FFFF00"/>
                </a:solidFill>
              </a:rPr>
              <a:t>git</a:t>
            </a:r>
            <a:r>
              <a:rPr lang="es-ES" dirty="0">
                <a:solidFill>
                  <a:srgbClr val="FFFF00"/>
                </a:solidFill>
              </a:rPr>
              <a:t> </a:t>
            </a:r>
            <a:r>
              <a:rPr lang="es-ES" dirty="0" err="1">
                <a:solidFill>
                  <a:srgbClr val="FFFF00"/>
                </a:solidFill>
              </a:rPr>
              <a:t>fetch</a:t>
            </a:r>
            <a:r>
              <a:rPr lang="es-ES" dirty="0">
                <a:solidFill>
                  <a:srgbClr val="FFFF00"/>
                </a:solidFill>
              </a:rPr>
              <a:t> </a:t>
            </a:r>
            <a:r>
              <a:rPr lang="es-ES" dirty="0" err="1">
                <a:solidFill>
                  <a:srgbClr val="FFFF00"/>
                </a:solidFill>
              </a:rPr>
              <a:t>pb</a:t>
            </a:r>
            <a:endParaRPr lang="es-ES" dirty="0">
              <a:solidFill>
                <a:srgbClr val="FFFF00"/>
              </a:solidFill>
            </a:endParaRPr>
          </a:p>
          <a:p>
            <a:r>
              <a:rPr lang="es-ES" dirty="0" err="1">
                <a:solidFill>
                  <a:srgbClr val="FFFF00"/>
                </a:solidFill>
              </a:rPr>
              <a:t>remote</a:t>
            </a:r>
            <a:r>
              <a:rPr lang="es-ES" dirty="0">
                <a:solidFill>
                  <a:srgbClr val="FFFF00"/>
                </a:solidFill>
              </a:rPr>
              <a:t>: </a:t>
            </a:r>
            <a:r>
              <a:rPr lang="es-ES" dirty="0" err="1">
                <a:solidFill>
                  <a:srgbClr val="FFFF00"/>
                </a:solidFill>
              </a:rPr>
              <a:t>Counting</a:t>
            </a:r>
            <a:r>
              <a:rPr lang="es-ES" dirty="0">
                <a:solidFill>
                  <a:srgbClr val="FFFF00"/>
                </a:solidFill>
              </a:rPr>
              <a:t> </a:t>
            </a:r>
            <a:r>
              <a:rPr lang="es-ES" dirty="0" err="1">
                <a:solidFill>
                  <a:srgbClr val="FFFF00"/>
                </a:solidFill>
              </a:rPr>
              <a:t>objects</a:t>
            </a:r>
            <a:r>
              <a:rPr lang="es-ES" dirty="0">
                <a:solidFill>
                  <a:srgbClr val="FFFF00"/>
                </a:solidFill>
              </a:rPr>
              <a:t>: 58, done.</a:t>
            </a:r>
          </a:p>
          <a:p>
            <a:r>
              <a:rPr lang="es-ES" dirty="0" err="1">
                <a:solidFill>
                  <a:srgbClr val="FFFF00"/>
                </a:solidFill>
              </a:rPr>
              <a:t>remote</a:t>
            </a:r>
            <a:r>
              <a:rPr lang="es-ES" dirty="0">
                <a:solidFill>
                  <a:srgbClr val="FFFF00"/>
                </a:solidFill>
              </a:rPr>
              <a:t>: </a:t>
            </a:r>
            <a:r>
              <a:rPr lang="es-ES" dirty="0" err="1">
                <a:solidFill>
                  <a:srgbClr val="FFFF00"/>
                </a:solidFill>
              </a:rPr>
              <a:t>Compressing</a:t>
            </a:r>
            <a:r>
              <a:rPr lang="es-ES" dirty="0">
                <a:solidFill>
                  <a:srgbClr val="FFFF00"/>
                </a:solidFill>
              </a:rPr>
              <a:t> </a:t>
            </a:r>
            <a:r>
              <a:rPr lang="es-ES" dirty="0" err="1">
                <a:solidFill>
                  <a:srgbClr val="FFFF00"/>
                </a:solidFill>
              </a:rPr>
              <a:t>objects</a:t>
            </a:r>
            <a:r>
              <a:rPr lang="es-ES" dirty="0">
                <a:solidFill>
                  <a:srgbClr val="FFFF00"/>
                </a:solidFill>
              </a:rPr>
              <a:t>: 100% (41/41), done.</a:t>
            </a:r>
          </a:p>
          <a:p>
            <a:r>
              <a:rPr lang="es-ES" dirty="0" err="1">
                <a:solidFill>
                  <a:srgbClr val="FFFF00"/>
                </a:solidFill>
              </a:rPr>
              <a:t>remote</a:t>
            </a:r>
            <a:r>
              <a:rPr lang="es-ES" dirty="0">
                <a:solidFill>
                  <a:srgbClr val="FFFF00"/>
                </a:solidFill>
              </a:rPr>
              <a:t>: Total 44 (delta 24), </a:t>
            </a:r>
            <a:r>
              <a:rPr lang="es-ES" dirty="0" err="1">
                <a:solidFill>
                  <a:srgbClr val="FFFF00"/>
                </a:solidFill>
              </a:rPr>
              <a:t>reused</a:t>
            </a:r>
            <a:r>
              <a:rPr lang="es-ES" dirty="0">
                <a:solidFill>
                  <a:srgbClr val="FFFF00"/>
                </a:solidFill>
              </a:rPr>
              <a:t> 1 (delta 0)</a:t>
            </a:r>
          </a:p>
          <a:p>
            <a:r>
              <a:rPr lang="es-ES" dirty="0" err="1">
                <a:solidFill>
                  <a:srgbClr val="FFFF00"/>
                </a:solidFill>
              </a:rPr>
              <a:t>Unpacking</a:t>
            </a:r>
            <a:r>
              <a:rPr lang="es-ES" dirty="0">
                <a:solidFill>
                  <a:srgbClr val="FFFF00"/>
                </a:solidFill>
              </a:rPr>
              <a:t> </a:t>
            </a:r>
            <a:r>
              <a:rPr lang="es-ES" dirty="0" err="1">
                <a:solidFill>
                  <a:srgbClr val="FFFF00"/>
                </a:solidFill>
              </a:rPr>
              <a:t>objects</a:t>
            </a:r>
            <a:r>
              <a:rPr lang="es-ES" dirty="0">
                <a:solidFill>
                  <a:srgbClr val="FFFF00"/>
                </a:solidFill>
              </a:rPr>
              <a:t>: 100% (44/44), done.</a:t>
            </a:r>
          </a:p>
          <a:p>
            <a:r>
              <a:rPr lang="es-ES" dirty="0" err="1">
                <a:solidFill>
                  <a:srgbClr val="FFFF00"/>
                </a:solidFill>
              </a:rPr>
              <a:t>From</a:t>
            </a:r>
            <a:r>
              <a:rPr lang="es-ES" dirty="0">
                <a:solidFill>
                  <a:srgbClr val="FFFF00"/>
                </a:solidFill>
              </a:rPr>
              <a:t> git://github.com/paulboone/ticgit</a:t>
            </a:r>
          </a:p>
          <a:p>
            <a:r>
              <a:rPr lang="es-ES" dirty="0">
                <a:solidFill>
                  <a:srgbClr val="FFFF00"/>
                </a:solidFill>
              </a:rPr>
              <a:t> * [new </a:t>
            </a:r>
            <a:r>
              <a:rPr lang="es-ES" dirty="0" err="1">
                <a:solidFill>
                  <a:srgbClr val="FFFF00"/>
                </a:solidFill>
              </a:rPr>
              <a:t>branch</a:t>
            </a:r>
            <a:r>
              <a:rPr lang="es-ES" dirty="0">
                <a:solidFill>
                  <a:srgbClr val="FFFF00"/>
                </a:solidFill>
              </a:rPr>
              <a:t>]      master     -&gt; </a:t>
            </a:r>
            <a:r>
              <a:rPr lang="es-ES" dirty="0" err="1">
                <a:solidFill>
                  <a:srgbClr val="FFFF00"/>
                </a:solidFill>
              </a:rPr>
              <a:t>pb</a:t>
            </a:r>
            <a:r>
              <a:rPr lang="es-ES" dirty="0">
                <a:solidFill>
                  <a:srgbClr val="FFFF00"/>
                </a:solidFill>
              </a:rPr>
              <a:t>/master</a:t>
            </a:r>
          </a:p>
          <a:p>
            <a:r>
              <a:rPr lang="es-ES" dirty="0">
                <a:solidFill>
                  <a:srgbClr val="FFFF00"/>
                </a:solidFill>
              </a:rPr>
              <a:t> * [new </a:t>
            </a:r>
            <a:r>
              <a:rPr lang="es-ES" dirty="0" err="1">
                <a:solidFill>
                  <a:srgbClr val="FFFF00"/>
                </a:solidFill>
              </a:rPr>
              <a:t>branch</a:t>
            </a:r>
            <a:r>
              <a:rPr lang="es-ES" dirty="0">
                <a:solidFill>
                  <a:srgbClr val="FFFF00"/>
                </a:solidFill>
              </a:rPr>
              <a:t>]      </a:t>
            </a:r>
            <a:r>
              <a:rPr lang="es-ES" dirty="0" err="1">
                <a:solidFill>
                  <a:srgbClr val="FFFF00"/>
                </a:solidFill>
              </a:rPr>
              <a:t>ticgit</a:t>
            </a:r>
            <a:r>
              <a:rPr lang="es-ES" dirty="0">
                <a:solidFill>
                  <a:srgbClr val="FFFF00"/>
                </a:solidFill>
              </a:rPr>
              <a:t>     -&gt; </a:t>
            </a:r>
            <a:r>
              <a:rPr lang="es-ES" dirty="0" err="1">
                <a:solidFill>
                  <a:srgbClr val="FFFF00"/>
                </a:solidFill>
              </a:rPr>
              <a:t>pb</a:t>
            </a:r>
            <a:r>
              <a:rPr lang="es-ES" dirty="0">
                <a:solidFill>
                  <a:srgbClr val="FFFF00"/>
                </a:solidFill>
              </a:rPr>
              <a:t>/</a:t>
            </a:r>
            <a:r>
              <a:rPr lang="es-ES" dirty="0" err="1">
                <a:solidFill>
                  <a:srgbClr val="FFFF00"/>
                </a:solidFill>
              </a:rPr>
              <a:t>ticgit</a:t>
            </a:r>
            <a:endParaRPr lang="es-ES" dirty="0">
              <a:solidFill>
                <a:srgbClr val="FFFF00"/>
              </a:solidFill>
            </a:endParaRPr>
          </a:p>
        </p:txBody>
      </p:sp>
    </p:spTree>
    <p:extLst>
      <p:ext uri="{BB962C8B-B14F-4D97-AF65-F5344CB8AC3E}">
        <p14:creationId xmlns:p14="http://schemas.microsoft.com/office/powerpoint/2010/main" val="222406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p>
        </p:txBody>
      </p:sp>
      <p:sp>
        <p:nvSpPr>
          <p:cNvPr id="3" name="Marcador de contenido 2"/>
          <p:cNvSpPr>
            <a:spLocks noGrp="1"/>
          </p:cNvSpPr>
          <p:nvPr>
            <p:ph idx="1"/>
          </p:nvPr>
        </p:nvSpPr>
        <p:spPr>
          <a:xfrm>
            <a:off x="1103312" y="2052918"/>
            <a:ext cx="8946541" cy="4483349"/>
          </a:xfrm>
        </p:spPr>
        <p:txBody>
          <a:bodyPr>
            <a:normAutofit lnSpcReduction="10000"/>
          </a:bodyPr>
          <a:lstStyle/>
          <a:p>
            <a:pPr marL="0" indent="0" algn="ctr">
              <a:buNone/>
            </a:pPr>
            <a:r>
              <a:rPr lang="es-ES" sz="2400" dirty="0">
                <a:latin typeface="Consolas" panose="020B0609020204030204" pitchFamily="49" charset="0"/>
              </a:rPr>
              <a:t>$ </a:t>
            </a: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fetch</a:t>
            </a:r>
            <a:r>
              <a:rPr lang="es-ES" sz="2400" dirty="0">
                <a:latin typeface="Consolas" panose="020B0609020204030204" pitchFamily="49" charset="0"/>
              </a:rPr>
              <a:t> [</a:t>
            </a:r>
            <a:r>
              <a:rPr lang="es-ES" sz="2400" dirty="0" err="1">
                <a:latin typeface="Consolas" panose="020B0609020204030204" pitchFamily="49" charset="0"/>
              </a:rPr>
              <a:t>remote-name</a:t>
            </a:r>
            <a:r>
              <a:rPr lang="es-ES" sz="2400" dirty="0">
                <a:latin typeface="Consolas" panose="020B0609020204030204" pitchFamily="49" charset="0"/>
              </a:rPr>
              <a:t>]</a:t>
            </a:r>
          </a:p>
          <a:p>
            <a:r>
              <a:rPr lang="es-ES" dirty="0">
                <a:latin typeface="+mn-lt"/>
              </a:rPr>
              <a:t>Recupera todos los datos del proyecto remoto de los que no se disponga aún.</a:t>
            </a:r>
          </a:p>
          <a:p>
            <a:r>
              <a:rPr lang="es-ES" dirty="0">
                <a:latin typeface="+mn-lt"/>
              </a:rPr>
              <a:t>Después de ejecutarlo se debe tener referencias a todas las ramas del repositorio remoto</a:t>
            </a:r>
          </a:p>
          <a:p>
            <a:r>
              <a:rPr lang="es-ES" dirty="0">
                <a:latin typeface="+mn-lt"/>
              </a:rPr>
              <a:t>El comando </a:t>
            </a:r>
            <a:r>
              <a:rPr lang="es-ES" dirty="0" err="1">
                <a:latin typeface="+mn-lt"/>
              </a:rPr>
              <a:t>fetch</a:t>
            </a:r>
            <a:r>
              <a:rPr lang="es-ES" dirty="0">
                <a:latin typeface="+mn-lt"/>
              </a:rPr>
              <a:t> </a:t>
            </a:r>
            <a:r>
              <a:rPr lang="es-ES" b="1" dirty="0">
                <a:latin typeface="+mn-lt"/>
              </a:rPr>
              <a:t>sólo</a:t>
            </a:r>
            <a:r>
              <a:rPr lang="es-ES" dirty="0">
                <a:latin typeface="+mn-lt"/>
              </a:rPr>
              <a:t> recupera la información y la pone en el repositorio local —</a:t>
            </a:r>
            <a:r>
              <a:rPr lang="es-ES" b="1" dirty="0">
                <a:latin typeface="+mn-lt"/>
              </a:rPr>
              <a:t>no la une automáticamente con tu trabajo ni modifica aquello en lo que estás trabajando (habrá que unirlos </a:t>
            </a:r>
            <a:r>
              <a:rPr lang="es-ES" dirty="0">
                <a:latin typeface="+mn-lt"/>
              </a:rPr>
              <a:t>manualmente a posteriori)</a:t>
            </a:r>
          </a:p>
          <a:p>
            <a:pPr marL="0" indent="0" algn="ctr">
              <a:buNone/>
            </a:pPr>
            <a:r>
              <a:rPr lang="es-ES" sz="2400" dirty="0">
                <a:latin typeface="Consolas" panose="020B0609020204030204" pitchFamily="49" charset="0"/>
              </a:rPr>
              <a:t>$ </a:t>
            </a:r>
            <a:r>
              <a:rPr lang="es-ES" sz="2400" dirty="0" err="1">
                <a:latin typeface="Consolas" panose="020B0609020204030204" pitchFamily="49" charset="0"/>
              </a:rPr>
              <a:t>git</a:t>
            </a:r>
            <a:r>
              <a:rPr lang="es-ES" sz="2400" dirty="0">
                <a:latin typeface="Consolas" panose="020B0609020204030204" pitchFamily="49" charset="0"/>
              </a:rPr>
              <a:t> </a:t>
            </a:r>
            <a:r>
              <a:rPr lang="es-ES" sz="2400" dirty="0" err="1">
                <a:latin typeface="Consolas" panose="020B0609020204030204" pitchFamily="49" charset="0"/>
              </a:rPr>
              <a:t>pull</a:t>
            </a:r>
            <a:endParaRPr lang="es-ES" sz="2400" dirty="0">
              <a:latin typeface="Consolas" panose="020B0609020204030204" pitchFamily="49" charset="0"/>
            </a:endParaRPr>
          </a:p>
          <a:p>
            <a:r>
              <a:rPr lang="es-ES" dirty="0">
                <a:latin typeface="+mn-lt"/>
              </a:rPr>
              <a:t>Recupera y une automáticamente la rama remota con tu rama actual</a:t>
            </a: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Tree>
    <p:extLst>
      <p:ext uri="{BB962C8B-B14F-4D97-AF65-F5344CB8AC3E}">
        <p14:creationId xmlns:p14="http://schemas.microsoft.com/office/powerpoint/2010/main" val="48313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333" y="452718"/>
            <a:ext cx="9627502" cy="1400530"/>
          </a:xfrm>
        </p:spPr>
        <p:txBody>
          <a:bodyPr/>
          <a:lstStyle/>
          <a:p>
            <a:r>
              <a:rPr lang="es-ES" dirty="0"/>
              <a:t>2.5 Trabajo con repositorios remotos</a:t>
            </a:r>
          </a:p>
        </p:txBody>
      </p:sp>
      <p:pic>
        <p:nvPicPr>
          <p:cNvPr id="5" name="Imagen 4"/>
          <p:cNvPicPr>
            <a:picLocks noChangeAspect="1"/>
          </p:cNvPicPr>
          <p:nvPr/>
        </p:nvPicPr>
        <p:blipFill>
          <a:blip r:embed="rId2"/>
          <a:stretch>
            <a:fillRect/>
          </a:stretch>
        </p:blipFill>
        <p:spPr>
          <a:xfrm>
            <a:off x="11374432" y="470172"/>
            <a:ext cx="585267" cy="682811"/>
          </a:xfrm>
          <a:prstGeom prst="rect">
            <a:avLst/>
          </a:prstGeom>
        </p:spPr>
      </p:pic>
      <p:sp>
        <p:nvSpPr>
          <p:cNvPr id="4" name="Marcador de contenido 3"/>
          <p:cNvSpPr>
            <a:spLocks noGrp="1"/>
          </p:cNvSpPr>
          <p:nvPr>
            <p:ph idx="1"/>
          </p:nvPr>
        </p:nvSpPr>
        <p:spPr/>
        <p:txBody>
          <a:bodyPr>
            <a:normAutofit fontScale="92500" lnSpcReduction="10000"/>
          </a:bodyPr>
          <a:lstStyle/>
          <a:p>
            <a:r>
              <a:rPr lang="es-ES" dirty="0"/>
              <a:t>Cuando tu proyecto se encuentra en un estado que quieres compartir, tienes que enviarlo a un repositorio remoto. El comando que te permite hacer esto es sencillo: </a:t>
            </a:r>
            <a:r>
              <a:rPr lang="es-ES" dirty="0" err="1"/>
              <a:t>git</a:t>
            </a:r>
            <a:r>
              <a:rPr lang="es-ES" dirty="0"/>
              <a:t> </a:t>
            </a:r>
            <a:r>
              <a:rPr lang="es-ES" dirty="0" err="1"/>
              <a:t>push</a:t>
            </a:r>
            <a:r>
              <a:rPr lang="es-ES" dirty="0"/>
              <a:t> [nombre-remoto][nombre-rama]. Si quieres enviar tu rama maestra (master) a tu servidor origen (</a:t>
            </a:r>
            <a:r>
              <a:rPr lang="es-ES" dirty="0" err="1"/>
              <a:t>origin</a:t>
            </a:r>
            <a:r>
              <a:rPr lang="es-ES" dirty="0"/>
              <a:t>), ejecutarías esto para enviar tu trabajo al servidor:</a:t>
            </a:r>
          </a:p>
          <a:p>
            <a:endParaRPr lang="es-ES" dirty="0"/>
          </a:p>
          <a:p>
            <a:r>
              <a:rPr lang="es-ES" dirty="0"/>
              <a:t>$ </a:t>
            </a:r>
            <a:r>
              <a:rPr lang="es-ES" dirty="0" err="1"/>
              <a:t>git</a:t>
            </a:r>
            <a:r>
              <a:rPr lang="es-ES" dirty="0"/>
              <a:t> </a:t>
            </a:r>
            <a:r>
              <a:rPr lang="es-ES" dirty="0" err="1"/>
              <a:t>push</a:t>
            </a:r>
            <a:r>
              <a:rPr lang="es-ES" dirty="0"/>
              <a:t> </a:t>
            </a:r>
            <a:r>
              <a:rPr lang="es-ES" dirty="0" err="1"/>
              <a:t>origin</a:t>
            </a:r>
            <a:r>
              <a:rPr lang="es-ES" dirty="0"/>
              <a:t> master</a:t>
            </a:r>
          </a:p>
          <a:p>
            <a:r>
              <a:rPr lang="es-ES" dirty="0"/>
              <a:t>Este comando funciona únicamente si has clonado de un servidor en el que tienes permiso de escritura, y nadie ha enviado información mientras tanto. Si tú y otra persona </a:t>
            </a:r>
            <a:r>
              <a:rPr lang="es-ES" dirty="0" err="1"/>
              <a:t>clonais</a:t>
            </a:r>
            <a:r>
              <a:rPr lang="es-ES" dirty="0"/>
              <a:t> a la vez, y él envía su información y luego envías tú la tuya, tu envío será rechazado. Tendrás que bajarte primero su trabajo e incorporarlo en el tuyo para que se te permita hacer un envío. </a:t>
            </a:r>
            <a:r>
              <a:rPr lang="es-ES"/>
              <a:t>Véase el Capítulo 3 para ver en detalle cómo enviar a servidores remotos.</a:t>
            </a:r>
          </a:p>
        </p:txBody>
      </p:sp>
    </p:spTree>
    <p:extLst>
      <p:ext uri="{BB962C8B-B14F-4D97-AF65-F5344CB8AC3E}">
        <p14:creationId xmlns:p14="http://schemas.microsoft.com/office/powerpoint/2010/main" val="96452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lstStyle/>
          <a:p>
            <a:r>
              <a:rPr lang="es-ES" dirty="0"/>
              <a:t>Cada archivo del directorio de trabajo puede estar:</a:t>
            </a:r>
          </a:p>
          <a:p>
            <a:pPr lvl="1"/>
            <a:r>
              <a:rPr lang="es-ES" dirty="0"/>
              <a:t>Bajo seguimiento (</a:t>
            </a:r>
            <a:r>
              <a:rPr lang="es-ES" dirty="0" err="1"/>
              <a:t>tracked</a:t>
            </a:r>
            <a:r>
              <a:rPr lang="es-ES" dirty="0"/>
              <a:t>)</a:t>
            </a:r>
          </a:p>
          <a:p>
            <a:pPr lvl="2"/>
            <a:r>
              <a:rPr lang="es-ES" dirty="0"/>
              <a:t>Sin modificaciones</a:t>
            </a:r>
          </a:p>
          <a:p>
            <a:pPr lvl="2"/>
            <a:r>
              <a:rPr lang="es-ES" dirty="0"/>
              <a:t>Modificados</a:t>
            </a:r>
          </a:p>
          <a:p>
            <a:pPr lvl="2"/>
            <a:r>
              <a:rPr lang="es-ES" dirty="0"/>
              <a:t>Preparados</a:t>
            </a:r>
          </a:p>
          <a:p>
            <a:pPr lvl="1"/>
            <a:r>
              <a:rPr lang="es-ES" dirty="0"/>
              <a:t>Sin seguimiento (</a:t>
            </a:r>
            <a:r>
              <a:rPr lang="es-ES" dirty="0" err="1"/>
              <a:t>untracked</a:t>
            </a:r>
            <a:r>
              <a:rPr lang="es-ES" dirty="0"/>
              <a:t>)</a:t>
            </a:r>
          </a:p>
        </p:txBody>
      </p:sp>
      <p:pic>
        <p:nvPicPr>
          <p:cNvPr id="4" name="Imagen 3"/>
          <p:cNvPicPr>
            <a:picLocks noChangeAspect="1"/>
          </p:cNvPicPr>
          <p:nvPr/>
        </p:nvPicPr>
        <p:blipFill>
          <a:blip r:embed="rId2"/>
          <a:stretch>
            <a:fillRect/>
          </a:stretch>
        </p:blipFill>
        <p:spPr>
          <a:xfrm>
            <a:off x="5812285" y="2514997"/>
            <a:ext cx="5888647" cy="3733402"/>
          </a:xfrm>
          <a:prstGeom prst="rect">
            <a:avLst/>
          </a:prstGeom>
        </p:spPr>
      </p:pic>
    </p:spTree>
    <p:extLst>
      <p:ext uri="{BB962C8B-B14F-4D97-AF65-F5344CB8AC3E}">
        <p14:creationId xmlns:p14="http://schemas.microsoft.com/office/powerpoint/2010/main" val="3692543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4603221" cy="4195481"/>
          </a:xfrm>
        </p:spPr>
        <p:txBody>
          <a:bodyPr/>
          <a:lstStyle/>
          <a:p>
            <a:r>
              <a:rPr lang="es-ES" dirty="0"/>
              <a:t>Comprobando estado de los archivos</a:t>
            </a:r>
          </a:p>
          <a:p>
            <a:pPr lvl="1"/>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a:t>
            </a:r>
          </a:p>
          <a:p>
            <a:r>
              <a:rPr lang="en-US" dirty="0" err="1">
                <a:latin typeface="+mn-lt"/>
              </a:rPr>
              <a:t>Seguimiento</a:t>
            </a:r>
            <a:r>
              <a:rPr lang="en-US" dirty="0">
                <a:latin typeface="+mn-lt"/>
              </a:rPr>
              <a:t> de </a:t>
            </a:r>
            <a:r>
              <a:rPr lang="en-US" dirty="0" err="1">
                <a:latin typeface="+mn-lt"/>
              </a:rPr>
              <a:t>nuevos</a:t>
            </a:r>
            <a:r>
              <a:rPr lang="en-US" dirty="0">
                <a:latin typeface="+mn-lt"/>
              </a:rPr>
              <a:t> </a:t>
            </a:r>
            <a:r>
              <a:rPr lang="en-US" dirty="0" err="1">
                <a:latin typeface="+mn-lt"/>
              </a:rPr>
              <a:t>archivos</a:t>
            </a:r>
            <a:endParaRPr lang="en-US" dirty="0">
              <a:latin typeface="+mn-lt"/>
            </a:endParaRPr>
          </a:p>
          <a:p>
            <a:pPr lvl="1"/>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add</a:t>
            </a:r>
          </a:p>
          <a:p>
            <a:r>
              <a:rPr lang="es-ES" dirty="0">
                <a:latin typeface="+mn-lt"/>
              </a:rPr>
              <a:t>Si se añade para seguimiento un archivo (</a:t>
            </a:r>
            <a:r>
              <a:rPr lang="es-ES" dirty="0">
                <a:latin typeface="Consolas" panose="020B0609020204030204" pitchFamily="49" charset="0"/>
              </a:rPr>
              <a:t>README</a:t>
            </a:r>
            <a:r>
              <a:rPr lang="es-ES" dirty="0">
                <a:latin typeface="+mn-lt"/>
              </a:rPr>
              <a:t>), se modifica un archivo bajo seguimiento (</a:t>
            </a:r>
            <a:r>
              <a:rPr lang="es-ES" dirty="0" err="1">
                <a:latin typeface="Consolas" panose="020B0609020204030204" pitchFamily="49" charset="0"/>
              </a:rPr>
              <a:t>benchmarks.rb</a:t>
            </a:r>
            <a:r>
              <a:rPr lang="es-ES" dirty="0">
                <a:latin typeface="+mn-lt"/>
              </a:rPr>
              <a:t>) y se ejecuta el comando status se verá algo como:</a:t>
            </a:r>
          </a:p>
          <a:p>
            <a:pPr marL="0" indent="0">
              <a:buNone/>
            </a:pPr>
            <a:endParaRPr lang="es-ES" dirty="0">
              <a:latin typeface="+mn-lt"/>
            </a:endParaRPr>
          </a:p>
          <a:p>
            <a:endParaRPr lang="en-US" dirty="0">
              <a:latin typeface="+mn-lt"/>
            </a:endParaRPr>
          </a:p>
        </p:txBody>
      </p:sp>
      <p:sp>
        <p:nvSpPr>
          <p:cNvPr id="4" name="CuadroTexto 3"/>
          <p:cNvSpPr txBox="1"/>
          <p:nvPr/>
        </p:nvSpPr>
        <p:spPr>
          <a:xfrm>
            <a:off x="5931147" y="2598315"/>
            <a:ext cx="5452134" cy="2308324"/>
          </a:xfrm>
          <a:prstGeom prst="rect">
            <a:avLst/>
          </a:prstGeom>
          <a:noFill/>
        </p:spPr>
        <p:txBody>
          <a:bodyPr wrap="none" rtlCol="0">
            <a:spAutoFit/>
          </a:bodyPr>
          <a:lstStyle/>
          <a:p>
            <a:r>
              <a:rPr lang="en-US" sz="1200" dirty="0" err="1">
                <a:latin typeface="Consolas" panose="020B0609020204030204" pitchFamily="49" charset="0"/>
              </a:rPr>
              <a:t>git</a:t>
            </a:r>
            <a:r>
              <a:rPr lang="en-US" sz="1200" dirty="0">
                <a:latin typeface="Consolas" panose="020B0609020204030204" pitchFamily="49" charset="0"/>
              </a:rPr>
              <a:t> status</a:t>
            </a:r>
          </a:p>
          <a:p>
            <a:r>
              <a:rPr lang="en-US" sz="1200" dirty="0">
                <a:latin typeface="Consolas" panose="020B0609020204030204" pitchFamily="49" charset="0"/>
              </a:rPr>
              <a:t># On branch master</a:t>
            </a:r>
          </a:p>
          <a:p>
            <a:r>
              <a:rPr lang="en-US" sz="1200" dirty="0">
                <a:latin typeface="Consolas" panose="020B0609020204030204" pitchFamily="49" charset="0"/>
              </a:rPr>
              <a:t># Changes to be committed:</a:t>
            </a:r>
          </a:p>
          <a:p>
            <a:r>
              <a:rPr lang="en-US" sz="1200" dirty="0">
                <a:latin typeface="Consolas" panose="020B0609020204030204" pitchFamily="49" charset="0"/>
              </a:rPr>
              <a:t>#   (use "</a:t>
            </a:r>
            <a:r>
              <a:rPr lang="en-US" sz="1200" dirty="0" err="1">
                <a:latin typeface="Consolas" panose="020B0609020204030204" pitchFamily="49" charset="0"/>
              </a:rPr>
              <a:t>git</a:t>
            </a:r>
            <a:r>
              <a:rPr lang="en-US" sz="1200" dirty="0">
                <a:latin typeface="Consolas" panose="020B0609020204030204" pitchFamily="49" charset="0"/>
              </a:rPr>
              <a:t> reset HEAD &lt;file&gt;..." to </a:t>
            </a:r>
            <a:r>
              <a:rPr lang="en-US" sz="1200" dirty="0" err="1">
                <a:latin typeface="Consolas" panose="020B0609020204030204" pitchFamily="49" charset="0"/>
              </a:rPr>
              <a:t>unstage</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new file:   README</a:t>
            </a:r>
          </a:p>
          <a:p>
            <a:r>
              <a:rPr lang="en-US" sz="1200" dirty="0">
                <a:latin typeface="Consolas" panose="020B0609020204030204" pitchFamily="49" charset="0"/>
              </a:rPr>
              <a:t>#</a:t>
            </a:r>
          </a:p>
          <a:p>
            <a:r>
              <a:rPr lang="en-US" sz="1200" dirty="0">
                <a:latin typeface="Consolas" panose="020B0609020204030204" pitchFamily="49" charset="0"/>
              </a:rPr>
              <a:t># Changes not staged for commit:</a:t>
            </a:r>
          </a:p>
          <a:p>
            <a:r>
              <a:rPr lang="en-US" sz="1200" dirty="0">
                <a:latin typeface="Consolas" panose="020B0609020204030204" pitchFamily="49" charset="0"/>
              </a:rPr>
              <a:t>#   (use "</a:t>
            </a:r>
            <a:r>
              <a:rPr lang="en-US" sz="1200" dirty="0" err="1">
                <a:latin typeface="Consolas" panose="020B0609020204030204" pitchFamily="49" charset="0"/>
              </a:rPr>
              <a:t>git</a:t>
            </a:r>
            <a:r>
              <a:rPr lang="en-US" sz="1200" dirty="0">
                <a:latin typeface="Consolas" panose="020B0609020204030204" pitchFamily="49" charset="0"/>
              </a:rPr>
              <a:t> add &lt;file&gt;..." to update what will be committed)</a:t>
            </a:r>
          </a:p>
          <a:p>
            <a:r>
              <a:rPr lang="en-US" sz="1200" dirty="0">
                <a:latin typeface="Consolas" panose="020B0609020204030204" pitchFamily="49" charset="0"/>
              </a:rPr>
              <a:t>#</a:t>
            </a:r>
          </a:p>
          <a:p>
            <a:r>
              <a:rPr lang="en-US" sz="1200" dirty="0">
                <a:latin typeface="Consolas" panose="020B0609020204030204" pitchFamily="49" charset="0"/>
              </a:rPr>
              <a:t>#   modified:   </a:t>
            </a:r>
            <a:r>
              <a:rPr lang="en-US" sz="1200" dirty="0" err="1">
                <a:latin typeface="Consolas" panose="020B0609020204030204" pitchFamily="49" charset="0"/>
              </a:rPr>
              <a:t>benchmarks.rb</a:t>
            </a:r>
            <a:endParaRPr lang="en-US" sz="1200" dirty="0">
              <a:latin typeface="Consolas" panose="020B0609020204030204" pitchFamily="49" charset="0"/>
            </a:endParaRPr>
          </a:p>
          <a:p>
            <a:r>
              <a:rPr lang="en-US" sz="1200" dirty="0"/>
              <a:t>#</a:t>
            </a:r>
            <a:endParaRPr lang="es-ES" sz="1200" dirty="0"/>
          </a:p>
        </p:txBody>
      </p:sp>
    </p:spTree>
    <p:extLst>
      <p:ext uri="{BB962C8B-B14F-4D97-AF65-F5344CB8AC3E}">
        <p14:creationId xmlns:p14="http://schemas.microsoft.com/office/powerpoint/2010/main" val="336481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4603221" cy="4195481"/>
          </a:xfrm>
        </p:spPr>
        <p:txBody>
          <a:bodyPr/>
          <a:lstStyle/>
          <a:p>
            <a:pPr marL="457200" lvl="1" indent="0">
              <a:buNone/>
            </a:pPr>
            <a:endParaRPr lang="es-ES" dirty="0">
              <a:latin typeface="+mn-lt"/>
            </a:endParaRPr>
          </a:p>
          <a:p>
            <a:r>
              <a:rPr lang="en-US" dirty="0" err="1">
                <a:latin typeface="Consolas" panose="020B0609020204030204" pitchFamily="49" charset="0"/>
              </a:rPr>
              <a:t>benchmarks.rb</a:t>
            </a:r>
            <a:r>
              <a:rPr lang="en-US" dirty="0">
                <a:latin typeface="Consolas" panose="020B0609020204030204" pitchFamily="49" charset="0"/>
              </a:rPr>
              <a:t> </a:t>
            </a:r>
            <a:r>
              <a:rPr lang="en-US" dirty="0" err="1">
                <a:latin typeface="+mn-lt"/>
              </a:rPr>
              <a:t>está</a:t>
            </a:r>
            <a:r>
              <a:rPr lang="en-US" dirty="0">
                <a:latin typeface="+mn-lt"/>
              </a:rPr>
              <a:t> </a:t>
            </a:r>
            <a:r>
              <a:rPr lang="en-US" dirty="0" err="1">
                <a:latin typeface="+mn-lt"/>
              </a:rPr>
              <a:t>modificado</a:t>
            </a:r>
            <a:r>
              <a:rPr lang="en-US" dirty="0">
                <a:latin typeface="+mn-lt"/>
              </a:rPr>
              <a:t> </a:t>
            </a:r>
            <a:r>
              <a:rPr lang="en-US" dirty="0" err="1">
                <a:latin typeface="+mn-lt"/>
              </a:rPr>
              <a:t>pero</a:t>
            </a:r>
            <a:r>
              <a:rPr lang="en-US" dirty="0">
                <a:latin typeface="+mn-lt"/>
              </a:rPr>
              <a:t> no </a:t>
            </a:r>
            <a:r>
              <a:rPr lang="en-US" dirty="0" err="1">
                <a:latin typeface="+mn-lt"/>
              </a:rPr>
              <a:t>preparado</a:t>
            </a:r>
            <a:endParaRPr lang="en-US" dirty="0">
              <a:latin typeface="+mn-lt"/>
            </a:endParaRPr>
          </a:p>
          <a:p>
            <a:pPr lvl="1"/>
            <a:r>
              <a:rPr lang="en-US" dirty="0">
                <a:latin typeface="+mn-lt"/>
              </a:rPr>
              <a:t>Para </a:t>
            </a:r>
            <a:r>
              <a:rPr lang="en-US" dirty="0" err="1">
                <a:latin typeface="+mn-lt"/>
              </a:rPr>
              <a:t>prepararlo</a:t>
            </a:r>
            <a:endParaRPr lang="en-US" dirty="0">
              <a:latin typeface="+mn-lt"/>
            </a:endParaRPr>
          </a:p>
          <a:p>
            <a:pPr marL="457200" lvl="1" indent="0" algn="ctr">
              <a:buNone/>
            </a:pPr>
            <a:r>
              <a:rPr lang="en-US" dirty="0" err="1">
                <a:latin typeface="Consolas" panose="020B0609020204030204" pitchFamily="49" charset="0"/>
              </a:rPr>
              <a:t>git</a:t>
            </a:r>
            <a:r>
              <a:rPr lang="en-US" dirty="0">
                <a:latin typeface="Consolas" panose="020B0609020204030204" pitchFamily="49" charset="0"/>
              </a:rPr>
              <a:t> add</a:t>
            </a:r>
          </a:p>
          <a:p>
            <a:pPr lvl="1"/>
            <a:endParaRPr lang="en-US" dirty="0">
              <a:latin typeface="+mn-lt"/>
            </a:endParaRPr>
          </a:p>
        </p:txBody>
      </p:sp>
      <p:sp>
        <p:nvSpPr>
          <p:cNvPr id="6" name="Rectángulo 5"/>
          <p:cNvSpPr/>
          <p:nvPr/>
        </p:nvSpPr>
        <p:spPr>
          <a:xfrm>
            <a:off x="5706533" y="2052918"/>
            <a:ext cx="6096000" cy="2585323"/>
          </a:xfrm>
          <a:prstGeom prst="rect">
            <a:avLst/>
          </a:prstGeom>
        </p:spPr>
        <p:txBody>
          <a:bodyPr>
            <a:spAutoFit/>
          </a:bodyPr>
          <a:lstStyle/>
          <a:p>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add </a:t>
            </a:r>
            <a:r>
              <a:rPr lang="en-US" dirty="0" err="1">
                <a:latin typeface="Consolas" panose="020B0609020204030204" pitchFamily="49" charset="0"/>
              </a:rPr>
              <a:t>benchmarks.rb</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a:t>
            </a:r>
          </a:p>
          <a:p>
            <a:r>
              <a:rPr lang="en-US" dirty="0">
                <a:latin typeface="Consolas" panose="020B0609020204030204" pitchFamily="49" charset="0"/>
              </a:rPr>
              <a:t># On branch master</a:t>
            </a:r>
          </a:p>
          <a:p>
            <a:r>
              <a:rPr lang="en-US" dirty="0">
                <a:latin typeface="Consolas" panose="020B0609020204030204" pitchFamily="49" charset="0"/>
              </a:rPr>
              <a:t># Changes to be committed:</a:t>
            </a:r>
          </a:p>
          <a:p>
            <a:r>
              <a:rPr lang="en-US" dirty="0">
                <a:latin typeface="Consolas" panose="020B0609020204030204" pitchFamily="49" charset="0"/>
              </a:rPr>
              <a:t>#   (use "</a:t>
            </a:r>
            <a:r>
              <a:rPr lang="en-US" dirty="0" err="1">
                <a:latin typeface="Consolas" panose="020B0609020204030204" pitchFamily="49" charset="0"/>
              </a:rPr>
              <a:t>git</a:t>
            </a:r>
            <a:r>
              <a:rPr lang="en-US" dirty="0">
                <a:latin typeface="Consolas" panose="020B0609020204030204" pitchFamily="49" charset="0"/>
              </a:rPr>
              <a:t> reset HEAD &lt;file&gt;..." to </a:t>
            </a:r>
            <a:r>
              <a:rPr lang="en-US" dirty="0" err="1">
                <a:latin typeface="Consolas" panose="020B0609020204030204" pitchFamily="49" charset="0"/>
              </a:rPr>
              <a:t>unstage</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new file:   README</a:t>
            </a:r>
          </a:p>
          <a:p>
            <a:r>
              <a:rPr lang="en-US" dirty="0">
                <a:latin typeface="Consolas" panose="020B0609020204030204" pitchFamily="49" charset="0"/>
              </a:rPr>
              <a:t>#   modified:   </a:t>
            </a:r>
            <a:r>
              <a:rPr lang="en-US" dirty="0" err="1">
                <a:latin typeface="Consolas" panose="020B0609020204030204" pitchFamily="49" charset="0"/>
              </a:rPr>
              <a:t>benchmarks.rb</a:t>
            </a:r>
            <a:endParaRPr lang="en-US" dirty="0">
              <a:latin typeface="Consolas" panose="020B0609020204030204" pitchFamily="49" charset="0"/>
            </a:endParaRPr>
          </a:p>
          <a:p>
            <a:r>
              <a:rPr lang="en-US" dirty="0"/>
              <a:t>#</a:t>
            </a:r>
            <a:endParaRPr lang="es-ES" dirty="0"/>
          </a:p>
        </p:txBody>
      </p:sp>
    </p:spTree>
    <p:extLst>
      <p:ext uri="{BB962C8B-B14F-4D97-AF65-F5344CB8AC3E}">
        <p14:creationId xmlns:p14="http://schemas.microsoft.com/office/powerpoint/2010/main" val="156403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3604155" cy="4195481"/>
          </a:xfrm>
        </p:spPr>
        <p:txBody>
          <a:bodyPr/>
          <a:lstStyle/>
          <a:p>
            <a:r>
              <a:rPr lang="en-US" dirty="0">
                <a:latin typeface="+mn-lt"/>
              </a:rPr>
              <a:t>Si </a:t>
            </a:r>
            <a:r>
              <a:rPr lang="en-US" dirty="0" err="1">
                <a:latin typeface="+mn-lt"/>
              </a:rPr>
              <a:t>ahora</a:t>
            </a:r>
            <a:r>
              <a:rPr lang="en-US" dirty="0">
                <a:latin typeface="+mn-lt"/>
              </a:rPr>
              <a:t> se </a:t>
            </a:r>
            <a:r>
              <a:rPr lang="en-US" dirty="0" err="1">
                <a:latin typeface="+mn-lt"/>
              </a:rPr>
              <a:t>hace</a:t>
            </a:r>
            <a:r>
              <a:rPr lang="en-US" dirty="0">
                <a:latin typeface="+mn-lt"/>
              </a:rPr>
              <a:t> </a:t>
            </a:r>
            <a:r>
              <a:rPr lang="en-US" dirty="0" err="1">
                <a:latin typeface="+mn-lt"/>
              </a:rPr>
              <a:t>una</a:t>
            </a:r>
            <a:r>
              <a:rPr lang="en-US" dirty="0">
                <a:latin typeface="+mn-lt"/>
              </a:rPr>
              <a:t> </a:t>
            </a:r>
            <a:r>
              <a:rPr lang="en-US" dirty="0" err="1">
                <a:latin typeface="+mn-lt"/>
              </a:rPr>
              <a:t>nueva</a:t>
            </a:r>
            <a:r>
              <a:rPr lang="en-US" dirty="0">
                <a:latin typeface="+mn-lt"/>
              </a:rPr>
              <a:t> </a:t>
            </a:r>
            <a:r>
              <a:rPr lang="en-US" dirty="0" err="1">
                <a:latin typeface="+mn-lt"/>
              </a:rPr>
              <a:t>modificación</a:t>
            </a:r>
            <a:r>
              <a:rPr lang="en-US" dirty="0">
                <a:latin typeface="+mn-lt"/>
              </a:rPr>
              <a:t> </a:t>
            </a:r>
            <a:r>
              <a:rPr lang="en-US" dirty="0" err="1">
                <a:latin typeface="+mn-lt"/>
              </a:rPr>
              <a:t>sobre</a:t>
            </a:r>
            <a:r>
              <a:rPr lang="en-US" dirty="0">
                <a:latin typeface="+mn-lt"/>
              </a:rPr>
              <a:t> el </a:t>
            </a:r>
            <a:r>
              <a:rPr lang="en-US" dirty="0" err="1" smtClean="0">
                <a:latin typeface="+mn-lt"/>
              </a:rPr>
              <a:t>archivo</a:t>
            </a:r>
            <a:r>
              <a:rPr lang="en-US" dirty="0" smtClean="0">
                <a:latin typeface="+mn-lt"/>
              </a:rPr>
              <a:t> </a:t>
            </a:r>
            <a:r>
              <a:rPr lang="en-US" dirty="0" err="1">
                <a:latin typeface="+mn-lt"/>
              </a:rPr>
              <a:t>veremos</a:t>
            </a:r>
            <a:r>
              <a:rPr lang="en-US" dirty="0">
                <a:latin typeface="+mn-lt"/>
              </a:rPr>
              <a:t> lo </a:t>
            </a:r>
            <a:r>
              <a:rPr lang="en-US" dirty="0" err="1">
                <a:latin typeface="+mn-lt"/>
              </a:rPr>
              <a:t>siguiente</a:t>
            </a:r>
            <a:r>
              <a:rPr lang="en-US" dirty="0">
                <a:latin typeface="+mn-lt"/>
              </a:rPr>
              <a:t>:</a:t>
            </a:r>
          </a:p>
          <a:p>
            <a:endParaRPr lang="en-US" dirty="0">
              <a:latin typeface="+mn-lt"/>
            </a:endParaRPr>
          </a:p>
          <a:p>
            <a:endParaRPr lang="en-US" dirty="0">
              <a:latin typeface="+mn-lt"/>
            </a:endParaRPr>
          </a:p>
          <a:p>
            <a:r>
              <a:rPr lang="en-US" dirty="0">
                <a:latin typeface="+mn-lt"/>
              </a:rPr>
              <a:t>Para </a:t>
            </a:r>
            <a:r>
              <a:rPr lang="en-US" dirty="0" err="1">
                <a:latin typeface="+mn-lt"/>
              </a:rPr>
              <a:t>añadir</a:t>
            </a:r>
            <a:r>
              <a:rPr lang="en-US" dirty="0">
                <a:latin typeface="+mn-lt"/>
              </a:rPr>
              <a:t> </a:t>
            </a:r>
            <a:r>
              <a:rPr lang="en-US" dirty="0" err="1">
                <a:latin typeface="+mn-lt"/>
              </a:rPr>
              <a:t>los</a:t>
            </a:r>
            <a:r>
              <a:rPr lang="en-US" dirty="0">
                <a:latin typeface="+mn-lt"/>
              </a:rPr>
              <a:t> </a:t>
            </a:r>
            <a:r>
              <a:rPr lang="en-US" dirty="0" err="1">
                <a:latin typeface="+mn-lt"/>
              </a:rPr>
              <a:t>últimos</a:t>
            </a:r>
            <a:r>
              <a:rPr lang="en-US" dirty="0">
                <a:latin typeface="+mn-lt"/>
              </a:rPr>
              <a:t> </a:t>
            </a:r>
            <a:r>
              <a:rPr lang="en-US" dirty="0" err="1">
                <a:latin typeface="+mn-lt"/>
              </a:rPr>
              <a:t>cambios</a:t>
            </a:r>
            <a:r>
              <a:rPr lang="en-US" dirty="0">
                <a:latin typeface="+mn-lt"/>
              </a:rPr>
              <a:t> </a:t>
            </a:r>
            <a:r>
              <a:rPr lang="en-US" dirty="0" err="1">
                <a:latin typeface="+mn-lt"/>
              </a:rPr>
              <a:t>hechos</a:t>
            </a:r>
            <a:r>
              <a:rPr lang="en-US" dirty="0">
                <a:latin typeface="+mn-lt"/>
              </a:rPr>
              <a:t> </a:t>
            </a:r>
            <a:r>
              <a:rPr lang="en-US" dirty="0" err="1">
                <a:latin typeface="+mn-lt"/>
              </a:rPr>
              <a:t>sobre</a:t>
            </a:r>
            <a:r>
              <a:rPr lang="en-US" dirty="0">
                <a:latin typeface="+mn-lt"/>
              </a:rPr>
              <a:t> el </a:t>
            </a:r>
            <a:r>
              <a:rPr lang="en-US" dirty="0" err="1">
                <a:latin typeface="+mn-lt"/>
              </a:rPr>
              <a:t>fichero</a:t>
            </a:r>
            <a:r>
              <a:rPr lang="en-US" dirty="0">
                <a:latin typeface="+mn-lt"/>
              </a:rPr>
              <a:t> </a:t>
            </a:r>
            <a:r>
              <a:rPr lang="en-US" dirty="0" err="1">
                <a:latin typeface="+mn-lt"/>
              </a:rPr>
              <a:t>hemos</a:t>
            </a:r>
            <a:r>
              <a:rPr lang="en-US" dirty="0">
                <a:latin typeface="+mn-lt"/>
              </a:rPr>
              <a:t> de </a:t>
            </a:r>
            <a:r>
              <a:rPr lang="en-US" dirty="0" err="1">
                <a:latin typeface="+mn-lt"/>
              </a:rPr>
              <a:t>ejecutar</a:t>
            </a:r>
            <a:r>
              <a:rPr lang="en-US" dirty="0">
                <a:latin typeface="+mn-lt"/>
              </a:rPr>
              <a:t> </a:t>
            </a:r>
            <a:r>
              <a:rPr lang="en-US" dirty="0" err="1">
                <a:latin typeface="+mn-lt"/>
              </a:rPr>
              <a:t>nuevamente</a:t>
            </a:r>
            <a:r>
              <a:rPr lang="en-US" dirty="0">
                <a:latin typeface="+mn-lt"/>
              </a:rPr>
              <a:t> </a:t>
            </a:r>
            <a:r>
              <a:rPr lang="en-US" dirty="0" err="1">
                <a:latin typeface="Consolas" panose="020B0609020204030204" pitchFamily="49" charset="0"/>
              </a:rPr>
              <a:t>git</a:t>
            </a:r>
            <a:r>
              <a:rPr lang="en-US" dirty="0">
                <a:latin typeface="Consolas" panose="020B0609020204030204" pitchFamily="49" charset="0"/>
              </a:rPr>
              <a:t> add</a:t>
            </a:r>
          </a:p>
          <a:p>
            <a:pPr lvl="1"/>
            <a:endParaRPr lang="en-US" dirty="0">
              <a:latin typeface="+mn-lt"/>
            </a:endParaRPr>
          </a:p>
        </p:txBody>
      </p:sp>
      <p:sp>
        <p:nvSpPr>
          <p:cNvPr id="4" name="Rectángulo 3"/>
          <p:cNvSpPr/>
          <p:nvPr/>
        </p:nvSpPr>
        <p:spPr>
          <a:xfrm>
            <a:off x="4812809" y="2052918"/>
            <a:ext cx="6856678" cy="3693319"/>
          </a:xfrm>
          <a:prstGeom prst="rect">
            <a:avLst/>
          </a:prstGeom>
        </p:spPr>
        <p:txBody>
          <a:bodyPr wrap="square">
            <a:spAutoFit/>
          </a:bodyPr>
          <a:lstStyle/>
          <a:p>
            <a:r>
              <a:rPr lang="en-US" dirty="0"/>
              <a:t>$ </a:t>
            </a:r>
            <a:r>
              <a:rPr lang="en-US" dirty="0" err="1"/>
              <a:t>git</a:t>
            </a:r>
            <a:r>
              <a:rPr lang="en-US" dirty="0"/>
              <a:t> status</a:t>
            </a:r>
          </a:p>
          <a:p>
            <a:r>
              <a:rPr lang="en-US" dirty="0"/>
              <a:t># On branch master</a:t>
            </a:r>
          </a:p>
          <a:p>
            <a:r>
              <a:rPr lang="en-US" dirty="0"/>
              <a:t># Changes to be committed:</a:t>
            </a:r>
          </a:p>
          <a:p>
            <a:r>
              <a:rPr lang="en-US" dirty="0"/>
              <a:t>#   (use "</a:t>
            </a:r>
            <a:r>
              <a:rPr lang="en-US" dirty="0" err="1"/>
              <a:t>git</a:t>
            </a:r>
            <a:r>
              <a:rPr lang="en-US" dirty="0"/>
              <a:t> reset HEAD &lt;file&gt;..." to </a:t>
            </a:r>
            <a:r>
              <a:rPr lang="en-US" dirty="0" err="1"/>
              <a:t>unstage</a:t>
            </a:r>
            <a:r>
              <a:rPr lang="en-US" dirty="0"/>
              <a:t>)</a:t>
            </a:r>
          </a:p>
          <a:p>
            <a:r>
              <a:rPr lang="en-US" dirty="0"/>
              <a:t>#</a:t>
            </a:r>
          </a:p>
          <a:p>
            <a:r>
              <a:rPr lang="en-US" dirty="0"/>
              <a:t>#   new file:   README</a:t>
            </a:r>
          </a:p>
          <a:p>
            <a:r>
              <a:rPr lang="en-US" dirty="0"/>
              <a:t>#   modified:   </a:t>
            </a:r>
            <a:r>
              <a:rPr lang="en-US" dirty="0" err="1"/>
              <a:t>benchmarks.rb</a:t>
            </a:r>
            <a:endParaRPr lang="en-US" dirty="0"/>
          </a:p>
          <a:p>
            <a:r>
              <a:rPr lang="en-US" dirty="0"/>
              <a:t>#</a:t>
            </a:r>
          </a:p>
          <a:p>
            <a:r>
              <a:rPr lang="en-US" dirty="0"/>
              <a:t># Changes not staged for commit:</a:t>
            </a:r>
          </a:p>
          <a:p>
            <a:r>
              <a:rPr lang="en-US" dirty="0"/>
              <a:t>#   (use "</a:t>
            </a:r>
            <a:r>
              <a:rPr lang="en-US" dirty="0" err="1"/>
              <a:t>git</a:t>
            </a:r>
            <a:r>
              <a:rPr lang="en-US" dirty="0"/>
              <a:t> add &lt;file&gt;..." to update what will be committed)</a:t>
            </a:r>
          </a:p>
          <a:p>
            <a:r>
              <a:rPr lang="en-US" dirty="0"/>
              <a:t>#</a:t>
            </a:r>
          </a:p>
          <a:p>
            <a:r>
              <a:rPr lang="en-US" dirty="0"/>
              <a:t>#   modified:   </a:t>
            </a:r>
            <a:r>
              <a:rPr lang="en-US" dirty="0" err="1"/>
              <a:t>benchmarks.rb</a:t>
            </a:r>
            <a:endParaRPr lang="en-US" dirty="0"/>
          </a:p>
          <a:p>
            <a:r>
              <a:rPr lang="en-US" dirty="0"/>
              <a:t>#</a:t>
            </a:r>
            <a:endParaRPr lang="es-ES" dirty="0"/>
          </a:p>
        </p:txBody>
      </p:sp>
    </p:spTree>
    <p:extLst>
      <p:ext uri="{BB962C8B-B14F-4D97-AF65-F5344CB8AC3E}">
        <p14:creationId xmlns:p14="http://schemas.microsoft.com/office/powerpoint/2010/main" val="303812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a:xfrm>
            <a:off x="1103312" y="2052918"/>
            <a:ext cx="9971088" cy="4195481"/>
          </a:xfrm>
        </p:spPr>
        <p:txBody>
          <a:bodyPr/>
          <a:lstStyle/>
          <a:p>
            <a:r>
              <a:rPr lang="en-US" dirty="0">
                <a:latin typeface="+mn-lt"/>
              </a:rPr>
              <a:t>Hay </a:t>
            </a:r>
            <a:r>
              <a:rPr lang="es-ES" dirty="0">
                <a:latin typeface="+mn-lt"/>
              </a:rPr>
              <a:t>archivos</a:t>
            </a:r>
            <a:r>
              <a:rPr lang="en-US" dirty="0">
                <a:latin typeface="+mn-lt"/>
              </a:rPr>
              <a:t> que Git debe </a:t>
            </a:r>
            <a:r>
              <a:rPr lang="es-ES" dirty="0">
                <a:latin typeface="+mn-lt"/>
              </a:rPr>
              <a:t>ignorar</a:t>
            </a:r>
            <a:r>
              <a:rPr lang="en-US" dirty="0">
                <a:latin typeface="+mn-lt"/>
              </a:rPr>
              <a:t> (</a:t>
            </a:r>
            <a:r>
              <a:rPr lang="en-US" dirty="0" err="1">
                <a:latin typeface="+mn-lt"/>
              </a:rPr>
              <a:t>archivos</a:t>
            </a:r>
            <a:r>
              <a:rPr lang="en-US" dirty="0">
                <a:latin typeface="+mn-lt"/>
              </a:rPr>
              <a:t> de log, de </a:t>
            </a:r>
            <a:r>
              <a:rPr lang="en-US" dirty="0" err="1">
                <a:latin typeface="+mn-lt"/>
              </a:rPr>
              <a:t>compilación</a:t>
            </a:r>
            <a:r>
              <a:rPr lang="en-US" dirty="0">
                <a:latin typeface="+mn-lt"/>
              </a:rPr>
              <a:t>, </a:t>
            </a:r>
            <a:r>
              <a:rPr lang="en-US" dirty="0" err="1">
                <a:latin typeface="+mn-lt"/>
              </a:rPr>
              <a:t>etc</a:t>
            </a:r>
            <a:r>
              <a:rPr lang="en-US" dirty="0">
                <a:latin typeface="+mn-lt"/>
              </a:rPr>
              <a:t>)</a:t>
            </a:r>
          </a:p>
          <a:p>
            <a:pPr lvl="1"/>
            <a:r>
              <a:rPr lang="en-US" dirty="0" err="1">
                <a:latin typeface="+mn-lt"/>
              </a:rPr>
              <a:t>Crear</a:t>
            </a:r>
            <a:r>
              <a:rPr lang="en-US" dirty="0">
                <a:latin typeface="+mn-lt"/>
              </a:rPr>
              <a:t> el </a:t>
            </a:r>
            <a:r>
              <a:rPr lang="en-US" dirty="0" err="1">
                <a:latin typeface="+mn-lt"/>
              </a:rPr>
              <a:t>archivo</a:t>
            </a:r>
            <a:r>
              <a:rPr lang="en-US" dirty="0">
                <a:latin typeface="+mn-lt"/>
              </a:rPr>
              <a:t> .</a:t>
            </a:r>
            <a:r>
              <a:rPr lang="en-US" dirty="0" err="1">
                <a:latin typeface="+mn-lt"/>
              </a:rPr>
              <a:t>gitignore</a:t>
            </a:r>
            <a:r>
              <a:rPr lang="en-US" dirty="0">
                <a:latin typeface="+mn-lt"/>
              </a:rPr>
              <a:t> con las </a:t>
            </a:r>
            <a:r>
              <a:rPr lang="en-US" dirty="0" err="1">
                <a:latin typeface="+mn-lt"/>
              </a:rPr>
              <a:t>listas</a:t>
            </a:r>
            <a:r>
              <a:rPr lang="en-US" dirty="0">
                <a:latin typeface="+mn-lt"/>
              </a:rPr>
              <a:t> de </a:t>
            </a:r>
            <a:r>
              <a:rPr lang="en-US" dirty="0" err="1">
                <a:latin typeface="+mn-lt"/>
              </a:rPr>
              <a:t>patrones</a:t>
            </a:r>
            <a:r>
              <a:rPr lang="en-US" dirty="0">
                <a:latin typeface="+mn-lt"/>
              </a:rPr>
              <a:t> que no se </a:t>
            </a:r>
            <a:r>
              <a:rPr lang="en-US" dirty="0" err="1">
                <a:latin typeface="+mn-lt"/>
              </a:rPr>
              <a:t>quieran</a:t>
            </a:r>
            <a:r>
              <a:rPr lang="en-US" dirty="0">
                <a:latin typeface="+mn-lt"/>
              </a:rPr>
              <a:t>:</a:t>
            </a:r>
          </a:p>
          <a:p>
            <a:pPr lvl="1"/>
            <a:endParaRPr lang="en-US" dirty="0">
              <a:latin typeface="+mn-lt"/>
            </a:endParaRPr>
          </a:p>
          <a:p>
            <a:pPr lvl="1"/>
            <a:endParaRPr lang="en-US" dirty="0">
              <a:latin typeface="+mn-lt"/>
            </a:endParaRPr>
          </a:p>
          <a:p>
            <a:pPr lvl="1"/>
            <a:endParaRPr lang="en-US" dirty="0">
              <a:latin typeface="+mn-lt"/>
            </a:endParaRPr>
          </a:p>
          <a:p>
            <a:pPr lvl="1"/>
            <a:r>
              <a:rPr lang="es-ES" dirty="0">
                <a:latin typeface="+mn-lt"/>
              </a:rPr>
              <a:t>Para ver lo que se ha modificado pero aún no se ha preparado, es decir, comparar lo que hay en el directorio de trabajo con lo que hay en el área de </a:t>
            </a:r>
            <a:r>
              <a:rPr lang="es-ES" smtClean="0">
                <a:latin typeface="+mn-lt"/>
              </a:rPr>
              <a:t>preparacion</a:t>
            </a:r>
            <a:r>
              <a:rPr lang="es-ES" dirty="0">
                <a:latin typeface="+mn-lt"/>
              </a:rPr>
              <a:t>.</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diff</a:t>
            </a:r>
            <a:endParaRPr lang="en-US" dirty="0">
              <a:latin typeface="Consolas" panose="020B0609020204030204" pitchFamily="49" charset="0"/>
            </a:endParaRPr>
          </a:p>
          <a:p>
            <a:pPr lvl="1"/>
            <a:r>
              <a:rPr lang="en-US" dirty="0">
                <a:latin typeface="+mn-lt"/>
              </a:rPr>
              <a:t>Para </a:t>
            </a:r>
            <a:r>
              <a:rPr lang="en-US" dirty="0" err="1">
                <a:latin typeface="+mn-lt"/>
              </a:rPr>
              <a:t>ver</a:t>
            </a:r>
            <a:r>
              <a:rPr lang="en-US" dirty="0">
                <a:latin typeface="+mn-lt"/>
              </a:rPr>
              <a:t> </a:t>
            </a:r>
            <a:r>
              <a:rPr lang="en-US" dirty="0" err="1">
                <a:latin typeface="+mn-lt"/>
              </a:rPr>
              <a:t>los</a:t>
            </a:r>
            <a:r>
              <a:rPr lang="en-US" dirty="0">
                <a:latin typeface="+mn-lt"/>
              </a:rPr>
              <a:t> </a:t>
            </a:r>
            <a:r>
              <a:rPr lang="en-US" dirty="0" err="1">
                <a:latin typeface="+mn-lt"/>
              </a:rPr>
              <a:t>cambios</a:t>
            </a:r>
            <a:r>
              <a:rPr lang="en-US" dirty="0">
                <a:latin typeface="+mn-lt"/>
              </a:rPr>
              <a:t> </a:t>
            </a:r>
            <a:r>
              <a:rPr lang="en-US" dirty="0" err="1">
                <a:latin typeface="+mn-lt"/>
              </a:rPr>
              <a:t>preparados</a:t>
            </a:r>
            <a:r>
              <a:rPr lang="en-US" dirty="0">
                <a:latin typeface="+mn-lt"/>
              </a:rPr>
              <a:t> </a:t>
            </a:r>
            <a:r>
              <a:rPr lang="en-US" dirty="0" err="1">
                <a:latin typeface="+mn-lt"/>
              </a:rPr>
              <a:t>comparados</a:t>
            </a:r>
            <a:r>
              <a:rPr lang="en-US" dirty="0">
                <a:latin typeface="+mn-lt"/>
              </a:rPr>
              <a:t> con la </a:t>
            </a:r>
            <a:r>
              <a:rPr lang="en-US" dirty="0" err="1">
                <a:latin typeface="+mn-lt"/>
              </a:rPr>
              <a:t>última</a:t>
            </a:r>
            <a:r>
              <a:rPr lang="en-US" dirty="0">
                <a:latin typeface="+mn-lt"/>
              </a:rPr>
              <a:t> </a:t>
            </a:r>
            <a:r>
              <a:rPr lang="en-US" dirty="0" err="1">
                <a:latin typeface="+mn-lt"/>
              </a:rPr>
              <a:t>confirmación</a:t>
            </a:r>
            <a:endParaRPr lang="en-US" dirty="0">
              <a:latin typeface="+mn-lt"/>
            </a:endParaRPr>
          </a:p>
          <a:p>
            <a:pPr marL="457200" lvl="1" indent="0" algn="ctr">
              <a:buNone/>
            </a:pPr>
            <a:r>
              <a:rPr lang="en-US" dirty="0" err="1">
                <a:latin typeface="Consolas" panose="020B0609020204030204" pitchFamily="49" charset="0"/>
              </a:rPr>
              <a:t>git</a:t>
            </a:r>
            <a:r>
              <a:rPr lang="en-US" dirty="0">
                <a:latin typeface="Consolas" panose="020B0609020204030204" pitchFamily="49" charset="0"/>
              </a:rPr>
              <a:t> diff --cached ó </a:t>
            </a:r>
            <a:r>
              <a:rPr lang="en-US" dirty="0" err="1">
                <a:latin typeface="Consolas" panose="020B0609020204030204" pitchFamily="49" charset="0"/>
              </a:rPr>
              <a:t>git</a:t>
            </a:r>
            <a:r>
              <a:rPr lang="en-US" dirty="0">
                <a:latin typeface="Consolas" panose="020B0609020204030204" pitchFamily="49" charset="0"/>
              </a:rPr>
              <a:t> diff --staged</a:t>
            </a:r>
          </a:p>
        </p:txBody>
      </p:sp>
      <p:sp>
        <p:nvSpPr>
          <p:cNvPr id="5" name="Rectángulo 4"/>
          <p:cNvSpPr/>
          <p:nvPr/>
        </p:nvSpPr>
        <p:spPr>
          <a:xfrm>
            <a:off x="3048000" y="2967335"/>
            <a:ext cx="6096000" cy="923330"/>
          </a:xfrm>
          <a:prstGeom prst="rect">
            <a:avLst/>
          </a:prstGeom>
        </p:spPr>
        <p:txBody>
          <a:bodyPr>
            <a:spAutoFit/>
          </a:bodyPr>
          <a:lstStyle/>
          <a:p>
            <a:r>
              <a:rPr lang="es-ES" dirty="0">
                <a:latin typeface="Consolas" panose="020B0609020204030204" pitchFamily="49" charset="0"/>
              </a:rPr>
              <a:t>$ </a:t>
            </a:r>
            <a:r>
              <a:rPr lang="es-ES" dirty="0" err="1">
                <a:latin typeface="Consolas" panose="020B0609020204030204" pitchFamily="49" charset="0"/>
              </a:rPr>
              <a:t>type</a:t>
            </a:r>
            <a:r>
              <a:rPr lang="es-ES" dirty="0">
                <a:latin typeface="Consolas" panose="020B0609020204030204" pitchFamily="49" charset="0"/>
              </a:rPr>
              <a:t> .</a:t>
            </a:r>
            <a:r>
              <a:rPr lang="es-ES" dirty="0" err="1">
                <a:latin typeface="Consolas" panose="020B0609020204030204" pitchFamily="49" charset="0"/>
              </a:rPr>
              <a:t>gitignore</a:t>
            </a:r>
            <a:endParaRPr lang="es-ES" dirty="0">
              <a:latin typeface="Consolas" panose="020B0609020204030204" pitchFamily="49" charset="0"/>
            </a:endParaRPr>
          </a:p>
          <a:p>
            <a:r>
              <a:rPr lang="es-ES" dirty="0">
                <a:latin typeface="Consolas" panose="020B0609020204030204" pitchFamily="49" charset="0"/>
              </a:rPr>
              <a:t>*.[</a:t>
            </a:r>
            <a:r>
              <a:rPr lang="es-ES" dirty="0" err="1">
                <a:latin typeface="Consolas" panose="020B0609020204030204" pitchFamily="49" charset="0"/>
              </a:rPr>
              <a:t>oa</a:t>
            </a:r>
            <a:r>
              <a:rPr lang="es-ES" dirty="0">
                <a:latin typeface="Consolas" panose="020B0609020204030204" pitchFamily="49" charset="0"/>
              </a:rPr>
              <a:t>]</a:t>
            </a:r>
          </a:p>
          <a:p>
            <a:r>
              <a:rPr lang="es-ES" dirty="0">
                <a:latin typeface="Consolas" panose="020B0609020204030204" pitchFamily="49" charset="0"/>
              </a:rPr>
              <a:t>*~</a:t>
            </a:r>
          </a:p>
        </p:txBody>
      </p:sp>
    </p:spTree>
    <p:extLst>
      <p:ext uri="{BB962C8B-B14F-4D97-AF65-F5344CB8AC3E}">
        <p14:creationId xmlns:p14="http://schemas.microsoft.com/office/powerpoint/2010/main" val="37970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fontScale="92500" lnSpcReduction="10000"/>
          </a:bodyPr>
          <a:lstStyle/>
          <a:p>
            <a:r>
              <a:rPr lang="es-ES" dirty="0"/>
              <a:t>Cualquier cosa que todavía esté sin preparar </a:t>
            </a:r>
            <a:r>
              <a:rPr lang="es-ES" b="1" dirty="0"/>
              <a:t>no se incluirá </a:t>
            </a:r>
            <a:r>
              <a:rPr lang="es-ES" dirty="0"/>
              <a:t>en esta confirmación</a:t>
            </a:r>
          </a:p>
          <a:p>
            <a:r>
              <a:rPr lang="es-ES" dirty="0"/>
              <a:t>La forma más fácil de confirmar es</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endParaRPr lang="es-ES" dirty="0">
              <a:latin typeface="Consolas" panose="020B0609020204030204" pitchFamily="49" charset="0"/>
            </a:endParaRP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–v (añade las diferencias de los cambios)</a:t>
            </a:r>
          </a:p>
          <a:p>
            <a:pPr marL="457200" lvl="1" indent="0" algn="ctr">
              <a:buNone/>
            </a:pPr>
            <a:r>
              <a:rPr lang="es-ES" dirty="0" err="1">
                <a:latin typeface="Consolas" panose="020B0609020204030204" pitchFamily="49" charset="0"/>
              </a:rPr>
              <a:t>git</a:t>
            </a:r>
            <a:r>
              <a:rPr lang="es-ES" dirty="0">
                <a:latin typeface="Consolas" panose="020B0609020204030204" pitchFamily="49" charset="0"/>
              </a:rPr>
              <a:t> </a:t>
            </a:r>
            <a:r>
              <a:rPr lang="es-ES" dirty="0" err="1">
                <a:latin typeface="Consolas" panose="020B0609020204030204" pitchFamily="49" charset="0"/>
              </a:rPr>
              <a:t>commit</a:t>
            </a:r>
            <a:r>
              <a:rPr lang="es-ES" dirty="0">
                <a:latin typeface="Consolas" panose="020B0609020204030204" pitchFamily="49" charset="0"/>
              </a:rPr>
              <a:t> –m “&lt;texto&gt;” (añade el mensaje de confirmación a mano)</a:t>
            </a:r>
          </a:p>
          <a:p>
            <a:r>
              <a:rPr lang="es-ES" dirty="0"/>
              <a:t>El comando informa de:</a:t>
            </a:r>
          </a:p>
          <a:p>
            <a:pPr lvl="1"/>
            <a:r>
              <a:rPr lang="es-ES" dirty="0"/>
              <a:t>La rama dónde se ha hecho</a:t>
            </a:r>
          </a:p>
          <a:p>
            <a:pPr lvl="1"/>
            <a:r>
              <a:rPr lang="es-ES" dirty="0"/>
              <a:t>El </a:t>
            </a:r>
            <a:r>
              <a:rPr lang="es-ES" dirty="0" err="1"/>
              <a:t>Checksum</a:t>
            </a:r>
            <a:r>
              <a:rPr lang="es-ES" dirty="0"/>
              <a:t> SHA-1</a:t>
            </a:r>
          </a:p>
          <a:p>
            <a:pPr lvl="1"/>
            <a:r>
              <a:rPr lang="es-ES" dirty="0"/>
              <a:t>Cuántos archivos se han modificado</a:t>
            </a:r>
          </a:p>
          <a:p>
            <a:pPr lvl="1"/>
            <a:r>
              <a:rPr lang="es-ES" dirty="0"/>
              <a:t>Estadísticas sobre líneas añadidas y eliminadas</a:t>
            </a:r>
          </a:p>
          <a:p>
            <a:endParaRPr lang="es-ES" dirty="0"/>
          </a:p>
        </p:txBody>
      </p:sp>
    </p:spTree>
    <p:extLst>
      <p:ext uri="{BB962C8B-B14F-4D97-AF65-F5344CB8AC3E}">
        <p14:creationId xmlns:p14="http://schemas.microsoft.com/office/powerpoint/2010/main" val="252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Guardando cambios en el repositorio</a:t>
            </a:r>
          </a:p>
        </p:txBody>
      </p:sp>
      <p:sp>
        <p:nvSpPr>
          <p:cNvPr id="3" name="Marcador de contenido 2"/>
          <p:cNvSpPr>
            <a:spLocks noGrp="1"/>
          </p:cNvSpPr>
          <p:nvPr>
            <p:ph idx="1"/>
          </p:nvPr>
        </p:nvSpPr>
        <p:spPr/>
        <p:txBody>
          <a:bodyPr>
            <a:normAutofit/>
          </a:bodyPr>
          <a:lstStyle/>
          <a:p>
            <a:r>
              <a:rPr lang="es-ES" dirty="0"/>
              <a:t>Para saltarse el área de preparación, usar la opción -a:</a:t>
            </a:r>
          </a:p>
          <a:p>
            <a:pPr marL="0" indent="0" algn="ctr">
              <a:buNone/>
            </a:pPr>
            <a:endParaRPr lang="en-US" dirty="0">
              <a:latin typeface="Consolas" panose="020B0609020204030204" pitchFamily="49" charset="0"/>
            </a:endParaRPr>
          </a:p>
          <a:p>
            <a:pPr marL="0" indent="0" algn="ctr">
              <a:buNone/>
            </a:pPr>
            <a:r>
              <a:rPr lang="en-US" sz="3200" dirty="0" err="1">
                <a:latin typeface="Consolas" panose="020B0609020204030204" pitchFamily="49" charset="0"/>
              </a:rPr>
              <a:t>git</a:t>
            </a:r>
            <a:r>
              <a:rPr lang="en-US" sz="3200" dirty="0">
                <a:latin typeface="Consolas" panose="020B0609020204030204" pitchFamily="49" charset="0"/>
              </a:rPr>
              <a:t> commit -a -m 'added new benchmarks‘</a:t>
            </a:r>
          </a:p>
          <a:p>
            <a:endParaRPr lang="es-ES" dirty="0"/>
          </a:p>
        </p:txBody>
      </p:sp>
    </p:spTree>
    <p:extLst>
      <p:ext uri="{BB962C8B-B14F-4D97-AF65-F5344CB8AC3E}">
        <p14:creationId xmlns:p14="http://schemas.microsoft.com/office/powerpoint/2010/main" val="1934733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Academic_Course_16x9_TP103039515" id="{764731E6-CD11-49BB-8508-855B8A56288C}" vid="{1E70FD52-8BC3-4FFC-B6BA-A72F9CC7B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al curso académico</Template>
  <TotalTime>0</TotalTime>
  <Words>2473</Words>
  <Application>Microsoft Office PowerPoint</Application>
  <PresentationFormat>Panorámica</PresentationFormat>
  <Paragraphs>381</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Calibri</vt:lpstr>
      <vt:lpstr>Century Gothic</vt:lpstr>
      <vt:lpstr>Consolas</vt:lpstr>
      <vt:lpstr>Wingdings 3</vt:lpstr>
      <vt:lpstr>Ion</vt:lpstr>
      <vt:lpstr>Git y GitHub</vt:lpstr>
      <vt:lpstr>2.1 Obteniendo un repositorio Git </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2.2 Guardando cambios en el repositorio</vt:lpstr>
      <vt:lpstr>2.3 El histórico de confirmaciones</vt:lpstr>
      <vt:lpstr>2.3 El histórico de confirmaciones</vt:lpstr>
      <vt:lpstr>2.3 El histórico de confirmaciones</vt:lpstr>
      <vt:lpstr>2.3 El histórico de confirmaciones</vt:lpstr>
      <vt:lpstr>2.3 El histórico de confirmaciones</vt:lpstr>
      <vt:lpstr>2.3 El histórico de confirmaciones</vt:lpstr>
      <vt:lpstr>2.3 El histórico de confirmaciones</vt:lpstr>
      <vt:lpstr>2.4 Deshaciendo cosas</vt:lpstr>
      <vt:lpstr>2.4 Deshaciendo cosas</vt:lpstr>
      <vt:lpstr>2.4 Deshaciendo cosas</vt:lpstr>
      <vt:lpstr>2.4 Deshaciendo cosas</vt:lpstr>
      <vt:lpstr>2.5 Trabajo con repositorios remotos</vt:lpstr>
      <vt:lpstr>2.5 Trabajo con repositorios remotos</vt:lpstr>
      <vt:lpstr>2.5 Trabajo con repositorios remotos</vt:lpstr>
      <vt:lpstr>2.5 Trabajo con repositorios remotos</vt:lpstr>
      <vt:lpstr>2.5 Trabajo con repositorios remotos</vt:lpstr>
      <vt:lpstr>2.5 Trabajo con repositorios remotos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2016-12-10T18:22:06Z</dcterms:created>
  <dcterms:modified xsi:type="dcterms:W3CDTF">2017-03-11T17:49:46Z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