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67" r:id="rId3"/>
    <p:sldId id="257" r:id="rId4"/>
    <p:sldId id="275" r:id="rId5"/>
    <p:sldId id="258" r:id="rId6"/>
    <p:sldId id="259" r:id="rId7"/>
    <p:sldId id="260" r:id="rId8"/>
    <p:sldId id="261" r:id="rId9"/>
    <p:sldId id="262" r:id="rId10"/>
    <p:sldId id="263" r:id="rId11"/>
    <p:sldId id="277" r:id="rId12"/>
    <p:sldId id="264" r:id="rId13"/>
    <p:sldId id="270" r:id="rId14"/>
    <p:sldId id="266" r:id="rId15"/>
    <p:sldId id="268" r:id="rId16"/>
    <p:sldId id="273" r:id="rId17"/>
    <p:sldId id="269" r:id="rId18"/>
    <p:sldId id="274" r:id="rId19"/>
    <p:sldId id="265"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ISCO JOSE MUNUERA PEREZ" initials="FJMP" lastIdx="4" clrIdx="0">
    <p:extLst>
      <p:ext uri="{19B8F6BF-5375-455C-9EA6-DF929625EA0E}">
        <p15:presenceInfo xmlns:p15="http://schemas.microsoft.com/office/powerpoint/2012/main" userId="S::fmunuera1@alumno.uned.es::c9c6d839-d39b-4cf3-9c7a-d6828501af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67637" autoAdjust="0"/>
  </p:normalViewPr>
  <p:slideViewPr>
    <p:cSldViewPr snapToGrid="0">
      <p:cViewPr>
        <p:scale>
          <a:sx n="66" d="100"/>
          <a:sy n="66" d="100"/>
        </p:scale>
        <p:origin x="-138" y="27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058A-F71E-4A57-966B-CDE6EFA07819}" type="datetimeFigureOut">
              <a:rPr lang="es-ES" smtClean="0"/>
              <a:t>13/07/2020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B8866-CF61-4373-9552-BC8C4DE2C1DD}" type="slidenum">
              <a:rPr lang="es-ES" smtClean="0"/>
              <a:t>‹Nº›</a:t>
            </a:fld>
            <a:endParaRPr lang="es-ES"/>
          </a:p>
        </p:txBody>
      </p:sp>
    </p:spTree>
    <p:extLst>
      <p:ext uri="{BB962C8B-B14F-4D97-AF65-F5344CB8AC3E}">
        <p14:creationId xmlns:p14="http://schemas.microsoft.com/office/powerpoint/2010/main" val="354560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Presentación y saludo al tribunal</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a:t>
            </a:fld>
            <a:endParaRPr lang="es-ES"/>
          </a:p>
        </p:txBody>
      </p:sp>
    </p:spTree>
    <p:extLst>
      <p:ext uri="{BB962C8B-B14F-4D97-AF65-F5344CB8AC3E}">
        <p14:creationId xmlns:p14="http://schemas.microsoft.com/office/powerpoint/2010/main" val="352375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 considerado que los datos pueden proceder de ficheros puramente meteorológicos (formato TMY2 y TMY3) o que también podría ser necesario leer datos desde ficheros CSV con información de variables de planta, para lo que se implementan las clases </a:t>
            </a:r>
            <a:r>
              <a:rPr lang="es-ES" dirty="0" err="1"/>
              <a:t>Weather</a:t>
            </a:r>
            <a:r>
              <a:rPr lang="es-ES" dirty="0"/>
              <a:t> y </a:t>
            </a:r>
            <a:r>
              <a:rPr lang="es-ES" dirty="0" err="1"/>
              <a:t>FieldData</a:t>
            </a:r>
            <a:r>
              <a:rPr lang="es-ES" dirty="0"/>
              <a:t>, respectivamente. Estas clases permiten gestionar los diferentes orígenes de datos.</a:t>
            </a:r>
          </a:p>
          <a:p>
            <a:r>
              <a:rPr lang="es-ES" dirty="0"/>
              <a:t>La clase </a:t>
            </a:r>
            <a:r>
              <a:rPr lang="es-ES" dirty="0" err="1"/>
              <a:t>Site</a:t>
            </a:r>
            <a:r>
              <a:rPr lang="es-ES" dirty="0"/>
              <a:t> nos permite gestionar la información relativa al emplazamiento. Esta clase nos proporciona también los métodos necesarios para conocer la posición relativa del Sol en cada fecha del año en función de las coordenadas del lugar para el cual se realiza la simulación. Se aprovecha la implementación que el grupo de trabajo que desarrolla </a:t>
            </a:r>
            <a:r>
              <a:rPr lang="es-ES" dirty="0" err="1"/>
              <a:t>pvlib-python</a:t>
            </a:r>
            <a:r>
              <a:rPr lang="es-ES" dirty="0"/>
              <a:t> ha hecho del algoritmo SPA para calcular la posición solar.</a:t>
            </a:r>
          </a:p>
          <a:p>
            <a:endParaRPr lang="es-ES" dirty="0"/>
          </a:p>
          <a:p>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11</a:t>
            </a:fld>
            <a:endParaRPr lang="es-ES"/>
          </a:p>
        </p:txBody>
      </p:sp>
    </p:spTree>
    <p:extLst>
      <p:ext uri="{BB962C8B-B14F-4D97-AF65-F5344CB8AC3E}">
        <p14:creationId xmlns:p14="http://schemas.microsoft.com/office/powerpoint/2010/main" val="153616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Otras clases han sido necesarias para facilita el desarrollo de simulaciones. En concreto se crean dos clases más, </a:t>
            </a:r>
            <a:r>
              <a:rPr lang="es-ES" dirty="0" err="1"/>
              <a:t>SolarFieldSimulation</a:t>
            </a:r>
            <a:r>
              <a:rPr lang="es-ES" dirty="0"/>
              <a:t> y </a:t>
            </a:r>
            <a:r>
              <a:rPr lang="es-ES" dirty="0" err="1"/>
              <a:t>LoopSimulation</a:t>
            </a:r>
            <a:r>
              <a:rPr lang="es-ES" dirty="0"/>
              <a:t>, que de alguna forman llevan ya parte del trabajo hecho para poder lanzar una simulación, de un campo solar o  de un solo lazo, sin tener que ensamblar todo desde cero.</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12</a:t>
            </a:fld>
            <a:endParaRPr lang="es-ES"/>
          </a:p>
        </p:txBody>
      </p:sp>
    </p:spTree>
    <p:extLst>
      <p:ext uri="{BB962C8B-B14F-4D97-AF65-F5344CB8AC3E}">
        <p14:creationId xmlns:p14="http://schemas.microsoft.com/office/powerpoint/2010/main" val="595073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Describir la interfaz gráfica, el archivo de configuración generado y el proceso general para lanzar una simulación.</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13</a:t>
            </a:fld>
            <a:endParaRPr lang="es-ES"/>
          </a:p>
        </p:txBody>
      </p:sp>
    </p:spTree>
    <p:extLst>
      <p:ext uri="{BB962C8B-B14F-4D97-AF65-F5344CB8AC3E}">
        <p14:creationId xmlns:p14="http://schemas.microsoft.com/office/powerpoint/2010/main" val="1874545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Realizamos una simulación con SAM y con nuestro código Python tratando que el campo solar sea lo más parecido posible. </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14</a:t>
            </a:fld>
            <a:endParaRPr lang="es-ES"/>
          </a:p>
        </p:txBody>
      </p:sp>
    </p:spTree>
    <p:extLst>
      <p:ext uri="{BB962C8B-B14F-4D97-AF65-F5344CB8AC3E}">
        <p14:creationId xmlns:p14="http://schemas.microsoft.com/office/powerpoint/2010/main" val="49676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Mostramos los resultados de la verificación.</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15</a:t>
            </a:fld>
            <a:endParaRPr lang="es-ES"/>
          </a:p>
        </p:txBody>
      </p:sp>
    </p:spTree>
    <p:extLst>
      <p:ext uri="{BB962C8B-B14F-4D97-AF65-F5344CB8AC3E}">
        <p14:creationId xmlns:p14="http://schemas.microsoft.com/office/powerpoint/2010/main" val="1311993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que comprobamos que nuestro código produce resultados correctos, probamos a simular  el comportamiento de un conjunto de </a:t>
            </a:r>
            <a:r>
              <a:rPr lang="es-ES" dirty="0" err="1"/>
              <a:t>HCEs</a:t>
            </a:r>
            <a:r>
              <a:rPr lang="es-ES" dirty="0"/>
              <a:t> bajo diferentes condiciones de DNI o </a:t>
            </a:r>
            <a:r>
              <a:rPr lang="es-ES" dirty="0" err="1"/>
              <a:t>Tin</a:t>
            </a:r>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16</a:t>
            </a:fld>
            <a:endParaRPr lang="es-ES"/>
          </a:p>
        </p:txBody>
      </p:sp>
    </p:spTree>
    <p:extLst>
      <p:ext uri="{BB962C8B-B14F-4D97-AF65-F5344CB8AC3E}">
        <p14:creationId xmlns:p14="http://schemas.microsoft.com/office/powerpoint/2010/main" val="453991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Estudiamos ahora cómo afecta el tamaño de la malla.</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17</a:t>
            </a:fld>
            <a:endParaRPr lang="es-ES"/>
          </a:p>
        </p:txBody>
      </p:sp>
    </p:spTree>
    <p:extLst>
      <p:ext uri="{BB962C8B-B14F-4D97-AF65-F5344CB8AC3E}">
        <p14:creationId xmlns:p14="http://schemas.microsoft.com/office/powerpoint/2010/main" val="2771523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Comparamos con los resultados de un campo solar real</a:t>
            </a:r>
          </a:p>
          <a:p>
            <a:pPr marL="171450" indent="-171450">
              <a:buFontTx/>
              <a:buChar char="-"/>
            </a:pPr>
            <a:r>
              <a:rPr lang="es-ES" dirty="0"/>
              <a:t>Buen ajuste durante las horas de estabilidad</a:t>
            </a:r>
          </a:p>
          <a:p>
            <a:pPr marL="171450" indent="-171450">
              <a:buFontTx/>
              <a:buChar char="-"/>
            </a:pPr>
            <a:r>
              <a:rPr lang="es-ES" dirty="0"/>
              <a:t>Problema para modelar las inercias</a:t>
            </a:r>
          </a:p>
          <a:p>
            <a:pPr marL="171450" indent="-171450">
              <a:buFontTx/>
              <a:buChar char="-"/>
            </a:pPr>
            <a:r>
              <a:rPr lang="es-ES" dirty="0"/>
              <a:t>Solo podemos modelar el campo solar, la planta queda fuera de nuestro alcance de momento.</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18</a:t>
            </a:fld>
            <a:endParaRPr lang="es-ES"/>
          </a:p>
        </p:txBody>
      </p:sp>
    </p:spTree>
    <p:extLst>
      <p:ext uri="{BB962C8B-B14F-4D97-AF65-F5344CB8AC3E}">
        <p14:creationId xmlns:p14="http://schemas.microsoft.com/office/powerpoint/2010/main" val="1657594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Repaso a los contenidos que se van a ver.</a:t>
            </a:r>
          </a:p>
          <a:p>
            <a:r>
              <a:rPr lang="es-ES" dirty="0"/>
              <a:t>A lo largo de los próximos 20 minutos presentaré el resultado de la elaboración de mi TFG.  En primer lugar haré una breve presentación de sistema físico que se pretende modelar y del modelo matemático desarrollado por el Prof. Barbero en su tesis. Seguidamente mostraré que estrategia hemos seguido para la implementación a través de un código desarrollado en Python y finalmente presentaremos algunos ejemplos prácticos de aplicación.</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2</a:t>
            </a:fld>
            <a:endParaRPr lang="es-ES"/>
          </a:p>
        </p:txBody>
      </p:sp>
    </p:spTree>
    <p:extLst>
      <p:ext uri="{BB962C8B-B14F-4D97-AF65-F5344CB8AC3E}">
        <p14:creationId xmlns:p14="http://schemas.microsoft.com/office/powerpoint/2010/main" val="34711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 principal motivación para desarrollar este proyecto era doble, por un lado quería profundizar en el conocimiento de la tecnología de CCP, aprovechando que del Dto. De Ingeniería Energética de la ETSII de la UNED cuenta entre su personal investigador con referentes en esta materia. Por otro lado, quería aprovechar el tiempo y el esfuerzo que un TFG requieren para adquirir nuevas habilidades y conocimientos, como la programación en Python, antes desconocida para mí, pero que se postula como un lenguaje de programación en entornos científicos con mucho futuro.</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3</a:t>
            </a:fld>
            <a:endParaRPr lang="es-ES"/>
          </a:p>
        </p:txBody>
      </p:sp>
    </p:spTree>
    <p:extLst>
      <p:ext uri="{BB962C8B-B14F-4D97-AF65-F5344CB8AC3E}">
        <p14:creationId xmlns:p14="http://schemas.microsoft.com/office/powerpoint/2010/main" val="2195268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elemento básico y fundamental que modelaremos es el HCE (</a:t>
            </a:r>
            <a:r>
              <a:rPr lang="es-ES" dirty="0" err="1"/>
              <a:t>Heat</a:t>
            </a:r>
            <a:r>
              <a:rPr lang="es-ES" dirty="0"/>
              <a:t> </a:t>
            </a:r>
            <a:r>
              <a:rPr lang="es-ES" dirty="0" err="1"/>
              <a:t>Collector</a:t>
            </a:r>
            <a:r>
              <a:rPr lang="es-ES" dirty="0"/>
              <a:t> </a:t>
            </a:r>
            <a:r>
              <a:rPr lang="es-ES" dirty="0" err="1"/>
              <a:t>Element</a:t>
            </a:r>
            <a:r>
              <a:rPr lang="es-ES" dirty="0"/>
              <a:t>).  Dentro de la tecnología CCP podemos distinguir tres sistemas fundamentales:</a:t>
            </a:r>
          </a:p>
          <a:p>
            <a:pPr marL="171450" indent="-171450">
              <a:buFontTx/>
              <a:buChar char="-"/>
            </a:pPr>
            <a:r>
              <a:rPr lang="es-ES" dirty="0"/>
              <a:t>El concentrador, con su sistema de seguimiento. El concentrador puede modelarse principalmente a partir de aspectos relacionados con la óptica. Nos va a determinar qué flujo de radiación tenemos sobre el tubo absorbedor.</a:t>
            </a:r>
          </a:p>
          <a:p>
            <a:pPr marL="171450" indent="-171450">
              <a:buFontTx/>
              <a:buChar char="-"/>
            </a:pPr>
            <a:r>
              <a:rPr lang="es-ES" dirty="0"/>
              <a:t>El fluido caloportador, cuyas propiedades físico-químicas son muy importantes  pues suponen actualmente una de las limitaciones tecnológicas en el desarrollo y abaratamiento de los CCP</a:t>
            </a:r>
          </a:p>
          <a:p>
            <a:pPr marL="171450" indent="-171450">
              <a:buFontTx/>
              <a:buChar char="-"/>
            </a:pPr>
            <a:r>
              <a:rPr lang="es-ES" dirty="0"/>
              <a:t>El tubo absorbedor, con su envolvente de vidrio. Las propiedades ópticas como absortividad del tubo o transmisividad el vidrio son importantes, pero la clave está en modelar cómo evoluciona su rendimiento a lo largo de su eje  longitudinal.  El incremento de temperatura del fluido HTF al tiempo que recorre el tubo absorbedor modifica las propiedades  físicas y químicas de todos los elementos y es lo que realmente dificulta la caracterización del sistema mediante una ecuación.</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4</a:t>
            </a:fld>
            <a:endParaRPr lang="es-ES"/>
          </a:p>
        </p:txBody>
      </p:sp>
    </p:spTree>
    <p:extLst>
      <p:ext uri="{BB962C8B-B14F-4D97-AF65-F5344CB8AC3E}">
        <p14:creationId xmlns:p14="http://schemas.microsoft.com/office/powerpoint/2010/main" val="299351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suerte, ese trabajo ya lo tenemos hecho y partimos del modelo matemático desarrollado por el Prof. Barbero. </a:t>
            </a:r>
          </a:p>
          <a:p>
            <a:pPr marL="171450" indent="-171450">
              <a:buFontTx/>
              <a:buChar char="-"/>
            </a:pPr>
            <a:r>
              <a:rPr lang="es-ES" dirty="0"/>
              <a:t>Se trata de un modelo general que puede ser aplicado a receptores térmicos de radiación solar de diferentes tecnologías.</a:t>
            </a:r>
          </a:p>
          <a:p>
            <a:pPr marL="171450" indent="-171450">
              <a:buFontTx/>
              <a:buChar char="-"/>
            </a:pPr>
            <a:r>
              <a:rPr lang="es-ES" dirty="0"/>
              <a:t>Modelo de 4º Orden, donde el rendimiento integral puede obtenerse por métodos numéricos a partir de la ecuación en la que aparece de forma implícita el rendimiento a la entrada del HCE</a:t>
            </a:r>
          </a:p>
          <a:p>
            <a:pPr marL="171450" indent="-171450">
              <a:buFontTx/>
              <a:buChar char="-"/>
            </a:pPr>
            <a:r>
              <a:rPr lang="es-ES" dirty="0"/>
              <a:t>Modelo de 1er Orden, de forma explícita. </a:t>
            </a:r>
          </a:p>
          <a:p>
            <a:pPr marL="171450" indent="-171450">
              <a:buFontTx/>
              <a:buChar char="-"/>
            </a:pPr>
            <a:r>
              <a:rPr lang="es-ES" dirty="0"/>
              <a:t>Modelo simplificado, más parecido al resto de modelos de otros autores.</a:t>
            </a:r>
          </a:p>
          <a:p>
            <a:pPr marL="171450" indent="-171450">
              <a:buFontTx/>
              <a:buChar char="-"/>
            </a:pPr>
            <a:endParaRPr lang="es-ES" dirty="0"/>
          </a:p>
          <a:p>
            <a:pPr marL="171450" indent="-171450">
              <a:buFontTx/>
              <a:buChar char="-"/>
            </a:pPr>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5</a:t>
            </a:fld>
            <a:endParaRPr lang="es-ES"/>
          </a:p>
        </p:txBody>
      </p:sp>
    </p:spTree>
    <p:extLst>
      <p:ext uri="{BB962C8B-B14F-4D97-AF65-F5344CB8AC3E}">
        <p14:creationId xmlns:p14="http://schemas.microsoft.com/office/powerpoint/2010/main" val="3800951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el modelado se ha seguido una metodología basada en la POO. La idea clave es que cada sistema físico sea modelado mediante una Clase, con una serie de métodos de entrada/salida de la información que es manipulada conforme a unas reglas propias basadas en el modelo físico que describe al sistema.</a:t>
            </a:r>
          </a:p>
          <a:p>
            <a:pPr marL="171450" indent="-171450">
              <a:buFontTx/>
              <a:buChar char="-"/>
            </a:pPr>
            <a:r>
              <a:rPr lang="es-ES" dirty="0"/>
              <a:t>La modularidad nos permite trabajar con cada sistema de forma independiente, cuidando tan solo la forma en la que cada sistema va a compartir información con el resto de objetos.</a:t>
            </a:r>
          </a:p>
          <a:p>
            <a:pPr marL="171450" indent="-171450">
              <a:buFontTx/>
              <a:buChar char="-"/>
            </a:pPr>
            <a:r>
              <a:rPr lang="es-ES" dirty="0"/>
              <a:t>La escalabilidad nos permite abordar el trabajo progresivamente, comenzando por los elementos más básicos e integrando y construyendo sistemas más complejos a partir de estos sistemas elementales. De esta forma un conjunto de </a:t>
            </a:r>
            <a:r>
              <a:rPr lang="es-ES" dirty="0" err="1"/>
              <a:t>HCEs</a:t>
            </a:r>
            <a:r>
              <a:rPr lang="es-ES" dirty="0"/>
              <a:t> y </a:t>
            </a:r>
            <a:r>
              <a:rPr lang="es-ES" dirty="0" err="1"/>
              <a:t>SCAs</a:t>
            </a:r>
            <a:r>
              <a:rPr lang="es-ES" dirty="0"/>
              <a:t> forman un lazo completo y  un conjunto de lazos forman un subcampo solar</a:t>
            </a:r>
          </a:p>
          <a:p>
            <a:pPr marL="171450" indent="-171450">
              <a:buFontTx/>
              <a:buChar char="-"/>
            </a:pPr>
            <a:r>
              <a:rPr lang="es-ES" dirty="0"/>
              <a:t>La versatilidad nos permitirá emplear cada objeto en diferentes aplicaciones y de distinto modo. Por ejemplo, podemos trabajar con un HCE independientemente para estudiar su comportamiento o bien construir un lazo y simular un campo solar. </a:t>
            </a:r>
          </a:p>
          <a:p>
            <a:pPr marL="171450" indent="-171450">
              <a:buFontTx/>
              <a:buChar char="-"/>
            </a:pPr>
            <a:r>
              <a:rPr lang="es-ES" dirty="0"/>
              <a:t>Podemos cambiar las leyes o reglas del modelo que definen el comportamiento de cada objeto sin afectar demasiado a los demás y al resto del programa. </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6</a:t>
            </a:fld>
            <a:endParaRPr lang="es-ES"/>
          </a:p>
        </p:txBody>
      </p:sp>
    </p:spTree>
    <p:extLst>
      <p:ext uri="{BB962C8B-B14F-4D97-AF65-F5344CB8AC3E}">
        <p14:creationId xmlns:p14="http://schemas.microsoft.com/office/powerpoint/2010/main" val="307756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clases derivadas de la Clase Modelo, (una para cada modelo matemático; 4º Orden, 1er Orden y Simplificado),  cuentan con un único método que recibe una referencia a un HCE, que ya está inicializado con una propiedades de temperatura de entrada del HTF y caudal. También recibe el valor del flujo de radiación que está absorbiendo el tubo absorbedor y datos sobre las condiciones de temperatura exterior y viento. Con estos valores la clase Modelo calcula el rendimiento térmico del HCE.  </a:t>
            </a:r>
          </a:p>
        </p:txBody>
      </p:sp>
      <p:sp>
        <p:nvSpPr>
          <p:cNvPr id="4" name="Marcador de número de diapositiva 3"/>
          <p:cNvSpPr>
            <a:spLocks noGrp="1"/>
          </p:cNvSpPr>
          <p:nvPr>
            <p:ph type="sldNum" sz="quarter" idx="5"/>
          </p:nvPr>
        </p:nvSpPr>
        <p:spPr/>
        <p:txBody>
          <a:bodyPr/>
          <a:lstStyle/>
          <a:p>
            <a:fld id="{520B8866-CF61-4373-9552-BC8C4DE2C1DD}" type="slidenum">
              <a:rPr lang="es-ES" smtClean="0"/>
              <a:t>7</a:t>
            </a:fld>
            <a:endParaRPr lang="es-ES"/>
          </a:p>
        </p:txBody>
      </p:sp>
    </p:spTree>
    <p:extLst>
      <p:ext uri="{BB962C8B-B14F-4D97-AF65-F5344CB8AC3E}">
        <p14:creationId xmlns:p14="http://schemas.microsoft.com/office/powerpoint/2010/main" val="426366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Pero es necesario que el HCE proporcione más información a la instancia del modelo. Por ejemplo, el HCE cuenta con un método para decir al modelo cuál es la emisividad equivalente de su superficie  exterior o cual es su coeficiente de transferencia de calor convectivo hacia  el interior.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Aquí podemos ver una fortaleza de la POO pues, podríamos cambiar la forma en la que esos métodos realizan los cálculos sin que el resto de sistemas tuvieran que verse afectados.</a:t>
            </a:r>
          </a:p>
          <a:p>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8</a:t>
            </a:fld>
            <a:endParaRPr lang="es-ES"/>
          </a:p>
        </p:txBody>
      </p:sp>
    </p:spTree>
    <p:extLst>
      <p:ext uri="{BB962C8B-B14F-4D97-AF65-F5344CB8AC3E}">
        <p14:creationId xmlns:p14="http://schemas.microsoft.com/office/powerpoint/2010/main" val="9816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0B8866-CF61-4373-9552-BC8C4DE2C1DD}" type="slidenum">
              <a:rPr lang="es-ES" smtClean="0"/>
              <a:t>9</a:t>
            </a:fld>
            <a:endParaRPr lang="es-ES"/>
          </a:p>
        </p:txBody>
      </p:sp>
    </p:spTree>
    <p:extLst>
      <p:ext uri="{BB962C8B-B14F-4D97-AF65-F5344CB8AC3E}">
        <p14:creationId xmlns:p14="http://schemas.microsoft.com/office/powerpoint/2010/main" val="242120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28B6E-B062-4B35-8F35-8DDD448DC95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CE2DEF7-50C7-4944-B3E4-D60186D7A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77C38CC-161F-4A73-90D4-D6A1AF684DCD}"/>
              </a:ext>
            </a:extLst>
          </p:cNvPr>
          <p:cNvSpPr>
            <a:spLocks noGrp="1"/>
          </p:cNvSpPr>
          <p:nvPr>
            <p:ph type="dt" sz="half" idx="10"/>
          </p:nvPr>
        </p:nvSpPr>
        <p:spPr/>
        <p:txBody>
          <a:bodyPr/>
          <a:lstStyle/>
          <a:p>
            <a:fld id="{759BC44C-9494-4619-8B9D-5041F60AAC06}" type="datetime1">
              <a:rPr lang="es-ES" smtClean="0"/>
              <a:t>13/07/2020</a:t>
            </a:fld>
            <a:endParaRPr lang="es-ES"/>
          </a:p>
        </p:txBody>
      </p:sp>
      <p:sp>
        <p:nvSpPr>
          <p:cNvPr id="5" name="Marcador de pie de página 4">
            <a:extLst>
              <a:ext uri="{FF2B5EF4-FFF2-40B4-BE49-F238E27FC236}">
                <a16:creationId xmlns:a16="http://schemas.microsoft.com/office/drawing/2014/main" id="{53988FCE-B6A5-4B65-8D15-4B8140510AD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2C36BF-09FA-4ED7-A53E-097C923AA525}"/>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423224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seño TF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3CCBD-DE55-4E7C-B80D-D18D3C5D9591}"/>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43671777-2B18-4058-BB08-77C2BCA633C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DF9D173-A56B-4FB7-A01E-D02ED9494D83}"/>
              </a:ext>
            </a:extLst>
          </p:cNvPr>
          <p:cNvSpPr>
            <a:spLocks noGrp="1"/>
          </p:cNvSpPr>
          <p:nvPr>
            <p:ph type="dt" sz="half" idx="10"/>
          </p:nvPr>
        </p:nvSpPr>
        <p:spPr/>
        <p:txBody>
          <a:bodyPr/>
          <a:lstStyle/>
          <a:p>
            <a:fld id="{5BDFBCD3-6A2D-4512-B408-165FAA0F5DD6}" type="datetime1">
              <a:rPr lang="es-ES" smtClean="0"/>
              <a:t>13/07/2020</a:t>
            </a:fld>
            <a:endParaRPr lang="es-ES"/>
          </a:p>
        </p:txBody>
      </p:sp>
      <p:sp>
        <p:nvSpPr>
          <p:cNvPr id="5" name="Marcador de pie de página 4">
            <a:extLst>
              <a:ext uri="{FF2B5EF4-FFF2-40B4-BE49-F238E27FC236}">
                <a16:creationId xmlns:a16="http://schemas.microsoft.com/office/drawing/2014/main" id="{A4E678D7-41C4-4646-AE1F-895A9A013F1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2DF7E8F-78D8-4590-915A-95DE85CBCC0F}"/>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418613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419D3-1D53-42F8-A70D-99FCBD5C6B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DEEDECD-9069-4269-9FAE-0C92577E6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los estilos de texto del patrón</a:t>
            </a:r>
          </a:p>
        </p:txBody>
      </p:sp>
      <p:sp>
        <p:nvSpPr>
          <p:cNvPr id="4" name="Marcador de fecha 3">
            <a:extLst>
              <a:ext uri="{FF2B5EF4-FFF2-40B4-BE49-F238E27FC236}">
                <a16:creationId xmlns:a16="http://schemas.microsoft.com/office/drawing/2014/main" id="{03882190-FF63-455F-A671-FECA0AA3CA6A}"/>
              </a:ext>
            </a:extLst>
          </p:cNvPr>
          <p:cNvSpPr>
            <a:spLocks noGrp="1"/>
          </p:cNvSpPr>
          <p:nvPr>
            <p:ph type="dt" sz="half" idx="10"/>
          </p:nvPr>
        </p:nvSpPr>
        <p:spPr/>
        <p:txBody>
          <a:bodyPr/>
          <a:lstStyle/>
          <a:p>
            <a:fld id="{8E967F6A-6A34-45E9-9607-8522F53AA377}" type="datetime1">
              <a:rPr lang="es-ES" smtClean="0"/>
              <a:t>13/07/2020</a:t>
            </a:fld>
            <a:endParaRPr lang="es-ES"/>
          </a:p>
        </p:txBody>
      </p:sp>
      <p:sp>
        <p:nvSpPr>
          <p:cNvPr id="5" name="Marcador de pie de página 4">
            <a:extLst>
              <a:ext uri="{FF2B5EF4-FFF2-40B4-BE49-F238E27FC236}">
                <a16:creationId xmlns:a16="http://schemas.microsoft.com/office/drawing/2014/main" id="{0A1F9D80-FC5E-46A8-9518-DE6C715CE26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F477D84-1CF8-4912-A56B-1FDE0C58564E}"/>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97767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FAA7C-9856-4666-AA87-4515C19CD2C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37A45A-2834-40A6-A91F-C52A928195A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0BF47D8-2FFD-41D4-B6B5-D86BC06A4D56}"/>
              </a:ext>
            </a:extLst>
          </p:cNvPr>
          <p:cNvSpPr>
            <a:spLocks noGrp="1"/>
          </p:cNvSpPr>
          <p:nvPr>
            <p:ph sz="half" idx="2"/>
          </p:nvPr>
        </p:nvSpPr>
        <p:spPr>
          <a:xfrm>
            <a:off x="6172200" y="1825625"/>
            <a:ext cx="5181600" cy="435133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fecha 4">
            <a:extLst>
              <a:ext uri="{FF2B5EF4-FFF2-40B4-BE49-F238E27FC236}">
                <a16:creationId xmlns:a16="http://schemas.microsoft.com/office/drawing/2014/main" id="{45140798-51FD-446D-A7AE-9873FFABA804}"/>
              </a:ext>
            </a:extLst>
          </p:cNvPr>
          <p:cNvSpPr>
            <a:spLocks noGrp="1"/>
          </p:cNvSpPr>
          <p:nvPr>
            <p:ph type="dt" sz="half" idx="10"/>
          </p:nvPr>
        </p:nvSpPr>
        <p:spPr/>
        <p:txBody>
          <a:bodyPr/>
          <a:lstStyle/>
          <a:p>
            <a:fld id="{57B70B1F-7D21-4D4B-84F9-6B171EB4A3A8}" type="datetime1">
              <a:rPr lang="es-ES" smtClean="0"/>
              <a:t>13/07/2020</a:t>
            </a:fld>
            <a:endParaRPr lang="es-ES"/>
          </a:p>
        </p:txBody>
      </p:sp>
      <p:sp>
        <p:nvSpPr>
          <p:cNvPr id="6" name="Marcador de pie de página 5">
            <a:extLst>
              <a:ext uri="{FF2B5EF4-FFF2-40B4-BE49-F238E27FC236}">
                <a16:creationId xmlns:a16="http://schemas.microsoft.com/office/drawing/2014/main" id="{BDBA858A-044B-41FA-A234-53F45BBC60F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6FB20FC-7B7A-46E0-9FE0-3EC9E2AF48C2}"/>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45135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A1019-C392-424E-AC9F-E1BF64955BA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A0E1157-7C6D-400C-A1DB-78B149B4E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7F553A8-B0D2-4D57-A7E1-18C7F2443A5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77091EC-78DF-4FA1-98E7-473CC5D64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6683A22-8BA3-41F2-84AB-8FD216B69BCC}"/>
              </a:ext>
            </a:extLst>
          </p:cNvPr>
          <p:cNvSpPr>
            <a:spLocks noGrp="1"/>
          </p:cNvSpPr>
          <p:nvPr>
            <p:ph sz="quarter" idx="4"/>
          </p:nvPr>
        </p:nvSpPr>
        <p:spPr>
          <a:xfrm>
            <a:off x="6172200" y="2505075"/>
            <a:ext cx="5183188"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Marcador de fecha 6">
            <a:extLst>
              <a:ext uri="{FF2B5EF4-FFF2-40B4-BE49-F238E27FC236}">
                <a16:creationId xmlns:a16="http://schemas.microsoft.com/office/drawing/2014/main" id="{8D7CDEC2-522F-4A74-AFF6-8ECE3D1DB1D6}"/>
              </a:ext>
            </a:extLst>
          </p:cNvPr>
          <p:cNvSpPr>
            <a:spLocks noGrp="1"/>
          </p:cNvSpPr>
          <p:nvPr>
            <p:ph type="dt" sz="half" idx="10"/>
          </p:nvPr>
        </p:nvSpPr>
        <p:spPr/>
        <p:txBody>
          <a:bodyPr/>
          <a:lstStyle/>
          <a:p>
            <a:fld id="{48EB09FE-A99B-4FBC-A88C-EDFE8208DB43}" type="datetime1">
              <a:rPr lang="es-ES" smtClean="0"/>
              <a:t>13/07/2020</a:t>
            </a:fld>
            <a:endParaRPr lang="es-ES"/>
          </a:p>
        </p:txBody>
      </p:sp>
      <p:sp>
        <p:nvSpPr>
          <p:cNvPr id="8" name="Marcador de pie de página 7">
            <a:extLst>
              <a:ext uri="{FF2B5EF4-FFF2-40B4-BE49-F238E27FC236}">
                <a16:creationId xmlns:a16="http://schemas.microsoft.com/office/drawing/2014/main" id="{C562FE1F-939D-4E60-9E9E-311DE28F968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622F48A-91DE-40A8-B7BE-76CCC97AD6DC}"/>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2453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B39FB-D8F6-4974-BEC6-E116949E7A3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88D6789-B070-4F6D-BDE8-C457503924C7}"/>
              </a:ext>
            </a:extLst>
          </p:cNvPr>
          <p:cNvSpPr>
            <a:spLocks noGrp="1"/>
          </p:cNvSpPr>
          <p:nvPr>
            <p:ph type="dt" sz="half" idx="10"/>
          </p:nvPr>
        </p:nvSpPr>
        <p:spPr/>
        <p:txBody>
          <a:bodyPr/>
          <a:lstStyle/>
          <a:p>
            <a:fld id="{CEEC680F-7CA8-4E4E-9D23-2B3EBE6BC524}" type="datetime1">
              <a:rPr lang="es-ES" smtClean="0"/>
              <a:t>13/07/2020</a:t>
            </a:fld>
            <a:endParaRPr lang="es-ES"/>
          </a:p>
        </p:txBody>
      </p:sp>
      <p:sp>
        <p:nvSpPr>
          <p:cNvPr id="4" name="Marcador de pie de página 3">
            <a:extLst>
              <a:ext uri="{FF2B5EF4-FFF2-40B4-BE49-F238E27FC236}">
                <a16:creationId xmlns:a16="http://schemas.microsoft.com/office/drawing/2014/main" id="{6AFFE460-CED6-493B-9E9D-CB53DCBBCC6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A511770-756A-494F-B9B2-87107A0156F4}"/>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260800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000782-AAFA-4263-BE0B-CF7667DE8C47}"/>
              </a:ext>
            </a:extLst>
          </p:cNvPr>
          <p:cNvSpPr>
            <a:spLocks noGrp="1"/>
          </p:cNvSpPr>
          <p:nvPr>
            <p:ph type="dt" sz="half" idx="10"/>
          </p:nvPr>
        </p:nvSpPr>
        <p:spPr/>
        <p:txBody>
          <a:bodyPr/>
          <a:lstStyle/>
          <a:p>
            <a:fld id="{C6CC7F1F-7629-497D-A4EE-111EA7A997AE}" type="datetime1">
              <a:rPr lang="es-ES" smtClean="0"/>
              <a:t>13/07/2020</a:t>
            </a:fld>
            <a:endParaRPr lang="es-ES"/>
          </a:p>
        </p:txBody>
      </p:sp>
      <p:sp>
        <p:nvSpPr>
          <p:cNvPr id="3" name="Marcador de pie de página 2">
            <a:extLst>
              <a:ext uri="{FF2B5EF4-FFF2-40B4-BE49-F238E27FC236}">
                <a16:creationId xmlns:a16="http://schemas.microsoft.com/office/drawing/2014/main" id="{06D07AC1-8440-4065-9CE9-7FFE0C36A9F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733E5CB-DBA5-4980-857B-CF20885D8C98}"/>
              </a:ext>
            </a:extLst>
          </p:cNvPr>
          <p:cNvSpPr>
            <a:spLocks noGrp="1"/>
          </p:cNvSpPr>
          <p:nvPr>
            <p:ph type="sldNum" sz="quarter" idx="12"/>
          </p:nvPr>
        </p:nvSpPr>
        <p:spPr/>
        <p:txBody>
          <a:body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325030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17B1A-153F-4BDA-92C8-EC130391D52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908DA04-433D-4A5B-B7E1-8A9A01626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D4CFDD3-AD86-4317-A910-452A04EEE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39445D6-2781-4286-BEA4-940FC48D694C}"/>
              </a:ext>
            </a:extLst>
          </p:cNvPr>
          <p:cNvSpPr>
            <a:spLocks noGrp="1"/>
          </p:cNvSpPr>
          <p:nvPr>
            <p:ph type="dt" sz="half" idx="10"/>
          </p:nvPr>
        </p:nvSpPr>
        <p:spPr/>
        <p:txBody>
          <a:bodyPr/>
          <a:lstStyle/>
          <a:p>
            <a:fld id="{1386BE8A-B9C5-45D9-A102-00BAAC9448F9}" type="datetime1">
              <a:rPr lang="es-ES" smtClean="0"/>
              <a:t>13/07/2020</a:t>
            </a:fld>
            <a:endParaRPr lang="es-ES"/>
          </a:p>
        </p:txBody>
      </p:sp>
      <p:sp>
        <p:nvSpPr>
          <p:cNvPr id="6" name="Marcador de pie de página 5">
            <a:extLst>
              <a:ext uri="{FF2B5EF4-FFF2-40B4-BE49-F238E27FC236}">
                <a16:creationId xmlns:a16="http://schemas.microsoft.com/office/drawing/2014/main" id="{DC36CD23-24AC-4B2A-B53B-ED2B64F1E2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A2E0C21-FA55-41BF-8C28-2C79205B9F01}"/>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44261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E4736-A368-43AC-96F8-B034E3B34BD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2B8E4FF-EE10-4C17-96D5-F811A77CA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FED1691-7CA4-4BEC-9645-5BC659FBE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2A746FA-8A9E-402C-91BE-5455DE093750}"/>
              </a:ext>
            </a:extLst>
          </p:cNvPr>
          <p:cNvSpPr>
            <a:spLocks noGrp="1"/>
          </p:cNvSpPr>
          <p:nvPr>
            <p:ph type="dt" sz="half" idx="10"/>
          </p:nvPr>
        </p:nvSpPr>
        <p:spPr/>
        <p:txBody>
          <a:bodyPr/>
          <a:lstStyle/>
          <a:p>
            <a:fld id="{04376B49-502F-4CE0-9328-76721C816E54}" type="datetime1">
              <a:rPr lang="es-ES" smtClean="0"/>
              <a:t>13/07/2020</a:t>
            </a:fld>
            <a:endParaRPr lang="es-ES"/>
          </a:p>
        </p:txBody>
      </p:sp>
      <p:sp>
        <p:nvSpPr>
          <p:cNvPr id="6" name="Marcador de pie de página 5">
            <a:extLst>
              <a:ext uri="{FF2B5EF4-FFF2-40B4-BE49-F238E27FC236}">
                <a16:creationId xmlns:a16="http://schemas.microsoft.com/office/drawing/2014/main" id="{95DAEF8A-B9A2-4273-9A73-D49FB176399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D2FD69F-4298-4AF9-B53D-6AEE1B45684A}"/>
              </a:ext>
            </a:extLst>
          </p:cNvPr>
          <p:cNvSpPr>
            <a:spLocks noGrp="1"/>
          </p:cNvSpPr>
          <p:nvPr>
            <p:ph type="sldNum" sz="quarter" idx="12"/>
          </p:nvPr>
        </p:nvSpPr>
        <p:spPr/>
        <p:txBody>
          <a:bodyPr/>
          <a:lstStyle>
            <a:lvl1pPr>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38778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7AE07B7-A006-430D-BAB3-8334DC9DA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0F3A370-972D-4E33-9D45-4236D5BB9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0D157175-BEA9-4F76-BE4F-43B879385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7AD01-4B05-42FD-B1B9-F664BB138477}" type="datetime1">
              <a:rPr lang="es-ES" smtClean="0"/>
              <a:t>13/07/2020</a:t>
            </a:fld>
            <a:endParaRPr lang="es-ES"/>
          </a:p>
        </p:txBody>
      </p:sp>
      <p:sp>
        <p:nvSpPr>
          <p:cNvPr id="5" name="Marcador de pie de página 4">
            <a:extLst>
              <a:ext uri="{FF2B5EF4-FFF2-40B4-BE49-F238E27FC236}">
                <a16:creationId xmlns:a16="http://schemas.microsoft.com/office/drawing/2014/main" id="{00285374-5D57-410D-B5D6-CF8F3E61E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047BDC3-8076-4696-9A9B-FDFA170A5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s-ES" dirty="0"/>
              <a:t>Diapositiva </a:t>
            </a:r>
            <a:fld id="{2A48B421-9B25-460B-910D-D4A93FDDD85F}" type="slidenum">
              <a:rPr lang="es-ES" smtClean="0"/>
              <a:pPr/>
              <a:t>‹Nº›</a:t>
            </a:fld>
            <a:r>
              <a:rPr lang="es-ES" dirty="0"/>
              <a:t> de (Total) </a:t>
            </a:r>
          </a:p>
        </p:txBody>
      </p:sp>
    </p:spTree>
    <p:extLst>
      <p:ext uri="{BB962C8B-B14F-4D97-AF65-F5344CB8AC3E}">
        <p14:creationId xmlns:p14="http://schemas.microsoft.com/office/powerpoint/2010/main" val="1686177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AFDA7-27C0-433F-B1B1-7945405B5D70}"/>
              </a:ext>
            </a:extLst>
          </p:cNvPr>
          <p:cNvSpPr>
            <a:spLocks noGrp="1"/>
          </p:cNvSpPr>
          <p:nvPr>
            <p:ph type="ctrTitle"/>
          </p:nvPr>
        </p:nvSpPr>
        <p:spPr>
          <a:xfrm>
            <a:off x="1523999" y="1716723"/>
            <a:ext cx="9482667" cy="1712277"/>
          </a:xfrm>
        </p:spPr>
        <p:txBody>
          <a:bodyPr>
            <a:normAutofit fontScale="90000"/>
          </a:bodyPr>
          <a:lstStyle/>
          <a:p>
            <a:r>
              <a:rPr lang="es-ES" dirty="0"/>
              <a:t>Simulación de concentradores cilindro-parabólicos con Python 3</a:t>
            </a:r>
          </a:p>
        </p:txBody>
      </p:sp>
      <p:sp>
        <p:nvSpPr>
          <p:cNvPr id="3" name="Subtítulo 2">
            <a:extLst>
              <a:ext uri="{FF2B5EF4-FFF2-40B4-BE49-F238E27FC236}">
                <a16:creationId xmlns:a16="http://schemas.microsoft.com/office/drawing/2014/main" id="{3A51ADBB-088C-4997-A459-0F61E65E6195}"/>
              </a:ext>
            </a:extLst>
          </p:cNvPr>
          <p:cNvSpPr>
            <a:spLocks noGrp="1"/>
          </p:cNvSpPr>
          <p:nvPr>
            <p:ph type="subTitle" idx="1"/>
          </p:nvPr>
        </p:nvSpPr>
        <p:spPr>
          <a:xfrm>
            <a:off x="1524000" y="5222920"/>
            <a:ext cx="9144000" cy="1025434"/>
          </a:xfrm>
        </p:spPr>
        <p:txBody>
          <a:bodyPr>
            <a:normAutofit fontScale="85000" lnSpcReduction="20000"/>
          </a:bodyPr>
          <a:lstStyle/>
          <a:p>
            <a:r>
              <a:rPr lang="es-ES" dirty="0"/>
              <a:t>Proyecto Final del Grado en Ingeniería Eléctrica</a:t>
            </a:r>
          </a:p>
          <a:p>
            <a:r>
              <a:rPr lang="es-ES" dirty="0"/>
              <a:t>Alumno: Francisco José </a:t>
            </a:r>
            <a:r>
              <a:rPr lang="es-ES" dirty="0" err="1"/>
              <a:t>Munuera</a:t>
            </a:r>
            <a:r>
              <a:rPr lang="es-ES" dirty="0"/>
              <a:t> Pérez</a:t>
            </a:r>
          </a:p>
          <a:p>
            <a:r>
              <a:rPr lang="es-ES" dirty="0"/>
              <a:t>Tutor: Rubén Barbero Fresno</a:t>
            </a:r>
          </a:p>
        </p:txBody>
      </p:sp>
    </p:spTree>
    <p:extLst>
      <p:ext uri="{BB962C8B-B14F-4D97-AF65-F5344CB8AC3E}">
        <p14:creationId xmlns:p14="http://schemas.microsoft.com/office/powerpoint/2010/main" val="48605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F32CE-09E0-4432-8A96-1118E6042638}"/>
              </a:ext>
            </a:extLst>
          </p:cNvPr>
          <p:cNvSpPr>
            <a:spLocks noGrp="1"/>
          </p:cNvSpPr>
          <p:nvPr>
            <p:ph type="ctrTitle"/>
          </p:nvPr>
        </p:nvSpPr>
        <p:spPr/>
        <p:txBody>
          <a:bodyPr/>
          <a:lstStyle/>
          <a:p>
            <a:r>
              <a:rPr lang="es-ES" dirty="0"/>
              <a:t>Implementación de Clase Fluid</a:t>
            </a:r>
          </a:p>
        </p:txBody>
      </p:sp>
      <p:sp>
        <p:nvSpPr>
          <p:cNvPr id="3" name="Subtítulo 2">
            <a:extLst>
              <a:ext uri="{FF2B5EF4-FFF2-40B4-BE49-F238E27FC236}">
                <a16:creationId xmlns:a16="http://schemas.microsoft.com/office/drawing/2014/main" id="{61033E8D-B21D-4505-9D94-9C1D4CE6B400}"/>
              </a:ext>
            </a:extLst>
          </p:cNvPr>
          <p:cNvSpPr>
            <a:spLocks noGrp="1"/>
          </p:cNvSpPr>
          <p:nvPr>
            <p:ph type="subTitle" idx="1"/>
          </p:nvPr>
        </p:nvSpPr>
        <p:spPr>
          <a:xfrm>
            <a:off x="1524000" y="3602038"/>
            <a:ext cx="8679543" cy="1013505"/>
          </a:xfrm>
        </p:spPr>
        <p:txBody>
          <a:bodyPr/>
          <a:lstStyle/>
          <a:p>
            <a:pPr marL="342900" indent="-342900" algn="l">
              <a:buFontTx/>
              <a:buChar char="-"/>
            </a:pPr>
            <a:r>
              <a:rPr lang="es-ES" dirty="0"/>
              <a:t>Propiedades del fluido a partir de </a:t>
            </a:r>
            <a:r>
              <a:rPr lang="es-ES" dirty="0" err="1"/>
              <a:t>CoolProp</a:t>
            </a:r>
            <a:endParaRPr lang="es-ES" dirty="0"/>
          </a:p>
          <a:p>
            <a:pPr marL="342900" indent="-342900" algn="l">
              <a:buFontTx/>
              <a:buChar char="-"/>
            </a:pPr>
            <a:r>
              <a:rPr lang="es-ES" dirty="0"/>
              <a:t>Propiedades del fluido a partir de polinomios</a:t>
            </a:r>
          </a:p>
        </p:txBody>
      </p:sp>
      <p:sp>
        <p:nvSpPr>
          <p:cNvPr id="4" name="Marcador de número de diapositiva 3">
            <a:extLst>
              <a:ext uri="{FF2B5EF4-FFF2-40B4-BE49-F238E27FC236}">
                <a16:creationId xmlns:a16="http://schemas.microsoft.com/office/drawing/2014/main" id="{C4EAA66F-C82D-43C5-9A89-424E54AD1628}"/>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10</a:t>
            </a:fld>
            <a:endParaRPr lang="es-ES" dirty="0"/>
          </a:p>
        </p:txBody>
      </p:sp>
    </p:spTree>
    <p:extLst>
      <p:ext uri="{BB962C8B-B14F-4D97-AF65-F5344CB8AC3E}">
        <p14:creationId xmlns:p14="http://schemas.microsoft.com/office/powerpoint/2010/main" val="41352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01A12-B1DD-4A90-BF00-7550027C8C0B}"/>
              </a:ext>
            </a:extLst>
          </p:cNvPr>
          <p:cNvSpPr>
            <a:spLocks noGrp="1"/>
          </p:cNvSpPr>
          <p:nvPr>
            <p:ph type="ctrTitle"/>
          </p:nvPr>
        </p:nvSpPr>
        <p:spPr/>
        <p:txBody>
          <a:bodyPr/>
          <a:lstStyle/>
          <a:p>
            <a:r>
              <a:rPr lang="es-ES" dirty="0"/>
              <a:t>Implementación de Clases </a:t>
            </a:r>
            <a:r>
              <a:rPr lang="es-ES" dirty="0" err="1"/>
              <a:t>Weather</a:t>
            </a:r>
            <a:r>
              <a:rPr lang="es-ES" dirty="0"/>
              <a:t>, </a:t>
            </a:r>
            <a:r>
              <a:rPr lang="es-ES" dirty="0" err="1"/>
              <a:t>FieldData</a:t>
            </a:r>
            <a:r>
              <a:rPr lang="es-ES" dirty="0"/>
              <a:t> y </a:t>
            </a:r>
            <a:r>
              <a:rPr lang="es-ES" dirty="0" err="1"/>
              <a:t>Site</a:t>
            </a:r>
            <a:endParaRPr lang="es-ES" dirty="0"/>
          </a:p>
        </p:txBody>
      </p:sp>
    </p:spTree>
    <p:extLst>
      <p:ext uri="{BB962C8B-B14F-4D97-AF65-F5344CB8AC3E}">
        <p14:creationId xmlns:p14="http://schemas.microsoft.com/office/powerpoint/2010/main" val="243287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44857-1558-4B42-94BC-8A8B61258B7B}"/>
              </a:ext>
            </a:extLst>
          </p:cNvPr>
          <p:cNvSpPr>
            <a:spLocks noGrp="1"/>
          </p:cNvSpPr>
          <p:nvPr>
            <p:ph type="ctrTitle"/>
          </p:nvPr>
        </p:nvSpPr>
        <p:spPr/>
        <p:txBody>
          <a:bodyPr/>
          <a:lstStyle/>
          <a:p>
            <a:r>
              <a:rPr lang="es-ES" dirty="0"/>
              <a:t>Implementación de Clases auxiliares</a:t>
            </a:r>
          </a:p>
        </p:txBody>
      </p:sp>
      <p:sp>
        <p:nvSpPr>
          <p:cNvPr id="3" name="Subtítulo 2">
            <a:extLst>
              <a:ext uri="{FF2B5EF4-FFF2-40B4-BE49-F238E27FC236}">
                <a16:creationId xmlns:a16="http://schemas.microsoft.com/office/drawing/2014/main" id="{7D3D7108-2684-4DD4-9BB5-B9BE7A11280C}"/>
              </a:ext>
            </a:extLst>
          </p:cNvPr>
          <p:cNvSpPr>
            <a:spLocks noGrp="1"/>
          </p:cNvSpPr>
          <p:nvPr>
            <p:ph type="subTitle" idx="1"/>
          </p:nvPr>
        </p:nvSpPr>
        <p:spPr/>
        <p:txBody>
          <a:bodyPr/>
          <a:lstStyle/>
          <a:p>
            <a:pPr marL="342900" indent="-342900">
              <a:buFontTx/>
              <a:buChar char="-"/>
            </a:pPr>
            <a:r>
              <a:rPr lang="es-ES" dirty="0" err="1"/>
              <a:t>SolarFieldSimulation</a:t>
            </a:r>
            <a:endParaRPr lang="es-ES" dirty="0"/>
          </a:p>
          <a:p>
            <a:pPr marL="342900" indent="-342900">
              <a:buFontTx/>
              <a:buChar char="-"/>
            </a:pPr>
            <a:r>
              <a:rPr lang="es-ES" dirty="0" err="1"/>
              <a:t>LoopSimulation</a:t>
            </a:r>
            <a:endParaRPr lang="es-ES" dirty="0"/>
          </a:p>
        </p:txBody>
      </p:sp>
      <p:sp>
        <p:nvSpPr>
          <p:cNvPr id="4" name="Marcador de número de diapositiva 3">
            <a:extLst>
              <a:ext uri="{FF2B5EF4-FFF2-40B4-BE49-F238E27FC236}">
                <a16:creationId xmlns:a16="http://schemas.microsoft.com/office/drawing/2014/main" id="{19389903-9440-4B01-8B0D-1EA27DA12736}"/>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12</a:t>
            </a:fld>
            <a:endParaRPr lang="es-ES" dirty="0"/>
          </a:p>
        </p:txBody>
      </p:sp>
    </p:spTree>
    <p:extLst>
      <p:ext uri="{BB962C8B-B14F-4D97-AF65-F5344CB8AC3E}">
        <p14:creationId xmlns:p14="http://schemas.microsoft.com/office/powerpoint/2010/main" val="238775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69ABA-C488-4C39-A028-E884781A1996}"/>
              </a:ext>
            </a:extLst>
          </p:cNvPr>
          <p:cNvSpPr>
            <a:spLocks noGrp="1"/>
          </p:cNvSpPr>
          <p:nvPr>
            <p:ph type="ctrTitle"/>
          </p:nvPr>
        </p:nvSpPr>
        <p:spPr/>
        <p:txBody>
          <a:bodyPr/>
          <a:lstStyle/>
          <a:p>
            <a:r>
              <a:rPr lang="es-ES" dirty="0"/>
              <a:t>Ensamblando todo</a:t>
            </a:r>
          </a:p>
        </p:txBody>
      </p:sp>
      <p:sp>
        <p:nvSpPr>
          <p:cNvPr id="3" name="Subtítulo 2">
            <a:extLst>
              <a:ext uri="{FF2B5EF4-FFF2-40B4-BE49-F238E27FC236}">
                <a16:creationId xmlns:a16="http://schemas.microsoft.com/office/drawing/2014/main" id="{AAD02C15-4642-437C-BC03-DB46171A0A3D}"/>
              </a:ext>
            </a:extLst>
          </p:cNvPr>
          <p:cNvSpPr>
            <a:spLocks noGrp="1"/>
          </p:cNvSpPr>
          <p:nvPr>
            <p:ph type="subTitle" idx="1"/>
          </p:nvPr>
        </p:nvSpPr>
        <p:spPr/>
        <p:txBody>
          <a:bodyPr/>
          <a:lstStyle/>
          <a:p>
            <a:endParaRPr lang="es-ES"/>
          </a:p>
        </p:txBody>
      </p:sp>
      <p:sp>
        <p:nvSpPr>
          <p:cNvPr id="4" name="Marcador de número de diapositiva 3">
            <a:extLst>
              <a:ext uri="{FF2B5EF4-FFF2-40B4-BE49-F238E27FC236}">
                <a16:creationId xmlns:a16="http://schemas.microsoft.com/office/drawing/2014/main" id="{A52EB1D1-8B10-4D70-9A39-841D49808FFB}"/>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13</a:t>
            </a:fld>
            <a:endParaRPr lang="es-ES" dirty="0"/>
          </a:p>
        </p:txBody>
      </p:sp>
    </p:spTree>
    <p:extLst>
      <p:ext uri="{BB962C8B-B14F-4D97-AF65-F5344CB8AC3E}">
        <p14:creationId xmlns:p14="http://schemas.microsoft.com/office/powerpoint/2010/main" val="424793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6D4E0-EE71-4BC9-B5FF-E718FD16BB39}"/>
              </a:ext>
            </a:extLst>
          </p:cNvPr>
          <p:cNvSpPr>
            <a:spLocks noGrp="1"/>
          </p:cNvSpPr>
          <p:nvPr>
            <p:ph type="ctrTitle"/>
          </p:nvPr>
        </p:nvSpPr>
        <p:spPr/>
        <p:txBody>
          <a:bodyPr/>
          <a:lstStyle/>
          <a:p>
            <a:r>
              <a:rPr lang="es-ES" dirty="0"/>
              <a:t>Verificación de la simulación</a:t>
            </a:r>
          </a:p>
        </p:txBody>
      </p:sp>
      <p:sp>
        <p:nvSpPr>
          <p:cNvPr id="3" name="Subtítulo 2">
            <a:extLst>
              <a:ext uri="{FF2B5EF4-FFF2-40B4-BE49-F238E27FC236}">
                <a16:creationId xmlns:a16="http://schemas.microsoft.com/office/drawing/2014/main" id="{1F8B3C75-2CB1-472E-94CB-4FD812BFC1A9}"/>
              </a:ext>
            </a:extLst>
          </p:cNvPr>
          <p:cNvSpPr>
            <a:spLocks noGrp="1"/>
          </p:cNvSpPr>
          <p:nvPr>
            <p:ph type="subTitle" idx="1"/>
          </p:nvPr>
        </p:nvSpPr>
        <p:spPr/>
        <p:txBody>
          <a:bodyPr/>
          <a:lstStyle/>
          <a:p>
            <a:r>
              <a:rPr lang="es-ES" dirty="0"/>
              <a:t>Explicación del proceso:</a:t>
            </a:r>
          </a:p>
          <a:p>
            <a:pPr marL="342900" indent="-342900">
              <a:buFontTx/>
              <a:buChar char="-"/>
            </a:pPr>
            <a:r>
              <a:rPr lang="es-ES" dirty="0"/>
              <a:t>Simulación SAM</a:t>
            </a:r>
          </a:p>
          <a:p>
            <a:pPr marL="342900" indent="-342900">
              <a:buFontTx/>
              <a:buChar char="-"/>
            </a:pPr>
            <a:r>
              <a:rPr lang="es-ES" dirty="0"/>
              <a:t>Simulación Python</a:t>
            </a:r>
          </a:p>
        </p:txBody>
      </p:sp>
      <p:sp>
        <p:nvSpPr>
          <p:cNvPr id="4" name="Marcador de número de diapositiva 3">
            <a:extLst>
              <a:ext uri="{FF2B5EF4-FFF2-40B4-BE49-F238E27FC236}">
                <a16:creationId xmlns:a16="http://schemas.microsoft.com/office/drawing/2014/main" id="{CB3AD2DB-FB75-4010-8CE8-F15B6F7B58C8}"/>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14</a:t>
            </a:fld>
            <a:endParaRPr lang="es-ES" dirty="0"/>
          </a:p>
        </p:txBody>
      </p:sp>
    </p:spTree>
    <p:extLst>
      <p:ext uri="{BB962C8B-B14F-4D97-AF65-F5344CB8AC3E}">
        <p14:creationId xmlns:p14="http://schemas.microsoft.com/office/powerpoint/2010/main" val="2536583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DB4E8-E461-43A2-B613-A3F86F4AC2EB}"/>
              </a:ext>
            </a:extLst>
          </p:cNvPr>
          <p:cNvSpPr>
            <a:spLocks noGrp="1"/>
          </p:cNvSpPr>
          <p:nvPr>
            <p:ph type="ctrTitle"/>
          </p:nvPr>
        </p:nvSpPr>
        <p:spPr/>
        <p:txBody>
          <a:bodyPr/>
          <a:lstStyle/>
          <a:p>
            <a:r>
              <a:rPr lang="es-ES" dirty="0"/>
              <a:t>Resultados de la verificación</a:t>
            </a:r>
          </a:p>
        </p:txBody>
      </p:sp>
      <p:sp>
        <p:nvSpPr>
          <p:cNvPr id="3" name="Subtítulo 2">
            <a:extLst>
              <a:ext uri="{FF2B5EF4-FFF2-40B4-BE49-F238E27FC236}">
                <a16:creationId xmlns:a16="http://schemas.microsoft.com/office/drawing/2014/main" id="{87193726-7379-449F-9305-C4555D8B83F3}"/>
              </a:ext>
            </a:extLst>
          </p:cNvPr>
          <p:cNvSpPr>
            <a:spLocks noGrp="1"/>
          </p:cNvSpPr>
          <p:nvPr>
            <p:ph type="subTitle" idx="1"/>
          </p:nvPr>
        </p:nvSpPr>
        <p:spPr/>
        <p:txBody>
          <a:bodyPr/>
          <a:lstStyle/>
          <a:p>
            <a:endParaRPr lang="es-ES"/>
          </a:p>
        </p:txBody>
      </p:sp>
      <p:sp>
        <p:nvSpPr>
          <p:cNvPr id="4" name="Marcador de número de diapositiva 3">
            <a:extLst>
              <a:ext uri="{FF2B5EF4-FFF2-40B4-BE49-F238E27FC236}">
                <a16:creationId xmlns:a16="http://schemas.microsoft.com/office/drawing/2014/main" id="{6B179556-4545-4066-ACC5-B0C2FB9E4187}"/>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15</a:t>
            </a:fld>
            <a:endParaRPr lang="es-ES" dirty="0"/>
          </a:p>
        </p:txBody>
      </p:sp>
    </p:spTree>
    <p:extLst>
      <p:ext uri="{BB962C8B-B14F-4D97-AF65-F5344CB8AC3E}">
        <p14:creationId xmlns:p14="http://schemas.microsoft.com/office/powerpoint/2010/main" val="407020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C869D-B210-4C5D-9D91-F6D612A5048A}"/>
              </a:ext>
            </a:extLst>
          </p:cNvPr>
          <p:cNvSpPr>
            <a:spLocks noGrp="1"/>
          </p:cNvSpPr>
          <p:nvPr>
            <p:ph type="ctrTitle"/>
          </p:nvPr>
        </p:nvSpPr>
        <p:spPr/>
        <p:txBody>
          <a:bodyPr/>
          <a:lstStyle/>
          <a:p>
            <a:r>
              <a:rPr lang="es-ES" dirty="0"/>
              <a:t>Test paramétricos</a:t>
            </a:r>
          </a:p>
        </p:txBody>
      </p:sp>
      <p:sp>
        <p:nvSpPr>
          <p:cNvPr id="3" name="Subtítulo 2">
            <a:extLst>
              <a:ext uri="{FF2B5EF4-FFF2-40B4-BE49-F238E27FC236}">
                <a16:creationId xmlns:a16="http://schemas.microsoft.com/office/drawing/2014/main" id="{D5DCD599-55DA-413E-89C0-AD0EA253775C}"/>
              </a:ext>
            </a:extLst>
          </p:cNvPr>
          <p:cNvSpPr>
            <a:spLocks noGrp="1"/>
          </p:cNvSpPr>
          <p:nvPr>
            <p:ph type="subTitle" idx="1"/>
          </p:nvPr>
        </p:nvSpPr>
        <p:spPr/>
        <p:txBody>
          <a:bodyPr/>
          <a:lstStyle/>
          <a:p>
            <a:r>
              <a:rPr lang="es-ES" dirty="0"/>
              <a:t>Test 1</a:t>
            </a:r>
          </a:p>
        </p:txBody>
      </p:sp>
      <p:sp>
        <p:nvSpPr>
          <p:cNvPr id="4" name="Marcador de número de diapositiva 3">
            <a:extLst>
              <a:ext uri="{FF2B5EF4-FFF2-40B4-BE49-F238E27FC236}">
                <a16:creationId xmlns:a16="http://schemas.microsoft.com/office/drawing/2014/main" id="{38FDC8B3-4FB5-4D4D-8327-A1B1B3BBEF86}"/>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16</a:t>
            </a:fld>
            <a:endParaRPr lang="es-ES" dirty="0"/>
          </a:p>
        </p:txBody>
      </p:sp>
    </p:spTree>
    <p:extLst>
      <p:ext uri="{BB962C8B-B14F-4D97-AF65-F5344CB8AC3E}">
        <p14:creationId xmlns:p14="http://schemas.microsoft.com/office/powerpoint/2010/main" val="319358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8B6DE-6F4E-4A5E-B5E5-60DCCAFAADF7}"/>
              </a:ext>
            </a:extLst>
          </p:cNvPr>
          <p:cNvSpPr>
            <a:spLocks noGrp="1"/>
          </p:cNvSpPr>
          <p:nvPr>
            <p:ph type="ctrTitle"/>
          </p:nvPr>
        </p:nvSpPr>
        <p:spPr/>
        <p:txBody>
          <a:bodyPr/>
          <a:lstStyle/>
          <a:p>
            <a:r>
              <a:rPr lang="es-ES" dirty="0"/>
              <a:t>Test paramétricos</a:t>
            </a:r>
          </a:p>
        </p:txBody>
      </p:sp>
      <p:sp>
        <p:nvSpPr>
          <p:cNvPr id="3" name="Subtítulo 2">
            <a:extLst>
              <a:ext uri="{FF2B5EF4-FFF2-40B4-BE49-F238E27FC236}">
                <a16:creationId xmlns:a16="http://schemas.microsoft.com/office/drawing/2014/main" id="{440AF2EF-26E7-4504-BF6E-331DBE69E7CE}"/>
              </a:ext>
            </a:extLst>
          </p:cNvPr>
          <p:cNvSpPr>
            <a:spLocks noGrp="1"/>
          </p:cNvSpPr>
          <p:nvPr>
            <p:ph type="subTitle" idx="1"/>
          </p:nvPr>
        </p:nvSpPr>
        <p:spPr/>
        <p:txBody>
          <a:bodyPr/>
          <a:lstStyle/>
          <a:p>
            <a:r>
              <a:rPr lang="es-ES" dirty="0"/>
              <a:t>Test 2</a:t>
            </a:r>
          </a:p>
        </p:txBody>
      </p:sp>
      <p:sp>
        <p:nvSpPr>
          <p:cNvPr id="4" name="Marcador de número de diapositiva 3">
            <a:extLst>
              <a:ext uri="{FF2B5EF4-FFF2-40B4-BE49-F238E27FC236}">
                <a16:creationId xmlns:a16="http://schemas.microsoft.com/office/drawing/2014/main" id="{49E38C05-0375-40CA-86DF-1A86CD1E419E}"/>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17</a:t>
            </a:fld>
            <a:endParaRPr lang="es-ES" dirty="0"/>
          </a:p>
        </p:txBody>
      </p:sp>
    </p:spTree>
    <p:extLst>
      <p:ext uri="{BB962C8B-B14F-4D97-AF65-F5344CB8AC3E}">
        <p14:creationId xmlns:p14="http://schemas.microsoft.com/office/powerpoint/2010/main" val="307018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788CE-666E-448D-B5BC-8BB72D9D4A52}"/>
              </a:ext>
            </a:extLst>
          </p:cNvPr>
          <p:cNvSpPr>
            <a:spLocks noGrp="1"/>
          </p:cNvSpPr>
          <p:nvPr>
            <p:ph type="ctrTitle"/>
          </p:nvPr>
        </p:nvSpPr>
        <p:spPr>
          <a:xfrm>
            <a:off x="1524000" y="609601"/>
            <a:ext cx="9144000" cy="1893888"/>
          </a:xfrm>
        </p:spPr>
        <p:txBody>
          <a:bodyPr/>
          <a:lstStyle/>
          <a:p>
            <a:r>
              <a:rPr lang="es-ES" dirty="0"/>
              <a:t>Comparación con campo solar real</a:t>
            </a:r>
          </a:p>
        </p:txBody>
      </p:sp>
      <p:sp>
        <p:nvSpPr>
          <p:cNvPr id="3" name="Subtítulo 2">
            <a:extLst>
              <a:ext uri="{FF2B5EF4-FFF2-40B4-BE49-F238E27FC236}">
                <a16:creationId xmlns:a16="http://schemas.microsoft.com/office/drawing/2014/main" id="{B7731A97-BFEC-4E2B-B9B2-2960F478FC12}"/>
              </a:ext>
            </a:extLst>
          </p:cNvPr>
          <p:cNvSpPr>
            <a:spLocks noGrp="1"/>
          </p:cNvSpPr>
          <p:nvPr>
            <p:ph type="subTitle" idx="1"/>
          </p:nvPr>
        </p:nvSpPr>
        <p:spPr/>
        <p:txBody>
          <a:bodyPr/>
          <a:lstStyle/>
          <a:p>
            <a:endParaRPr lang="es-ES"/>
          </a:p>
        </p:txBody>
      </p:sp>
      <p:sp>
        <p:nvSpPr>
          <p:cNvPr id="4" name="Marcador de número de diapositiva 3">
            <a:extLst>
              <a:ext uri="{FF2B5EF4-FFF2-40B4-BE49-F238E27FC236}">
                <a16:creationId xmlns:a16="http://schemas.microsoft.com/office/drawing/2014/main" id="{8AD6566E-D254-43DB-9654-BE58EEE8E987}"/>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18</a:t>
            </a:fld>
            <a:endParaRPr lang="es-ES" dirty="0"/>
          </a:p>
        </p:txBody>
      </p:sp>
    </p:spTree>
    <p:extLst>
      <p:ext uri="{BB962C8B-B14F-4D97-AF65-F5344CB8AC3E}">
        <p14:creationId xmlns:p14="http://schemas.microsoft.com/office/powerpoint/2010/main" val="13517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7D163-6179-4BB8-B8F9-E503EC2F42E8}"/>
              </a:ext>
            </a:extLst>
          </p:cNvPr>
          <p:cNvSpPr>
            <a:spLocks noGrp="1"/>
          </p:cNvSpPr>
          <p:nvPr>
            <p:ph type="ctrTitle"/>
          </p:nvPr>
        </p:nvSpPr>
        <p:spPr/>
        <p:txBody>
          <a:bodyPr/>
          <a:lstStyle/>
          <a:p>
            <a:r>
              <a:rPr lang="es-ES" dirty="0"/>
              <a:t>Conclusiones</a:t>
            </a:r>
          </a:p>
        </p:txBody>
      </p:sp>
      <p:sp>
        <p:nvSpPr>
          <p:cNvPr id="3" name="Subtítulo 2">
            <a:extLst>
              <a:ext uri="{FF2B5EF4-FFF2-40B4-BE49-F238E27FC236}">
                <a16:creationId xmlns:a16="http://schemas.microsoft.com/office/drawing/2014/main" id="{33DBE07A-F15D-4324-A933-A4234B3F5557}"/>
              </a:ext>
            </a:extLst>
          </p:cNvPr>
          <p:cNvSpPr>
            <a:spLocks noGrp="1"/>
          </p:cNvSpPr>
          <p:nvPr>
            <p:ph type="subTitle"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77EF91F6-B680-4AAA-BECD-4EEBF051C782}"/>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19</a:t>
            </a:fld>
            <a:endParaRPr lang="es-ES" dirty="0"/>
          </a:p>
        </p:txBody>
      </p:sp>
    </p:spTree>
    <p:extLst>
      <p:ext uri="{BB962C8B-B14F-4D97-AF65-F5344CB8AC3E}">
        <p14:creationId xmlns:p14="http://schemas.microsoft.com/office/powerpoint/2010/main" val="205737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84FD5-3D0E-4563-AD11-E3C1FA4A0B92}"/>
              </a:ext>
            </a:extLst>
          </p:cNvPr>
          <p:cNvSpPr>
            <a:spLocks noGrp="1"/>
          </p:cNvSpPr>
          <p:nvPr>
            <p:ph type="title"/>
          </p:nvPr>
        </p:nvSpPr>
        <p:spPr/>
        <p:txBody>
          <a:bodyPr/>
          <a:lstStyle/>
          <a:p>
            <a:r>
              <a:rPr lang="es-ES" dirty="0"/>
              <a:t>Índice de contenidos</a:t>
            </a:r>
          </a:p>
        </p:txBody>
      </p:sp>
      <p:sp>
        <p:nvSpPr>
          <p:cNvPr id="3" name="Marcador de contenido 2">
            <a:extLst>
              <a:ext uri="{FF2B5EF4-FFF2-40B4-BE49-F238E27FC236}">
                <a16:creationId xmlns:a16="http://schemas.microsoft.com/office/drawing/2014/main" id="{9AB5B613-14C8-439F-8E05-98B2E4FF8A3C}"/>
              </a:ext>
            </a:extLst>
          </p:cNvPr>
          <p:cNvSpPr>
            <a:spLocks noGrp="1"/>
          </p:cNvSpPr>
          <p:nvPr>
            <p:ph idx="1"/>
          </p:nvPr>
        </p:nvSpPr>
        <p:spPr/>
        <p:txBody>
          <a:bodyPr/>
          <a:lstStyle/>
          <a:p>
            <a:r>
              <a:rPr lang="es-ES" dirty="0"/>
              <a:t>Objetivos</a:t>
            </a:r>
          </a:p>
          <a:p>
            <a:r>
              <a:rPr lang="es-ES" dirty="0"/>
              <a:t>Descripción del sistema físico y el modelo matemático</a:t>
            </a:r>
          </a:p>
          <a:p>
            <a:r>
              <a:rPr lang="es-ES" dirty="0"/>
              <a:t>Propuesta de modelado mediante POO</a:t>
            </a:r>
          </a:p>
          <a:p>
            <a:r>
              <a:rPr lang="es-ES" dirty="0"/>
              <a:t>Implementación de clases</a:t>
            </a:r>
          </a:p>
          <a:p>
            <a:r>
              <a:rPr lang="es-ES" dirty="0"/>
              <a:t>Ejemplos de análisis paramétrico</a:t>
            </a:r>
          </a:p>
          <a:p>
            <a:r>
              <a:rPr lang="es-ES" dirty="0"/>
              <a:t>Ejemplo de simulación de campo solar</a:t>
            </a:r>
          </a:p>
          <a:p>
            <a:r>
              <a:rPr lang="es-ES" dirty="0"/>
              <a:t>Conclusiones</a:t>
            </a:r>
          </a:p>
        </p:txBody>
      </p:sp>
      <p:sp>
        <p:nvSpPr>
          <p:cNvPr id="4" name="Marcador de número de diapositiva 3">
            <a:extLst>
              <a:ext uri="{FF2B5EF4-FFF2-40B4-BE49-F238E27FC236}">
                <a16:creationId xmlns:a16="http://schemas.microsoft.com/office/drawing/2014/main" id="{147F3FA2-8ADF-4C76-BC9C-A13C8F40E2F5}"/>
              </a:ext>
            </a:extLst>
          </p:cNvPr>
          <p:cNvSpPr>
            <a:spLocks noGrp="1"/>
          </p:cNvSpPr>
          <p:nvPr>
            <p:ph type="sldNum" sz="quarter" idx="12"/>
          </p:nvPr>
        </p:nvSpPr>
        <p:spPr/>
        <p:txBody>
          <a:bodyPr/>
          <a:lstStyle/>
          <a:p>
            <a:fld id="{20EA9665-9B19-4680-86B1-968A8B4A3923}" type="slidenum">
              <a:rPr lang="es-ES" smtClean="0"/>
              <a:t>2</a:t>
            </a:fld>
            <a:endParaRPr lang="es-ES" dirty="0"/>
          </a:p>
        </p:txBody>
      </p:sp>
    </p:spTree>
    <p:extLst>
      <p:ext uri="{BB962C8B-B14F-4D97-AF65-F5344CB8AC3E}">
        <p14:creationId xmlns:p14="http://schemas.microsoft.com/office/powerpoint/2010/main" val="309972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670F4-757D-4E64-A466-177F40E3A88A}"/>
              </a:ext>
            </a:extLst>
          </p:cNvPr>
          <p:cNvSpPr>
            <a:spLocks noGrp="1"/>
          </p:cNvSpPr>
          <p:nvPr>
            <p:ph type="title"/>
          </p:nvPr>
        </p:nvSpPr>
        <p:spPr>
          <a:xfrm>
            <a:off x="838200" y="501650"/>
            <a:ext cx="5722620" cy="2637156"/>
          </a:xfrm>
        </p:spPr>
        <p:txBody>
          <a:bodyPr>
            <a:noAutofit/>
          </a:bodyPr>
          <a:lstStyle/>
          <a:p>
            <a:r>
              <a:rPr lang="es-ES" sz="2800" dirty="0"/>
              <a:t>Objetivos</a:t>
            </a:r>
            <a:br>
              <a:rPr lang="es-ES" sz="2000" dirty="0">
                <a:solidFill>
                  <a:schemeClr val="bg1">
                    <a:lumMod val="65000"/>
                  </a:schemeClr>
                </a:solidFill>
              </a:rPr>
            </a:br>
            <a:r>
              <a:rPr lang="es-ES" sz="2000" dirty="0">
                <a:solidFill>
                  <a:schemeClr val="bg1">
                    <a:lumMod val="65000"/>
                  </a:schemeClr>
                </a:solidFill>
              </a:rPr>
              <a:t>Descripción del sistema físico y el modelo matemático</a:t>
            </a:r>
            <a:br>
              <a:rPr lang="es-ES" sz="2000" dirty="0">
                <a:solidFill>
                  <a:schemeClr val="bg1">
                    <a:lumMod val="65000"/>
                  </a:schemeClr>
                </a:solidFill>
              </a:rPr>
            </a:br>
            <a:r>
              <a:rPr lang="es-ES" sz="2000" dirty="0">
                <a:solidFill>
                  <a:schemeClr val="bg1">
                    <a:lumMod val="65000"/>
                  </a:schemeClr>
                </a:solidFill>
              </a:rPr>
              <a:t>Propuesta de modelado mediante POO</a:t>
            </a:r>
            <a:br>
              <a:rPr lang="es-ES" sz="2000" dirty="0">
                <a:solidFill>
                  <a:schemeClr val="bg1">
                    <a:lumMod val="65000"/>
                  </a:schemeClr>
                </a:solidFill>
              </a:rPr>
            </a:br>
            <a:r>
              <a:rPr lang="es-ES" sz="2000" dirty="0">
                <a:solidFill>
                  <a:schemeClr val="bg1">
                    <a:lumMod val="65000"/>
                  </a:schemeClr>
                </a:solidFill>
              </a:rPr>
              <a:t>Implementación de clases</a:t>
            </a:r>
            <a:br>
              <a:rPr lang="es-ES" sz="2000" dirty="0">
                <a:solidFill>
                  <a:schemeClr val="bg1">
                    <a:lumMod val="65000"/>
                  </a:schemeClr>
                </a:solidFill>
              </a:rPr>
            </a:br>
            <a:r>
              <a:rPr lang="es-ES" sz="2000" dirty="0">
                <a:solidFill>
                  <a:schemeClr val="bg1">
                    <a:lumMod val="65000"/>
                  </a:schemeClr>
                </a:solidFill>
              </a:rPr>
              <a:t>Ejemplos de análisis paramétrico</a:t>
            </a:r>
            <a:br>
              <a:rPr lang="es-ES" sz="2000" dirty="0">
                <a:solidFill>
                  <a:schemeClr val="bg1">
                    <a:lumMod val="65000"/>
                  </a:schemeClr>
                </a:solidFill>
              </a:rPr>
            </a:br>
            <a:r>
              <a:rPr lang="es-ES" sz="2000" dirty="0">
                <a:solidFill>
                  <a:schemeClr val="bg1">
                    <a:lumMod val="65000"/>
                  </a:schemeClr>
                </a:solidFill>
              </a:rPr>
              <a:t>Ejemplo de simulación de campo solar</a:t>
            </a:r>
            <a:br>
              <a:rPr lang="es-ES" sz="2000" dirty="0">
                <a:solidFill>
                  <a:schemeClr val="bg1">
                    <a:lumMod val="65000"/>
                  </a:schemeClr>
                </a:solidFill>
              </a:rPr>
            </a:br>
            <a:r>
              <a:rPr lang="es-ES" sz="2000" dirty="0">
                <a:solidFill>
                  <a:schemeClr val="bg1">
                    <a:lumMod val="65000"/>
                  </a:schemeClr>
                </a:solidFill>
              </a:rPr>
              <a:t>Conclusiones</a:t>
            </a:r>
          </a:p>
        </p:txBody>
      </p:sp>
      <p:sp>
        <p:nvSpPr>
          <p:cNvPr id="3" name="Marcador de contenido 2">
            <a:extLst>
              <a:ext uri="{FF2B5EF4-FFF2-40B4-BE49-F238E27FC236}">
                <a16:creationId xmlns:a16="http://schemas.microsoft.com/office/drawing/2014/main" id="{4D135F82-9938-4518-BABC-6BE97E9BA494}"/>
              </a:ext>
            </a:extLst>
          </p:cNvPr>
          <p:cNvSpPr>
            <a:spLocks noGrp="1"/>
          </p:cNvSpPr>
          <p:nvPr>
            <p:ph idx="1"/>
          </p:nvPr>
        </p:nvSpPr>
        <p:spPr>
          <a:xfrm>
            <a:off x="838200" y="3429000"/>
            <a:ext cx="10515600" cy="2637156"/>
          </a:xfrm>
        </p:spPr>
        <p:txBody>
          <a:bodyPr>
            <a:normAutofit/>
          </a:bodyPr>
          <a:lstStyle/>
          <a:p>
            <a:r>
              <a:rPr lang="es-ES" dirty="0"/>
              <a:t>Explorar/Profundizar/aprender las posibilidades de Python para la simulación</a:t>
            </a:r>
          </a:p>
          <a:p>
            <a:r>
              <a:rPr lang="es-ES" dirty="0"/>
              <a:t>Estudiar el funcionamiento de los CCP</a:t>
            </a:r>
          </a:p>
          <a:p>
            <a:r>
              <a:rPr lang="es-ES" dirty="0"/>
              <a:t>Estudiar el nuevo modelo propuesto por el Prof. Barbero</a:t>
            </a:r>
          </a:p>
          <a:p>
            <a:r>
              <a:rPr lang="es-ES" dirty="0"/>
              <a:t>Adquirir habilidades en el manejo de Python y el entorno de librerías</a:t>
            </a:r>
          </a:p>
          <a:p>
            <a:endParaRPr lang="es-ES" dirty="0"/>
          </a:p>
          <a:p>
            <a:endParaRPr lang="es-ES" dirty="0"/>
          </a:p>
        </p:txBody>
      </p:sp>
      <p:sp>
        <p:nvSpPr>
          <p:cNvPr id="4" name="Marcador de número de diapositiva 3">
            <a:extLst>
              <a:ext uri="{FF2B5EF4-FFF2-40B4-BE49-F238E27FC236}">
                <a16:creationId xmlns:a16="http://schemas.microsoft.com/office/drawing/2014/main" id="{D8D06DFD-242C-4F92-B610-6E7FEBFE34E1}"/>
              </a:ext>
            </a:extLst>
          </p:cNvPr>
          <p:cNvSpPr>
            <a:spLocks noGrp="1"/>
          </p:cNvSpPr>
          <p:nvPr>
            <p:ph type="sldNum" sz="quarter" idx="12"/>
          </p:nvPr>
        </p:nvSpPr>
        <p:spPr/>
        <p:txBody>
          <a:bodyPr/>
          <a:lstStyle/>
          <a:p>
            <a:fld id="{20EA9665-9B19-4680-86B1-968A8B4A3923}" type="slidenum">
              <a:rPr lang="es-ES" smtClean="0"/>
              <a:t>3</a:t>
            </a:fld>
            <a:endParaRPr lang="es-ES"/>
          </a:p>
        </p:txBody>
      </p:sp>
    </p:spTree>
    <p:extLst>
      <p:ext uri="{BB962C8B-B14F-4D97-AF65-F5344CB8AC3E}">
        <p14:creationId xmlns:p14="http://schemas.microsoft.com/office/powerpoint/2010/main" val="101077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BD5C9-74F5-4E20-A92E-DD5B0E52B9E3}"/>
              </a:ext>
            </a:extLst>
          </p:cNvPr>
          <p:cNvSpPr>
            <a:spLocks noGrp="1"/>
          </p:cNvSpPr>
          <p:nvPr>
            <p:ph type="ctrTitle"/>
          </p:nvPr>
        </p:nvSpPr>
        <p:spPr>
          <a:xfrm>
            <a:off x="125730" y="775477"/>
            <a:ext cx="3718560" cy="882900"/>
          </a:xfrm>
        </p:spPr>
        <p:txBody>
          <a:bodyPr>
            <a:normAutofit/>
          </a:bodyPr>
          <a:lstStyle/>
          <a:p>
            <a:r>
              <a:rPr lang="es-ES" sz="4000" dirty="0"/>
              <a:t>Tecnología CCP</a:t>
            </a:r>
          </a:p>
        </p:txBody>
      </p:sp>
      <p:sp>
        <p:nvSpPr>
          <p:cNvPr id="3" name="Subtítulo 2">
            <a:extLst>
              <a:ext uri="{FF2B5EF4-FFF2-40B4-BE49-F238E27FC236}">
                <a16:creationId xmlns:a16="http://schemas.microsoft.com/office/drawing/2014/main" id="{2FB9FD5B-9041-49FB-A8D0-0668272538D3}"/>
              </a:ext>
            </a:extLst>
          </p:cNvPr>
          <p:cNvSpPr>
            <a:spLocks noGrp="1"/>
          </p:cNvSpPr>
          <p:nvPr>
            <p:ph type="subTitle" idx="1"/>
          </p:nvPr>
        </p:nvSpPr>
        <p:spPr>
          <a:xfrm>
            <a:off x="373380" y="1712990"/>
            <a:ext cx="3893820" cy="1876926"/>
          </a:xfrm>
        </p:spPr>
        <p:txBody>
          <a:bodyPr>
            <a:normAutofit/>
          </a:bodyPr>
          <a:lstStyle/>
          <a:p>
            <a:pPr algn="l"/>
            <a:r>
              <a:rPr lang="es-ES" dirty="0"/>
              <a:t>Elementos principales:</a:t>
            </a:r>
          </a:p>
          <a:p>
            <a:pPr marL="342900" indent="-342900" algn="l">
              <a:buFontTx/>
              <a:buChar char="-"/>
            </a:pPr>
            <a:r>
              <a:rPr lang="es-ES" dirty="0"/>
              <a:t>Tubo absorbedor</a:t>
            </a:r>
          </a:p>
          <a:p>
            <a:pPr marL="342900" indent="-342900" algn="l">
              <a:buFontTx/>
              <a:buChar char="-"/>
            </a:pPr>
            <a:r>
              <a:rPr lang="es-ES" dirty="0"/>
              <a:t>Concentrador / seguidor</a:t>
            </a:r>
          </a:p>
          <a:p>
            <a:pPr marL="342900" indent="-342900" algn="l">
              <a:buFontTx/>
              <a:buChar char="-"/>
            </a:pPr>
            <a:r>
              <a:rPr lang="es-ES" dirty="0"/>
              <a:t>Fluido de transferencia</a:t>
            </a:r>
          </a:p>
          <a:p>
            <a:pPr marL="342900" indent="-342900">
              <a:buFontTx/>
              <a:buChar char="-"/>
            </a:pPr>
            <a:endParaRPr lang="es-ES" dirty="0"/>
          </a:p>
          <a:p>
            <a:pPr marL="342900" indent="-342900">
              <a:buFontTx/>
              <a:buChar char="-"/>
            </a:pPr>
            <a:endParaRPr lang="es-ES" dirty="0"/>
          </a:p>
        </p:txBody>
      </p:sp>
      <p:sp>
        <p:nvSpPr>
          <p:cNvPr id="4" name="Marcador de número de diapositiva 3">
            <a:extLst>
              <a:ext uri="{FF2B5EF4-FFF2-40B4-BE49-F238E27FC236}">
                <a16:creationId xmlns:a16="http://schemas.microsoft.com/office/drawing/2014/main" id="{7C0B5855-18D2-42EE-B785-F84BDE8C8139}"/>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4</a:t>
            </a:fld>
            <a:endParaRPr lang="es-ES"/>
          </a:p>
        </p:txBody>
      </p:sp>
      <p:pic>
        <p:nvPicPr>
          <p:cNvPr id="6" name="Imagen 5" descr="Imagen que contiene exterior, avión, grande, agua&#10;&#10;Descripción generada automáticamente">
            <a:extLst>
              <a:ext uri="{FF2B5EF4-FFF2-40B4-BE49-F238E27FC236}">
                <a16:creationId xmlns:a16="http://schemas.microsoft.com/office/drawing/2014/main" id="{E5932B22-AD01-42BE-A2F0-29D8519DE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91" y="3799517"/>
            <a:ext cx="2729444" cy="2687963"/>
          </a:xfrm>
          <a:prstGeom prst="rect">
            <a:avLst/>
          </a:prstGeom>
        </p:spPr>
      </p:pic>
      <p:sp>
        <p:nvSpPr>
          <p:cNvPr id="7" name="CuadroTexto 6">
            <a:extLst>
              <a:ext uri="{FF2B5EF4-FFF2-40B4-BE49-F238E27FC236}">
                <a16:creationId xmlns:a16="http://schemas.microsoft.com/office/drawing/2014/main" id="{C045C27D-E199-46B9-89A8-770802ABCD2B}"/>
              </a:ext>
            </a:extLst>
          </p:cNvPr>
          <p:cNvSpPr txBox="1"/>
          <p:nvPr/>
        </p:nvSpPr>
        <p:spPr>
          <a:xfrm>
            <a:off x="373380" y="370520"/>
            <a:ext cx="11939290" cy="707886"/>
          </a:xfrm>
          <a:prstGeom prst="rect">
            <a:avLst/>
          </a:prstGeom>
          <a:noFill/>
        </p:spPr>
        <p:txBody>
          <a:bodyPr wrap="square" rtlCol="0">
            <a:spAutoFit/>
          </a:bodyPr>
          <a:lstStyle/>
          <a:p>
            <a:r>
              <a:rPr lang="es-ES" sz="4000" dirty="0"/>
              <a:t>Descripción del sistema físico y el modelo matemático</a:t>
            </a:r>
          </a:p>
        </p:txBody>
      </p:sp>
      <p:pic>
        <p:nvPicPr>
          <p:cNvPr id="9" name="Imagen 8">
            <a:extLst>
              <a:ext uri="{FF2B5EF4-FFF2-40B4-BE49-F238E27FC236}">
                <a16:creationId xmlns:a16="http://schemas.microsoft.com/office/drawing/2014/main" id="{E41E71C3-158A-4018-A96D-1C8A3675E098}"/>
              </a:ext>
            </a:extLst>
          </p:cNvPr>
          <p:cNvPicPr>
            <a:picLocks noChangeAspect="1"/>
          </p:cNvPicPr>
          <p:nvPr/>
        </p:nvPicPr>
        <p:blipFill>
          <a:blip r:embed="rId4"/>
          <a:stretch>
            <a:fillRect/>
          </a:stretch>
        </p:blipFill>
        <p:spPr>
          <a:xfrm>
            <a:off x="8032827" y="4166485"/>
            <a:ext cx="2184246" cy="1514063"/>
          </a:xfrm>
          <a:prstGeom prst="rect">
            <a:avLst/>
          </a:prstGeom>
        </p:spPr>
      </p:pic>
      <p:pic>
        <p:nvPicPr>
          <p:cNvPr id="10" name="Imagen 9">
            <a:extLst>
              <a:ext uri="{FF2B5EF4-FFF2-40B4-BE49-F238E27FC236}">
                <a16:creationId xmlns:a16="http://schemas.microsoft.com/office/drawing/2014/main" id="{5B7F0318-D517-4BDC-BC5C-9DE5B2BD3A53}"/>
              </a:ext>
            </a:extLst>
          </p:cNvPr>
          <p:cNvPicPr>
            <a:picLocks noChangeAspect="1"/>
          </p:cNvPicPr>
          <p:nvPr/>
        </p:nvPicPr>
        <p:blipFill>
          <a:blip r:embed="rId5"/>
          <a:stretch>
            <a:fillRect/>
          </a:stretch>
        </p:blipFill>
        <p:spPr>
          <a:xfrm>
            <a:off x="7704544" y="5649912"/>
            <a:ext cx="2277656" cy="737075"/>
          </a:xfrm>
          <a:prstGeom prst="rect">
            <a:avLst/>
          </a:prstGeom>
        </p:spPr>
      </p:pic>
      <p:pic>
        <p:nvPicPr>
          <p:cNvPr id="11" name="Imagen 10">
            <a:extLst>
              <a:ext uri="{FF2B5EF4-FFF2-40B4-BE49-F238E27FC236}">
                <a16:creationId xmlns:a16="http://schemas.microsoft.com/office/drawing/2014/main" id="{3BC4AC7E-EB87-438C-9739-7D41AA4EFD6D}"/>
              </a:ext>
            </a:extLst>
          </p:cNvPr>
          <p:cNvPicPr>
            <a:picLocks noChangeAspect="1"/>
          </p:cNvPicPr>
          <p:nvPr/>
        </p:nvPicPr>
        <p:blipFill>
          <a:blip r:embed="rId6"/>
          <a:stretch>
            <a:fillRect/>
          </a:stretch>
        </p:blipFill>
        <p:spPr>
          <a:xfrm>
            <a:off x="6924220" y="1519167"/>
            <a:ext cx="4092953" cy="536374"/>
          </a:xfrm>
          <a:prstGeom prst="rect">
            <a:avLst/>
          </a:prstGeom>
        </p:spPr>
      </p:pic>
      <p:pic>
        <p:nvPicPr>
          <p:cNvPr id="12" name="Imagen 11">
            <a:extLst>
              <a:ext uri="{FF2B5EF4-FFF2-40B4-BE49-F238E27FC236}">
                <a16:creationId xmlns:a16="http://schemas.microsoft.com/office/drawing/2014/main" id="{53267AA0-19D4-42A6-AE22-9284FEA34FF4}"/>
              </a:ext>
            </a:extLst>
          </p:cNvPr>
          <p:cNvPicPr>
            <a:picLocks noChangeAspect="1"/>
          </p:cNvPicPr>
          <p:nvPr/>
        </p:nvPicPr>
        <p:blipFill>
          <a:blip r:embed="rId7"/>
          <a:stretch>
            <a:fillRect/>
          </a:stretch>
        </p:blipFill>
        <p:spPr>
          <a:xfrm>
            <a:off x="6343025" y="2082583"/>
            <a:ext cx="5102900" cy="493727"/>
          </a:xfrm>
          <a:prstGeom prst="rect">
            <a:avLst/>
          </a:prstGeom>
        </p:spPr>
      </p:pic>
      <p:pic>
        <p:nvPicPr>
          <p:cNvPr id="13" name="Imagen 12">
            <a:extLst>
              <a:ext uri="{FF2B5EF4-FFF2-40B4-BE49-F238E27FC236}">
                <a16:creationId xmlns:a16="http://schemas.microsoft.com/office/drawing/2014/main" id="{9B9671F5-BA40-4CA8-B3FB-07FDD41F6087}"/>
              </a:ext>
            </a:extLst>
          </p:cNvPr>
          <p:cNvPicPr>
            <a:picLocks noChangeAspect="1"/>
          </p:cNvPicPr>
          <p:nvPr/>
        </p:nvPicPr>
        <p:blipFill>
          <a:blip r:embed="rId8"/>
          <a:stretch>
            <a:fillRect/>
          </a:stretch>
        </p:blipFill>
        <p:spPr>
          <a:xfrm>
            <a:off x="7206963" y="2605955"/>
            <a:ext cx="3366227" cy="626028"/>
          </a:xfrm>
          <a:prstGeom prst="rect">
            <a:avLst/>
          </a:prstGeom>
        </p:spPr>
      </p:pic>
      <p:pic>
        <p:nvPicPr>
          <p:cNvPr id="14" name="Imagen 13">
            <a:extLst>
              <a:ext uri="{FF2B5EF4-FFF2-40B4-BE49-F238E27FC236}">
                <a16:creationId xmlns:a16="http://schemas.microsoft.com/office/drawing/2014/main" id="{698F43C7-B139-4673-B352-AF82AD66C8A3}"/>
              </a:ext>
            </a:extLst>
          </p:cNvPr>
          <p:cNvPicPr>
            <a:picLocks noChangeAspect="1"/>
          </p:cNvPicPr>
          <p:nvPr/>
        </p:nvPicPr>
        <p:blipFill>
          <a:blip r:embed="rId9"/>
          <a:stretch>
            <a:fillRect/>
          </a:stretch>
        </p:blipFill>
        <p:spPr>
          <a:xfrm>
            <a:off x="7055144" y="3386220"/>
            <a:ext cx="3793246" cy="626028"/>
          </a:xfrm>
          <a:prstGeom prst="rect">
            <a:avLst/>
          </a:prstGeom>
        </p:spPr>
      </p:pic>
    </p:spTree>
    <p:extLst>
      <p:ext uri="{BB962C8B-B14F-4D97-AF65-F5344CB8AC3E}">
        <p14:creationId xmlns:p14="http://schemas.microsoft.com/office/powerpoint/2010/main" val="171633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5EECE-2959-475F-9E40-51571A2D4899}"/>
              </a:ext>
            </a:extLst>
          </p:cNvPr>
          <p:cNvSpPr>
            <a:spLocks noGrp="1"/>
          </p:cNvSpPr>
          <p:nvPr>
            <p:ph type="ctrTitle"/>
          </p:nvPr>
        </p:nvSpPr>
        <p:spPr>
          <a:xfrm>
            <a:off x="911900" y="449282"/>
            <a:ext cx="10477500" cy="737075"/>
          </a:xfrm>
        </p:spPr>
        <p:txBody>
          <a:bodyPr>
            <a:normAutofit fontScale="90000"/>
          </a:bodyPr>
          <a:lstStyle/>
          <a:p>
            <a:r>
              <a:rPr lang="es-ES" dirty="0"/>
              <a:t>Presentación del modelo matemático</a:t>
            </a:r>
          </a:p>
        </p:txBody>
      </p:sp>
      <p:sp>
        <p:nvSpPr>
          <p:cNvPr id="3" name="Subtítulo 2">
            <a:extLst>
              <a:ext uri="{FF2B5EF4-FFF2-40B4-BE49-F238E27FC236}">
                <a16:creationId xmlns:a16="http://schemas.microsoft.com/office/drawing/2014/main" id="{0AEE6951-49AD-4C27-9825-8FB7A4D4DE47}"/>
              </a:ext>
            </a:extLst>
          </p:cNvPr>
          <p:cNvSpPr>
            <a:spLocks noGrp="1"/>
          </p:cNvSpPr>
          <p:nvPr>
            <p:ph type="subTitle" idx="1"/>
          </p:nvPr>
        </p:nvSpPr>
        <p:spPr>
          <a:xfrm>
            <a:off x="1524000" y="1717366"/>
            <a:ext cx="9144000" cy="483139"/>
          </a:xfrm>
        </p:spPr>
        <p:txBody>
          <a:bodyPr>
            <a:normAutofit/>
          </a:bodyPr>
          <a:lstStyle/>
          <a:p>
            <a:r>
              <a:rPr lang="es-ES" dirty="0"/>
              <a:t>Modelo integral de 4º Orden</a:t>
            </a:r>
          </a:p>
        </p:txBody>
      </p:sp>
      <p:sp>
        <p:nvSpPr>
          <p:cNvPr id="4" name="Marcador de número de diapositiva 3">
            <a:extLst>
              <a:ext uri="{FF2B5EF4-FFF2-40B4-BE49-F238E27FC236}">
                <a16:creationId xmlns:a16="http://schemas.microsoft.com/office/drawing/2014/main" id="{DCDA03AE-87D6-400B-A111-94E18E05B4D2}"/>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5</a:t>
            </a:fld>
            <a:endParaRPr lang="es-ES" dirty="0"/>
          </a:p>
        </p:txBody>
      </p:sp>
      <p:pic>
        <p:nvPicPr>
          <p:cNvPr id="5" name="Imagen 4">
            <a:extLst>
              <a:ext uri="{FF2B5EF4-FFF2-40B4-BE49-F238E27FC236}">
                <a16:creationId xmlns:a16="http://schemas.microsoft.com/office/drawing/2014/main" id="{B1F42ACB-6FDC-4E8B-BACB-F71D2830E903}"/>
              </a:ext>
            </a:extLst>
          </p:cNvPr>
          <p:cNvPicPr>
            <a:picLocks noChangeAspect="1"/>
          </p:cNvPicPr>
          <p:nvPr/>
        </p:nvPicPr>
        <p:blipFill>
          <a:blip r:embed="rId3"/>
          <a:stretch>
            <a:fillRect/>
          </a:stretch>
        </p:blipFill>
        <p:spPr>
          <a:xfrm>
            <a:off x="1293243" y="2474169"/>
            <a:ext cx="9143999" cy="702635"/>
          </a:xfrm>
          <a:prstGeom prst="rect">
            <a:avLst/>
          </a:prstGeom>
        </p:spPr>
      </p:pic>
      <p:sp>
        <p:nvSpPr>
          <p:cNvPr id="14" name="Subtítulo 2">
            <a:extLst>
              <a:ext uri="{FF2B5EF4-FFF2-40B4-BE49-F238E27FC236}">
                <a16:creationId xmlns:a16="http://schemas.microsoft.com/office/drawing/2014/main" id="{74292EB3-4D89-406E-BB2A-1DE3480243FA}"/>
              </a:ext>
            </a:extLst>
          </p:cNvPr>
          <p:cNvSpPr txBox="1">
            <a:spLocks/>
          </p:cNvSpPr>
          <p:nvPr/>
        </p:nvSpPr>
        <p:spPr>
          <a:xfrm>
            <a:off x="590025" y="3889958"/>
            <a:ext cx="4639747" cy="4831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Modelo integral de 1er Orden</a:t>
            </a:r>
          </a:p>
        </p:txBody>
      </p:sp>
      <p:pic>
        <p:nvPicPr>
          <p:cNvPr id="15" name="Imagen 14">
            <a:extLst>
              <a:ext uri="{FF2B5EF4-FFF2-40B4-BE49-F238E27FC236}">
                <a16:creationId xmlns:a16="http://schemas.microsoft.com/office/drawing/2014/main" id="{7D507C5C-897E-4BE6-BDD2-2E6411F14AEE}"/>
              </a:ext>
            </a:extLst>
          </p:cNvPr>
          <p:cNvPicPr>
            <a:picLocks noChangeAspect="1"/>
          </p:cNvPicPr>
          <p:nvPr/>
        </p:nvPicPr>
        <p:blipFill>
          <a:blip r:embed="rId4"/>
          <a:stretch>
            <a:fillRect/>
          </a:stretch>
        </p:blipFill>
        <p:spPr>
          <a:xfrm>
            <a:off x="590025" y="4373097"/>
            <a:ext cx="4566952" cy="748991"/>
          </a:xfrm>
          <a:prstGeom prst="rect">
            <a:avLst/>
          </a:prstGeom>
        </p:spPr>
      </p:pic>
      <p:sp>
        <p:nvSpPr>
          <p:cNvPr id="16" name="Subtítulo 2">
            <a:extLst>
              <a:ext uri="{FF2B5EF4-FFF2-40B4-BE49-F238E27FC236}">
                <a16:creationId xmlns:a16="http://schemas.microsoft.com/office/drawing/2014/main" id="{B0E9FE44-13BC-474B-9371-E525DAC7E14E}"/>
              </a:ext>
            </a:extLst>
          </p:cNvPr>
          <p:cNvSpPr txBox="1">
            <a:spLocks/>
          </p:cNvSpPr>
          <p:nvPr/>
        </p:nvSpPr>
        <p:spPr>
          <a:xfrm>
            <a:off x="6150650" y="3940293"/>
            <a:ext cx="4639747" cy="4831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dirty="0"/>
              <a:t>Modelo Simplificado</a:t>
            </a:r>
          </a:p>
        </p:txBody>
      </p:sp>
      <p:pic>
        <p:nvPicPr>
          <p:cNvPr id="17" name="Imagen 16">
            <a:extLst>
              <a:ext uri="{FF2B5EF4-FFF2-40B4-BE49-F238E27FC236}">
                <a16:creationId xmlns:a16="http://schemas.microsoft.com/office/drawing/2014/main" id="{7B1D5ABC-E174-4FAC-82A5-0EADD08E0007}"/>
              </a:ext>
            </a:extLst>
          </p:cNvPr>
          <p:cNvPicPr>
            <a:picLocks noChangeAspect="1"/>
          </p:cNvPicPr>
          <p:nvPr/>
        </p:nvPicPr>
        <p:blipFill>
          <a:blip r:embed="rId5"/>
          <a:stretch>
            <a:fillRect/>
          </a:stretch>
        </p:blipFill>
        <p:spPr>
          <a:xfrm>
            <a:off x="6060400" y="4433874"/>
            <a:ext cx="5293400" cy="1506094"/>
          </a:xfrm>
          <a:prstGeom prst="rect">
            <a:avLst/>
          </a:prstGeom>
        </p:spPr>
      </p:pic>
    </p:spTree>
    <p:extLst>
      <p:ext uri="{BB962C8B-B14F-4D97-AF65-F5344CB8AC3E}">
        <p14:creationId xmlns:p14="http://schemas.microsoft.com/office/powerpoint/2010/main" val="175382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F0F25-A72D-4E0E-B823-15E639632796}"/>
              </a:ext>
            </a:extLst>
          </p:cNvPr>
          <p:cNvSpPr>
            <a:spLocks noGrp="1"/>
          </p:cNvSpPr>
          <p:nvPr>
            <p:ph type="ctrTitle"/>
          </p:nvPr>
        </p:nvSpPr>
        <p:spPr>
          <a:xfrm>
            <a:off x="1524000" y="349135"/>
            <a:ext cx="9144000" cy="1720734"/>
          </a:xfrm>
        </p:spPr>
        <p:txBody>
          <a:bodyPr>
            <a:normAutofit fontScale="90000"/>
          </a:bodyPr>
          <a:lstStyle/>
          <a:p>
            <a:r>
              <a:rPr lang="es-ES" dirty="0"/>
              <a:t>Propuesta de modelado mediante POO</a:t>
            </a:r>
          </a:p>
        </p:txBody>
      </p:sp>
      <p:sp>
        <p:nvSpPr>
          <p:cNvPr id="3" name="Subtítulo 2">
            <a:extLst>
              <a:ext uri="{FF2B5EF4-FFF2-40B4-BE49-F238E27FC236}">
                <a16:creationId xmlns:a16="http://schemas.microsoft.com/office/drawing/2014/main" id="{9F53A9E4-64C9-4514-9F1B-E3D06770FBB6}"/>
              </a:ext>
            </a:extLst>
          </p:cNvPr>
          <p:cNvSpPr>
            <a:spLocks noGrp="1"/>
          </p:cNvSpPr>
          <p:nvPr>
            <p:ph type="subTitle" idx="1"/>
          </p:nvPr>
        </p:nvSpPr>
        <p:spPr>
          <a:xfrm>
            <a:off x="1524000" y="2069869"/>
            <a:ext cx="9144000" cy="3187931"/>
          </a:xfrm>
        </p:spPr>
        <p:txBody>
          <a:bodyPr/>
          <a:lstStyle/>
          <a:p>
            <a:pPr marL="342900" indent="-342900">
              <a:buFontTx/>
              <a:buChar char="-"/>
            </a:pPr>
            <a:r>
              <a:rPr lang="es-ES" dirty="0"/>
              <a:t>Cada sistema físico se representa mediante una Clase</a:t>
            </a:r>
          </a:p>
          <a:p>
            <a:pPr marL="342900" indent="-342900">
              <a:buFontTx/>
              <a:buChar char="-"/>
            </a:pPr>
            <a:r>
              <a:rPr lang="es-ES" dirty="0"/>
              <a:t>La clase dispone de métodos de entrada/salida de información</a:t>
            </a:r>
          </a:p>
          <a:p>
            <a:pPr marL="342900" indent="-342900">
              <a:buFontTx/>
              <a:buChar char="-"/>
            </a:pPr>
            <a:r>
              <a:rPr lang="es-ES" dirty="0"/>
              <a:t>Es modular</a:t>
            </a:r>
          </a:p>
          <a:p>
            <a:pPr marL="342900" indent="-342900">
              <a:buFontTx/>
              <a:buChar char="-"/>
            </a:pPr>
            <a:r>
              <a:rPr lang="es-ES" dirty="0"/>
              <a:t>Es escalable</a:t>
            </a:r>
          </a:p>
          <a:p>
            <a:pPr marL="342900" indent="-342900">
              <a:buFontTx/>
              <a:buChar char="-"/>
            </a:pPr>
            <a:r>
              <a:rPr lang="es-ES" dirty="0"/>
              <a:t>Es versátil</a:t>
            </a:r>
          </a:p>
        </p:txBody>
      </p:sp>
      <p:sp>
        <p:nvSpPr>
          <p:cNvPr id="4" name="Marcador de número de diapositiva 3">
            <a:extLst>
              <a:ext uri="{FF2B5EF4-FFF2-40B4-BE49-F238E27FC236}">
                <a16:creationId xmlns:a16="http://schemas.microsoft.com/office/drawing/2014/main" id="{AF38F7D7-6C46-4F9A-8997-6EB1760C8E8B}"/>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6</a:t>
            </a:fld>
            <a:endParaRPr lang="es-ES" dirty="0"/>
          </a:p>
        </p:txBody>
      </p:sp>
    </p:spTree>
    <p:extLst>
      <p:ext uri="{BB962C8B-B14F-4D97-AF65-F5344CB8AC3E}">
        <p14:creationId xmlns:p14="http://schemas.microsoft.com/office/powerpoint/2010/main" val="267884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8B5D1-827E-4A2F-ADA6-DB3E51A48EBC}"/>
              </a:ext>
            </a:extLst>
          </p:cNvPr>
          <p:cNvSpPr>
            <a:spLocks noGrp="1"/>
          </p:cNvSpPr>
          <p:nvPr>
            <p:ph type="ctrTitle"/>
          </p:nvPr>
        </p:nvSpPr>
        <p:spPr/>
        <p:txBody>
          <a:bodyPr>
            <a:normAutofit fontScale="90000"/>
          </a:bodyPr>
          <a:lstStyle/>
          <a:p>
            <a:r>
              <a:rPr lang="es-ES" dirty="0"/>
              <a:t>Implementación de clases Modelo</a:t>
            </a:r>
            <a:br>
              <a:rPr lang="es-ES" dirty="0"/>
            </a:br>
            <a:endParaRPr lang="es-ES" dirty="0"/>
          </a:p>
        </p:txBody>
      </p:sp>
      <p:sp>
        <p:nvSpPr>
          <p:cNvPr id="3" name="Subtítulo 2">
            <a:extLst>
              <a:ext uri="{FF2B5EF4-FFF2-40B4-BE49-F238E27FC236}">
                <a16:creationId xmlns:a16="http://schemas.microsoft.com/office/drawing/2014/main" id="{8DFE9B88-F946-4111-8FA6-EC79DAE2B0FC}"/>
              </a:ext>
            </a:extLst>
          </p:cNvPr>
          <p:cNvSpPr>
            <a:spLocks noGrp="1"/>
          </p:cNvSpPr>
          <p:nvPr>
            <p:ph type="subTitle" idx="1"/>
          </p:nvPr>
        </p:nvSpPr>
        <p:spPr/>
        <p:txBody>
          <a:bodyPr/>
          <a:lstStyle/>
          <a:p>
            <a:r>
              <a:rPr lang="es-ES" dirty="0"/>
              <a:t>La Clase Modelo cuenta con un método que recibe un HCE y lo proceso conforme a las reglas del modelo</a:t>
            </a:r>
          </a:p>
        </p:txBody>
      </p:sp>
      <p:sp>
        <p:nvSpPr>
          <p:cNvPr id="4" name="Marcador de número de diapositiva 3">
            <a:extLst>
              <a:ext uri="{FF2B5EF4-FFF2-40B4-BE49-F238E27FC236}">
                <a16:creationId xmlns:a16="http://schemas.microsoft.com/office/drawing/2014/main" id="{FFE05F3F-0CDA-4502-80EE-796D7D888644}"/>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7</a:t>
            </a:fld>
            <a:endParaRPr lang="es-ES" dirty="0"/>
          </a:p>
        </p:txBody>
      </p:sp>
    </p:spTree>
    <p:extLst>
      <p:ext uri="{BB962C8B-B14F-4D97-AF65-F5344CB8AC3E}">
        <p14:creationId xmlns:p14="http://schemas.microsoft.com/office/powerpoint/2010/main" val="67762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6D42D-6E9E-4297-BD54-8C34C8D726A5}"/>
              </a:ext>
            </a:extLst>
          </p:cNvPr>
          <p:cNvSpPr>
            <a:spLocks noGrp="1"/>
          </p:cNvSpPr>
          <p:nvPr>
            <p:ph type="ctrTitle"/>
          </p:nvPr>
        </p:nvSpPr>
        <p:spPr>
          <a:xfrm>
            <a:off x="1959429" y="702696"/>
            <a:ext cx="9144000" cy="1795008"/>
          </a:xfrm>
        </p:spPr>
        <p:txBody>
          <a:bodyPr/>
          <a:lstStyle/>
          <a:p>
            <a:r>
              <a:rPr lang="es-ES" dirty="0"/>
              <a:t>Implementación de clases HCE</a:t>
            </a:r>
          </a:p>
        </p:txBody>
      </p:sp>
      <p:sp>
        <p:nvSpPr>
          <p:cNvPr id="3" name="Subtítulo 2">
            <a:extLst>
              <a:ext uri="{FF2B5EF4-FFF2-40B4-BE49-F238E27FC236}">
                <a16:creationId xmlns:a16="http://schemas.microsoft.com/office/drawing/2014/main" id="{B009EEA8-22F2-4AF0-9B0A-6F16E7A848F7}"/>
              </a:ext>
            </a:extLst>
          </p:cNvPr>
          <p:cNvSpPr>
            <a:spLocks noGrp="1"/>
          </p:cNvSpPr>
          <p:nvPr>
            <p:ph type="subTitle" idx="1"/>
          </p:nvPr>
        </p:nvSpPr>
        <p:spPr>
          <a:xfrm>
            <a:off x="497793" y="2982810"/>
            <a:ext cx="3323772" cy="2531946"/>
          </a:xfrm>
        </p:spPr>
        <p:txBody>
          <a:bodyPr>
            <a:normAutofit fontScale="92500" lnSpcReduction="10000"/>
          </a:bodyPr>
          <a:lstStyle/>
          <a:p>
            <a:pPr algn="l"/>
            <a:r>
              <a:rPr lang="es-ES" dirty="0"/>
              <a:t>Conocido:</a:t>
            </a:r>
          </a:p>
          <a:p>
            <a:pPr marL="342900" indent="-342900" algn="l">
              <a:buFontTx/>
              <a:buChar char="-"/>
            </a:pPr>
            <a:r>
              <a:rPr lang="es-ES" dirty="0"/>
              <a:t>Caudal y temperatura de entrada.</a:t>
            </a:r>
          </a:p>
          <a:p>
            <a:pPr algn="l"/>
            <a:r>
              <a:rPr lang="es-ES" dirty="0"/>
              <a:t>El Modelo procesa el HCE y permite calcular:</a:t>
            </a:r>
          </a:p>
          <a:p>
            <a:pPr marL="342900" indent="-342900" algn="l">
              <a:buFontTx/>
              <a:buChar char="-"/>
            </a:pPr>
            <a:r>
              <a:rPr lang="es-ES" dirty="0"/>
              <a:t>Rendimiento y temperatura de salida.</a:t>
            </a:r>
          </a:p>
        </p:txBody>
      </p:sp>
      <p:sp>
        <p:nvSpPr>
          <p:cNvPr id="4" name="Marcador de número de diapositiva 3">
            <a:extLst>
              <a:ext uri="{FF2B5EF4-FFF2-40B4-BE49-F238E27FC236}">
                <a16:creationId xmlns:a16="http://schemas.microsoft.com/office/drawing/2014/main" id="{0B4ABC29-8EB1-43E0-9C67-16C4B047EDBD}"/>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8</a:t>
            </a:fld>
            <a:endParaRPr lang="es-ES" dirty="0"/>
          </a:p>
        </p:txBody>
      </p:sp>
      <p:pic>
        <p:nvPicPr>
          <p:cNvPr id="6" name="Imagen 5" descr="Captura de pantalla de un celular con letras&#10;&#10;Descripción generada automáticamente">
            <a:extLst>
              <a:ext uri="{FF2B5EF4-FFF2-40B4-BE49-F238E27FC236}">
                <a16:creationId xmlns:a16="http://schemas.microsoft.com/office/drawing/2014/main" id="{0FE891D0-C656-4B96-BFAC-00753CCF2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738" y="3065129"/>
            <a:ext cx="7190469" cy="3090175"/>
          </a:xfrm>
          <a:prstGeom prst="rect">
            <a:avLst/>
          </a:prstGeom>
        </p:spPr>
      </p:pic>
      <p:sp>
        <p:nvSpPr>
          <p:cNvPr id="7" name="Rectángulo 6">
            <a:extLst>
              <a:ext uri="{FF2B5EF4-FFF2-40B4-BE49-F238E27FC236}">
                <a16:creationId xmlns:a16="http://schemas.microsoft.com/office/drawing/2014/main" id="{44AD172F-64A5-4BD5-89BE-9D85BCC7CE37}"/>
              </a:ext>
            </a:extLst>
          </p:cNvPr>
          <p:cNvSpPr/>
          <p:nvPr/>
        </p:nvSpPr>
        <p:spPr>
          <a:xfrm>
            <a:off x="4267199" y="2964605"/>
            <a:ext cx="2569029" cy="3391745"/>
          </a:xfrm>
          <a:prstGeom prst="rect">
            <a:avLst/>
          </a:prstGeom>
          <a:solidFill>
            <a:schemeClr val="accent1">
              <a:lumMod val="60000"/>
              <a:lumOff val="4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8079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B080B-1D54-46FF-A61E-B94452D768B7}"/>
              </a:ext>
            </a:extLst>
          </p:cNvPr>
          <p:cNvSpPr>
            <a:spLocks noGrp="1"/>
          </p:cNvSpPr>
          <p:nvPr>
            <p:ph type="ctrTitle"/>
          </p:nvPr>
        </p:nvSpPr>
        <p:spPr>
          <a:xfrm>
            <a:off x="1524000" y="1122363"/>
            <a:ext cx="9144000" cy="1655762"/>
          </a:xfrm>
        </p:spPr>
        <p:txBody>
          <a:bodyPr>
            <a:normAutofit fontScale="90000"/>
          </a:bodyPr>
          <a:lstStyle/>
          <a:p>
            <a:r>
              <a:rPr lang="es-ES" dirty="0"/>
              <a:t>Implementación de Clases SCA, </a:t>
            </a:r>
            <a:r>
              <a:rPr lang="es-ES" dirty="0" err="1"/>
              <a:t>Loop</a:t>
            </a:r>
            <a:r>
              <a:rPr lang="es-ES" dirty="0"/>
              <a:t>, Subcampo, Campo</a:t>
            </a:r>
          </a:p>
        </p:txBody>
      </p:sp>
      <p:sp>
        <p:nvSpPr>
          <p:cNvPr id="3" name="Subtítulo 2">
            <a:extLst>
              <a:ext uri="{FF2B5EF4-FFF2-40B4-BE49-F238E27FC236}">
                <a16:creationId xmlns:a16="http://schemas.microsoft.com/office/drawing/2014/main" id="{55D01911-CD8F-42EA-A2CF-FB2C76491F4B}"/>
              </a:ext>
            </a:extLst>
          </p:cNvPr>
          <p:cNvSpPr>
            <a:spLocks noGrp="1"/>
          </p:cNvSpPr>
          <p:nvPr>
            <p:ph type="subTitle" idx="1"/>
          </p:nvPr>
        </p:nvSpPr>
        <p:spPr>
          <a:xfrm>
            <a:off x="522514" y="3496810"/>
            <a:ext cx="9318172" cy="1655762"/>
          </a:xfrm>
        </p:spPr>
        <p:txBody>
          <a:bodyPr>
            <a:normAutofit lnSpcReduction="10000"/>
          </a:bodyPr>
          <a:lstStyle/>
          <a:p>
            <a:pPr marL="342900" indent="-342900" algn="l">
              <a:buFontTx/>
              <a:buChar char="-"/>
            </a:pPr>
            <a:r>
              <a:rPr lang="es-ES" dirty="0"/>
              <a:t>El SCA contiene varios HCE: unidad mínima de seguimiento</a:t>
            </a:r>
          </a:p>
          <a:p>
            <a:pPr marL="342900" indent="-342900" algn="l">
              <a:buFontTx/>
              <a:buChar char="-"/>
            </a:pPr>
            <a:r>
              <a:rPr lang="es-ES" dirty="0"/>
              <a:t>El </a:t>
            </a:r>
            <a:r>
              <a:rPr lang="es-ES" dirty="0" err="1"/>
              <a:t>Loop</a:t>
            </a:r>
            <a:r>
              <a:rPr lang="es-ES" dirty="0"/>
              <a:t> contiene varios SCA: su objetivo es alcanzar </a:t>
            </a:r>
            <a:r>
              <a:rPr lang="es-ES" dirty="0" err="1"/>
              <a:t>Tout</a:t>
            </a:r>
            <a:endParaRPr lang="es-ES" dirty="0"/>
          </a:p>
          <a:p>
            <a:pPr marL="342900" indent="-342900" algn="l">
              <a:buFontTx/>
              <a:buChar char="-"/>
            </a:pPr>
            <a:r>
              <a:rPr lang="es-ES" dirty="0"/>
              <a:t>El Subcampo contiene varios </a:t>
            </a:r>
            <a:r>
              <a:rPr lang="es-ES" dirty="0" err="1"/>
              <a:t>Loop</a:t>
            </a:r>
            <a:r>
              <a:rPr lang="es-ES" dirty="0"/>
              <a:t>: unidad mínima de control de caudal</a:t>
            </a:r>
          </a:p>
        </p:txBody>
      </p:sp>
      <p:sp>
        <p:nvSpPr>
          <p:cNvPr id="4" name="Marcador de número de diapositiva 3">
            <a:extLst>
              <a:ext uri="{FF2B5EF4-FFF2-40B4-BE49-F238E27FC236}">
                <a16:creationId xmlns:a16="http://schemas.microsoft.com/office/drawing/2014/main" id="{6CC3589D-BF79-4564-ADE5-07745A46532D}"/>
              </a:ext>
            </a:extLst>
          </p:cNvPr>
          <p:cNvSpPr>
            <a:spLocks noGrp="1"/>
          </p:cNvSpPr>
          <p:nvPr>
            <p:ph type="sldNum" sz="quarter" idx="12"/>
          </p:nvPr>
        </p:nvSpPr>
        <p:spPr>
          <a:xfrm>
            <a:off x="8610600" y="6356350"/>
            <a:ext cx="2743200" cy="365125"/>
          </a:xfrm>
        </p:spPr>
        <p:txBody>
          <a:bodyPr/>
          <a:lstStyle/>
          <a:p>
            <a:fld id="{20EA9665-9B19-4680-86B1-968A8B4A3923}" type="slidenum">
              <a:rPr lang="es-ES" smtClean="0"/>
              <a:t>9</a:t>
            </a:fld>
            <a:endParaRPr lang="es-ES" dirty="0"/>
          </a:p>
        </p:txBody>
      </p:sp>
    </p:spTree>
    <p:extLst>
      <p:ext uri="{BB962C8B-B14F-4D97-AF65-F5344CB8AC3E}">
        <p14:creationId xmlns:p14="http://schemas.microsoft.com/office/powerpoint/2010/main" val="34866321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832</TotalTime>
  <Words>1496</Words>
  <Application>Microsoft Office PowerPoint</Application>
  <PresentationFormat>Panorámica</PresentationFormat>
  <Paragraphs>130</Paragraphs>
  <Slides>19</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Simulación de concentradores cilindro-parabólicos con Python 3</vt:lpstr>
      <vt:lpstr>Índice de contenidos</vt:lpstr>
      <vt:lpstr>Objetivos Descripción del sistema físico y el modelo matemático Propuesta de modelado mediante POO Implementación de clases Ejemplos de análisis paramétrico Ejemplo de simulación de campo solar Conclusiones</vt:lpstr>
      <vt:lpstr>Tecnología CCP</vt:lpstr>
      <vt:lpstr>Presentación del modelo matemático</vt:lpstr>
      <vt:lpstr>Propuesta de modelado mediante POO</vt:lpstr>
      <vt:lpstr>Implementación de clases Modelo </vt:lpstr>
      <vt:lpstr>Implementación de clases HCE</vt:lpstr>
      <vt:lpstr>Implementación de Clases SCA, Loop, Subcampo, Campo</vt:lpstr>
      <vt:lpstr>Implementación de Clase Fluid</vt:lpstr>
      <vt:lpstr>Implementación de Clases Weather, FieldData y Site</vt:lpstr>
      <vt:lpstr>Implementación de Clases auxiliares</vt:lpstr>
      <vt:lpstr>Ensamblando todo</vt:lpstr>
      <vt:lpstr>Verificación de la simulación</vt:lpstr>
      <vt:lpstr>Resultados de la verificación</vt:lpstr>
      <vt:lpstr>Test paramétricos</vt:lpstr>
      <vt:lpstr>Test paramétricos</vt:lpstr>
      <vt:lpstr>Comparación con campo solar real</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de concentradores cilindroparabólicos con Python 3</dc:title>
  <dc:creator>FRANCISCO JOSE MUNUERA PEREZ</dc:creator>
  <cp:lastModifiedBy>FRANCISCO JOSE MUNUERA PEREZ</cp:lastModifiedBy>
  <cp:revision>38</cp:revision>
  <dcterms:created xsi:type="dcterms:W3CDTF">2020-07-09T11:38:06Z</dcterms:created>
  <dcterms:modified xsi:type="dcterms:W3CDTF">2020-07-13T21:17:42Z</dcterms:modified>
</cp:coreProperties>
</file>