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67" r:id="rId3"/>
    <p:sldId id="257" r:id="rId4"/>
    <p:sldId id="275" r:id="rId5"/>
    <p:sldId id="259" r:id="rId6"/>
    <p:sldId id="260" r:id="rId7"/>
    <p:sldId id="261" r:id="rId8"/>
    <p:sldId id="262" r:id="rId9"/>
    <p:sldId id="263" r:id="rId10"/>
    <p:sldId id="277" r:id="rId11"/>
    <p:sldId id="264" r:id="rId12"/>
    <p:sldId id="270" r:id="rId13"/>
    <p:sldId id="280" r:id="rId14"/>
    <p:sldId id="281" r:id="rId15"/>
    <p:sldId id="279" r:id="rId16"/>
    <p:sldId id="282" r:id="rId17"/>
    <p:sldId id="266" r:id="rId18"/>
    <p:sldId id="273" r:id="rId19"/>
    <p:sldId id="269" r:id="rId20"/>
    <p:sldId id="274" r:id="rId21"/>
    <p:sldId id="278" r:id="rId22"/>
    <p:sldId id="265"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ISCO JOSE MUNUERA PEREZ" initials="FJMP" lastIdx="4" clrIdx="0">
    <p:extLst>
      <p:ext uri="{19B8F6BF-5375-455C-9EA6-DF929625EA0E}">
        <p15:presenceInfo xmlns:p15="http://schemas.microsoft.com/office/powerpoint/2012/main" userId="S::fmunuera1@alumno.uned.es::c9c6d839-d39b-4cf3-9c7a-d6828501af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57913" autoAdjust="0"/>
  </p:normalViewPr>
  <p:slideViewPr>
    <p:cSldViewPr snapToGrid="0">
      <p:cViewPr>
        <p:scale>
          <a:sx n="66" d="100"/>
          <a:sy n="66" d="100"/>
        </p:scale>
        <p:origin x="48"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058A-F71E-4A57-966B-CDE6EFA07819}" type="datetimeFigureOut">
              <a:rPr lang="es-ES" smtClean="0"/>
              <a:t>14/07/2020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B8866-CF61-4373-9552-BC8C4DE2C1DD}" type="slidenum">
              <a:rPr lang="es-ES" smtClean="0"/>
              <a:t>‹Nº›</a:t>
            </a:fld>
            <a:endParaRPr lang="es-ES"/>
          </a:p>
        </p:txBody>
      </p:sp>
    </p:spTree>
    <p:extLst>
      <p:ext uri="{BB962C8B-B14F-4D97-AF65-F5344CB8AC3E}">
        <p14:creationId xmlns:p14="http://schemas.microsoft.com/office/powerpoint/2010/main" val="354560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Presentación y saludo al tribunal</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a:t>
            </a:fld>
            <a:endParaRPr lang="es-ES"/>
          </a:p>
        </p:txBody>
      </p:sp>
    </p:spTree>
    <p:extLst>
      <p:ext uri="{BB962C8B-B14F-4D97-AF65-F5344CB8AC3E}">
        <p14:creationId xmlns:p14="http://schemas.microsoft.com/office/powerpoint/2010/main" val="352375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 considerado que los datos pueden proceder de ficheros puramente meteorológicos (formato TMY2 y TMY3) o que también podría ser necesario leer datos desde ficheros CSV con información de variables de planta, para lo que se implementan las clases </a:t>
            </a:r>
            <a:r>
              <a:rPr lang="es-ES" dirty="0" err="1"/>
              <a:t>Weather</a:t>
            </a:r>
            <a:r>
              <a:rPr lang="es-ES" dirty="0"/>
              <a:t> y </a:t>
            </a:r>
            <a:r>
              <a:rPr lang="es-ES" dirty="0" err="1"/>
              <a:t>FieldData</a:t>
            </a:r>
            <a:r>
              <a:rPr lang="es-ES" dirty="0"/>
              <a:t>, respectivamente. Estas clases </a:t>
            </a:r>
            <a:r>
              <a:rPr lang="es-ES" b="1" dirty="0"/>
              <a:t>permiten gestionar los diferentes orígenes de datos</a:t>
            </a:r>
            <a:r>
              <a:rPr lang="es-ES" dirty="0"/>
              <a:t>. </a:t>
            </a:r>
            <a:r>
              <a:rPr lang="es-ES" b="1" dirty="0"/>
              <a:t>Hemos aprovechado la potencia de la librería Pandas </a:t>
            </a:r>
            <a:r>
              <a:rPr lang="es-ES" b="0" dirty="0"/>
              <a:t>para el manejo de grandes tablas y volúmenes de datos. </a:t>
            </a:r>
          </a:p>
          <a:p>
            <a:r>
              <a:rPr lang="es-ES" dirty="0"/>
              <a:t>La clase </a:t>
            </a:r>
            <a:r>
              <a:rPr lang="es-ES" dirty="0" err="1"/>
              <a:t>Site</a:t>
            </a:r>
            <a:r>
              <a:rPr lang="es-ES" dirty="0"/>
              <a:t> nos permite gestionar la información relativa al emplazamiento. Esta clase nos proporciona también los métodos necesarios para conocer la posición relativa del Sol en cada fecha del año en función de las coordenadas del lugar para el cual se realiza la simulación. </a:t>
            </a:r>
            <a:r>
              <a:rPr lang="es-ES" b="1" dirty="0"/>
              <a:t>Se aprovecha la implementación que el grupo de trabajo que desarrolla </a:t>
            </a:r>
            <a:r>
              <a:rPr lang="es-ES" b="1" dirty="0" err="1"/>
              <a:t>pvlib-python</a:t>
            </a:r>
            <a:r>
              <a:rPr lang="es-ES" b="1" dirty="0"/>
              <a:t> ha hecho del algoritmo SPA de NREL para calcular la posición solar</a:t>
            </a:r>
            <a:r>
              <a:rPr lang="es-ES" dirty="0"/>
              <a:t>.</a:t>
            </a:r>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10</a:t>
            </a:fld>
            <a:endParaRPr lang="es-ES"/>
          </a:p>
        </p:txBody>
      </p:sp>
    </p:spTree>
    <p:extLst>
      <p:ext uri="{BB962C8B-B14F-4D97-AF65-F5344CB8AC3E}">
        <p14:creationId xmlns:p14="http://schemas.microsoft.com/office/powerpoint/2010/main" val="153616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Otras clases han sido necesarias para facilita el desarrollo de simulaciones. En concreto se crean dos clases más, </a:t>
            </a:r>
            <a:r>
              <a:rPr lang="es-ES" dirty="0" err="1"/>
              <a:t>SolarFieldSimulation</a:t>
            </a:r>
            <a:r>
              <a:rPr lang="es-ES" dirty="0"/>
              <a:t> y </a:t>
            </a:r>
            <a:r>
              <a:rPr lang="es-ES" dirty="0" err="1"/>
              <a:t>LoopSimulation</a:t>
            </a:r>
            <a:r>
              <a:rPr lang="es-ES" dirty="0"/>
              <a:t>, que de alguna forman llevan ya parte del trabajo hecho para poder lanzar una simulación, de un campo solar o  de un solo lazo, sin tener que ensamblar todo desde cero.  </a:t>
            </a:r>
            <a:r>
              <a:rPr lang="es-ES" b="1" dirty="0"/>
              <a:t>En total se trata de casi 3000 líneas de código, 4000 si sumamos el pequeño programa de interfaz que se ha desarrollado también con el fin de facilitar el trabajo de creación del fichero de configuración de la simulación.</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11</a:t>
            </a:fld>
            <a:endParaRPr lang="es-ES"/>
          </a:p>
        </p:txBody>
      </p:sp>
    </p:spTree>
    <p:extLst>
      <p:ext uri="{BB962C8B-B14F-4D97-AF65-F5344CB8AC3E}">
        <p14:creationId xmlns:p14="http://schemas.microsoft.com/office/powerpoint/2010/main" val="595073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procedimiento a seguir para realizar una simulación de un campo solar  requiere especificar la configuración de éste. Para  no tener que repetir este trabajo cada vez  que se hace una simulación, la configuración se guarda en un archivo en formato JSON. Pero se ha considero que podía ser de utilidad una sencilla interfaz que guiase durante el proceso de creación de la configuración de la simulación.</a:t>
            </a:r>
          </a:p>
          <a:p>
            <a:endParaRPr lang="es-ES" dirty="0"/>
          </a:p>
          <a:p>
            <a:r>
              <a:rPr lang="es-ES" dirty="0"/>
              <a:t>La interfaz cuenta con 5 pestañas:</a:t>
            </a:r>
          </a:p>
          <a:p>
            <a:pPr marL="171450" indent="-171450">
              <a:buFontTx/>
              <a:buChar char="-"/>
            </a:pPr>
            <a:r>
              <a:rPr lang="es-ES" dirty="0"/>
              <a:t>Configuración general de la simulación, archivo de origen de datos, tipo de simulación y emplazamiento del campo solar. Por </a:t>
            </a:r>
            <a:r>
              <a:rPr lang="es-ES" dirty="0" err="1"/>
              <a:t>ejempolo</a:t>
            </a:r>
            <a:r>
              <a:rPr lang="es-ES" dirty="0"/>
              <a:t>, se puede seleccionar el modo RÁPIDO si queremos que todos los lazos se comporten de igual modo y se puede cambiar el error máximo aceptable en los procesos de convergencia.  Podemos elegir el modelo matemático que se aplicará de la lista de los tres que se han implementado.</a:t>
            </a:r>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12</a:t>
            </a:fld>
            <a:endParaRPr lang="es-ES"/>
          </a:p>
        </p:txBody>
      </p:sp>
    </p:spTree>
    <p:extLst>
      <p:ext uri="{BB962C8B-B14F-4D97-AF65-F5344CB8AC3E}">
        <p14:creationId xmlns:p14="http://schemas.microsoft.com/office/powerpoint/2010/main" val="1874545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Configuración del campo solar: número de subcampos, lazos, número de </a:t>
            </a:r>
            <a:r>
              <a:rPr lang="es-ES" dirty="0" err="1"/>
              <a:t>SCAs</a:t>
            </a:r>
            <a:r>
              <a:rPr lang="es-ES" dirty="0"/>
              <a:t> en cada lazo y número de </a:t>
            </a:r>
            <a:r>
              <a:rPr lang="es-ES" dirty="0" err="1"/>
              <a:t>HCEs</a:t>
            </a:r>
            <a:r>
              <a:rPr lang="es-ES" dirty="0"/>
              <a:t> en cada SCA. También se pueden especificar los valores de operación nominal.  Esta pestaña cuenta con una ayuda por si fuera necesario especificar que columnas del archivo de origen de datos se corresponden  con las variables que va a utilizar el programa.</a:t>
            </a:r>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13</a:t>
            </a:fld>
            <a:endParaRPr lang="es-ES"/>
          </a:p>
        </p:txBody>
      </p:sp>
    </p:spTree>
    <p:extLst>
      <p:ext uri="{BB962C8B-B14F-4D97-AF65-F5344CB8AC3E}">
        <p14:creationId xmlns:p14="http://schemas.microsoft.com/office/powerpoint/2010/main" val="146023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Configuración del fluido caloportador, donde podemos indicar si queremos utilizar </a:t>
            </a:r>
            <a:r>
              <a:rPr lang="es-ES" dirty="0" err="1"/>
              <a:t>CoolProp</a:t>
            </a:r>
            <a:r>
              <a:rPr lang="es-ES" dirty="0"/>
              <a:t> o los polinomios cuyos coeficientes ya hemos calculado. Podemos cargar los coeficientes para un fluido seleccionándolo en el campo desplegable.</a:t>
            </a:r>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14</a:t>
            </a:fld>
            <a:endParaRPr lang="es-ES"/>
          </a:p>
        </p:txBody>
      </p:sp>
    </p:spTree>
    <p:extLst>
      <p:ext uri="{BB962C8B-B14F-4D97-AF65-F5344CB8AC3E}">
        <p14:creationId xmlns:p14="http://schemas.microsoft.com/office/powerpoint/2010/main" val="2127368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Configuración del modelo de SCA</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15</a:t>
            </a:fld>
            <a:endParaRPr lang="es-ES"/>
          </a:p>
        </p:txBody>
      </p:sp>
    </p:spTree>
    <p:extLst>
      <p:ext uri="{BB962C8B-B14F-4D97-AF65-F5344CB8AC3E}">
        <p14:creationId xmlns:p14="http://schemas.microsoft.com/office/powerpoint/2010/main" val="215564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Configuración del modelo de SCA</a:t>
            </a:r>
          </a:p>
          <a:p>
            <a:pPr marL="171450" indent="-171450">
              <a:buFontTx/>
              <a:buChar char="-"/>
            </a:pPr>
            <a:r>
              <a:rPr lang="es-ES" dirty="0"/>
              <a:t>Configuración del modelo de HCE</a:t>
            </a:r>
          </a:p>
          <a:p>
            <a:endParaRPr lang="es-ES" dirty="0"/>
          </a:p>
          <a:p>
            <a:r>
              <a:rPr lang="es-ES" dirty="0"/>
              <a:t>Los datos de los modelos de HCE y de SCA se almacenan en archivos en formato JSON,  de tal forma que pueden ser reutilizados, modificados y ampliados.</a:t>
            </a:r>
          </a:p>
          <a:p>
            <a:endParaRPr lang="es-ES" dirty="0"/>
          </a:p>
          <a:p>
            <a:r>
              <a:rPr lang="es-ES" dirty="0"/>
              <a:t>Una vez que se ha configurado la simulación, el archivo de configuración puede guardarse para ser utilizado y modificado en cualquier momento posterior. </a:t>
            </a:r>
          </a:p>
          <a:p>
            <a:endParaRPr lang="es-ES" dirty="0"/>
          </a:p>
          <a:p>
            <a:r>
              <a:rPr lang="es-ES" dirty="0"/>
              <a:t>La clase </a:t>
            </a:r>
            <a:r>
              <a:rPr lang="es-ES" dirty="0" err="1"/>
              <a:t>SolarFieldSimulation</a:t>
            </a:r>
            <a:r>
              <a:rPr lang="es-ES" dirty="0"/>
              <a:t> cuenta con un método para leer este archivo y lanzar la simulación conforme a lo que se haya especificado.  </a:t>
            </a:r>
          </a:p>
          <a:p>
            <a:r>
              <a:rPr lang="es-ES" dirty="0"/>
              <a:t>El resultado de la simulación se almacena en un archivo en formato CSV, con la información sobre cada lazo, subcampo y campo solar, organizada en forma de tabla.</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16</a:t>
            </a:fld>
            <a:endParaRPr lang="es-ES"/>
          </a:p>
        </p:txBody>
      </p:sp>
    </p:spTree>
    <p:extLst>
      <p:ext uri="{BB962C8B-B14F-4D97-AF65-F5344CB8AC3E}">
        <p14:creationId xmlns:p14="http://schemas.microsoft.com/office/powerpoint/2010/main" val="2501296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Realizamos una simulación con SAM y con nuestro código Python tratando que el campo solar sea lo más parecido posible. </a:t>
            </a:r>
          </a:p>
          <a:p>
            <a:r>
              <a:rPr lang="es-ES" dirty="0"/>
              <a:t>En nuestro alcance solo está la simulación del campo solar, por lo que recurrimos al módulo IPH de SAM, que permite simular plantas para la generación de calor de proceso. </a:t>
            </a:r>
          </a:p>
          <a:p>
            <a:r>
              <a:rPr lang="es-ES" dirty="0"/>
              <a:t>Empleamos el mismo modelo de SCA y HCE y ajustamos el campo para que tenga el mismo número de lazos (120)</a:t>
            </a:r>
          </a:p>
          <a:p>
            <a:r>
              <a:rPr lang="es-ES" dirty="0"/>
              <a:t>Los datos del año meteorológico corresponden a 2007 para el emplazamiento cercano a Alcázar de San Juan.</a:t>
            </a:r>
          </a:p>
          <a:p>
            <a:r>
              <a:rPr lang="es-ES" dirty="0"/>
              <a:t>Hay algunas pequeñas diferencias debido a que la configuración no puede ser exactamente igual en ambas simulaciones, pero nuestros valores son compatibles con los obtenidos por SAM.</a:t>
            </a:r>
          </a:p>
          <a:p>
            <a:endParaRPr lang="es-ES" dirty="0"/>
          </a:p>
          <a:p>
            <a:r>
              <a:rPr lang="es-ES" dirty="0"/>
              <a:t>También hemos verificado los pasos intermedios, y los cálculos relativos  a geometría solar, modificador de ángulo de incidencia, rendimiento óptico, propiedades de los fluidos, etc., son  también correctos.</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17</a:t>
            </a:fld>
            <a:endParaRPr lang="es-ES"/>
          </a:p>
        </p:txBody>
      </p:sp>
    </p:spTree>
    <p:extLst>
      <p:ext uri="{BB962C8B-B14F-4D97-AF65-F5344CB8AC3E}">
        <p14:creationId xmlns:p14="http://schemas.microsoft.com/office/powerpoint/2010/main" val="4967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que comprobamos que nuestro código produce resultados correctos, probamos a simular  el comportamiento de un conjunto de </a:t>
            </a:r>
            <a:r>
              <a:rPr lang="es-ES" dirty="0" err="1"/>
              <a:t>HCEs</a:t>
            </a:r>
            <a:r>
              <a:rPr lang="es-ES" dirty="0"/>
              <a:t> bajo diferentes condiciones de DNI o </a:t>
            </a:r>
            <a:r>
              <a:rPr lang="es-ES" dirty="0" err="1"/>
              <a:t>Tin</a:t>
            </a:r>
            <a:r>
              <a:rPr lang="es-ES" dirty="0"/>
              <a:t>. Esto nos da idea de lo útil que puede ser un código como el nuestro durante la etapa de toma de decisiones para el diseño de un campo solar. Nos puede ayudar a elegir el modelo de HCE más adecuado, las temperaturas de operación óptimas e incluso a cuantificar en términos de rentabilidad económica.</a:t>
            </a:r>
          </a:p>
          <a:p>
            <a:r>
              <a:rPr lang="es-ES" dirty="0"/>
              <a:t>Mediante un script en Python calculamos el rendimiento de un HCE de cada modelo para diferentes condiciones. Podemos leer los datos de configuración de los </a:t>
            </a:r>
            <a:r>
              <a:rPr lang="es-ES" dirty="0" err="1"/>
              <a:t>HCEs</a:t>
            </a:r>
            <a:r>
              <a:rPr lang="es-ES" dirty="0"/>
              <a:t> directamente de un archivo en formato JSON, que actúa a modo de base de datos.</a:t>
            </a:r>
          </a:p>
          <a:p>
            <a:r>
              <a:rPr lang="es-ES" dirty="0"/>
              <a:t>Lo mismo podemos hacer cambiando el modelo de SCA, el tipo de fluido, </a:t>
            </a:r>
            <a:r>
              <a:rPr lang="es-ES" dirty="0" err="1"/>
              <a:t>etc</a:t>
            </a:r>
            <a:r>
              <a:rPr lang="es-ES" dirty="0"/>
              <a:t> y comparar los resultados para buscar combinaciones óptimas.</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18</a:t>
            </a:fld>
            <a:endParaRPr lang="es-ES"/>
          </a:p>
        </p:txBody>
      </p:sp>
    </p:spTree>
    <p:extLst>
      <p:ext uri="{BB962C8B-B14F-4D97-AF65-F5344CB8AC3E}">
        <p14:creationId xmlns:p14="http://schemas.microsoft.com/office/powerpoint/2010/main" val="453991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Otro análisis que podemos realiza con nuestro software es ver cómo afecta el tamaño de  la malla de integración a la precisión de los resultados. </a:t>
            </a:r>
          </a:p>
          <a:p>
            <a:r>
              <a:rPr lang="es-ES" dirty="0"/>
              <a:t>Para hacerlo, variamos el tamaño y el número de </a:t>
            </a:r>
            <a:r>
              <a:rPr lang="es-ES" dirty="0" err="1"/>
              <a:t>HCEs</a:t>
            </a:r>
            <a:r>
              <a:rPr lang="es-ES" dirty="0"/>
              <a:t> que componen el lazo. Si aumenta el número de </a:t>
            </a:r>
            <a:r>
              <a:rPr lang="es-ES" dirty="0" err="1"/>
              <a:t>HCEs</a:t>
            </a:r>
            <a:r>
              <a:rPr lang="es-ES" dirty="0"/>
              <a:t> disminuirá su longitud y, por tanto, la malla de integración es más fina.</a:t>
            </a:r>
          </a:p>
          <a:p>
            <a:r>
              <a:rPr lang="es-ES" dirty="0"/>
              <a:t>Vemos en los resultados cómo a partir de unos 100 m se aprecia una divergencia apreciable para cada modelo respecto a una malla de unos 4 m, que es la longitud aproximada real de un HCE.  El efecto es mayor según aumenta  DNI.</a:t>
            </a:r>
          </a:p>
          <a:p>
            <a:r>
              <a:rPr lang="es-ES" dirty="0"/>
              <a:t>El tamaño de la malla tiene un coste inversamente proporcional en el tiempo de cómputo (si duplicamos su tamaño reducimos a la mitad el número de pasos y por tanto también el tiempo de cálculo), por lo que es interesante valorar si merece la pena perder algo de precisión con el fin de reducir el tiempo de la simulación. </a:t>
            </a:r>
          </a:p>
          <a:p>
            <a:endParaRPr lang="es-ES" dirty="0"/>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19</a:t>
            </a:fld>
            <a:endParaRPr lang="es-ES"/>
          </a:p>
        </p:txBody>
      </p:sp>
    </p:spTree>
    <p:extLst>
      <p:ext uri="{BB962C8B-B14F-4D97-AF65-F5344CB8AC3E}">
        <p14:creationId xmlns:p14="http://schemas.microsoft.com/office/powerpoint/2010/main" val="277152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Repaso a los contenidos que se van a ver.</a:t>
            </a:r>
          </a:p>
          <a:p>
            <a:r>
              <a:rPr lang="es-ES" dirty="0"/>
              <a:t>A lo largo de los próximos 20 minutos presentaré el resultado de la elaboración de mi TFG.  En primer lugar haré una breve presentación de sistema físico que se pretende modelar y del modelo matemático desarrollado por el Prof. Barbero en su tesis. Seguidamente mostraré que estrategia hemos seguido para la implementación a través de un código desarrollado en Python y finalmente presentaremos algunos ejemplos prácticos de aplicación.</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2</a:t>
            </a:fld>
            <a:endParaRPr lang="es-ES"/>
          </a:p>
        </p:txBody>
      </p:sp>
    </p:spTree>
    <p:extLst>
      <p:ext uri="{BB962C8B-B14F-4D97-AF65-F5344CB8AC3E}">
        <p14:creationId xmlns:p14="http://schemas.microsoft.com/office/powerpoint/2010/main" val="347113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Comparamos con los resultados de un campo solar real. Para ello, simulamos el campo con una configuración idéntica al de la planta real y aprovechamos los valores de temperatura de entrada del HTF en  el campo como valores de entrada en nuestra simulación.</a:t>
            </a:r>
          </a:p>
          <a:p>
            <a:pPr marL="171450" indent="-171450">
              <a:buFontTx/>
              <a:buChar char="-"/>
            </a:pPr>
            <a:r>
              <a:rPr lang="es-ES" dirty="0"/>
              <a:t>Buen ajuste durante las horas de estabilidad</a:t>
            </a:r>
          </a:p>
          <a:p>
            <a:pPr marL="171450" indent="-171450">
              <a:buFontTx/>
              <a:buChar char="-"/>
            </a:pPr>
            <a:r>
              <a:rPr lang="es-ES" dirty="0"/>
              <a:t>Discrepancias a primera y última hora del día debido a las inercias y limitaciones propias de planta (rampas): Durante el arranque, la planta real realiza un calentamiento y después limita mientras que en la simulación extraemos toda la energía posible del campo.</a:t>
            </a:r>
          </a:p>
          <a:p>
            <a:pPr marL="171450" indent="-171450">
              <a:buFontTx/>
              <a:buChar char="-"/>
            </a:pPr>
            <a:r>
              <a:rPr lang="es-ES" dirty="0"/>
              <a:t>Solo podemos modelar el campo solar, la planta queda fuera de nuestro alcance de momento</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20</a:t>
            </a:fld>
            <a:endParaRPr lang="es-ES"/>
          </a:p>
        </p:txBody>
      </p:sp>
    </p:spTree>
    <p:extLst>
      <p:ext uri="{BB962C8B-B14F-4D97-AF65-F5344CB8AC3E}">
        <p14:creationId xmlns:p14="http://schemas.microsoft.com/office/powerpoint/2010/main" val="1657594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21</a:t>
            </a:fld>
            <a:endParaRPr lang="es-ES"/>
          </a:p>
        </p:txBody>
      </p:sp>
    </p:spTree>
    <p:extLst>
      <p:ext uri="{BB962C8B-B14F-4D97-AF65-F5344CB8AC3E}">
        <p14:creationId xmlns:p14="http://schemas.microsoft.com/office/powerpoint/2010/main" val="67976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Hemos explorado las posibilidades que ofrece Python para la el modelado de concentradores </a:t>
            </a:r>
            <a:r>
              <a:rPr lang="es-ES" dirty="0" err="1"/>
              <a:t>cilindroparabólicos</a:t>
            </a:r>
            <a:r>
              <a:rPr lang="es-ES" dirty="0"/>
              <a:t>. Por un lado hemos aprovechado las ventajas de un lenguaje de programación de alto nivel con estructuras de datos muy versátiles para construir, a partir de objetos o instancias de Clases que modelan cada una por separado un sistema físico, una estructura de campo solar completo.</a:t>
            </a:r>
          </a:p>
          <a:p>
            <a:r>
              <a:rPr lang="es-ES" dirty="0"/>
              <a:t>En esta modularidad reside la potencia de esta propuesta, pues permite que el usuario adapte el modo de funcionamiento y la forma en la que se relacionan los objetos, según sus necesidades.</a:t>
            </a:r>
          </a:p>
          <a:p>
            <a:endParaRPr lang="es-ES" dirty="0"/>
          </a:p>
          <a:p>
            <a:r>
              <a:rPr lang="es-ES" dirty="0"/>
              <a:t>Nuestro código puede optimizarse y añadir infinidad de funcionalidades más. Algunas de las propuestas más interesantes pensamos que serían:</a:t>
            </a:r>
          </a:p>
          <a:p>
            <a:pPr marL="171450" indent="-171450">
              <a:buFontTx/>
              <a:buChar char="-"/>
            </a:pPr>
            <a:r>
              <a:rPr lang="es-ES" dirty="0"/>
              <a:t>La creación de Clases que modelasen otros sistemas de una planta </a:t>
            </a:r>
            <a:r>
              <a:rPr lang="es-ES" dirty="0" err="1"/>
              <a:t>termosolar</a:t>
            </a:r>
            <a:r>
              <a:rPr lang="es-ES" dirty="0"/>
              <a:t>, como el ciclo de potencia con sus intercambiadores de calor y la turbina de vapor, los sistemas de refrigeración o los sistemas de bombeo, por ejemplo. </a:t>
            </a:r>
          </a:p>
          <a:p>
            <a:pPr marL="171450" indent="-171450">
              <a:buFontTx/>
              <a:buChar char="-"/>
            </a:pPr>
            <a:r>
              <a:rPr lang="es-ES" dirty="0"/>
              <a:t>El aprovechamiento de estas clases creadas para la optimización del </a:t>
            </a:r>
            <a:r>
              <a:rPr lang="es-ES" dirty="0" err="1"/>
              <a:t>acomplamiento</a:t>
            </a:r>
            <a:r>
              <a:rPr lang="es-ES" dirty="0"/>
              <a:t> entre el campo solar y el ciclo de potencia, simulando los diversos modos de operación, de tal forma que se alcanzase una potencia máxima, rendimiento económico máximo, por ejemplo.</a:t>
            </a:r>
          </a:p>
          <a:p>
            <a:pPr marL="171450" indent="-171450">
              <a:buFontTx/>
              <a:buChar char="-"/>
            </a:pPr>
            <a:endParaRPr lang="es-ES" dirty="0"/>
          </a:p>
          <a:p>
            <a:pPr marL="171450" indent="-171450">
              <a:buFontTx/>
              <a:buChar char="-"/>
            </a:pPr>
            <a:endParaRPr lang="es-ES" dirty="0"/>
          </a:p>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22</a:t>
            </a:fld>
            <a:endParaRPr lang="es-ES"/>
          </a:p>
        </p:txBody>
      </p:sp>
    </p:spTree>
    <p:extLst>
      <p:ext uri="{BB962C8B-B14F-4D97-AF65-F5344CB8AC3E}">
        <p14:creationId xmlns:p14="http://schemas.microsoft.com/office/powerpoint/2010/main" val="384998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 principal motivación para desarrollar este proyecto era doble, por un lado quería profundizar en el conocimiento de la tecnología de CCP, aprovechando que del Dto. De Ingeniería Energética de la ETSII de la UNED cuenta entre su personal investigador con referentes en esta materia. Por otro lado, quería aprovechar el tiempo y el esfuerzo que un TFG requieren para adquirir nuevas habilidades y conocimientos, como la programación en Python, antes desconocida para mí, pero que se postula como un lenguaje de programación en entornos científicos y técnicos con mucho futuro.</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3</a:t>
            </a:fld>
            <a:endParaRPr lang="es-ES"/>
          </a:p>
        </p:txBody>
      </p:sp>
    </p:spTree>
    <p:extLst>
      <p:ext uri="{BB962C8B-B14F-4D97-AF65-F5344CB8AC3E}">
        <p14:creationId xmlns:p14="http://schemas.microsoft.com/office/powerpoint/2010/main" val="219526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elemento básico y fundamental que modelaremos es el HCE (</a:t>
            </a:r>
            <a:r>
              <a:rPr lang="es-ES" dirty="0" err="1"/>
              <a:t>Heat</a:t>
            </a:r>
            <a:r>
              <a:rPr lang="es-ES" dirty="0"/>
              <a:t> </a:t>
            </a:r>
            <a:r>
              <a:rPr lang="es-ES" dirty="0" err="1"/>
              <a:t>Collector</a:t>
            </a:r>
            <a:r>
              <a:rPr lang="es-ES" dirty="0"/>
              <a:t> </a:t>
            </a:r>
            <a:r>
              <a:rPr lang="es-ES" dirty="0" err="1"/>
              <a:t>Element</a:t>
            </a:r>
            <a:r>
              <a:rPr lang="es-ES" dirty="0"/>
              <a:t>).  Dentro de la tecnología CCP podemos distinguir tres sistemas fundamentales:</a:t>
            </a:r>
          </a:p>
          <a:p>
            <a:pPr marL="171450" indent="-171450">
              <a:buFontTx/>
              <a:buChar char="-"/>
            </a:pPr>
            <a:r>
              <a:rPr lang="es-ES" dirty="0"/>
              <a:t>El concentrador, con su sistema de seguimiento. El concentrador puede modelarse principalmente a partir de aspectos relacionados con la óptica. Nos va a determinar qué flujo de radiación tenemos sobre el tubo absorbedor.</a:t>
            </a:r>
          </a:p>
          <a:p>
            <a:pPr marL="171450" indent="-171450">
              <a:buFontTx/>
              <a:buChar char="-"/>
            </a:pPr>
            <a:r>
              <a:rPr lang="es-ES" dirty="0"/>
              <a:t>El fluido caloportador, cuyas propiedades físico-químicas son muy importantes  pues suponen actualmente una de las limitaciones tecnológicas en el desarrollo y abaratamiento de los sistemas de CCP</a:t>
            </a:r>
          </a:p>
          <a:p>
            <a:pPr marL="171450" indent="-171450">
              <a:buFontTx/>
              <a:buChar char="-"/>
            </a:pPr>
            <a:r>
              <a:rPr lang="es-ES" dirty="0"/>
              <a:t>El tubo absorbedor, con su envolvente de vidrio. Las propiedades ópticas como absortividad del tubo o transmisividad el vidrio son importantes, pero la clave está en modelar cómo evoluciona su rendimiento a lo largo de su eje  longitudinal.  El incremento de temperatura del fluido HTF al tiempo que recorre el tubo absorbedor modifica las propiedades  físicas y químicas de todos los elementos y es lo que realmente dificulta la caracterización del sistema mediante una ecuación.</a:t>
            </a:r>
          </a:p>
          <a:p>
            <a:pPr marL="171450" indent="-171450">
              <a:buFontTx/>
              <a:buChar char="-"/>
            </a:pPr>
            <a:endParaRPr lang="es-ES" dirty="0"/>
          </a:p>
          <a:p>
            <a:pPr marL="0" indent="0">
              <a:buFontTx/>
              <a:buNone/>
            </a:pPr>
            <a:r>
              <a:rPr lang="es-ES" dirty="0"/>
              <a:t>Nuestro código modela </a:t>
            </a:r>
            <a:r>
              <a:rPr lang="es-ES" b="1" dirty="0"/>
              <a:t>estos sistemas y algunos más</a:t>
            </a:r>
            <a:r>
              <a:rPr lang="es-ES" dirty="0"/>
              <a:t> necesarios para la simulación de un campo solar completo, compuesto por miles de </a:t>
            </a:r>
            <a:r>
              <a:rPr lang="es-ES" dirty="0" err="1"/>
              <a:t>HCEs</a:t>
            </a:r>
            <a:r>
              <a:rPr lang="es-ES" dirty="0"/>
              <a:t>, de tal forma que podemos calcular el rendimiento de cada uno de ellos y del conjunto, para conocer la potencia térmica obtenida del campo en función de las diferentes condiciones de meteorológicas y el caudal y la temperatura de entrada del HTF (el fluido caloportador) al campo solar.</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4</a:t>
            </a:fld>
            <a:endParaRPr lang="es-ES"/>
          </a:p>
        </p:txBody>
      </p:sp>
    </p:spTree>
    <p:extLst>
      <p:ext uri="{BB962C8B-B14F-4D97-AF65-F5344CB8AC3E}">
        <p14:creationId xmlns:p14="http://schemas.microsoft.com/office/powerpoint/2010/main" val="299351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 modelado se ha seguido una metodología basada en la POO. La idea clave es que cada sistema físico sea modelado mediante una Clase, con una serie de métodos de entrada/salida de la información que es manipulada conforme a unas reglas propias basadas en el modelo físico que describe al sistema.</a:t>
            </a:r>
          </a:p>
          <a:p>
            <a:pPr marL="171450" indent="-171450">
              <a:buFontTx/>
              <a:buChar char="-"/>
            </a:pPr>
            <a:r>
              <a:rPr lang="es-ES" dirty="0"/>
              <a:t>La modularidad nos permite trabajar con cada sistema de forma independiente, cuidando tan solo la forma en la que cada sistema va a compartir información con el resto de objetos.</a:t>
            </a:r>
          </a:p>
          <a:p>
            <a:pPr marL="171450" indent="-171450">
              <a:buFontTx/>
              <a:buChar char="-"/>
            </a:pPr>
            <a:r>
              <a:rPr lang="es-ES" dirty="0"/>
              <a:t>La escalabilidad nos permite abordar el trabajo progresivamente, comenzando por los elementos más básicos e integrando y construyendo sistemas más complejos a partir de estos sistemas elementales. De esta forma un conjunto de </a:t>
            </a:r>
            <a:r>
              <a:rPr lang="es-ES" dirty="0" err="1"/>
              <a:t>HCEs</a:t>
            </a:r>
            <a:r>
              <a:rPr lang="es-ES" dirty="0"/>
              <a:t> y </a:t>
            </a:r>
            <a:r>
              <a:rPr lang="es-ES" dirty="0" err="1"/>
              <a:t>SCAs</a:t>
            </a:r>
            <a:r>
              <a:rPr lang="es-ES" dirty="0"/>
              <a:t> forman un lazo completo y  un conjunto de lazos forman un subcampo solar</a:t>
            </a:r>
          </a:p>
          <a:p>
            <a:pPr marL="171450" indent="-171450">
              <a:buFontTx/>
              <a:buChar char="-"/>
            </a:pPr>
            <a:r>
              <a:rPr lang="es-ES" dirty="0"/>
              <a:t>La versatilidad nos permitirá emplear cada objeto en diferentes aplicaciones y de distinto modo. Por ejemplo, podemos trabajar con un HCE independientemente para estudiar su comportamiento o bien construir un lazo y simular un campo solar. </a:t>
            </a:r>
          </a:p>
          <a:p>
            <a:pPr marL="171450" indent="-171450">
              <a:buFontTx/>
              <a:buChar char="-"/>
            </a:pPr>
            <a:r>
              <a:rPr lang="es-ES" dirty="0"/>
              <a:t>Podemos cambiar las leyes o reglas del modelo que definen el comportamiento de cada objeto sin afectar demasiado a los demás y al resto del programa. </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5</a:t>
            </a:fld>
            <a:endParaRPr lang="es-ES"/>
          </a:p>
        </p:txBody>
      </p:sp>
    </p:spTree>
    <p:extLst>
      <p:ext uri="{BB962C8B-B14F-4D97-AF65-F5344CB8AC3E}">
        <p14:creationId xmlns:p14="http://schemas.microsoft.com/office/powerpoint/2010/main" val="307756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Nuestro objetivo inicial era crear un reducido número de clases pero según el trabajo iba avanzando éste número inicial ha ido creciendo. </a:t>
            </a:r>
          </a:p>
          <a:p>
            <a:r>
              <a:rPr lang="es-ES" dirty="0"/>
              <a:t>Como clases elementales hemos desarrollado:</a:t>
            </a:r>
          </a:p>
          <a:p>
            <a:pPr marL="171450" indent="-171450">
              <a:buFontTx/>
              <a:buChar char="-"/>
            </a:pPr>
            <a:r>
              <a:rPr lang="es-ES" dirty="0"/>
              <a:t>Clases Modelo, una para cada modelo matemático (4º Orden, 1</a:t>
            </a:r>
            <a:r>
              <a:rPr lang="es-ES" baseline="30000" dirty="0"/>
              <a:t>er </a:t>
            </a:r>
            <a:r>
              <a:rPr lang="es-ES" dirty="0"/>
              <a:t>Orden y Simplificado),  cuentan con un único método que recibe una referencia a un HCE, que ya está inicializado con una propiedades de temperatura de entrada del HTF y caudal. También recibe el valor del flujo de radiación que está absorbiendo el tubo absorbedor y datos sobre las condiciones de temperatura exterior y viento. Con estos valores la clase Modelo </a:t>
            </a:r>
            <a:r>
              <a:rPr lang="es-ES" u="sng" dirty="0"/>
              <a:t>calcula el rendimiento térmico del HCE</a:t>
            </a:r>
            <a:r>
              <a:rPr lang="es-ES" dirty="0"/>
              <a:t>.  Es aquí donde se concentra principalmente el aparato matemático.</a:t>
            </a:r>
          </a:p>
          <a:p>
            <a:pPr marL="171450" indent="-171450">
              <a:buFontTx/>
              <a:buChar char="-"/>
            </a:pPr>
            <a:endParaRPr lang="es-ES" dirty="0"/>
          </a:p>
          <a:p>
            <a:r>
              <a:rPr lang="es-ES" dirty="0"/>
              <a:t>Tan solo indicaremos que se trata de un modelo general que puede ser aplicado a receptores térmicos de radiación solar de diferentes tecnologías. El principal modelo que utilizaremos es el modelo de 4º Orden, donde el rendimiento integral puede obtenerse por métodos numéricos a partir de la ecuación en la que aparece de forma implícita el rendimiento a la entrada del HCE, pero también hemos implementado y realizaremos algún test con el modelo de 1</a:t>
            </a:r>
            <a:r>
              <a:rPr lang="es-ES" baseline="30000" dirty="0"/>
              <a:t>er</a:t>
            </a:r>
            <a:r>
              <a:rPr lang="es-ES" dirty="0"/>
              <a:t> Orden el modelo Simplificado. </a:t>
            </a:r>
          </a:p>
          <a:p>
            <a:pPr marL="171450" indent="-171450">
              <a:buFontTx/>
              <a:buChar char="-"/>
            </a:pPr>
            <a:endParaRPr lang="es-ES" dirty="0"/>
          </a:p>
          <a:p>
            <a:pPr marL="0" indent="0">
              <a:buFontTx/>
              <a:buNone/>
            </a:pPr>
            <a:r>
              <a:rPr lang="es-ES" dirty="0"/>
              <a:t>Hemos implementado estos tres modelos pero </a:t>
            </a:r>
            <a:r>
              <a:rPr lang="es-ES" b="1" dirty="0"/>
              <a:t>el código permitiría crear Clases para más modelos, sin tener que realizar grandes cambios.</a:t>
            </a:r>
          </a:p>
          <a:p>
            <a:pPr marL="0" indent="0">
              <a:buFontTx/>
              <a:buNone/>
            </a:pPr>
            <a:endParaRPr lang="es-ES" b="1" dirty="0"/>
          </a:p>
          <a:p>
            <a:pPr marL="0" indent="0">
              <a:buFontTx/>
              <a:buNone/>
            </a:pPr>
            <a:r>
              <a:rPr lang="es-ES" b="1" dirty="0"/>
              <a:t>Para la resolución de las ecuaciones por métodos  numéricos se ha empleado la librería </a:t>
            </a:r>
            <a:r>
              <a:rPr lang="es-ES" b="1" dirty="0" err="1"/>
              <a:t>Numpy</a:t>
            </a:r>
            <a:endParaRPr lang="es-ES" dirty="0"/>
          </a:p>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6</a:t>
            </a:fld>
            <a:endParaRPr lang="es-ES"/>
          </a:p>
        </p:txBody>
      </p:sp>
    </p:spTree>
    <p:extLst>
      <p:ext uri="{BB962C8B-B14F-4D97-AF65-F5344CB8AC3E}">
        <p14:creationId xmlns:p14="http://schemas.microsoft.com/office/powerpoint/2010/main" val="426366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El colector o HCE funciona esquemáticamente de la siguiente manera: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Conocemos la temperatura y  el caudal con el que entra el HTF.</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Conocemos el flujo de radiación que alcanza al tubo absorbedor (la Clase HCE cuenta con un método para calcula su rendimiento óptico)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Conocemos las condicientes de temperatura y viento exteriores.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El modelo matemático, la clase </a:t>
            </a:r>
            <a:r>
              <a:rPr lang="es-ES" dirty="0" err="1"/>
              <a:t>Model</a:t>
            </a:r>
            <a:r>
              <a:rPr lang="es-ES" dirty="0"/>
              <a:t>, procesa el HCE con estas valores conocidos y calcula cuál será su rendimiento térmico. A partir del rendimiento térmico podemos calcular la temperatura de salida del HTF y la potencia térmica entregada por HCE al sistema.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Es necesario que el HCE proporcione mucha información para poder llevar este proceso a cabo. Por ejemplo, el HCE cuenta con un método para decir al modelo cuál es la emisividad equivalente de su superficie  exterior o cual es su coeficiente de transferencia de calor convectivo hacia  el interior.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Aquí podemos ver una fortaleza de la POO pues, podríamos cambiar la forma en la que esos métodos realizan los cálculos sin que el resto de sistemas tuvieran que verse afectados.</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7</a:t>
            </a:fld>
            <a:endParaRPr lang="es-ES"/>
          </a:p>
        </p:txBody>
      </p:sp>
    </p:spTree>
    <p:extLst>
      <p:ext uri="{BB962C8B-B14F-4D97-AF65-F5344CB8AC3E}">
        <p14:creationId xmlns:p14="http://schemas.microsoft.com/office/powerpoint/2010/main" val="98163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La Clase SCA modela el reflector. Se trata de la unidad mínima de control de seguimiento ya que cada SCA puede enfocar o desenfocar independientemente del resto de </a:t>
            </a:r>
            <a:r>
              <a:rPr lang="es-ES" dirty="0" err="1"/>
              <a:t>SCAs</a:t>
            </a:r>
            <a:r>
              <a:rPr lang="es-ES" dirty="0"/>
              <a:t> del mismo lazo. El orden que el SCA ocupa en el lazo también es importante. </a:t>
            </a:r>
          </a:p>
          <a:p>
            <a:pPr marL="171450" indent="-171450">
              <a:buFontTx/>
              <a:buChar char="-"/>
            </a:pPr>
            <a:r>
              <a:rPr lang="es-ES" dirty="0"/>
              <a:t>Un lazo está compuesto de varios SCA. El objetivo del lazo es alcanzar la temperatura de salida consignada, para ello, el lazo enfocará o desenfocará sus </a:t>
            </a:r>
            <a:r>
              <a:rPr lang="es-ES" dirty="0" err="1"/>
              <a:t>SCAs</a:t>
            </a:r>
            <a:r>
              <a:rPr lang="es-ES" dirty="0"/>
              <a:t> pero, en principio, no puede realizar un control del caudal. El control del caudal se realiza en un sistema de nivel superior, el subcampo. Hemos modelado dos métodos que responden de dos posibles modos de operación del lazo:  a) cálculo del caudal necesario para conseguir una temperatura de salida consignada y b) cálculo de la temperatura de salida que se alcanzará con un determinado caudal.  </a:t>
            </a:r>
            <a:r>
              <a:rPr lang="es-ES" b="1" dirty="0"/>
              <a:t>De este modo, tenemos en realidad dos tipos de simulaciones disponibles</a:t>
            </a:r>
            <a:r>
              <a:rPr lang="es-ES" dirty="0"/>
              <a:t>.</a:t>
            </a:r>
          </a:p>
          <a:p>
            <a:pPr marL="171450" indent="-171450">
              <a:buFontTx/>
              <a:buChar char="-"/>
            </a:pPr>
            <a:endParaRPr lang="es-ES" dirty="0"/>
          </a:p>
          <a:p>
            <a:pPr marL="171450" indent="-171450">
              <a:buFontTx/>
              <a:buChar char="-"/>
            </a:pPr>
            <a:r>
              <a:rPr lang="es-ES" dirty="0"/>
              <a:t>El subcampo es un conjunto de lazos en paralelo que cuenta con capacidad de controlar el caudal del conjunto. De esta forma, previsiblemente todos los lazos de un subcampo tienen un caudal idéntico (si hay un buen equilibrio hidráulico). </a:t>
            </a:r>
          </a:p>
          <a:p>
            <a:pPr marL="171450" indent="-171450">
              <a:buFontTx/>
              <a:buChar char="-"/>
            </a:pPr>
            <a:endParaRPr lang="es-ES" dirty="0"/>
          </a:p>
          <a:p>
            <a:pPr marL="171450" indent="-171450">
              <a:buFontTx/>
              <a:buChar char="-"/>
            </a:pPr>
            <a:r>
              <a:rPr lang="es-ES" dirty="0"/>
              <a:t>Finalmente, el campo solar está formado por un conjunto de subcampos.  Nuevamente, </a:t>
            </a:r>
            <a:r>
              <a:rPr lang="es-ES" b="1" dirty="0"/>
              <a:t>buscando la máxima flexibilidad, nuestro código nos permite crear cualquier configuración que queramos</a:t>
            </a:r>
            <a:r>
              <a:rPr lang="es-ES" dirty="0"/>
              <a:t>, desde un solo campo con un solo subcampo que contiene todos los lazos hasta configurar un lazo en cada subcampo, de tal forma que tenemos tantos subcampos como lazos y podemos así modelar una planta en la que existe capacidad de control de caudal en cada lazo.</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8</a:t>
            </a:fld>
            <a:endParaRPr lang="es-ES"/>
          </a:p>
        </p:txBody>
      </p:sp>
    </p:spTree>
    <p:extLst>
      <p:ext uri="{BB962C8B-B14F-4D97-AF65-F5344CB8AC3E}">
        <p14:creationId xmlns:p14="http://schemas.microsoft.com/office/powerpoint/2010/main" val="242120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código permite que el usuario haga uso de una librería externa como </a:t>
            </a:r>
            <a:r>
              <a:rPr lang="es-ES" dirty="0" err="1"/>
              <a:t>CoolProp</a:t>
            </a:r>
            <a:r>
              <a:rPr lang="es-ES" dirty="0"/>
              <a:t> para obtener las propiedades de los fluidos o bien usar polinomios característicos. </a:t>
            </a:r>
          </a:p>
          <a:p>
            <a:r>
              <a:rPr lang="es-ES" dirty="0"/>
              <a:t>En el caso de los polinomios, a partir de datos de fabricantes hemos preparado los coeficientes de los polinomios para  3 fluidos:  </a:t>
            </a:r>
            <a:r>
              <a:rPr lang="es-ES" dirty="0" err="1"/>
              <a:t>Therminol</a:t>
            </a:r>
            <a:r>
              <a:rPr lang="es-ES" dirty="0"/>
              <a:t> VP-1, </a:t>
            </a:r>
            <a:r>
              <a:rPr lang="es-ES" dirty="0" err="1"/>
              <a:t>Dowtherm</a:t>
            </a:r>
            <a:r>
              <a:rPr lang="es-ES" dirty="0"/>
              <a:t>-A y </a:t>
            </a:r>
            <a:r>
              <a:rPr lang="es-ES" dirty="0" err="1"/>
              <a:t>Syltherm</a:t>
            </a:r>
            <a:r>
              <a:rPr lang="es-ES" dirty="0"/>
              <a:t> 800. Esta información se almacena </a:t>
            </a:r>
            <a:r>
              <a:rPr lang="es-ES" b="1" dirty="0"/>
              <a:t>como si de una base de datos se tratase </a:t>
            </a:r>
            <a:r>
              <a:rPr lang="es-ES" dirty="0"/>
              <a:t>en un archivo en formato JSON. </a:t>
            </a:r>
            <a:r>
              <a:rPr lang="es-ES" b="1" dirty="0"/>
              <a:t>Tiene la ventaja de que es fácilmente editable y el usuario puede modificar o añadir tantos fluidos como desee</a:t>
            </a:r>
            <a:r>
              <a:rPr lang="es-ES" dirty="0"/>
              <a:t>.</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9</a:t>
            </a:fld>
            <a:endParaRPr lang="es-ES"/>
          </a:p>
        </p:txBody>
      </p:sp>
    </p:spTree>
    <p:extLst>
      <p:ext uri="{BB962C8B-B14F-4D97-AF65-F5344CB8AC3E}">
        <p14:creationId xmlns:p14="http://schemas.microsoft.com/office/powerpoint/2010/main" val="197227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28B6E-B062-4B35-8F35-8DDD448DC95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CE2DEF7-50C7-4944-B3E4-D60186D7A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77C38CC-161F-4A73-90D4-D6A1AF684DCD}"/>
              </a:ext>
            </a:extLst>
          </p:cNvPr>
          <p:cNvSpPr>
            <a:spLocks noGrp="1"/>
          </p:cNvSpPr>
          <p:nvPr>
            <p:ph type="dt" sz="half" idx="10"/>
          </p:nvPr>
        </p:nvSpPr>
        <p:spPr/>
        <p:txBody>
          <a:bodyPr/>
          <a:lstStyle/>
          <a:p>
            <a:fld id="{759BC44C-9494-4619-8B9D-5041F60AAC06}" type="datetime1">
              <a:rPr lang="es-ES" smtClean="0"/>
              <a:t>14/07/2020</a:t>
            </a:fld>
            <a:endParaRPr lang="es-ES"/>
          </a:p>
        </p:txBody>
      </p:sp>
      <p:sp>
        <p:nvSpPr>
          <p:cNvPr id="5" name="Marcador de pie de página 4">
            <a:extLst>
              <a:ext uri="{FF2B5EF4-FFF2-40B4-BE49-F238E27FC236}">
                <a16:creationId xmlns:a16="http://schemas.microsoft.com/office/drawing/2014/main" id="{53988FCE-B6A5-4B65-8D15-4B8140510A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2C36BF-09FA-4ED7-A53E-097C923AA525}"/>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423224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seño TF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3CCBD-DE55-4E7C-B80D-D18D3C5D9591}"/>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43671777-2B18-4058-BB08-77C2BCA633C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DF9D173-A56B-4FB7-A01E-D02ED9494D83}"/>
              </a:ext>
            </a:extLst>
          </p:cNvPr>
          <p:cNvSpPr>
            <a:spLocks noGrp="1"/>
          </p:cNvSpPr>
          <p:nvPr>
            <p:ph type="dt" sz="half" idx="10"/>
          </p:nvPr>
        </p:nvSpPr>
        <p:spPr/>
        <p:txBody>
          <a:bodyPr/>
          <a:lstStyle/>
          <a:p>
            <a:fld id="{5BDFBCD3-6A2D-4512-B408-165FAA0F5DD6}" type="datetime1">
              <a:rPr lang="es-ES" smtClean="0"/>
              <a:t>14/07/2020</a:t>
            </a:fld>
            <a:endParaRPr lang="es-ES"/>
          </a:p>
        </p:txBody>
      </p:sp>
      <p:sp>
        <p:nvSpPr>
          <p:cNvPr id="5" name="Marcador de pie de página 4">
            <a:extLst>
              <a:ext uri="{FF2B5EF4-FFF2-40B4-BE49-F238E27FC236}">
                <a16:creationId xmlns:a16="http://schemas.microsoft.com/office/drawing/2014/main" id="{A4E678D7-41C4-4646-AE1F-895A9A013F1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2DF7E8F-78D8-4590-915A-95DE85CBCC0F}"/>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418613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419D3-1D53-42F8-A70D-99FCBD5C6B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EEDECD-9069-4269-9FAE-0C92577E6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4" name="Marcador de fecha 3">
            <a:extLst>
              <a:ext uri="{FF2B5EF4-FFF2-40B4-BE49-F238E27FC236}">
                <a16:creationId xmlns:a16="http://schemas.microsoft.com/office/drawing/2014/main" id="{03882190-FF63-455F-A671-FECA0AA3CA6A}"/>
              </a:ext>
            </a:extLst>
          </p:cNvPr>
          <p:cNvSpPr>
            <a:spLocks noGrp="1"/>
          </p:cNvSpPr>
          <p:nvPr>
            <p:ph type="dt" sz="half" idx="10"/>
          </p:nvPr>
        </p:nvSpPr>
        <p:spPr/>
        <p:txBody>
          <a:bodyPr/>
          <a:lstStyle/>
          <a:p>
            <a:fld id="{8E967F6A-6A34-45E9-9607-8522F53AA377}" type="datetime1">
              <a:rPr lang="es-ES" smtClean="0"/>
              <a:t>14/07/2020</a:t>
            </a:fld>
            <a:endParaRPr lang="es-ES"/>
          </a:p>
        </p:txBody>
      </p:sp>
      <p:sp>
        <p:nvSpPr>
          <p:cNvPr id="5" name="Marcador de pie de página 4">
            <a:extLst>
              <a:ext uri="{FF2B5EF4-FFF2-40B4-BE49-F238E27FC236}">
                <a16:creationId xmlns:a16="http://schemas.microsoft.com/office/drawing/2014/main" id="{0A1F9D80-FC5E-46A8-9518-DE6C715CE26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477D84-1CF8-4912-A56B-1FDE0C58564E}"/>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97767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FAA7C-9856-4666-AA87-4515C19CD2C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37A45A-2834-40A6-A91F-C52A928195A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0BF47D8-2FFD-41D4-B6B5-D86BC06A4D56}"/>
              </a:ext>
            </a:extLst>
          </p:cNvPr>
          <p:cNvSpPr>
            <a:spLocks noGrp="1"/>
          </p:cNvSpPr>
          <p:nvPr>
            <p:ph sz="half" idx="2"/>
          </p:nvPr>
        </p:nvSpPr>
        <p:spPr>
          <a:xfrm>
            <a:off x="6172200" y="1825625"/>
            <a:ext cx="5181600"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a:extLst>
              <a:ext uri="{FF2B5EF4-FFF2-40B4-BE49-F238E27FC236}">
                <a16:creationId xmlns:a16="http://schemas.microsoft.com/office/drawing/2014/main" id="{45140798-51FD-446D-A7AE-9873FFABA804}"/>
              </a:ext>
            </a:extLst>
          </p:cNvPr>
          <p:cNvSpPr>
            <a:spLocks noGrp="1"/>
          </p:cNvSpPr>
          <p:nvPr>
            <p:ph type="dt" sz="half" idx="10"/>
          </p:nvPr>
        </p:nvSpPr>
        <p:spPr/>
        <p:txBody>
          <a:bodyPr/>
          <a:lstStyle/>
          <a:p>
            <a:fld id="{57B70B1F-7D21-4D4B-84F9-6B171EB4A3A8}" type="datetime1">
              <a:rPr lang="es-ES" smtClean="0"/>
              <a:t>14/07/2020</a:t>
            </a:fld>
            <a:endParaRPr lang="es-ES"/>
          </a:p>
        </p:txBody>
      </p:sp>
      <p:sp>
        <p:nvSpPr>
          <p:cNvPr id="6" name="Marcador de pie de página 5">
            <a:extLst>
              <a:ext uri="{FF2B5EF4-FFF2-40B4-BE49-F238E27FC236}">
                <a16:creationId xmlns:a16="http://schemas.microsoft.com/office/drawing/2014/main" id="{BDBA858A-044B-41FA-A234-53F45BBC60F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6FB20FC-7B7A-46E0-9FE0-3EC9E2AF48C2}"/>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45135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A1019-C392-424E-AC9F-E1BF64955BA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A0E1157-7C6D-400C-A1DB-78B149B4E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7F553A8-B0D2-4D57-A7E1-18C7F2443A5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77091EC-78DF-4FA1-98E7-473CC5D64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6683A22-8BA3-41F2-84AB-8FD216B69BCC}"/>
              </a:ext>
            </a:extLst>
          </p:cNvPr>
          <p:cNvSpPr>
            <a:spLocks noGrp="1"/>
          </p:cNvSpPr>
          <p:nvPr>
            <p:ph sz="quarter" idx="4"/>
          </p:nvPr>
        </p:nvSpPr>
        <p:spPr>
          <a:xfrm>
            <a:off x="6172200" y="2505075"/>
            <a:ext cx="5183188"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fecha 6">
            <a:extLst>
              <a:ext uri="{FF2B5EF4-FFF2-40B4-BE49-F238E27FC236}">
                <a16:creationId xmlns:a16="http://schemas.microsoft.com/office/drawing/2014/main" id="{8D7CDEC2-522F-4A74-AFF6-8ECE3D1DB1D6}"/>
              </a:ext>
            </a:extLst>
          </p:cNvPr>
          <p:cNvSpPr>
            <a:spLocks noGrp="1"/>
          </p:cNvSpPr>
          <p:nvPr>
            <p:ph type="dt" sz="half" idx="10"/>
          </p:nvPr>
        </p:nvSpPr>
        <p:spPr/>
        <p:txBody>
          <a:bodyPr/>
          <a:lstStyle/>
          <a:p>
            <a:fld id="{48EB09FE-A99B-4FBC-A88C-EDFE8208DB43}" type="datetime1">
              <a:rPr lang="es-ES" smtClean="0"/>
              <a:t>14/07/2020</a:t>
            </a:fld>
            <a:endParaRPr lang="es-ES"/>
          </a:p>
        </p:txBody>
      </p:sp>
      <p:sp>
        <p:nvSpPr>
          <p:cNvPr id="8" name="Marcador de pie de página 7">
            <a:extLst>
              <a:ext uri="{FF2B5EF4-FFF2-40B4-BE49-F238E27FC236}">
                <a16:creationId xmlns:a16="http://schemas.microsoft.com/office/drawing/2014/main" id="{C562FE1F-939D-4E60-9E9E-311DE28F968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622F48A-91DE-40A8-B7BE-76CCC97AD6DC}"/>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2453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B39FB-D8F6-4974-BEC6-E116949E7A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88D6789-B070-4F6D-BDE8-C457503924C7}"/>
              </a:ext>
            </a:extLst>
          </p:cNvPr>
          <p:cNvSpPr>
            <a:spLocks noGrp="1"/>
          </p:cNvSpPr>
          <p:nvPr>
            <p:ph type="dt" sz="half" idx="10"/>
          </p:nvPr>
        </p:nvSpPr>
        <p:spPr/>
        <p:txBody>
          <a:bodyPr/>
          <a:lstStyle/>
          <a:p>
            <a:fld id="{CEEC680F-7CA8-4E4E-9D23-2B3EBE6BC524}" type="datetime1">
              <a:rPr lang="es-ES" smtClean="0"/>
              <a:t>14/07/2020</a:t>
            </a:fld>
            <a:endParaRPr lang="es-ES"/>
          </a:p>
        </p:txBody>
      </p:sp>
      <p:sp>
        <p:nvSpPr>
          <p:cNvPr id="4" name="Marcador de pie de página 3">
            <a:extLst>
              <a:ext uri="{FF2B5EF4-FFF2-40B4-BE49-F238E27FC236}">
                <a16:creationId xmlns:a16="http://schemas.microsoft.com/office/drawing/2014/main" id="{6AFFE460-CED6-493B-9E9D-CB53DCBBCC6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A511770-756A-494F-B9B2-87107A0156F4}"/>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260800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000782-AAFA-4263-BE0B-CF7667DE8C47}"/>
              </a:ext>
            </a:extLst>
          </p:cNvPr>
          <p:cNvSpPr>
            <a:spLocks noGrp="1"/>
          </p:cNvSpPr>
          <p:nvPr>
            <p:ph type="dt" sz="half" idx="10"/>
          </p:nvPr>
        </p:nvSpPr>
        <p:spPr/>
        <p:txBody>
          <a:bodyPr/>
          <a:lstStyle/>
          <a:p>
            <a:fld id="{C6CC7F1F-7629-497D-A4EE-111EA7A997AE}" type="datetime1">
              <a:rPr lang="es-ES" smtClean="0"/>
              <a:t>14/07/2020</a:t>
            </a:fld>
            <a:endParaRPr lang="es-ES"/>
          </a:p>
        </p:txBody>
      </p:sp>
      <p:sp>
        <p:nvSpPr>
          <p:cNvPr id="3" name="Marcador de pie de página 2">
            <a:extLst>
              <a:ext uri="{FF2B5EF4-FFF2-40B4-BE49-F238E27FC236}">
                <a16:creationId xmlns:a16="http://schemas.microsoft.com/office/drawing/2014/main" id="{06D07AC1-8440-4065-9CE9-7FFE0C36A9F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733E5CB-DBA5-4980-857B-CF20885D8C98}"/>
              </a:ext>
            </a:extLst>
          </p:cNvPr>
          <p:cNvSpPr>
            <a:spLocks noGrp="1"/>
          </p:cNvSpPr>
          <p:nvPr>
            <p:ph type="sldNum" sz="quarter" idx="12"/>
          </p:nvPr>
        </p:nvSpPr>
        <p:spPr/>
        <p:txBody>
          <a:body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325030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17B1A-153F-4BDA-92C8-EC130391D5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908DA04-433D-4A5B-B7E1-8A9A01626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D4CFDD3-AD86-4317-A910-452A04EEE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9445D6-2781-4286-BEA4-940FC48D694C}"/>
              </a:ext>
            </a:extLst>
          </p:cNvPr>
          <p:cNvSpPr>
            <a:spLocks noGrp="1"/>
          </p:cNvSpPr>
          <p:nvPr>
            <p:ph type="dt" sz="half" idx="10"/>
          </p:nvPr>
        </p:nvSpPr>
        <p:spPr/>
        <p:txBody>
          <a:bodyPr/>
          <a:lstStyle/>
          <a:p>
            <a:fld id="{1386BE8A-B9C5-45D9-A102-00BAAC9448F9}" type="datetime1">
              <a:rPr lang="es-ES" smtClean="0"/>
              <a:t>14/07/2020</a:t>
            </a:fld>
            <a:endParaRPr lang="es-ES"/>
          </a:p>
        </p:txBody>
      </p:sp>
      <p:sp>
        <p:nvSpPr>
          <p:cNvPr id="6" name="Marcador de pie de página 5">
            <a:extLst>
              <a:ext uri="{FF2B5EF4-FFF2-40B4-BE49-F238E27FC236}">
                <a16:creationId xmlns:a16="http://schemas.microsoft.com/office/drawing/2014/main" id="{DC36CD23-24AC-4B2A-B53B-ED2B64F1E2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A2E0C21-FA55-41BF-8C28-2C79205B9F01}"/>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44261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E4736-A368-43AC-96F8-B034E3B34B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2B8E4FF-EE10-4C17-96D5-F811A77C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FED1691-7CA4-4BEC-9645-5BC659FBE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A746FA-8A9E-402C-91BE-5455DE093750}"/>
              </a:ext>
            </a:extLst>
          </p:cNvPr>
          <p:cNvSpPr>
            <a:spLocks noGrp="1"/>
          </p:cNvSpPr>
          <p:nvPr>
            <p:ph type="dt" sz="half" idx="10"/>
          </p:nvPr>
        </p:nvSpPr>
        <p:spPr/>
        <p:txBody>
          <a:bodyPr/>
          <a:lstStyle/>
          <a:p>
            <a:fld id="{04376B49-502F-4CE0-9328-76721C816E54}" type="datetime1">
              <a:rPr lang="es-ES" smtClean="0"/>
              <a:t>14/07/2020</a:t>
            </a:fld>
            <a:endParaRPr lang="es-ES"/>
          </a:p>
        </p:txBody>
      </p:sp>
      <p:sp>
        <p:nvSpPr>
          <p:cNvPr id="6" name="Marcador de pie de página 5">
            <a:extLst>
              <a:ext uri="{FF2B5EF4-FFF2-40B4-BE49-F238E27FC236}">
                <a16:creationId xmlns:a16="http://schemas.microsoft.com/office/drawing/2014/main" id="{95DAEF8A-B9A2-4273-9A73-D49FB176399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2FD69F-4298-4AF9-B53D-6AEE1B45684A}"/>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38778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7AE07B7-A006-430D-BAB3-8334DC9DA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F3A370-972D-4E33-9D45-4236D5BB9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0D157175-BEA9-4F76-BE4F-43B879385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7AD01-4B05-42FD-B1B9-F664BB138477}" type="datetime1">
              <a:rPr lang="es-ES" smtClean="0"/>
              <a:t>14/07/2020</a:t>
            </a:fld>
            <a:endParaRPr lang="es-ES"/>
          </a:p>
        </p:txBody>
      </p:sp>
      <p:sp>
        <p:nvSpPr>
          <p:cNvPr id="5" name="Marcador de pie de página 4">
            <a:extLst>
              <a:ext uri="{FF2B5EF4-FFF2-40B4-BE49-F238E27FC236}">
                <a16:creationId xmlns:a16="http://schemas.microsoft.com/office/drawing/2014/main" id="{00285374-5D57-410D-B5D6-CF8F3E61E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047BDC3-8076-4696-9A9B-FDFA170A5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68617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AFDA7-27C0-433F-B1B1-7945405B5D70}"/>
              </a:ext>
            </a:extLst>
          </p:cNvPr>
          <p:cNvSpPr>
            <a:spLocks noGrp="1"/>
          </p:cNvSpPr>
          <p:nvPr>
            <p:ph type="ctrTitle"/>
          </p:nvPr>
        </p:nvSpPr>
        <p:spPr>
          <a:xfrm>
            <a:off x="1523999" y="1716723"/>
            <a:ext cx="9482667" cy="1712277"/>
          </a:xfrm>
        </p:spPr>
        <p:txBody>
          <a:bodyPr>
            <a:normAutofit fontScale="90000"/>
          </a:bodyPr>
          <a:lstStyle/>
          <a:p>
            <a:r>
              <a:rPr lang="es-ES" dirty="0"/>
              <a:t>Simulación de concentradores cilindro-parabólicos con Python</a:t>
            </a:r>
          </a:p>
        </p:txBody>
      </p:sp>
      <p:sp>
        <p:nvSpPr>
          <p:cNvPr id="3" name="Subtítulo 2">
            <a:extLst>
              <a:ext uri="{FF2B5EF4-FFF2-40B4-BE49-F238E27FC236}">
                <a16:creationId xmlns:a16="http://schemas.microsoft.com/office/drawing/2014/main" id="{3A51ADBB-088C-4997-A459-0F61E65E6195}"/>
              </a:ext>
            </a:extLst>
          </p:cNvPr>
          <p:cNvSpPr>
            <a:spLocks noGrp="1"/>
          </p:cNvSpPr>
          <p:nvPr>
            <p:ph type="subTitle" idx="1"/>
          </p:nvPr>
        </p:nvSpPr>
        <p:spPr>
          <a:xfrm>
            <a:off x="1524000" y="5222920"/>
            <a:ext cx="9144000" cy="1025434"/>
          </a:xfrm>
        </p:spPr>
        <p:txBody>
          <a:bodyPr>
            <a:normAutofit fontScale="85000" lnSpcReduction="20000"/>
          </a:bodyPr>
          <a:lstStyle/>
          <a:p>
            <a:r>
              <a:rPr lang="es-ES" dirty="0"/>
              <a:t>Proyecto Final del Grado en Ingeniería Eléctrica</a:t>
            </a:r>
          </a:p>
          <a:p>
            <a:r>
              <a:rPr lang="es-ES" dirty="0"/>
              <a:t>Alumno: Francisco José </a:t>
            </a:r>
            <a:r>
              <a:rPr lang="es-ES" dirty="0" err="1"/>
              <a:t>Munuera</a:t>
            </a:r>
            <a:r>
              <a:rPr lang="es-ES" dirty="0"/>
              <a:t> Pérez</a:t>
            </a:r>
          </a:p>
          <a:p>
            <a:r>
              <a:rPr lang="es-ES" dirty="0"/>
              <a:t>Tutor: Rubén Barbero Fresno</a:t>
            </a:r>
          </a:p>
        </p:txBody>
      </p:sp>
    </p:spTree>
    <p:extLst>
      <p:ext uri="{BB962C8B-B14F-4D97-AF65-F5344CB8AC3E}">
        <p14:creationId xmlns:p14="http://schemas.microsoft.com/office/powerpoint/2010/main" val="48605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01A12-B1DD-4A90-BF00-7550027C8C0B}"/>
              </a:ext>
            </a:extLst>
          </p:cNvPr>
          <p:cNvSpPr>
            <a:spLocks noGrp="1"/>
          </p:cNvSpPr>
          <p:nvPr>
            <p:ph type="ctrTitle"/>
          </p:nvPr>
        </p:nvSpPr>
        <p:spPr/>
        <p:txBody>
          <a:bodyPr>
            <a:normAutofit fontScale="90000"/>
          </a:bodyPr>
          <a:lstStyle/>
          <a:p>
            <a:r>
              <a:rPr lang="es-ES" dirty="0"/>
              <a:t>Implementación de Clases (VI):</a:t>
            </a:r>
            <a:br>
              <a:rPr lang="es-ES" dirty="0"/>
            </a:br>
            <a:r>
              <a:rPr lang="es-ES" dirty="0" err="1"/>
              <a:t>Weather</a:t>
            </a:r>
            <a:r>
              <a:rPr lang="es-ES" dirty="0"/>
              <a:t>, </a:t>
            </a:r>
            <a:r>
              <a:rPr lang="es-ES" dirty="0" err="1"/>
              <a:t>FieldData</a:t>
            </a:r>
            <a:r>
              <a:rPr lang="es-ES" dirty="0"/>
              <a:t> y </a:t>
            </a:r>
            <a:r>
              <a:rPr lang="es-ES" dirty="0" err="1"/>
              <a:t>Site</a:t>
            </a:r>
            <a:endParaRPr lang="es-ES" dirty="0"/>
          </a:p>
        </p:txBody>
      </p:sp>
    </p:spTree>
    <p:extLst>
      <p:ext uri="{BB962C8B-B14F-4D97-AF65-F5344CB8AC3E}">
        <p14:creationId xmlns:p14="http://schemas.microsoft.com/office/powerpoint/2010/main" val="24328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44857-1558-4B42-94BC-8A8B61258B7B}"/>
              </a:ext>
            </a:extLst>
          </p:cNvPr>
          <p:cNvSpPr>
            <a:spLocks noGrp="1"/>
          </p:cNvSpPr>
          <p:nvPr>
            <p:ph type="ctrTitle"/>
          </p:nvPr>
        </p:nvSpPr>
        <p:spPr>
          <a:xfrm>
            <a:off x="798286" y="1041400"/>
            <a:ext cx="10043886" cy="2387600"/>
          </a:xfrm>
        </p:spPr>
        <p:txBody>
          <a:bodyPr>
            <a:normAutofit fontScale="90000"/>
          </a:bodyPr>
          <a:lstStyle/>
          <a:p>
            <a:r>
              <a:rPr lang="es-ES" dirty="0"/>
              <a:t>Implementación de Clases (y VII):</a:t>
            </a:r>
            <a:br>
              <a:rPr lang="es-ES" dirty="0"/>
            </a:br>
            <a:r>
              <a:rPr lang="es-ES" dirty="0"/>
              <a:t>Clases auxiliares</a:t>
            </a:r>
          </a:p>
        </p:txBody>
      </p:sp>
      <p:sp>
        <p:nvSpPr>
          <p:cNvPr id="3" name="Subtítulo 2">
            <a:extLst>
              <a:ext uri="{FF2B5EF4-FFF2-40B4-BE49-F238E27FC236}">
                <a16:creationId xmlns:a16="http://schemas.microsoft.com/office/drawing/2014/main" id="{7D3D7108-2684-4DD4-9BB5-B9BE7A11280C}"/>
              </a:ext>
            </a:extLst>
          </p:cNvPr>
          <p:cNvSpPr>
            <a:spLocks noGrp="1"/>
          </p:cNvSpPr>
          <p:nvPr>
            <p:ph type="subTitle" idx="1"/>
          </p:nvPr>
        </p:nvSpPr>
        <p:spPr/>
        <p:txBody>
          <a:bodyPr/>
          <a:lstStyle/>
          <a:p>
            <a:pPr marL="342900" indent="-342900">
              <a:buFontTx/>
              <a:buChar char="-"/>
            </a:pPr>
            <a:r>
              <a:rPr lang="es-ES" dirty="0" err="1"/>
              <a:t>SolarFieldSimulation</a:t>
            </a:r>
            <a:endParaRPr lang="es-ES" dirty="0"/>
          </a:p>
          <a:p>
            <a:pPr marL="342900" indent="-342900">
              <a:buFontTx/>
              <a:buChar char="-"/>
            </a:pPr>
            <a:r>
              <a:rPr lang="es-ES" dirty="0" err="1"/>
              <a:t>LoopSimulation</a:t>
            </a:r>
            <a:endParaRPr lang="es-ES" dirty="0"/>
          </a:p>
        </p:txBody>
      </p:sp>
      <p:sp>
        <p:nvSpPr>
          <p:cNvPr id="4" name="Marcador de número de diapositiva 3">
            <a:extLst>
              <a:ext uri="{FF2B5EF4-FFF2-40B4-BE49-F238E27FC236}">
                <a16:creationId xmlns:a16="http://schemas.microsoft.com/office/drawing/2014/main" id="{19389903-9440-4B01-8B0D-1EA27DA12736}"/>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11</a:t>
            </a:fld>
            <a:endParaRPr lang="es-ES" dirty="0"/>
          </a:p>
        </p:txBody>
      </p:sp>
    </p:spTree>
    <p:extLst>
      <p:ext uri="{BB962C8B-B14F-4D97-AF65-F5344CB8AC3E}">
        <p14:creationId xmlns:p14="http://schemas.microsoft.com/office/powerpoint/2010/main" val="238775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69ABA-C488-4C39-A028-E884781A1996}"/>
              </a:ext>
            </a:extLst>
          </p:cNvPr>
          <p:cNvSpPr>
            <a:spLocks noGrp="1"/>
          </p:cNvSpPr>
          <p:nvPr>
            <p:ph type="ctrTitle"/>
          </p:nvPr>
        </p:nvSpPr>
        <p:spPr>
          <a:xfrm>
            <a:off x="1524000" y="1122363"/>
            <a:ext cx="9144000" cy="851580"/>
          </a:xfrm>
        </p:spPr>
        <p:txBody>
          <a:bodyPr>
            <a:normAutofit fontScale="90000"/>
          </a:bodyPr>
          <a:lstStyle/>
          <a:p>
            <a:r>
              <a:rPr lang="es-ES" dirty="0"/>
              <a:t>Ensamblando todo (I)</a:t>
            </a:r>
          </a:p>
        </p:txBody>
      </p:sp>
      <p:sp>
        <p:nvSpPr>
          <p:cNvPr id="3" name="Subtítulo 2">
            <a:extLst>
              <a:ext uri="{FF2B5EF4-FFF2-40B4-BE49-F238E27FC236}">
                <a16:creationId xmlns:a16="http://schemas.microsoft.com/office/drawing/2014/main" id="{AAD02C15-4642-437C-BC03-DB46171A0A3D}"/>
              </a:ext>
            </a:extLst>
          </p:cNvPr>
          <p:cNvSpPr>
            <a:spLocks noGrp="1"/>
          </p:cNvSpPr>
          <p:nvPr>
            <p:ph type="subTitle" idx="1"/>
          </p:nvPr>
        </p:nvSpPr>
        <p:spPr>
          <a:xfrm>
            <a:off x="1524000" y="1973943"/>
            <a:ext cx="9144000" cy="365125"/>
          </a:xfrm>
        </p:spPr>
        <p:txBody>
          <a:bodyPr>
            <a:normAutofit fontScale="92500" lnSpcReduction="20000"/>
          </a:bodyPr>
          <a:lstStyle/>
          <a:p>
            <a:r>
              <a:rPr lang="es-ES" dirty="0"/>
              <a:t>Descripción general de una simulación y su configuración.</a:t>
            </a:r>
          </a:p>
        </p:txBody>
      </p:sp>
      <p:sp>
        <p:nvSpPr>
          <p:cNvPr id="4" name="Marcador de número de diapositiva 3">
            <a:extLst>
              <a:ext uri="{FF2B5EF4-FFF2-40B4-BE49-F238E27FC236}">
                <a16:creationId xmlns:a16="http://schemas.microsoft.com/office/drawing/2014/main" id="{A52EB1D1-8B10-4D70-9A39-841D49808FF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12</a:t>
            </a:fld>
            <a:endParaRPr lang="es-ES" dirty="0"/>
          </a:p>
        </p:txBody>
      </p:sp>
      <p:pic>
        <p:nvPicPr>
          <p:cNvPr id="6" name="Imagen 5" descr="Una captura de pantalla de una red social&#10;&#10;Descripción generada automáticamente">
            <a:extLst>
              <a:ext uri="{FF2B5EF4-FFF2-40B4-BE49-F238E27FC236}">
                <a16:creationId xmlns:a16="http://schemas.microsoft.com/office/drawing/2014/main" id="{C4969686-DE8B-4DAD-8AFC-2443C7E9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6" y="2825523"/>
            <a:ext cx="3572342" cy="2776991"/>
          </a:xfrm>
          <a:prstGeom prst="rect">
            <a:avLst/>
          </a:prstGeom>
        </p:spPr>
      </p:pic>
    </p:spTree>
    <p:extLst>
      <p:ext uri="{BB962C8B-B14F-4D97-AF65-F5344CB8AC3E}">
        <p14:creationId xmlns:p14="http://schemas.microsoft.com/office/powerpoint/2010/main" val="424793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69ABA-C488-4C39-A028-E884781A1996}"/>
              </a:ext>
            </a:extLst>
          </p:cNvPr>
          <p:cNvSpPr>
            <a:spLocks noGrp="1"/>
          </p:cNvSpPr>
          <p:nvPr>
            <p:ph type="ctrTitle"/>
          </p:nvPr>
        </p:nvSpPr>
        <p:spPr>
          <a:xfrm>
            <a:off x="1524000" y="1122363"/>
            <a:ext cx="9144000" cy="851580"/>
          </a:xfrm>
        </p:spPr>
        <p:txBody>
          <a:bodyPr>
            <a:normAutofit fontScale="90000"/>
          </a:bodyPr>
          <a:lstStyle/>
          <a:p>
            <a:r>
              <a:rPr lang="es-ES" dirty="0"/>
              <a:t>Ensamblando todo (I)</a:t>
            </a:r>
          </a:p>
        </p:txBody>
      </p:sp>
      <p:sp>
        <p:nvSpPr>
          <p:cNvPr id="3" name="Subtítulo 2">
            <a:extLst>
              <a:ext uri="{FF2B5EF4-FFF2-40B4-BE49-F238E27FC236}">
                <a16:creationId xmlns:a16="http://schemas.microsoft.com/office/drawing/2014/main" id="{AAD02C15-4642-437C-BC03-DB46171A0A3D}"/>
              </a:ext>
            </a:extLst>
          </p:cNvPr>
          <p:cNvSpPr>
            <a:spLocks noGrp="1"/>
          </p:cNvSpPr>
          <p:nvPr>
            <p:ph type="subTitle" idx="1"/>
          </p:nvPr>
        </p:nvSpPr>
        <p:spPr>
          <a:xfrm>
            <a:off x="1524000" y="1973943"/>
            <a:ext cx="9144000" cy="365125"/>
          </a:xfrm>
        </p:spPr>
        <p:txBody>
          <a:bodyPr>
            <a:normAutofit fontScale="92500" lnSpcReduction="20000"/>
          </a:bodyPr>
          <a:lstStyle/>
          <a:p>
            <a:r>
              <a:rPr lang="es-ES" dirty="0"/>
              <a:t>Descripción general de una simulación y su configuración.</a:t>
            </a:r>
          </a:p>
        </p:txBody>
      </p:sp>
      <p:sp>
        <p:nvSpPr>
          <p:cNvPr id="4" name="Marcador de número de diapositiva 3">
            <a:extLst>
              <a:ext uri="{FF2B5EF4-FFF2-40B4-BE49-F238E27FC236}">
                <a16:creationId xmlns:a16="http://schemas.microsoft.com/office/drawing/2014/main" id="{A52EB1D1-8B10-4D70-9A39-841D49808FF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13</a:t>
            </a:fld>
            <a:endParaRPr lang="es-ES" dirty="0"/>
          </a:p>
        </p:txBody>
      </p:sp>
      <p:pic>
        <p:nvPicPr>
          <p:cNvPr id="6" name="Imagen 5" descr="Una captura de pantalla de una red social&#10;&#10;Descripción generada automáticamente">
            <a:extLst>
              <a:ext uri="{FF2B5EF4-FFF2-40B4-BE49-F238E27FC236}">
                <a16:creationId xmlns:a16="http://schemas.microsoft.com/office/drawing/2014/main" id="{C4969686-DE8B-4DAD-8AFC-2443C7E9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6" y="2825523"/>
            <a:ext cx="3572342" cy="2776991"/>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03771779-84FC-4AD8-8ADF-96E6C5D6F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146" y="2825523"/>
            <a:ext cx="3442911" cy="2766394"/>
          </a:xfrm>
          <a:prstGeom prst="rect">
            <a:avLst/>
          </a:prstGeom>
        </p:spPr>
      </p:pic>
    </p:spTree>
    <p:extLst>
      <p:ext uri="{BB962C8B-B14F-4D97-AF65-F5344CB8AC3E}">
        <p14:creationId xmlns:p14="http://schemas.microsoft.com/office/powerpoint/2010/main" val="108383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69ABA-C488-4C39-A028-E884781A1996}"/>
              </a:ext>
            </a:extLst>
          </p:cNvPr>
          <p:cNvSpPr>
            <a:spLocks noGrp="1"/>
          </p:cNvSpPr>
          <p:nvPr>
            <p:ph type="ctrTitle"/>
          </p:nvPr>
        </p:nvSpPr>
        <p:spPr>
          <a:xfrm>
            <a:off x="1524000" y="1122363"/>
            <a:ext cx="9144000" cy="851580"/>
          </a:xfrm>
        </p:spPr>
        <p:txBody>
          <a:bodyPr>
            <a:normAutofit fontScale="90000"/>
          </a:bodyPr>
          <a:lstStyle/>
          <a:p>
            <a:r>
              <a:rPr lang="es-ES" dirty="0"/>
              <a:t>Ensamblando todo (I)</a:t>
            </a:r>
          </a:p>
        </p:txBody>
      </p:sp>
      <p:sp>
        <p:nvSpPr>
          <p:cNvPr id="3" name="Subtítulo 2">
            <a:extLst>
              <a:ext uri="{FF2B5EF4-FFF2-40B4-BE49-F238E27FC236}">
                <a16:creationId xmlns:a16="http://schemas.microsoft.com/office/drawing/2014/main" id="{AAD02C15-4642-437C-BC03-DB46171A0A3D}"/>
              </a:ext>
            </a:extLst>
          </p:cNvPr>
          <p:cNvSpPr>
            <a:spLocks noGrp="1"/>
          </p:cNvSpPr>
          <p:nvPr>
            <p:ph type="subTitle" idx="1"/>
          </p:nvPr>
        </p:nvSpPr>
        <p:spPr>
          <a:xfrm>
            <a:off x="1524000" y="1973943"/>
            <a:ext cx="9144000" cy="365125"/>
          </a:xfrm>
        </p:spPr>
        <p:txBody>
          <a:bodyPr>
            <a:normAutofit fontScale="92500" lnSpcReduction="20000"/>
          </a:bodyPr>
          <a:lstStyle/>
          <a:p>
            <a:r>
              <a:rPr lang="es-ES" dirty="0"/>
              <a:t>Descripción general de una simulación y su configuración.</a:t>
            </a:r>
          </a:p>
        </p:txBody>
      </p:sp>
      <p:sp>
        <p:nvSpPr>
          <p:cNvPr id="4" name="Marcador de número de diapositiva 3">
            <a:extLst>
              <a:ext uri="{FF2B5EF4-FFF2-40B4-BE49-F238E27FC236}">
                <a16:creationId xmlns:a16="http://schemas.microsoft.com/office/drawing/2014/main" id="{A52EB1D1-8B10-4D70-9A39-841D49808FF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14</a:t>
            </a:fld>
            <a:endParaRPr lang="es-ES" dirty="0"/>
          </a:p>
        </p:txBody>
      </p:sp>
      <p:pic>
        <p:nvPicPr>
          <p:cNvPr id="6" name="Imagen 5" descr="Una captura de pantalla de una red social&#10;&#10;Descripción generada automáticamente">
            <a:extLst>
              <a:ext uri="{FF2B5EF4-FFF2-40B4-BE49-F238E27FC236}">
                <a16:creationId xmlns:a16="http://schemas.microsoft.com/office/drawing/2014/main" id="{C4969686-DE8B-4DAD-8AFC-2443C7E9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6" y="2825523"/>
            <a:ext cx="3572342" cy="2776991"/>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03771779-84FC-4AD8-8ADF-96E6C5D6F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146" y="2825523"/>
            <a:ext cx="3442911" cy="2766394"/>
          </a:xfrm>
          <a:prstGeom prst="rect">
            <a:avLst/>
          </a:prstGeom>
        </p:spPr>
      </p:pic>
      <p:pic>
        <p:nvPicPr>
          <p:cNvPr id="10" name="Imagen 9" descr="Una captura de pantalla de una red social&#10;&#10;Descripción generada automáticamente">
            <a:extLst>
              <a:ext uri="{FF2B5EF4-FFF2-40B4-BE49-F238E27FC236}">
                <a16:creationId xmlns:a16="http://schemas.microsoft.com/office/drawing/2014/main" id="{ADDBC961-4513-4020-808F-C18741ECD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9405" y="2825523"/>
            <a:ext cx="3410265" cy="2776991"/>
          </a:xfrm>
          <a:prstGeom prst="rect">
            <a:avLst/>
          </a:prstGeom>
        </p:spPr>
      </p:pic>
    </p:spTree>
    <p:extLst>
      <p:ext uri="{BB962C8B-B14F-4D97-AF65-F5344CB8AC3E}">
        <p14:creationId xmlns:p14="http://schemas.microsoft.com/office/powerpoint/2010/main" val="236833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69ABA-C488-4C39-A028-E884781A1996}"/>
              </a:ext>
            </a:extLst>
          </p:cNvPr>
          <p:cNvSpPr>
            <a:spLocks noGrp="1"/>
          </p:cNvSpPr>
          <p:nvPr>
            <p:ph type="ctrTitle"/>
          </p:nvPr>
        </p:nvSpPr>
        <p:spPr>
          <a:xfrm>
            <a:off x="1524000" y="1122363"/>
            <a:ext cx="9144000" cy="851580"/>
          </a:xfrm>
        </p:spPr>
        <p:txBody>
          <a:bodyPr>
            <a:normAutofit fontScale="90000"/>
          </a:bodyPr>
          <a:lstStyle/>
          <a:p>
            <a:r>
              <a:rPr lang="es-ES" dirty="0"/>
              <a:t>Ensamblando todo (II)</a:t>
            </a:r>
          </a:p>
        </p:txBody>
      </p:sp>
      <p:sp>
        <p:nvSpPr>
          <p:cNvPr id="3" name="Subtítulo 2">
            <a:extLst>
              <a:ext uri="{FF2B5EF4-FFF2-40B4-BE49-F238E27FC236}">
                <a16:creationId xmlns:a16="http://schemas.microsoft.com/office/drawing/2014/main" id="{AAD02C15-4642-437C-BC03-DB46171A0A3D}"/>
              </a:ext>
            </a:extLst>
          </p:cNvPr>
          <p:cNvSpPr>
            <a:spLocks noGrp="1"/>
          </p:cNvSpPr>
          <p:nvPr>
            <p:ph type="subTitle" idx="1"/>
          </p:nvPr>
        </p:nvSpPr>
        <p:spPr>
          <a:xfrm>
            <a:off x="1524000" y="1973943"/>
            <a:ext cx="9144000" cy="365125"/>
          </a:xfrm>
        </p:spPr>
        <p:txBody>
          <a:bodyPr>
            <a:normAutofit fontScale="92500" lnSpcReduction="20000"/>
          </a:bodyPr>
          <a:lstStyle/>
          <a:p>
            <a:r>
              <a:rPr lang="es-ES" dirty="0"/>
              <a:t>Descripción general de una simulación y su configuración.</a:t>
            </a:r>
          </a:p>
        </p:txBody>
      </p:sp>
      <p:sp>
        <p:nvSpPr>
          <p:cNvPr id="4" name="Marcador de número de diapositiva 3">
            <a:extLst>
              <a:ext uri="{FF2B5EF4-FFF2-40B4-BE49-F238E27FC236}">
                <a16:creationId xmlns:a16="http://schemas.microsoft.com/office/drawing/2014/main" id="{A52EB1D1-8B10-4D70-9A39-841D49808FF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15</a:t>
            </a:fld>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5A963CAD-72B2-4BFE-9DFB-B7A57C8EA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280" y="2830106"/>
            <a:ext cx="3767664" cy="2905531"/>
          </a:xfrm>
          <a:prstGeom prst="rect">
            <a:avLst/>
          </a:prstGeom>
        </p:spPr>
      </p:pic>
    </p:spTree>
    <p:extLst>
      <p:ext uri="{BB962C8B-B14F-4D97-AF65-F5344CB8AC3E}">
        <p14:creationId xmlns:p14="http://schemas.microsoft.com/office/powerpoint/2010/main" val="296632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69ABA-C488-4C39-A028-E884781A1996}"/>
              </a:ext>
            </a:extLst>
          </p:cNvPr>
          <p:cNvSpPr>
            <a:spLocks noGrp="1"/>
          </p:cNvSpPr>
          <p:nvPr>
            <p:ph type="ctrTitle"/>
          </p:nvPr>
        </p:nvSpPr>
        <p:spPr>
          <a:xfrm>
            <a:off x="1524000" y="1122363"/>
            <a:ext cx="9144000" cy="851580"/>
          </a:xfrm>
        </p:spPr>
        <p:txBody>
          <a:bodyPr>
            <a:normAutofit fontScale="90000"/>
          </a:bodyPr>
          <a:lstStyle/>
          <a:p>
            <a:r>
              <a:rPr lang="es-ES" dirty="0"/>
              <a:t>Ensamblando todo (II)</a:t>
            </a:r>
          </a:p>
        </p:txBody>
      </p:sp>
      <p:sp>
        <p:nvSpPr>
          <p:cNvPr id="3" name="Subtítulo 2">
            <a:extLst>
              <a:ext uri="{FF2B5EF4-FFF2-40B4-BE49-F238E27FC236}">
                <a16:creationId xmlns:a16="http://schemas.microsoft.com/office/drawing/2014/main" id="{AAD02C15-4642-437C-BC03-DB46171A0A3D}"/>
              </a:ext>
            </a:extLst>
          </p:cNvPr>
          <p:cNvSpPr>
            <a:spLocks noGrp="1"/>
          </p:cNvSpPr>
          <p:nvPr>
            <p:ph type="subTitle" idx="1"/>
          </p:nvPr>
        </p:nvSpPr>
        <p:spPr>
          <a:xfrm>
            <a:off x="1524000" y="1973943"/>
            <a:ext cx="9144000" cy="365125"/>
          </a:xfrm>
        </p:spPr>
        <p:txBody>
          <a:bodyPr>
            <a:normAutofit fontScale="92500" lnSpcReduction="20000"/>
          </a:bodyPr>
          <a:lstStyle/>
          <a:p>
            <a:r>
              <a:rPr lang="es-ES" dirty="0"/>
              <a:t>Descripción general de una simulación y su configuración.</a:t>
            </a:r>
          </a:p>
        </p:txBody>
      </p:sp>
      <p:sp>
        <p:nvSpPr>
          <p:cNvPr id="4" name="Marcador de número de diapositiva 3">
            <a:extLst>
              <a:ext uri="{FF2B5EF4-FFF2-40B4-BE49-F238E27FC236}">
                <a16:creationId xmlns:a16="http://schemas.microsoft.com/office/drawing/2014/main" id="{A52EB1D1-8B10-4D70-9A39-841D49808FF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16</a:t>
            </a:fld>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5A963CAD-72B2-4BFE-9DFB-B7A57C8EA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280" y="2830106"/>
            <a:ext cx="3767664" cy="2905531"/>
          </a:xfrm>
          <a:prstGeom prst="rect">
            <a:avLst/>
          </a:prstGeom>
        </p:spPr>
      </p:pic>
      <p:pic>
        <p:nvPicPr>
          <p:cNvPr id="11" name="Imagen 10" descr="Captura de pantalla de un celular&#10;&#10;Descripción generada automáticamente">
            <a:extLst>
              <a:ext uri="{FF2B5EF4-FFF2-40B4-BE49-F238E27FC236}">
                <a16:creationId xmlns:a16="http://schemas.microsoft.com/office/drawing/2014/main" id="{C648FD7F-1116-42AC-835E-6D0E62CE5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341" y="2825523"/>
            <a:ext cx="3767665" cy="2916135"/>
          </a:xfrm>
          <a:prstGeom prst="rect">
            <a:avLst/>
          </a:prstGeom>
        </p:spPr>
      </p:pic>
    </p:spTree>
    <p:extLst>
      <p:ext uri="{BB962C8B-B14F-4D97-AF65-F5344CB8AC3E}">
        <p14:creationId xmlns:p14="http://schemas.microsoft.com/office/powerpoint/2010/main" val="177449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6D4E0-EE71-4BC9-B5FF-E718FD16BB39}"/>
              </a:ext>
            </a:extLst>
          </p:cNvPr>
          <p:cNvSpPr>
            <a:spLocks noGrp="1"/>
          </p:cNvSpPr>
          <p:nvPr>
            <p:ph type="ctrTitle"/>
          </p:nvPr>
        </p:nvSpPr>
        <p:spPr>
          <a:xfrm>
            <a:off x="1524000" y="1012371"/>
            <a:ext cx="9144000" cy="1016001"/>
          </a:xfrm>
        </p:spPr>
        <p:txBody>
          <a:bodyPr>
            <a:normAutofit fontScale="90000"/>
          </a:bodyPr>
          <a:lstStyle/>
          <a:p>
            <a:r>
              <a:rPr lang="es-ES" dirty="0"/>
              <a:t>Verificación de nuestro código</a:t>
            </a:r>
          </a:p>
        </p:txBody>
      </p:sp>
      <p:sp>
        <p:nvSpPr>
          <p:cNvPr id="4" name="Marcador de número de diapositiva 3">
            <a:extLst>
              <a:ext uri="{FF2B5EF4-FFF2-40B4-BE49-F238E27FC236}">
                <a16:creationId xmlns:a16="http://schemas.microsoft.com/office/drawing/2014/main" id="{CB3AD2DB-FB75-4010-8CE8-F15B6F7B58C8}"/>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17</a:t>
            </a:fld>
            <a:endParaRPr lang="es-ES" dirty="0"/>
          </a:p>
        </p:txBody>
      </p:sp>
      <p:sp>
        <p:nvSpPr>
          <p:cNvPr id="5" name="CuadroTexto 4">
            <a:extLst>
              <a:ext uri="{FF2B5EF4-FFF2-40B4-BE49-F238E27FC236}">
                <a16:creationId xmlns:a16="http://schemas.microsoft.com/office/drawing/2014/main" id="{4D1A189F-1068-4989-99C9-E9E1129002AB}"/>
              </a:ext>
            </a:extLst>
          </p:cNvPr>
          <p:cNvSpPr txBox="1"/>
          <p:nvPr/>
        </p:nvSpPr>
        <p:spPr>
          <a:xfrm>
            <a:off x="391883" y="3294742"/>
            <a:ext cx="3323773" cy="2308324"/>
          </a:xfrm>
          <a:prstGeom prst="rect">
            <a:avLst/>
          </a:prstGeom>
          <a:noFill/>
        </p:spPr>
        <p:txBody>
          <a:bodyPr wrap="square" rtlCol="0">
            <a:spAutoFit/>
          </a:bodyPr>
          <a:lstStyle/>
          <a:p>
            <a:r>
              <a:rPr lang="es-ES" dirty="0"/>
              <a:t>Campo solar:</a:t>
            </a:r>
          </a:p>
          <a:p>
            <a:pPr marL="285750" indent="-285750">
              <a:buFont typeface="Arial" panose="020B0604020202020204" pitchFamily="34" charset="0"/>
              <a:buChar char="•"/>
            </a:pPr>
            <a:r>
              <a:rPr lang="es-ES" dirty="0"/>
              <a:t>120 lazos</a:t>
            </a:r>
          </a:p>
          <a:p>
            <a:pPr marL="285750" indent="-285750">
              <a:buFont typeface="Arial" panose="020B0604020202020204" pitchFamily="34" charset="0"/>
              <a:buChar char="•"/>
            </a:pPr>
            <a:r>
              <a:rPr lang="es-ES" dirty="0"/>
              <a:t>SCA modelo </a:t>
            </a:r>
            <a:r>
              <a:rPr lang="es-ES" dirty="0" err="1"/>
              <a:t>SenerTrough</a:t>
            </a:r>
            <a:r>
              <a:rPr lang="es-ES" dirty="0"/>
              <a:t> I</a:t>
            </a:r>
          </a:p>
          <a:p>
            <a:pPr marL="285750" indent="-285750">
              <a:buFont typeface="Arial" panose="020B0604020202020204" pitchFamily="34" charset="0"/>
              <a:buChar char="•"/>
            </a:pPr>
            <a:r>
              <a:rPr lang="es-ES" dirty="0"/>
              <a:t>HCE modelo </a:t>
            </a:r>
            <a:r>
              <a:rPr lang="es-ES" dirty="0" err="1"/>
              <a:t>Solel</a:t>
            </a:r>
            <a:r>
              <a:rPr lang="es-ES" dirty="0"/>
              <a:t> UVAC 3</a:t>
            </a:r>
          </a:p>
          <a:p>
            <a:endParaRPr lang="es-ES" dirty="0"/>
          </a:p>
          <a:p>
            <a:r>
              <a:rPr lang="es-ES" dirty="0"/>
              <a:t>HTF: </a:t>
            </a:r>
            <a:r>
              <a:rPr lang="es-ES" dirty="0" err="1"/>
              <a:t>Therminol</a:t>
            </a:r>
            <a:r>
              <a:rPr lang="es-ES" dirty="0"/>
              <a:t> VP-1</a:t>
            </a:r>
          </a:p>
          <a:p>
            <a:endParaRPr lang="es-ES" dirty="0"/>
          </a:p>
          <a:p>
            <a:r>
              <a:rPr lang="es-ES" dirty="0"/>
              <a:t>Año meteorológico 2007</a:t>
            </a:r>
          </a:p>
        </p:txBody>
      </p:sp>
      <p:sp>
        <p:nvSpPr>
          <p:cNvPr id="6" name="Flecha: a la derecha 5">
            <a:extLst>
              <a:ext uri="{FF2B5EF4-FFF2-40B4-BE49-F238E27FC236}">
                <a16:creationId xmlns:a16="http://schemas.microsoft.com/office/drawing/2014/main" id="{6896B373-38E0-4B7C-95FE-5FA2095799A8}"/>
              </a:ext>
            </a:extLst>
          </p:cNvPr>
          <p:cNvSpPr/>
          <p:nvPr/>
        </p:nvSpPr>
        <p:spPr>
          <a:xfrm>
            <a:off x="3715656" y="3015608"/>
            <a:ext cx="3323773" cy="230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ES" dirty="0"/>
              <a:t>Simulación con SAM</a:t>
            </a:r>
          </a:p>
          <a:p>
            <a:pPr marL="285750" indent="-285750">
              <a:buFont typeface="Arial" panose="020B0604020202020204" pitchFamily="34" charset="0"/>
              <a:buChar char="•"/>
            </a:pPr>
            <a:r>
              <a:rPr lang="es-ES" dirty="0"/>
              <a:t>Simulación con Python</a:t>
            </a:r>
          </a:p>
        </p:txBody>
      </p:sp>
      <p:pic>
        <p:nvPicPr>
          <p:cNvPr id="7" name="Imagen 6">
            <a:extLst>
              <a:ext uri="{FF2B5EF4-FFF2-40B4-BE49-F238E27FC236}">
                <a16:creationId xmlns:a16="http://schemas.microsoft.com/office/drawing/2014/main" id="{AD904857-3934-4C14-BEB4-28A52EC21521}"/>
              </a:ext>
            </a:extLst>
          </p:cNvPr>
          <p:cNvPicPr>
            <a:picLocks noChangeAspect="1"/>
          </p:cNvPicPr>
          <p:nvPr/>
        </p:nvPicPr>
        <p:blipFill>
          <a:blip r:embed="rId3"/>
          <a:stretch>
            <a:fillRect/>
          </a:stretch>
        </p:blipFill>
        <p:spPr>
          <a:xfrm>
            <a:off x="7213601" y="2864746"/>
            <a:ext cx="4426856" cy="2610048"/>
          </a:xfrm>
          <a:prstGeom prst="rect">
            <a:avLst/>
          </a:prstGeom>
        </p:spPr>
      </p:pic>
    </p:spTree>
    <p:extLst>
      <p:ext uri="{BB962C8B-B14F-4D97-AF65-F5344CB8AC3E}">
        <p14:creationId xmlns:p14="http://schemas.microsoft.com/office/powerpoint/2010/main" val="253658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C869D-B210-4C5D-9D91-F6D612A5048A}"/>
              </a:ext>
            </a:extLst>
          </p:cNvPr>
          <p:cNvSpPr>
            <a:spLocks noGrp="1"/>
          </p:cNvSpPr>
          <p:nvPr>
            <p:ph type="ctrTitle"/>
          </p:nvPr>
        </p:nvSpPr>
        <p:spPr>
          <a:xfrm>
            <a:off x="1524000" y="716782"/>
            <a:ext cx="9144000" cy="883418"/>
          </a:xfrm>
        </p:spPr>
        <p:txBody>
          <a:bodyPr>
            <a:normAutofit fontScale="90000"/>
          </a:bodyPr>
          <a:lstStyle/>
          <a:p>
            <a:r>
              <a:rPr lang="es-ES" dirty="0"/>
              <a:t>Ejemplo de test paramétrico</a:t>
            </a:r>
          </a:p>
        </p:txBody>
      </p:sp>
      <p:sp>
        <p:nvSpPr>
          <p:cNvPr id="3" name="Subtítulo 2">
            <a:extLst>
              <a:ext uri="{FF2B5EF4-FFF2-40B4-BE49-F238E27FC236}">
                <a16:creationId xmlns:a16="http://schemas.microsoft.com/office/drawing/2014/main" id="{D5DCD599-55DA-413E-89C0-AD0EA253775C}"/>
              </a:ext>
            </a:extLst>
          </p:cNvPr>
          <p:cNvSpPr>
            <a:spLocks noGrp="1"/>
          </p:cNvSpPr>
          <p:nvPr>
            <p:ph type="subTitle" idx="1"/>
          </p:nvPr>
        </p:nvSpPr>
        <p:spPr>
          <a:xfrm>
            <a:off x="781615" y="2059593"/>
            <a:ext cx="4605173" cy="1120877"/>
          </a:xfrm>
        </p:spPr>
        <p:txBody>
          <a:bodyPr>
            <a:normAutofit/>
          </a:bodyPr>
          <a:lstStyle/>
          <a:p>
            <a:r>
              <a:rPr lang="es-ES" dirty="0"/>
              <a:t>Rendimiento de diferentes modelos de HCE en función de DNI</a:t>
            </a:r>
          </a:p>
        </p:txBody>
      </p:sp>
      <p:sp>
        <p:nvSpPr>
          <p:cNvPr id="4" name="Marcador de número de diapositiva 3">
            <a:extLst>
              <a:ext uri="{FF2B5EF4-FFF2-40B4-BE49-F238E27FC236}">
                <a16:creationId xmlns:a16="http://schemas.microsoft.com/office/drawing/2014/main" id="{38FDC8B3-4FB5-4D4D-8327-A1B1B3BBEF86}"/>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18</a:t>
            </a:fld>
            <a:endParaRPr lang="es-ES" dirty="0"/>
          </a:p>
        </p:txBody>
      </p:sp>
      <p:pic>
        <p:nvPicPr>
          <p:cNvPr id="6" name="Imagen 5">
            <a:extLst>
              <a:ext uri="{FF2B5EF4-FFF2-40B4-BE49-F238E27FC236}">
                <a16:creationId xmlns:a16="http://schemas.microsoft.com/office/drawing/2014/main" id="{D521EF69-39AD-492D-8425-D82B66A3C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70" y="2997909"/>
            <a:ext cx="4501418" cy="3358441"/>
          </a:xfrm>
          <a:prstGeom prst="rect">
            <a:avLst/>
          </a:prstGeom>
        </p:spPr>
      </p:pic>
      <p:pic>
        <p:nvPicPr>
          <p:cNvPr id="8" name="Imagen 7">
            <a:extLst>
              <a:ext uri="{FF2B5EF4-FFF2-40B4-BE49-F238E27FC236}">
                <a16:creationId xmlns:a16="http://schemas.microsoft.com/office/drawing/2014/main" id="{0613A3E2-55DA-4E14-8336-47AD729F1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970722"/>
            <a:ext cx="4399983" cy="3358441"/>
          </a:xfrm>
          <a:prstGeom prst="rect">
            <a:avLst/>
          </a:prstGeom>
        </p:spPr>
      </p:pic>
      <p:sp>
        <p:nvSpPr>
          <p:cNvPr id="9" name="Subtítulo 2">
            <a:extLst>
              <a:ext uri="{FF2B5EF4-FFF2-40B4-BE49-F238E27FC236}">
                <a16:creationId xmlns:a16="http://schemas.microsoft.com/office/drawing/2014/main" id="{EBC3574A-A45B-4FB4-A01C-99DA9547A2E9}"/>
              </a:ext>
            </a:extLst>
          </p:cNvPr>
          <p:cNvSpPr txBox="1">
            <a:spLocks/>
          </p:cNvSpPr>
          <p:nvPr/>
        </p:nvSpPr>
        <p:spPr>
          <a:xfrm>
            <a:off x="5890809" y="2059592"/>
            <a:ext cx="4605173" cy="11208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Rendimiento de diferentes modelos de HCE en función de </a:t>
            </a:r>
            <a:r>
              <a:rPr lang="es-ES" dirty="0" err="1"/>
              <a:t>T</a:t>
            </a:r>
            <a:r>
              <a:rPr lang="es-ES" baseline="-25000" dirty="0" err="1"/>
              <a:t>in</a:t>
            </a:r>
            <a:endParaRPr lang="es-ES" baseline="-25000" dirty="0"/>
          </a:p>
        </p:txBody>
      </p:sp>
    </p:spTree>
    <p:extLst>
      <p:ext uri="{BB962C8B-B14F-4D97-AF65-F5344CB8AC3E}">
        <p14:creationId xmlns:p14="http://schemas.microsoft.com/office/powerpoint/2010/main" val="319358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8B6DE-6F4E-4A5E-B5E5-60DCCAFAADF7}"/>
              </a:ext>
            </a:extLst>
          </p:cNvPr>
          <p:cNvSpPr>
            <a:spLocks noGrp="1"/>
          </p:cNvSpPr>
          <p:nvPr>
            <p:ph type="ctrTitle"/>
          </p:nvPr>
        </p:nvSpPr>
        <p:spPr>
          <a:xfrm>
            <a:off x="986971" y="981076"/>
            <a:ext cx="9681029" cy="1381125"/>
          </a:xfrm>
        </p:spPr>
        <p:txBody>
          <a:bodyPr>
            <a:normAutofit fontScale="90000"/>
          </a:bodyPr>
          <a:lstStyle/>
          <a:p>
            <a:r>
              <a:rPr lang="es-ES" dirty="0"/>
              <a:t>Comprobación de la influencia del tamaño de malla de integración</a:t>
            </a:r>
          </a:p>
        </p:txBody>
      </p:sp>
      <p:sp>
        <p:nvSpPr>
          <p:cNvPr id="4" name="Marcador de número de diapositiva 3">
            <a:extLst>
              <a:ext uri="{FF2B5EF4-FFF2-40B4-BE49-F238E27FC236}">
                <a16:creationId xmlns:a16="http://schemas.microsoft.com/office/drawing/2014/main" id="{49E38C05-0375-40CA-86DF-1A86CD1E419E}"/>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19</a:t>
            </a:fld>
            <a:endParaRPr lang="es-ES" dirty="0"/>
          </a:p>
        </p:txBody>
      </p:sp>
      <p:sp>
        <p:nvSpPr>
          <p:cNvPr id="6" name="Subtítulo 5">
            <a:extLst>
              <a:ext uri="{FF2B5EF4-FFF2-40B4-BE49-F238E27FC236}">
                <a16:creationId xmlns:a16="http://schemas.microsoft.com/office/drawing/2014/main" id="{289C0302-37A7-480B-BB85-525ABA0BF046}"/>
              </a:ext>
            </a:extLst>
          </p:cNvPr>
          <p:cNvSpPr>
            <a:spLocks noGrp="1"/>
          </p:cNvSpPr>
          <p:nvPr>
            <p:ph type="subTitle" idx="1"/>
          </p:nvPr>
        </p:nvSpPr>
        <p:spPr>
          <a:xfrm>
            <a:off x="986971" y="2535238"/>
            <a:ext cx="3759199" cy="893762"/>
          </a:xfrm>
        </p:spPr>
        <p:txBody>
          <a:bodyPr>
            <a:normAutofit fontScale="85000" lnSpcReduction="10000"/>
          </a:bodyPr>
          <a:lstStyle/>
          <a:p>
            <a:r>
              <a:rPr lang="es-ES" dirty="0"/>
              <a:t>Según nos acercarnos a los 100 metros aparecen las desviaciones en el rendimiento calculado</a:t>
            </a:r>
          </a:p>
        </p:txBody>
      </p:sp>
      <p:pic>
        <p:nvPicPr>
          <p:cNvPr id="8" name="Imagen 7" descr="Imagen que contiene texto, mapa&#10;&#10;Descripción generada automáticamente">
            <a:extLst>
              <a:ext uri="{FF2B5EF4-FFF2-40B4-BE49-F238E27FC236}">
                <a16:creationId xmlns:a16="http://schemas.microsoft.com/office/drawing/2014/main" id="{D253D2C9-02C3-4492-BA5C-F3BE910D9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828" y="3620293"/>
            <a:ext cx="3904342" cy="2695991"/>
          </a:xfrm>
          <a:prstGeom prst="rect">
            <a:avLst/>
          </a:prstGeom>
        </p:spPr>
      </p:pic>
      <p:pic>
        <p:nvPicPr>
          <p:cNvPr id="10" name="Imagen 9">
            <a:extLst>
              <a:ext uri="{FF2B5EF4-FFF2-40B4-BE49-F238E27FC236}">
                <a16:creationId xmlns:a16="http://schemas.microsoft.com/office/drawing/2014/main" id="{78A60946-DFC8-40A2-8052-5903D4DA4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658" y="2535238"/>
            <a:ext cx="2342795" cy="1804533"/>
          </a:xfrm>
          <a:prstGeom prst="rect">
            <a:avLst/>
          </a:prstGeom>
        </p:spPr>
      </p:pic>
      <p:pic>
        <p:nvPicPr>
          <p:cNvPr id="12" name="Imagen 11" descr="Imagen que contiene texto, mapa&#10;&#10;Descripción generada automáticamente">
            <a:extLst>
              <a:ext uri="{FF2B5EF4-FFF2-40B4-BE49-F238E27FC236}">
                <a16:creationId xmlns:a16="http://schemas.microsoft.com/office/drawing/2014/main" id="{AB309F90-11FA-4977-87EE-EBC8E0F2B1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6228" y="3429000"/>
            <a:ext cx="3505944" cy="2695990"/>
          </a:xfrm>
          <a:prstGeom prst="rect">
            <a:avLst/>
          </a:prstGeom>
        </p:spPr>
      </p:pic>
    </p:spTree>
    <p:extLst>
      <p:ext uri="{BB962C8B-B14F-4D97-AF65-F5344CB8AC3E}">
        <p14:creationId xmlns:p14="http://schemas.microsoft.com/office/powerpoint/2010/main" val="307018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84FD5-3D0E-4563-AD11-E3C1FA4A0B92}"/>
              </a:ext>
            </a:extLst>
          </p:cNvPr>
          <p:cNvSpPr>
            <a:spLocks noGrp="1"/>
          </p:cNvSpPr>
          <p:nvPr>
            <p:ph type="title"/>
          </p:nvPr>
        </p:nvSpPr>
        <p:spPr/>
        <p:txBody>
          <a:bodyPr/>
          <a:lstStyle/>
          <a:p>
            <a:r>
              <a:rPr lang="es-ES" dirty="0"/>
              <a:t>Índice de contenidos</a:t>
            </a:r>
          </a:p>
        </p:txBody>
      </p:sp>
      <p:sp>
        <p:nvSpPr>
          <p:cNvPr id="3" name="Marcador de contenido 2">
            <a:extLst>
              <a:ext uri="{FF2B5EF4-FFF2-40B4-BE49-F238E27FC236}">
                <a16:creationId xmlns:a16="http://schemas.microsoft.com/office/drawing/2014/main" id="{9AB5B613-14C8-439F-8E05-98B2E4FF8A3C}"/>
              </a:ext>
            </a:extLst>
          </p:cNvPr>
          <p:cNvSpPr>
            <a:spLocks noGrp="1"/>
          </p:cNvSpPr>
          <p:nvPr>
            <p:ph idx="1"/>
          </p:nvPr>
        </p:nvSpPr>
        <p:spPr/>
        <p:txBody>
          <a:bodyPr/>
          <a:lstStyle/>
          <a:p>
            <a:r>
              <a:rPr lang="es-ES" dirty="0"/>
              <a:t>Objetivos</a:t>
            </a:r>
          </a:p>
          <a:p>
            <a:r>
              <a:rPr lang="es-ES" dirty="0"/>
              <a:t>Descripción del sistema físico y el modelo matemático</a:t>
            </a:r>
          </a:p>
          <a:p>
            <a:r>
              <a:rPr lang="es-ES" dirty="0"/>
              <a:t>Propuesta de modelado mediante POO</a:t>
            </a:r>
          </a:p>
          <a:p>
            <a:r>
              <a:rPr lang="es-ES" dirty="0"/>
              <a:t>Implementación de clases</a:t>
            </a:r>
          </a:p>
          <a:p>
            <a:endParaRPr lang="es-ES" dirty="0"/>
          </a:p>
          <a:p>
            <a:r>
              <a:rPr lang="es-ES" dirty="0"/>
              <a:t>Ejemplos de análisis paramétrico</a:t>
            </a:r>
          </a:p>
          <a:p>
            <a:r>
              <a:rPr lang="es-ES" dirty="0"/>
              <a:t>Ejemplo de simulación de campo solar</a:t>
            </a:r>
          </a:p>
          <a:p>
            <a:r>
              <a:rPr lang="es-ES" dirty="0"/>
              <a:t>Conclusiones</a:t>
            </a:r>
          </a:p>
        </p:txBody>
      </p:sp>
      <p:sp>
        <p:nvSpPr>
          <p:cNvPr id="4" name="Marcador de número de diapositiva 3">
            <a:extLst>
              <a:ext uri="{FF2B5EF4-FFF2-40B4-BE49-F238E27FC236}">
                <a16:creationId xmlns:a16="http://schemas.microsoft.com/office/drawing/2014/main" id="{147F3FA2-8ADF-4C76-BC9C-A13C8F40E2F5}"/>
              </a:ext>
            </a:extLst>
          </p:cNvPr>
          <p:cNvSpPr>
            <a:spLocks noGrp="1"/>
          </p:cNvSpPr>
          <p:nvPr>
            <p:ph type="sldNum" sz="quarter" idx="12"/>
          </p:nvPr>
        </p:nvSpPr>
        <p:spPr/>
        <p:txBody>
          <a:bodyPr/>
          <a:lstStyle/>
          <a:p>
            <a:fld id="{20EA9665-9B19-4680-86B1-968A8B4A3923}" type="slidenum">
              <a:rPr lang="es-ES" smtClean="0"/>
              <a:t>2</a:t>
            </a:fld>
            <a:endParaRPr lang="es-ES" dirty="0"/>
          </a:p>
        </p:txBody>
      </p:sp>
    </p:spTree>
    <p:extLst>
      <p:ext uri="{BB962C8B-B14F-4D97-AF65-F5344CB8AC3E}">
        <p14:creationId xmlns:p14="http://schemas.microsoft.com/office/powerpoint/2010/main" val="309972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788CE-666E-448D-B5BC-8BB72D9D4A52}"/>
              </a:ext>
            </a:extLst>
          </p:cNvPr>
          <p:cNvSpPr>
            <a:spLocks noGrp="1"/>
          </p:cNvSpPr>
          <p:nvPr>
            <p:ph type="ctrTitle"/>
          </p:nvPr>
        </p:nvSpPr>
        <p:spPr>
          <a:xfrm>
            <a:off x="566059" y="568326"/>
            <a:ext cx="10493828" cy="812799"/>
          </a:xfrm>
        </p:spPr>
        <p:txBody>
          <a:bodyPr>
            <a:normAutofit fontScale="90000"/>
          </a:bodyPr>
          <a:lstStyle/>
          <a:p>
            <a:r>
              <a:rPr lang="es-ES" dirty="0"/>
              <a:t>Comparación con campo solar real (I)</a:t>
            </a:r>
          </a:p>
        </p:txBody>
      </p:sp>
      <p:sp>
        <p:nvSpPr>
          <p:cNvPr id="4" name="Marcador de número de diapositiva 3">
            <a:extLst>
              <a:ext uri="{FF2B5EF4-FFF2-40B4-BE49-F238E27FC236}">
                <a16:creationId xmlns:a16="http://schemas.microsoft.com/office/drawing/2014/main" id="{8AD6566E-D254-43DB-9654-BE58EEE8E987}"/>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20</a:t>
            </a:fld>
            <a:endParaRPr lang="es-ES" dirty="0"/>
          </a:p>
        </p:txBody>
      </p:sp>
      <p:pic>
        <p:nvPicPr>
          <p:cNvPr id="6" name="Imagen 5" descr="Imagen que contiene texto, mapa, tabla, computadora&#10;&#10;Descripción generada automáticamente">
            <a:extLst>
              <a:ext uri="{FF2B5EF4-FFF2-40B4-BE49-F238E27FC236}">
                <a16:creationId xmlns:a16="http://schemas.microsoft.com/office/drawing/2014/main" id="{BCD60F1C-ED4E-4520-AFC5-D2AA74C22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3" y="3439323"/>
            <a:ext cx="4662925" cy="2809076"/>
          </a:xfrm>
          <a:prstGeom prst="rect">
            <a:avLst/>
          </a:prstGeom>
        </p:spPr>
      </p:pic>
      <p:pic>
        <p:nvPicPr>
          <p:cNvPr id="12" name="Imagen 11" descr="Imagen que contiene texto, mapa, interior, tabla&#10;&#10;Descripción generada automáticamente">
            <a:extLst>
              <a:ext uri="{FF2B5EF4-FFF2-40B4-BE49-F238E27FC236}">
                <a16:creationId xmlns:a16="http://schemas.microsoft.com/office/drawing/2014/main" id="{945FFE5D-5FFF-4C65-B665-AC32C9679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912" y="3429000"/>
            <a:ext cx="4495088" cy="2809076"/>
          </a:xfrm>
          <a:prstGeom prst="rect">
            <a:avLst/>
          </a:prstGeom>
        </p:spPr>
      </p:pic>
      <p:sp>
        <p:nvSpPr>
          <p:cNvPr id="13" name="CuadroTexto 12">
            <a:extLst>
              <a:ext uri="{FF2B5EF4-FFF2-40B4-BE49-F238E27FC236}">
                <a16:creationId xmlns:a16="http://schemas.microsoft.com/office/drawing/2014/main" id="{380504C5-FF1A-45EF-9A57-BCE125CA6917}"/>
              </a:ext>
            </a:extLst>
          </p:cNvPr>
          <p:cNvSpPr txBox="1"/>
          <p:nvPr/>
        </p:nvSpPr>
        <p:spPr>
          <a:xfrm>
            <a:off x="3164114" y="1684997"/>
            <a:ext cx="7213600" cy="1754326"/>
          </a:xfrm>
          <a:prstGeom prst="rect">
            <a:avLst/>
          </a:prstGeom>
          <a:noFill/>
        </p:spPr>
        <p:txBody>
          <a:bodyPr wrap="square" rtlCol="0">
            <a:spAutoFit/>
          </a:bodyPr>
          <a:lstStyle/>
          <a:p>
            <a:pPr marL="171450" indent="-171450">
              <a:buFontTx/>
              <a:buChar char="-"/>
            </a:pPr>
            <a:r>
              <a:rPr lang="es-ES" dirty="0"/>
              <a:t>Buen ajuste durante las horas de estabilidad</a:t>
            </a:r>
          </a:p>
          <a:p>
            <a:pPr marL="171450" indent="-171450">
              <a:buFontTx/>
              <a:buChar char="-"/>
            </a:pPr>
            <a:r>
              <a:rPr lang="es-ES" dirty="0"/>
              <a:t>Discrepancias a primera y última hora del día debido a las inercias y limitaciones propias de planta (rampas)</a:t>
            </a:r>
          </a:p>
          <a:p>
            <a:pPr marL="171450" indent="-171450">
              <a:buFontTx/>
              <a:buChar char="-"/>
            </a:pPr>
            <a:r>
              <a:rPr lang="es-ES" dirty="0"/>
              <a:t>Solo podemos modelar el campo solar, la planta queda fuera de nuestro alcance de momento</a:t>
            </a:r>
          </a:p>
          <a:p>
            <a:endParaRPr lang="es-ES" dirty="0"/>
          </a:p>
        </p:txBody>
      </p:sp>
    </p:spTree>
    <p:extLst>
      <p:ext uri="{BB962C8B-B14F-4D97-AF65-F5344CB8AC3E}">
        <p14:creationId xmlns:p14="http://schemas.microsoft.com/office/powerpoint/2010/main" val="135171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F2E4D2E-EF2A-4F6E-89CC-9D3FD599E173}"/>
              </a:ext>
            </a:extLst>
          </p:cNvPr>
          <p:cNvSpPr>
            <a:spLocks noGrp="1"/>
          </p:cNvSpPr>
          <p:nvPr>
            <p:ph type="subTitle" idx="1"/>
          </p:nvPr>
        </p:nvSpPr>
        <p:spPr>
          <a:xfrm>
            <a:off x="566058" y="1814286"/>
            <a:ext cx="4020457" cy="4289172"/>
          </a:xfrm>
        </p:spPr>
        <p:txBody>
          <a:bodyPr/>
          <a:lstStyle/>
          <a:p>
            <a:pPr algn="l"/>
            <a:r>
              <a:rPr lang="es-ES" dirty="0"/>
              <a:t>La representación de la </a:t>
            </a:r>
            <a:r>
              <a:rPr lang="es-ES" b="1" dirty="0"/>
              <a:t>potencia térmica REAL vs. DNI </a:t>
            </a:r>
            <a:r>
              <a:rPr lang="es-ES" dirty="0"/>
              <a:t>durante generación en condiciones nominales  se </a:t>
            </a:r>
            <a:r>
              <a:rPr lang="es-ES" u="sng" dirty="0"/>
              <a:t>estanca</a:t>
            </a:r>
            <a:r>
              <a:rPr lang="es-ES" dirty="0"/>
              <a:t>. La simulación nos dice que se podría obtener mucha más energía. Se trata de un campo solar muy sobredimensionado (120 lazos frente a los 96 de otras plantas similares)</a:t>
            </a:r>
          </a:p>
        </p:txBody>
      </p:sp>
      <p:sp>
        <p:nvSpPr>
          <p:cNvPr id="4" name="Marcador de número de diapositiva 3">
            <a:extLst>
              <a:ext uri="{FF2B5EF4-FFF2-40B4-BE49-F238E27FC236}">
                <a16:creationId xmlns:a16="http://schemas.microsoft.com/office/drawing/2014/main" id="{04039AAF-8C02-41A7-BEA6-0D93491D0856}"/>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21</a:t>
            </a:fld>
            <a:endParaRPr lang="es-ES" dirty="0"/>
          </a:p>
        </p:txBody>
      </p:sp>
      <p:pic>
        <p:nvPicPr>
          <p:cNvPr id="5" name="Imagen 4" descr="Imagen que contiene mapa&#10;&#10;Descripción generada automáticamente">
            <a:extLst>
              <a:ext uri="{FF2B5EF4-FFF2-40B4-BE49-F238E27FC236}">
                <a16:creationId xmlns:a16="http://schemas.microsoft.com/office/drawing/2014/main" id="{0DC52D69-6989-41A0-893B-700264B70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34016"/>
            <a:ext cx="4020457" cy="4469442"/>
          </a:xfrm>
          <a:prstGeom prst="rect">
            <a:avLst/>
          </a:prstGeom>
        </p:spPr>
      </p:pic>
      <p:sp>
        <p:nvSpPr>
          <p:cNvPr id="6" name="Título 1">
            <a:extLst>
              <a:ext uri="{FF2B5EF4-FFF2-40B4-BE49-F238E27FC236}">
                <a16:creationId xmlns:a16="http://schemas.microsoft.com/office/drawing/2014/main" id="{98E4ABA3-2909-412E-913C-CCB18225537B}"/>
              </a:ext>
            </a:extLst>
          </p:cNvPr>
          <p:cNvSpPr>
            <a:spLocks noGrp="1"/>
          </p:cNvSpPr>
          <p:nvPr>
            <p:ph type="ctrTitle"/>
          </p:nvPr>
        </p:nvSpPr>
        <p:spPr>
          <a:xfrm>
            <a:off x="566058" y="568326"/>
            <a:ext cx="10609941" cy="812799"/>
          </a:xfrm>
        </p:spPr>
        <p:txBody>
          <a:bodyPr>
            <a:normAutofit fontScale="90000"/>
          </a:bodyPr>
          <a:lstStyle/>
          <a:p>
            <a:r>
              <a:rPr lang="es-ES" dirty="0"/>
              <a:t>Comparación con campo solar real (II)</a:t>
            </a:r>
          </a:p>
        </p:txBody>
      </p:sp>
    </p:spTree>
    <p:extLst>
      <p:ext uri="{BB962C8B-B14F-4D97-AF65-F5344CB8AC3E}">
        <p14:creationId xmlns:p14="http://schemas.microsoft.com/office/powerpoint/2010/main" val="58720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7D163-6179-4BB8-B8F9-E503EC2F42E8}"/>
              </a:ext>
            </a:extLst>
          </p:cNvPr>
          <p:cNvSpPr>
            <a:spLocks noGrp="1"/>
          </p:cNvSpPr>
          <p:nvPr>
            <p:ph type="ctrTitle"/>
          </p:nvPr>
        </p:nvSpPr>
        <p:spPr>
          <a:xfrm>
            <a:off x="1524000" y="1018267"/>
            <a:ext cx="9144000" cy="947057"/>
          </a:xfrm>
        </p:spPr>
        <p:txBody>
          <a:bodyPr/>
          <a:lstStyle/>
          <a:p>
            <a:r>
              <a:rPr lang="es-ES" dirty="0"/>
              <a:t>Conclusiones</a:t>
            </a:r>
          </a:p>
        </p:txBody>
      </p:sp>
      <p:sp>
        <p:nvSpPr>
          <p:cNvPr id="4" name="Marcador de número de diapositiva 3">
            <a:extLst>
              <a:ext uri="{FF2B5EF4-FFF2-40B4-BE49-F238E27FC236}">
                <a16:creationId xmlns:a16="http://schemas.microsoft.com/office/drawing/2014/main" id="{77EF91F6-B680-4AAA-BECD-4EEBF051C782}"/>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22</a:t>
            </a:fld>
            <a:endParaRPr lang="es-ES" dirty="0"/>
          </a:p>
        </p:txBody>
      </p:sp>
    </p:spTree>
    <p:extLst>
      <p:ext uri="{BB962C8B-B14F-4D97-AF65-F5344CB8AC3E}">
        <p14:creationId xmlns:p14="http://schemas.microsoft.com/office/powerpoint/2010/main" val="205737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670F4-757D-4E64-A466-177F40E3A88A}"/>
              </a:ext>
            </a:extLst>
          </p:cNvPr>
          <p:cNvSpPr>
            <a:spLocks noGrp="1"/>
          </p:cNvSpPr>
          <p:nvPr>
            <p:ph type="title"/>
          </p:nvPr>
        </p:nvSpPr>
        <p:spPr>
          <a:xfrm>
            <a:off x="838200" y="748301"/>
            <a:ext cx="9525000" cy="659493"/>
          </a:xfrm>
        </p:spPr>
        <p:txBody>
          <a:bodyPr>
            <a:noAutofit/>
          </a:bodyPr>
          <a:lstStyle/>
          <a:p>
            <a:r>
              <a:rPr lang="es-ES" dirty="0"/>
              <a:t>Objetivos de este trabajo final de grado</a:t>
            </a:r>
            <a:br>
              <a:rPr lang="es-ES" sz="2000" dirty="0">
                <a:solidFill>
                  <a:schemeClr val="bg1">
                    <a:lumMod val="65000"/>
                  </a:schemeClr>
                </a:solidFill>
              </a:rPr>
            </a:br>
            <a:endParaRPr lang="es-ES" sz="2000" dirty="0">
              <a:solidFill>
                <a:schemeClr val="bg1">
                  <a:lumMod val="65000"/>
                </a:schemeClr>
              </a:solidFill>
            </a:endParaRPr>
          </a:p>
        </p:txBody>
      </p:sp>
      <p:sp>
        <p:nvSpPr>
          <p:cNvPr id="3" name="Marcador de contenido 2">
            <a:extLst>
              <a:ext uri="{FF2B5EF4-FFF2-40B4-BE49-F238E27FC236}">
                <a16:creationId xmlns:a16="http://schemas.microsoft.com/office/drawing/2014/main" id="{4D135F82-9938-4518-BABC-6BE97E9BA494}"/>
              </a:ext>
            </a:extLst>
          </p:cNvPr>
          <p:cNvSpPr>
            <a:spLocks noGrp="1"/>
          </p:cNvSpPr>
          <p:nvPr>
            <p:ph idx="1"/>
          </p:nvPr>
        </p:nvSpPr>
        <p:spPr>
          <a:xfrm>
            <a:off x="838200" y="1832429"/>
            <a:ext cx="10515600" cy="2637156"/>
          </a:xfrm>
        </p:spPr>
        <p:txBody>
          <a:bodyPr>
            <a:normAutofit/>
          </a:bodyPr>
          <a:lstStyle/>
          <a:p>
            <a:r>
              <a:rPr lang="es-ES" dirty="0"/>
              <a:t>Explorar/Profundizar/aprender las posibilidades de Python para la simulación</a:t>
            </a:r>
          </a:p>
          <a:p>
            <a:r>
              <a:rPr lang="es-ES" dirty="0"/>
              <a:t>Estudiar el funcionamiento de los CCP</a:t>
            </a:r>
          </a:p>
          <a:p>
            <a:r>
              <a:rPr lang="es-ES" dirty="0"/>
              <a:t>Aplicar el modelo propuesto por el Prof. Barbero</a:t>
            </a:r>
          </a:p>
          <a:p>
            <a:r>
              <a:rPr lang="es-ES" dirty="0"/>
              <a:t>Adquirir habilidades en el manejo de Python y el entorno de librerías</a:t>
            </a:r>
          </a:p>
          <a:p>
            <a:endParaRPr lang="es-ES" dirty="0"/>
          </a:p>
          <a:p>
            <a:endParaRPr lang="es-ES" dirty="0"/>
          </a:p>
        </p:txBody>
      </p:sp>
      <p:sp>
        <p:nvSpPr>
          <p:cNvPr id="4" name="Marcador de número de diapositiva 3">
            <a:extLst>
              <a:ext uri="{FF2B5EF4-FFF2-40B4-BE49-F238E27FC236}">
                <a16:creationId xmlns:a16="http://schemas.microsoft.com/office/drawing/2014/main" id="{D8D06DFD-242C-4F92-B610-6E7FEBFE34E1}"/>
              </a:ext>
            </a:extLst>
          </p:cNvPr>
          <p:cNvSpPr>
            <a:spLocks noGrp="1"/>
          </p:cNvSpPr>
          <p:nvPr>
            <p:ph type="sldNum" sz="quarter" idx="12"/>
          </p:nvPr>
        </p:nvSpPr>
        <p:spPr/>
        <p:txBody>
          <a:bodyPr/>
          <a:lstStyle/>
          <a:p>
            <a:fld id="{20EA9665-9B19-4680-86B1-968A8B4A3923}" type="slidenum">
              <a:rPr lang="es-ES" smtClean="0"/>
              <a:t>3</a:t>
            </a:fld>
            <a:endParaRPr lang="es-ES"/>
          </a:p>
        </p:txBody>
      </p:sp>
    </p:spTree>
    <p:extLst>
      <p:ext uri="{BB962C8B-B14F-4D97-AF65-F5344CB8AC3E}">
        <p14:creationId xmlns:p14="http://schemas.microsoft.com/office/powerpoint/2010/main" val="101077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BD5C9-74F5-4E20-A92E-DD5B0E52B9E3}"/>
              </a:ext>
            </a:extLst>
          </p:cNvPr>
          <p:cNvSpPr>
            <a:spLocks noGrp="1"/>
          </p:cNvSpPr>
          <p:nvPr>
            <p:ph type="ctrTitle"/>
          </p:nvPr>
        </p:nvSpPr>
        <p:spPr>
          <a:xfrm>
            <a:off x="227330" y="1229181"/>
            <a:ext cx="3718560" cy="579971"/>
          </a:xfrm>
        </p:spPr>
        <p:txBody>
          <a:bodyPr>
            <a:normAutofit fontScale="90000"/>
          </a:bodyPr>
          <a:lstStyle/>
          <a:p>
            <a:r>
              <a:rPr lang="es-ES" sz="4000" dirty="0"/>
              <a:t>Tecnología CCP</a:t>
            </a:r>
          </a:p>
        </p:txBody>
      </p:sp>
      <p:sp>
        <p:nvSpPr>
          <p:cNvPr id="3" name="Subtítulo 2">
            <a:extLst>
              <a:ext uri="{FF2B5EF4-FFF2-40B4-BE49-F238E27FC236}">
                <a16:creationId xmlns:a16="http://schemas.microsoft.com/office/drawing/2014/main" id="{2FB9FD5B-9041-49FB-A8D0-0668272538D3}"/>
              </a:ext>
            </a:extLst>
          </p:cNvPr>
          <p:cNvSpPr>
            <a:spLocks noGrp="1"/>
          </p:cNvSpPr>
          <p:nvPr>
            <p:ph type="subTitle" idx="1"/>
          </p:nvPr>
        </p:nvSpPr>
        <p:spPr>
          <a:xfrm>
            <a:off x="510790" y="1886856"/>
            <a:ext cx="3756409" cy="1703059"/>
          </a:xfrm>
        </p:spPr>
        <p:txBody>
          <a:bodyPr>
            <a:normAutofit lnSpcReduction="10000"/>
          </a:bodyPr>
          <a:lstStyle/>
          <a:p>
            <a:pPr algn="l"/>
            <a:r>
              <a:rPr lang="es-ES" dirty="0"/>
              <a:t>Elementos principales:</a:t>
            </a:r>
          </a:p>
          <a:p>
            <a:pPr marL="342900" indent="-342900" algn="l">
              <a:buFontTx/>
              <a:buChar char="-"/>
            </a:pPr>
            <a:r>
              <a:rPr lang="es-ES" dirty="0"/>
              <a:t>Tubo absorbedor</a:t>
            </a:r>
          </a:p>
          <a:p>
            <a:pPr marL="342900" indent="-342900" algn="l">
              <a:buFontTx/>
              <a:buChar char="-"/>
            </a:pPr>
            <a:r>
              <a:rPr lang="es-ES" dirty="0"/>
              <a:t>Concentrador / seguidor</a:t>
            </a:r>
          </a:p>
          <a:p>
            <a:pPr marL="342900" indent="-342900" algn="l">
              <a:buFontTx/>
              <a:buChar char="-"/>
            </a:pPr>
            <a:r>
              <a:rPr lang="es-ES" dirty="0"/>
              <a:t>Fluido de transferencia</a:t>
            </a:r>
          </a:p>
          <a:p>
            <a:pPr marL="342900" indent="-342900">
              <a:buFontTx/>
              <a:buChar char="-"/>
            </a:pPr>
            <a:endParaRPr lang="es-ES" dirty="0"/>
          </a:p>
          <a:p>
            <a:pPr marL="342900" indent="-342900">
              <a:buFontTx/>
              <a:buChar char="-"/>
            </a:pPr>
            <a:endParaRPr lang="es-ES" dirty="0"/>
          </a:p>
        </p:txBody>
      </p:sp>
      <p:sp>
        <p:nvSpPr>
          <p:cNvPr id="4" name="Marcador de número de diapositiva 3">
            <a:extLst>
              <a:ext uri="{FF2B5EF4-FFF2-40B4-BE49-F238E27FC236}">
                <a16:creationId xmlns:a16="http://schemas.microsoft.com/office/drawing/2014/main" id="{7C0B5855-18D2-42EE-B785-F84BDE8C8139}"/>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4</a:t>
            </a:fld>
            <a:endParaRPr lang="es-ES"/>
          </a:p>
        </p:txBody>
      </p:sp>
      <p:pic>
        <p:nvPicPr>
          <p:cNvPr id="6" name="Imagen 5" descr="Imagen que contiene exterior, avión, grande, agua&#10;&#10;Descripción generada automáticamente">
            <a:extLst>
              <a:ext uri="{FF2B5EF4-FFF2-40B4-BE49-F238E27FC236}">
                <a16:creationId xmlns:a16="http://schemas.microsoft.com/office/drawing/2014/main" id="{E5932B22-AD01-42BE-A2F0-29D8519D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72" y="3699024"/>
            <a:ext cx="2729444" cy="2687963"/>
          </a:xfrm>
          <a:prstGeom prst="rect">
            <a:avLst/>
          </a:prstGeom>
        </p:spPr>
      </p:pic>
      <p:sp>
        <p:nvSpPr>
          <p:cNvPr id="7" name="CuadroTexto 6">
            <a:extLst>
              <a:ext uri="{FF2B5EF4-FFF2-40B4-BE49-F238E27FC236}">
                <a16:creationId xmlns:a16="http://schemas.microsoft.com/office/drawing/2014/main" id="{C045C27D-E199-46B9-89A8-770802ABCD2B}"/>
              </a:ext>
            </a:extLst>
          </p:cNvPr>
          <p:cNvSpPr txBox="1"/>
          <p:nvPr/>
        </p:nvSpPr>
        <p:spPr>
          <a:xfrm>
            <a:off x="373380" y="370520"/>
            <a:ext cx="11939290" cy="707886"/>
          </a:xfrm>
          <a:prstGeom prst="rect">
            <a:avLst/>
          </a:prstGeom>
          <a:noFill/>
        </p:spPr>
        <p:txBody>
          <a:bodyPr wrap="square" rtlCol="0">
            <a:spAutoFit/>
          </a:bodyPr>
          <a:lstStyle/>
          <a:p>
            <a:r>
              <a:rPr lang="es-ES" sz="4000" dirty="0"/>
              <a:t>Descripción del sistema físico y el modelo matemático</a:t>
            </a:r>
          </a:p>
        </p:txBody>
      </p:sp>
      <p:pic>
        <p:nvPicPr>
          <p:cNvPr id="9" name="Imagen 8">
            <a:extLst>
              <a:ext uri="{FF2B5EF4-FFF2-40B4-BE49-F238E27FC236}">
                <a16:creationId xmlns:a16="http://schemas.microsoft.com/office/drawing/2014/main" id="{E41E71C3-158A-4018-A96D-1C8A3675E098}"/>
              </a:ext>
            </a:extLst>
          </p:cNvPr>
          <p:cNvPicPr>
            <a:picLocks noChangeAspect="1"/>
          </p:cNvPicPr>
          <p:nvPr/>
        </p:nvPicPr>
        <p:blipFill>
          <a:blip r:embed="rId4"/>
          <a:stretch>
            <a:fillRect/>
          </a:stretch>
        </p:blipFill>
        <p:spPr>
          <a:xfrm>
            <a:off x="8032827" y="4166485"/>
            <a:ext cx="2184246" cy="1514063"/>
          </a:xfrm>
          <a:prstGeom prst="rect">
            <a:avLst/>
          </a:prstGeom>
        </p:spPr>
      </p:pic>
      <p:pic>
        <p:nvPicPr>
          <p:cNvPr id="10" name="Imagen 9">
            <a:extLst>
              <a:ext uri="{FF2B5EF4-FFF2-40B4-BE49-F238E27FC236}">
                <a16:creationId xmlns:a16="http://schemas.microsoft.com/office/drawing/2014/main" id="{5B7F0318-D517-4BDC-BC5C-9DE5B2BD3A53}"/>
              </a:ext>
            </a:extLst>
          </p:cNvPr>
          <p:cNvPicPr>
            <a:picLocks noChangeAspect="1"/>
          </p:cNvPicPr>
          <p:nvPr/>
        </p:nvPicPr>
        <p:blipFill>
          <a:blip r:embed="rId5"/>
          <a:stretch>
            <a:fillRect/>
          </a:stretch>
        </p:blipFill>
        <p:spPr>
          <a:xfrm>
            <a:off x="7704544" y="5649912"/>
            <a:ext cx="2277656" cy="737075"/>
          </a:xfrm>
          <a:prstGeom prst="rect">
            <a:avLst/>
          </a:prstGeom>
        </p:spPr>
      </p:pic>
      <p:pic>
        <p:nvPicPr>
          <p:cNvPr id="11" name="Imagen 10">
            <a:extLst>
              <a:ext uri="{FF2B5EF4-FFF2-40B4-BE49-F238E27FC236}">
                <a16:creationId xmlns:a16="http://schemas.microsoft.com/office/drawing/2014/main" id="{3BC4AC7E-EB87-438C-9739-7D41AA4EFD6D}"/>
              </a:ext>
            </a:extLst>
          </p:cNvPr>
          <p:cNvPicPr>
            <a:picLocks noChangeAspect="1"/>
          </p:cNvPicPr>
          <p:nvPr/>
        </p:nvPicPr>
        <p:blipFill>
          <a:blip r:embed="rId6"/>
          <a:stretch>
            <a:fillRect/>
          </a:stretch>
        </p:blipFill>
        <p:spPr>
          <a:xfrm>
            <a:off x="6905290" y="1492005"/>
            <a:ext cx="4092953" cy="536374"/>
          </a:xfrm>
          <a:prstGeom prst="rect">
            <a:avLst/>
          </a:prstGeom>
        </p:spPr>
      </p:pic>
      <p:pic>
        <p:nvPicPr>
          <p:cNvPr id="12" name="Imagen 11">
            <a:extLst>
              <a:ext uri="{FF2B5EF4-FFF2-40B4-BE49-F238E27FC236}">
                <a16:creationId xmlns:a16="http://schemas.microsoft.com/office/drawing/2014/main" id="{53267AA0-19D4-42A6-AE22-9284FEA34FF4}"/>
              </a:ext>
            </a:extLst>
          </p:cNvPr>
          <p:cNvPicPr>
            <a:picLocks noChangeAspect="1"/>
          </p:cNvPicPr>
          <p:nvPr/>
        </p:nvPicPr>
        <p:blipFill>
          <a:blip r:embed="rId7"/>
          <a:stretch>
            <a:fillRect/>
          </a:stretch>
        </p:blipFill>
        <p:spPr>
          <a:xfrm>
            <a:off x="6343025" y="2082583"/>
            <a:ext cx="5102900" cy="493727"/>
          </a:xfrm>
          <a:prstGeom prst="rect">
            <a:avLst/>
          </a:prstGeom>
        </p:spPr>
      </p:pic>
      <p:pic>
        <p:nvPicPr>
          <p:cNvPr id="13" name="Imagen 12">
            <a:extLst>
              <a:ext uri="{FF2B5EF4-FFF2-40B4-BE49-F238E27FC236}">
                <a16:creationId xmlns:a16="http://schemas.microsoft.com/office/drawing/2014/main" id="{9B9671F5-BA40-4CA8-B3FB-07FDD41F6087}"/>
              </a:ext>
            </a:extLst>
          </p:cNvPr>
          <p:cNvPicPr>
            <a:picLocks noChangeAspect="1"/>
          </p:cNvPicPr>
          <p:nvPr/>
        </p:nvPicPr>
        <p:blipFill>
          <a:blip r:embed="rId8"/>
          <a:stretch>
            <a:fillRect/>
          </a:stretch>
        </p:blipFill>
        <p:spPr>
          <a:xfrm>
            <a:off x="7206963" y="2605955"/>
            <a:ext cx="3366227" cy="626028"/>
          </a:xfrm>
          <a:prstGeom prst="rect">
            <a:avLst/>
          </a:prstGeom>
        </p:spPr>
      </p:pic>
      <p:pic>
        <p:nvPicPr>
          <p:cNvPr id="14" name="Imagen 13">
            <a:extLst>
              <a:ext uri="{FF2B5EF4-FFF2-40B4-BE49-F238E27FC236}">
                <a16:creationId xmlns:a16="http://schemas.microsoft.com/office/drawing/2014/main" id="{698F43C7-B139-4673-B352-AF82AD66C8A3}"/>
              </a:ext>
            </a:extLst>
          </p:cNvPr>
          <p:cNvPicPr>
            <a:picLocks noChangeAspect="1"/>
          </p:cNvPicPr>
          <p:nvPr/>
        </p:nvPicPr>
        <p:blipFill>
          <a:blip r:embed="rId9"/>
          <a:stretch>
            <a:fillRect/>
          </a:stretch>
        </p:blipFill>
        <p:spPr>
          <a:xfrm>
            <a:off x="7055144" y="3386220"/>
            <a:ext cx="3793246" cy="626028"/>
          </a:xfrm>
          <a:prstGeom prst="rect">
            <a:avLst/>
          </a:prstGeom>
        </p:spPr>
      </p:pic>
    </p:spTree>
    <p:extLst>
      <p:ext uri="{BB962C8B-B14F-4D97-AF65-F5344CB8AC3E}">
        <p14:creationId xmlns:p14="http://schemas.microsoft.com/office/powerpoint/2010/main" val="171633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F0F25-A72D-4E0E-B823-15E639632796}"/>
              </a:ext>
            </a:extLst>
          </p:cNvPr>
          <p:cNvSpPr>
            <a:spLocks noGrp="1"/>
          </p:cNvSpPr>
          <p:nvPr>
            <p:ph type="ctrTitle"/>
          </p:nvPr>
        </p:nvSpPr>
        <p:spPr>
          <a:xfrm>
            <a:off x="1524000" y="349135"/>
            <a:ext cx="9144000" cy="1720734"/>
          </a:xfrm>
        </p:spPr>
        <p:txBody>
          <a:bodyPr>
            <a:normAutofit fontScale="90000"/>
          </a:bodyPr>
          <a:lstStyle/>
          <a:p>
            <a:r>
              <a:rPr lang="es-ES" dirty="0"/>
              <a:t>Propuesta de modelado mediante POO</a:t>
            </a:r>
          </a:p>
        </p:txBody>
      </p:sp>
      <p:sp>
        <p:nvSpPr>
          <p:cNvPr id="3" name="Subtítulo 2">
            <a:extLst>
              <a:ext uri="{FF2B5EF4-FFF2-40B4-BE49-F238E27FC236}">
                <a16:creationId xmlns:a16="http://schemas.microsoft.com/office/drawing/2014/main" id="{9F53A9E4-64C9-4514-9F1B-E3D06770FBB6}"/>
              </a:ext>
            </a:extLst>
          </p:cNvPr>
          <p:cNvSpPr>
            <a:spLocks noGrp="1"/>
          </p:cNvSpPr>
          <p:nvPr>
            <p:ph type="subTitle" idx="1"/>
          </p:nvPr>
        </p:nvSpPr>
        <p:spPr>
          <a:xfrm>
            <a:off x="1524000" y="2069869"/>
            <a:ext cx="9144000" cy="2415045"/>
          </a:xfrm>
        </p:spPr>
        <p:txBody>
          <a:bodyPr/>
          <a:lstStyle/>
          <a:p>
            <a:pPr marL="342900" indent="-342900" algn="l">
              <a:buFontTx/>
              <a:buChar char="-"/>
            </a:pPr>
            <a:r>
              <a:rPr lang="es-ES" dirty="0"/>
              <a:t>Cada sistema físico se representa mediante una Clase</a:t>
            </a:r>
          </a:p>
          <a:p>
            <a:pPr marL="342900" indent="-342900" algn="l">
              <a:buFontTx/>
              <a:buChar char="-"/>
            </a:pPr>
            <a:r>
              <a:rPr lang="es-ES" dirty="0"/>
              <a:t>La clase dispone de métodos de entrada/salida de información</a:t>
            </a:r>
          </a:p>
          <a:p>
            <a:pPr marL="342900" indent="-342900" algn="l">
              <a:buFontTx/>
              <a:buChar char="-"/>
            </a:pPr>
            <a:r>
              <a:rPr lang="es-ES" dirty="0"/>
              <a:t>Es modular</a:t>
            </a:r>
          </a:p>
          <a:p>
            <a:pPr marL="342900" indent="-342900" algn="l">
              <a:buFontTx/>
              <a:buChar char="-"/>
            </a:pPr>
            <a:r>
              <a:rPr lang="es-ES" dirty="0"/>
              <a:t>Es escalable</a:t>
            </a:r>
          </a:p>
          <a:p>
            <a:pPr marL="342900" indent="-342900" algn="l">
              <a:buFontTx/>
              <a:buChar char="-"/>
            </a:pPr>
            <a:r>
              <a:rPr lang="es-ES" dirty="0"/>
              <a:t>Es versátil</a:t>
            </a:r>
          </a:p>
        </p:txBody>
      </p:sp>
      <p:sp>
        <p:nvSpPr>
          <p:cNvPr id="4" name="Marcador de número de diapositiva 3">
            <a:extLst>
              <a:ext uri="{FF2B5EF4-FFF2-40B4-BE49-F238E27FC236}">
                <a16:creationId xmlns:a16="http://schemas.microsoft.com/office/drawing/2014/main" id="{AF38F7D7-6C46-4F9A-8997-6EB1760C8E8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5</a:t>
            </a:fld>
            <a:endParaRPr lang="es-ES" dirty="0"/>
          </a:p>
        </p:txBody>
      </p:sp>
    </p:spTree>
    <p:extLst>
      <p:ext uri="{BB962C8B-B14F-4D97-AF65-F5344CB8AC3E}">
        <p14:creationId xmlns:p14="http://schemas.microsoft.com/office/powerpoint/2010/main" val="267884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8B5D1-827E-4A2F-ADA6-DB3E51A48EBC}"/>
              </a:ext>
            </a:extLst>
          </p:cNvPr>
          <p:cNvSpPr>
            <a:spLocks noGrp="1"/>
          </p:cNvSpPr>
          <p:nvPr>
            <p:ph type="ctrTitle"/>
          </p:nvPr>
        </p:nvSpPr>
        <p:spPr/>
        <p:txBody>
          <a:bodyPr>
            <a:normAutofit fontScale="90000"/>
          </a:bodyPr>
          <a:lstStyle/>
          <a:p>
            <a:r>
              <a:rPr lang="es-ES" dirty="0"/>
              <a:t>Implementación de clases (I): Modelo</a:t>
            </a:r>
            <a:br>
              <a:rPr lang="es-ES" dirty="0"/>
            </a:br>
            <a:endParaRPr lang="es-ES" dirty="0"/>
          </a:p>
        </p:txBody>
      </p:sp>
      <p:sp>
        <p:nvSpPr>
          <p:cNvPr id="3" name="Subtítulo 2">
            <a:extLst>
              <a:ext uri="{FF2B5EF4-FFF2-40B4-BE49-F238E27FC236}">
                <a16:creationId xmlns:a16="http://schemas.microsoft.com/office/drawing/2014/main" id="{8DFE9B88-F946-4111-8FA6-EC79DAE2B0FC}"/>
              </a:ext>
            </a:extLst>
          </p:cNvPr>
          <p:cNvSpPr>
            <a:spLocks noGrp="1"/>
          </p:cNvSpPr>
          <p:nvPr>
            <p:ph type="subTitle" idx="1"/>
          </p:nvPr>
        </p:nvSpPr>
        <p:spPr/>
        <p:txBody>
          <a:bodyPr/>
          <a:lstStyle/>
          <a:p>
            <a:r>
              <a:rPr lang="es-ES" dirty="0"/>
              <a:t>La Clase Modelo cuenta con un método que recibe un HCE y lo procesa conforme a las reglas del modelo</a:t>
            </a:r>
          </a:p>
        </p:txBody>
      </p:sp>
      <p:sp>
        <p:nvSpPr>
          <p:cNvPr id="4" name="Marcador de número de diapositiva 3">
            <a:extLst>
              <a:ext uri="{FF2B5EF4-FFF2-40B4-BE49-F238E27FC236}">
                <a16:creationId xmlns:a16="http://schemas.microsoft.com/office/drawing/2014/main" id="{FFE05F3F-0CDA-4502-80EE-796D7D888644}"/>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6</a:t>
            </a:fld>
            <a:endParaRPr lang="es-ES" dirty="0"/>
          </a:p>
        </p:txBody>
      </p:sp>
    </p:spTree>
    <p:extLst>
      <p:ext uri="{BB962C8B-B14F-4D97-AF65-F5344CB8AC3E}">
        <p14:creationId xmlns:p14="http://schemas.microsoft.com/office/powerpoint/2010/main" val="67762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6D42D-6E9E-4297-BD54-8C34C8D726A5}"/>
              </a:ext>
            </a:extLst>
          </p:cNvPr>
          <p:cNvSpPr>
            <a:spLocks noGrp="1"/>
          </p:cNvSpPr>
          <p:nvPr>
            <p:ph type="ctrTitle"/>
          </p:nvPr>
        </p:nvSpPr>
        <p:spPr>
          <a:xfrm>
            <a:off x="1959429" y="702696"/>
            <a:ext cx="9144000" cy="1795008"/>
          </a:xfrm>
        </p:spPr>
        <p:txBody>
          <a:bodyPr/>
          <a:lstStyle/>
          <a:p>
            <a:r>
              <a:rPr lang="es-ES" dirty="0"/>
              <a:t>Implementación de clases (II) HCE</a:t>
            </a:r>
          </a:p>
        </p:txBody>
      </p:sp>
      <p:sp>
        <p:nvSpPr>
          <p:cNvPr id="3" name="Subtítulo 2">
            <a:extLst>
              <a:ext uri="{FF2B5EF4-FFF2-40B4-BE49-F238E27FC236}">
                <a16:creationId xmlns:a16="http://schemas.microsoft.com/office/drawing/2014/main" id="{B009EEA8-22F2-4AF0-9B0A-6F16E7A848F7}"/>
              </a:ext>
            </a:extLst>
          </p:cNvPr>
          <p:cNvSpPr>
            <a:spLocks noGrp="1"/>
          </p:cNvSpPr>
          <p:nvPr>
            <p:ph type="subTitle" idx="1"/>
          </p:nvPr>
        </p:nvSpPr>
        <p:spPr>
          <a:xfrm>
            <a:off x="497793" y="2982810"/>
            <a:ext cx="3323772" cy="2531946"/>
          </a:xfrm>
        </p:spPr>
        <p:txBody>
          <a:bodyPr>
            <a:normAutofit fontScale="92500" lnSpcReduction="10000"/>
          </a:bodyPr>
          <a:lstStyle/>
          <a:p>
            <a:pPr algn="l"/>
            <a:r>
              <a:rPr lang="es-ES" dirty="0"/>
              <a:t>Conocido:</a:t>
            </a:r>
          </a:p>
          <a:p>
            <a:pPr marL="342900" indent="-342900" algn="l">
              <a:buFontTx/>
              <a:buChar char="-"/>
            </a:pPr>
            <a:r>
              <a:rPr lang="es-ES" dirty="0"/>
              <a:t>Caudal y temperatura de entrada.</a:t>
            </a:r>
          </a:p>
          <a:p>
            <a:pPr algn="l"/>
            <a:r>
              <a:rPr lang="es-ES" dirty="0"/>
              <a:t>El Modelo procesa el HCE y permite calcular:</a:t>
            </a:r>
          </a:p>
          <a:p>
            <a:pPr marL="342900" indent="-342900" algn="l">
              <a:buFontTx/>
              <a:buChar char="-"/>
            </a:pPr>
            <a:r>
              <a:rPr lang="es-ES" dirty="0"/>
              <a:t>Rendimiento y temperatura de salida.</a:t>
            </a:r>
          </a:p>
        </p:txBody>
      </p:sp>
      <p:sp>
        <p:nvSpPr>
          <p:cNvPr id="4" name="Marcador de número de diapositiva 3">
            <a:extLst>
              <a:ext uri="{FF2B5EF4-FFF2-40B4-BE49-F238E27FC236}">
                <a16:creationId xmlns:a16="http://schemas.microsoft.com/office/drawing/2014/main" id="{0B4ABC29-8EB1-43E0-9C67-16C4B047EDBD}"/>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7</a:t>
            </a:fld>
            <a:endParaRPr lang="es-ES" dirty="0"/>
          </a:p>
        </p:txBody>
      </p:sp>
      <p:pic>
        <p:nvPicPr>
          <p:cNvPr id="6" name="Imagen 5" descr="Captura de pantalla de un celular con letras&#10;&#10;Descripción generada automáticamente">
            <a:extLst>
              <a:ext uri="{FF2B5EF4-FFF2-40B4-BE49-F238E27FC236}">
                <a16:creationId xmlns:a16="http://schemas.microsoft.com/office/drawing/2014/main" id="{0FE891D0-C656-4B96-BFAC-00753CCF2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738" y="3065129"/>
            <a:ext cx="7190469" cy="3090175"/>
          </a:xfrm>
          <a:prstGeom prst="rect">
            <a:avLst/>
          </a:prstGeom>
        </p:spPr>
      </p:pic>
      <p:sp>
        <p:nvSpPr>
          <p:cNvPr id="7" name="Rectángulo 6">
            <a:extLst>
              <a:ext uri="{FF2B5EF4-FFF2-40B4-BE49-F238E27FC236}">
                <a16:creationId xmlns:a16="http://schemas.microsoft.com/office/drawing/2014/main" id="{44AD172F-64A5-4BD5-89BE-9D85BCC7CE37}"/>
              </a:ext>
            </a:extLst>
          </p:cNvPr>
          <p:cNvSpPr/>
          <p:nvPr/>
        </p:nvSpPr>
        <p:spPr>
          <a:xfrm>
            <a:off x="4267199" y="2964605"/>
            <a:ext cx="2569029" cy="3391745"/>
          </a:xfrm>
          <a:prstGeom prst="rect">
            <a:avLst/>
          </a:prstGeom>
          <a:solidFill>
            <a:schemeClr val="accent1">
              <a:lumMod val="60000"/>
              <a:lumOff val="4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8079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B080B-1D54-46FF-A61E-B94452D768B7}"/>
              </a:ext>
            </a:extLst>
          </p:cNvPr>
          <p:cNvSpPr>
            <a:spLocks noGrp="1"/>
          </p:cNvSpPr>
          <p:nvPr>
            <p:ph type="ctrTitle"/>
          </p:nvPr>
        </p:nvSpPr>
        <p:spPr>
          <a:xfrm>
            <a:off x="1524000" y="1122363"/>
            <a:ext cx="9144000" cy="1655762"/>
          </a:xfrm>
        </p:spPr>
        <p:txBody>
          <a:bodyPr>
            <a:normAutofit fontScale="90000"/>
          </a:bodyPr>
          <a:lstStyle/>
          <a:p>
            <a:r>
              <a:rPr lang="es-ES" dirty="0"/>
              <a:t>Implementación de Clases (III): SCA, </a:t>
            </a:r>
            <a:r>
              <a:rPr lang="es-ES" dirty="0" err="1"/>
              <a:t>Loop</a:t>
            </a:r>
            <a:r>
              <a:rPr lang="es-ES" dirty="0"/>
              <a:t>, Subcampo, Campo</a:t>
            </a:r>
          </a:p>
        </p:txBody>
      </p:sp>
      <p:sp>
        <p:nvSpPr>
          <p:cNvPr id="3" name="Subtítulo 2">
            <a:extLst>
              <a:ext uri="{FF2B5EF4-FFF2-40B4-BE49-F238E27FC236}">
                <a16:creationId xmlns:a16="http://schemas.microsoft.com/office/drawing/2014/main" id="{55D01911-CD8F-42EA-A2CF-FB2C76491F4B}"/>
              </a:ext>
            </a:extLst>
          </p:cNvPr>
          <p:cNvSpPr>
            <a:spLocks noGrp="1"/>
          </p:cNvSpPr>
          <p:nvPr>
            <p:ph type="subTitle" idx="1"/>
          </p:nvPr>
        </p:nvSpPr>
        <p:spPr>
          <a:xfrm>
            <a:off x="522514" y="3496810"/>
            <a:ext cx="9318172" cy="1655762"/>
          </a:xfrm>
        </p:spPr>
        <p:txBody>
          <a:bodyPr>
            <a:normAutofit lnSpcReduction="10000"/>
          </a:bodyPr>
          <a:lstStyle/>
          <a:p>
            <a:pPr marL="342900" indent="-342900" algn="l">
              <a:buFontTx/>
              <a:buChar char="-"/>
            </a:pPr>
            <a:r>
              <a:rPr lang="es-ES" dirty="0"/>
              <a:t>El SCA contiene varios HCE: unidad mínima de seguimiento</a:t>
            </a:r>
          </a:p>
          <a:p>
            <a:pPr marL="342900" indent="-342900" algn="l">
              <a:buFontTx/>
              <a:buChar char="-"/>
            </a:pPr>
            <a:r>
              <a:rPr lang="es-ES" dirty="0"/>
              <a:t>El </a:t>
            </a:r>
            <a:r>
              <a:rPr lang="es-ES" dirty="0" err="1"/>
              <a:t>Loop</a:t>
            </a:r>
            <a:r>
              <a:rPr lang="es-ES" dirty="0"/>
              <a:t> contiene varios SCA: su objetivo es alcanzar </a:t>
            </a:r>
            <a:r>
              <a:rPr lang="es-ES" dirty="0" err="1"/>
              <a:t>Tout</a:t>
            </a:r>
            <a:endParaRPr lang="es-ES" dirty="0"/>
          </a:p>
          <a:p>
            <a:pPr marL="342900" indent="-342900" algn="l">
              <a:buFontTx/>
              <a:buChar char="-"/>
            </a:pPr>
            <a:r>
              <a:rPr lang="es-ES" dirty="0"/>
              <a:t>El Subcampo contiene varios </a:t>
            </a:r>
            <a:r>
              <a:rPr lang="es-ES" dirty="0" err="1"/>
              <a:t>Loop</a:t>
            </a:r>
            <a:r>
              <a:rPr lang="es-ES" dirty="0"/>
              <a:t>: unidad mínima de control de caudal</a:t>
            </a:r>
          </a:p>
        </p:txBody>
      </p:sp>
      <p:sp>
        <p:nvSpPr>
          <p:cNvPr id="4" name="Marcador de número de diapositiva 3">
            <a:extLst>
              <a:ext uri="{FF2B5EF4-FFF2-40B4-BE49-F238E27FC236}">
                <a16:creationId xmlns:a16="http://schemas.microsoft.com/office/drawing/2014/main" id="{6CC3589D-BF79-4564-ADE5-07745A46532D}"/>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8</a:t>
            </a:fld>
            <a:endParaRPr lang="es-ES" dirty="0"/>
          </a:p>
        </p:txBody>
      </p:sp>
    </p:spTree>
    <p:extLst>
      <p:ext uri="{BB962C8B-B14F-4D97-AF65-F5344CB8AC3E}">
        <p14:creationId xmlns:p14="http://schemas.microsoft.com/office/powerpoint/2010/main" val="348663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F1335BBA-F891-4C41-9FE3-5A908A592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2210" y="2704936"/>
            <a:ext cx="3158304" cy="2365249"/>
          </a:xfrm>
          <a:prstGeom prst="rect">
            <a:avLst/>
          </a:prstGeom>
        </p:spPr>
      </p:pic>
      <p:sp>
        <p:nvSpPr>
          <p:cNvPr id="2" name="Título 1">
            <a:extLst>
              <a:ext uri="{FF2B5EF4-FFF2-40B4-BE49-F238E27FC236}">
                <a16:creationId xmlns:a16="http://schemas.microsoft.com/office/drawing/2014/main" id="{FFDF32CE-09E0-4432-8A96-1118E6042638}"/>
              </a:ext>
            </a:extLst>
          </p:cNvPr>
          <p:cNvSpPr>
            <a:spLocks noGrp="1"/>
          </p:cNvSpPr>
          <p:nvPr>
            <p:ph type="ctrTitle"/>
          </p:nvPr>
        </p:nvSpPr>
        <p:spPr>
          <a:xfrm>
            <a:off x="1523999" y="682171"/>
            <a:ext cx="9666515" cy="1741715"/>
          </a:xfrm>
        </p:spPr>
        <p:txBody>
          <a:bodyPr>
            <a:normAutofit/>
          </a:bodyPr>
          <a:lstStyle/>
          <a:p>
            <a:r>
              <a:rPr lang="es-ES" dirty="0"/>
              <a:t>Implementación de Clases (IV):</a:t>
            </a:r>
            <a:br>
              <a:rPr lang="es-ES" dirty="0"/>
            </a:br>
            <a:r>
              <a:rPr lang="es-ES" dirty="0"/>
              <a:t> Fluid</a:t>
            </a:r>
          </a:p>
        </p:txBody>
      </p:sp>
      <p:sp>
        <p:nvSpPr>
          <p:cNvPr id="3" name="Subtítulo 2">
            <a:extLst>
              <a:ext uri="{FF2B5EF4-FFF2-40B4-BE49-F238E27FC236}">
                <a16:creationId xmlns:a16="http://schemas.microsoft.com/office/drawing/2014/main" id="{61033E8D-B21D-4505-9D94-9C1D4CE6B400}"/>
              </a:ext>
            </a:extLst>
          </p:cNvPr>
          <p:cNvSpPr>
            <a:spLocks noGrp="1"/>
          </p:cNvSpPr>
          <p:nvPr>
            <p:ph type="subTitle" idx="1"/>
          </p:nvPr>
        </p:nvSpPr>
        <p:spPr>
          <a:xfrm>
            <a:off x="1256933" y="2620057"/>
            <a:ext cx="3158304" cy="1516514"/>
          </a:xfrm>
        </p:spPr>
        <p:txBody>
          <a:bodyPr>
            <a:normAutofit fontScale="92500"/>
          </a:bodyPr>
          <a:lstStyle/>
          <a:p>
            <a:pPr marL="342900" indent="-342900" algn="l">
              <a:buFontTx/>
              <a:buChar char="-"/>
            </a:pPr>
            <a:r>
              <a:rPr lang="es-ES" dirty="0"/>
              <a:t>Propiedades del fluido a partir de </a:t>
            </a:r>
            <a:r>
              <a:rPr lang="es-ES" dirty="0" err="1"/>
              <a:t>CoolProp</a:t>
            </a:r>
            <a:endParaRPr lang="es-ES" dirty="0"/>
          </a:p>
          <a:p>
            <a:pPr marL="342900" indent="-342900" algn="l">
              <a:buFontTx/>
              <a:buChar char="-"/>
            </a:pPr>
            <a:r>
              <a:rPr lang="es-ES" dirty="0"/>
              <a:t>Propiedades del fluido a partir de polinomios</a:t>
            </a:r>
          </a:p>
        </p:txBody>
      </p:sp>
      <p:sp>
        <p:nvSpPr>
          <p:cNvPr id="4" name="Marcador de número de diapositiva 3">
            <a:extLst>
              <a:ext uri="{FF2B5EF4-FFF2-40B4-BE49-F238E27FC236}">
                <a16:creationId xmlns:a16="http://schemas.microsoft.com/office/drawing/2014/main" id="{C4EAA66F-C82D-43C5-9A89-424E54AD1628}"/>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9</a:t>
            </a:fld>
            <a:endParaRPr lang="es-ES" dirty="0"/>
          </a:p>
        </p:txBody>
      </p:sp>
      <p:pic>
        <p:nvPicPr>
          <p:cNvPr id="12" name="Imagen 11" descr="Imagen que contiene estacionado, pantalla, calle&#10;&#10;Descripción generada automáticamente">
            <a:extLst>
              <a:ext uri="{FF2B5EF4-FFF2-40B4-BE49-F238E27FC236}">
                <a16:creationId xmlns:a16="http://schemas.microsoft.com/office/drawing/2014/main" id="{8C97573E-3358-4D70-A75C-8851A1918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821" y="3162527"/>
            <a:ext cx="3268778" cy="2455183"/>
          </a:xfrm>
          <a:prstGeom prst="rect">
            <a:avLst/>
          </a:prstGeom>
        </p:spPr>
      </p:pic>
      <p:pic>
        <p:nvPicPr>
          <p:cNvPr id="6" name="Imagen 5" descr="Imagen que contiene grande, pantalla&#10;&#10;Descripción generada automáticamente">
            <a:extLst>
              <a:ext uri="{FF2B5EF4-FFF2-40B4-BE49-F238E27FC236}">
                <a16:creationId xmlns:a16="http://schemas.microsoft.com/office/drawing/2014/main" id="{22B1C02A-08A3-4785-BFE0-E1E8E8630B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705" y="3720647"/>
            <a:ext cx="3268777" cy="2455182"/>
          </a:xfrm>
          <a:prstGeom prst="rect">
            <a:avLst/>
          </a:prstGeom>
        </p:spPr>
      </p:pic>
    </p:spTree>
    <p:extLst>
      <p:ext uri="{BB962C8B-B14F-4D97-AF65-F5344CB8AC3E}">
        <p14:creationId xmlns:p14="http://schemas.microsoft.com/office/powerpoint/2010/main" val="4135223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1733</TotalTime>
  <Words>3481</Words>
  <Application>Microsoft Office PowerPoint</Application>
  <PresentationFormat>Panorámica</PresentationFormat>
  <Paragraphs>210</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Simulación de concentradores cilindro-parabólicos con Python</vt:lpstr>
      <vt:lpstr>Índice de contenidos</vt:lpstr>
      <vt:lpstr>Objetivos de este trabajo final de grado </vt:lpstr>
      <vt:lpstr>Tecnología CCP</vt:lpstr>
      <vt:lpstr>Propuesta de modelado mediante POO</vt:lpstr>
      <vt:lpstr>Implementación de clases (I): Modelo </vt:lpstr>
      <vt:lpstr>Implementación de clases (II) HCE</vt:lpstr>
      <vt:lpstr>Implementación de Clases (III): SCA, Loop, Subcampo, Campo</vt:lpstr>
      <vt:lpstr>Implementación de Clases (IV):  Fluid</vt:lpstr>
      <vt:lpstr>Implementación de Clases (VI): Weather, FieldData y Site</vt:lpstr>
      <vt:lpstr>Implementación de Clases (y VII): Clases auxiliares</vt:lpstr>
      <vt:lpstr>Ensamblando todo (I)</vt:lpstr>
      <vt:lpstr>Ensamblando todo (I)</vt:lpstr>
      <vt:lpstr>Ensamblando todo (I)</vt:lpstr>
      <vt:lpstr>Ensamblando todo (II)</vt:lpstr>
      <vt:lpstr>Ensamblando todo (II)</vt:lpstr>
      <vt:lpstr>Verificación de nuestro código</vt:lpstr>
      <vt:lpstr>Ejemplo de test paramétrico</vt:lpstr>
      <vt:lpstr>Comprobación de la influencia del tamaño de malla de integración</vt:lpstr>
      <vt:lpstr>Comparación con campo solar real (I)</vt:lpstr>
      <vt:lpstr>Comparación con campo solar real (II)</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concentradores cilindroparabólicos con Python 3</dc:title>
  <dc:creator>FRANCISCO JOSE MUNUERA PEREZ</dc:creator>
  <cp:lastModifiedBy>FRANCISCO JOSE MUNUERA PEREZ</cp:lastModifiedBy>
  <cp:revision>78</cp:revision>
  <dcterms:created xsi:type="dcterms:W3CDTF">2020-07-09T11:38:06Z</dcterms:created>
  <dcterms:modified xsi:type="dcterms:W3CDTF">2020-07-14T22:35:12Z</dcterms:modified>
</cp:coreProperties>
</file>