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A0B-9EBF-F54A-B3A9-752FA5D9A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C4FA0-EC2C-7948-89C9-F4C4CB4C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5036-095E-8146-89ED-819CA7C5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E30A-814F-A247-832E-2B09063B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CDAB-B891-844F-AF0F-D37C8718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EDFC-D9B1-9F49-A40F-52C418DE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1F9A-82AC-294E-BFF8-47AF92C2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6423-6A2C-944F-8167-6DE59F7F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8D1B-CBD4-2340-8C8B-4B3DEE6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C5BAC-8C1C-A641-A289-46BDD6C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D6C9C-616B-874D-9D55-9E699982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A7AC8-AB73-9C4D-A37E-65C5F639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92D1-BF3B-FC4F-B1CF-06AACB4E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43D30-58D5-804D-BA65-EE093665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DE00-F55F-3D49-BE5C-54FAC647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A26D-434D-6B40-8F1B-BCDC3004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9D8D-00CB-A147-96EE-AB157F42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6177-0022-FE49-8BC4-45D2640B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2D8C-57C6-C84A-83B0-5ACD6B80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4BBA-8EEF-284A-AC73-AB96482E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010F-75B9-EF4E-BB1E-B625F4B6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0C28-F7BA-A349-9058-EA126788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F689-B4A7-7A45-9CC3-7422D795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82F6-8BAA-5B46-86C0-48E0DBB0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BBFE2-EBD5-0E4B-9830-DB69D2A8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02A-3B2E-6B4A-9499-C8F18F8C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7311-D619-2F49-AB11-EE1F89A7A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42032-9B44-CE47-A239-02141D58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4F0F-B814-9B4D-8385-1AF39AAB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C6ACC-30F9-D946-9A5A-356DAD7B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2B2BE-7884-2345-A9B5-2646FA66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D322-A2AE-1E40-A112-1CD12C3A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24DA-6746-EA4C-B798-A3EBFC811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5B654-CCDD-DC4E-B525-9A4B3CAE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B75AE-E25C-2B41-AE2E-3EBD8473D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899FA-FC35-E747-96F5-640DBDAE7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0088-EB53-DD4D-8AF8-3B65A57F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AA092-9AC3-444B-BE82-C74A9232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9EC3C-9DF9-A442-9AC2-15625CE6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42EA-F8CF-C94C-A692-18BA5A28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BF858-1A26-4D44-BABA-A4210A7C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8FA2D-6425-3445-9A0E-47FD1C08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BDE78-78B7-A84E-8C23-012D36AB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AB58D-D0F4-8E42-93CC-C490B1E5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2707F-9EED-4446-B3FA-CDA29668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D8F-419A-B347-8E27-6D14F68E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FC9B-0CD8-A54C-AD25-7FC91CFA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2C4C-7D6F-8E46-A8A1-2EE08B5F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97B3B-DAA6-FB48-91FA-983ADA08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33134-AC5D-AD44-9DA3-B7E79417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5BEBA-D956-9B47-B205-6289D6C9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D84B-D6CD-3348-BD84-C96F8039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5BCA-8084-1146-99E2-9124CF0C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96BEA-F737-074E-8C5A-EC70544DF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6D87D-F181-BE42-B92B-EB505196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3CD3-32C4-B74B-BDB6-3114D13D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FFEE3-B94B-BB44-9A8B-2BA2B07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2732-5DBF-794C-BF50-2958A4DB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72966-61F9-1347-8EC7-6627600C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DB03-20F1-7F4F-B99E-9F085101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ECB8-2A54-0441-8AC4-7AF27C215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A880-0526-F84C-9F4B-B996501E0E81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00A7-AD36-2F4C-A683-B9ECC2C95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B7F8-E81E-9B46-8943-E2F9C3F63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2E37-F230-0042-A3D1-BA1F0EC76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25C2BF-E7DC-E14A-BF7A-0B7C19D4474D}"/>
              </a:ext>
            </a:extLst>
          </p:cNvPr>
          <p:cNvSpPr/>
          <p:nvPr/>
        </p:nvSpPr>
        <p:spPr>
          <a:xfrm>
            <a:off x="105652" y="1694941"/>
            <a:ext cx="1901715" cy="13978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Tax rules on capitalization &amp; expensing and investment credits.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9BC85-9892-E143-ADCA-A0DE75D4C3CF}"/>
              </a:ext>
            </a:extLst>
          </p:cNvPr>
          <p:cNvSpPr/>
          <p:nvPr/>
        </p:nvSpPr>
        <p:spPr>
          <a:xfrm>
            <a:off x="126124" y="4277363"/>
            <a:ext cx="1901715" cy="13978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Tax restrictions on interest expenses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2FA362-8E9D-DD43-9882-187F5580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0166"/>
              </p:ext>
            </p:extLst>
          </p:nvPr>
        </p:nvGraphicFramePr>
        <p:xfrm>
          <a:off x="2732690" y="1492469"/>
          <a:ext cx="3191640" cy="152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1640">
                  <a:extLst>
                    <a:ext uri="{9D8B030D-6E8A-4147-A177-3AD203B41FA5}">
                      <a16:colId xmlns:a16="http://schemas.microsoft.com/office/drawing/2014/main" val="3739047135"/>
                    </a:ext>
                  </a:extLst>
                </a:gridCol>
              </a:tblGrid>
              <a:tr h="3823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Cash Flows from Existing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5427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r>
                        <a:rPr lang="en-US" sz="1200" dirty="0"/>
                        <a:t>Operating Income after taxes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47098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r>
                        <a:rPr lang="en-US" sz="1200" dirty="0"/>
                        <a:t>(minus) Reinvestment (Cap ex, working capital)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5850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r>
                        <a:rPr lang="en-US" sz="1200" dirty="0"/>
                        <a:t>= Free Cash to the firm (pre-debt, after-taxes)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0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59AF3D-4C00-4D44-B27F-989D3031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4309"/>
              </p:ext>
            </p:extLst>
          </p:nvPr>
        </p:nvGraphicFramePr>
        <p:xfrm>
          <a:off x="2638097" y="4095104"/>
          <a:ext cx="3380826" cy="152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826">
                  <a:extLst>
                    <a:ext uri="{9D8B030D-6E8A-4147-A177-3AD203B41FA5}">
                      <a16:colId xmlns:a16="http://schemas.microsoft.com/office/drawing/2014/main" val="3739047135"/>
                    </a:ext>
                  </a:extLst>
                </a:gridCol>
              </a:tblGrid>
              <a:tr h="3823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Cost of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5427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r>
                        <a:rPr lang="en-US" sz="1200" dirty="0"/>
                        <a:t>Cost of Equity X Equity/ (Debt + Equity)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47098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r>
                        <a:rPr lang="en-US" sz="1200" dirty="0"/>
                        <a:t>+ Cost of Debt (1 – tax rate) X Debt/ (Debt + Equity)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55850"/>
                  </a:ext>
                </a:extLst>
              </a:tr>
              <a:tr h="382387">
                <a:tc>
                  <a:txBody>
                    <a:bodyPr/>
                    <a:lstStyle/>
                    <a:p>
                      <a:r>
                        <a:rPr lang="en-US" sz="1200" dirty="0"/>
                        <a:t>= Cost of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203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5EDF2D8-0A7B-4E43-AD31-C80E34A52EC5}"/>
              </a:ext>
            </a:extLst>
          </p:cNvPr>
          <p:cNvSpPr/>
          <p:nvPr/>
        </p:nvSpPr>
        <p:spPr>
          <a:xfrm>
            <a:off x="6375399" y="1816136"/>
            <a:ext cx="1591442" cy="4809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Effective tax 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6AA07-712D-CA4A-A2A3-216F3FDB6F1C}"/>
              </a:ext>
            </a:extLst>
          </p:cNvPr>
          <p:cNvSpPr/>
          <p:nvPr/>
        </p:nvSpPr>
        <p:spPr>
          <a:xfrm>
            <a:off x="6375399" y="2737860"/>
            <a:ext cx="1591442" cy="7620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Tax Credits &amp; taxes on Foreign Income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9810C-03EF-1543-8FE3-1CD7E1FF2D6D}"/>
              </a:ext>
            </a:extLst>
          </p:cNvPr>
          <p:cNvSpPr/>
          <p:nvPr/>
        </p:nvSpPr>
        <p:spPr>
          <a:xfrm>
            <a:off x="6375399" y="3900408"/>
            <a:ext cx="1591442" cy="6555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Corporate Tax 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8FDD2-7598-D74B-AEFE-E8506C764DB5}"/>
              </a:ext>
            </a:extLst>
          </p:cNvPr>
          <p:cNvSpPr/>
          <p:nvPr/>
        </p:nvSpPr>
        <p:spPr>
          <a:xfrm>
            <a:off x="6375399" y="4816365"/>
            <a:ext cx="1591442" cy="4361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Marginal tax rate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B45261-B4EF-F843-AA4F-8195972D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20590"/>
              </p:ext>
            </p:extLst>
          </p:nvPr>
        </p:nvGraphicFramePr>
        <p:xfrm>
          <a:off x="8417910" y="1492469"/>
          <a:ext cx="3643586" cy="1547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86">
                  <a:extLst>
                    <a:ext uri="{9D8B030D-6E8A-4147-A177-3AD203B41FA5}">
                      <a16:colId xmlns:a16="http://schemas.microsoft.com/office/drawing/2014/main" val="2153346770"/>
                    </a:ext>
                  </a:extLst>
                </a:gridCol>
              </a:tblGrid>
              <a:tr h="3869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Value of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1297"/>
                  </a:ext>
                </a:extLst>
              </a:tr>
              <a:tr h="386949">
                <a:tc>
                  <a:txBody>
                    <a:bodyPr/>
                    <a:lstStyle/>
                    <a:p>
                      <a:r>
                        <a:rPr lang="en-US" sz="1200" dirty="0"/>
                        <a:t>Return on invested capital (on new investments)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67092"/>
                  </a:ext>
                </a:extLst>
              </a:tr>
              <a:tr h="386949">
                <a:tc>
                  <a:txBody>
                    <a:bodyPr/>
                    <a:lstStyle/>
                    <a:p>
                      <a:r>
                        <a:rPr lang="en-US" sz="1200" dirty="0"/>
                        <a:t>X Reinvestment Rate (as percent of after-tax income)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8081"/>
                  </a:ext>
                </a:extLst>
              </a:tr>
              <a:tr h="386949">
                <a:tc>
                  <a:txBody>
                    <a:bodyPr/>
                    <a:lstStyle/>
                    <a:p>
                      <a:r>
                        <a:rPr lang="en-US" sz="1200" dirty="0"/>
                        <a:t>= Expected Growth Rate in Operating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806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A593054-95DB-8446-AD1E-09BEB1358F96}"/>
              </a:ext>
            </a:extLst>
          </p:cNvPr>
          <p:cNvSpPr txBox="1"/>
          <p:nvPr/>
        </p:nvSpPr>
        <p:spPr>
          <a:xfrm>
            <a:off x="2154315" y="289898"/>
            <a:ext cx="799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Value and Taxes: A Big Picture Perspective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893291-5BE6-1B45-83AB-77AB3A2E056D}"/>
              </a:ext>
            </a:extLst>
          </p:cNvPr>
          <p:cNvCxnSpPr>
            <a:cxnSpLocks/>
          </p:cNvCxnSpPr>
          <p:nvPr/>
        </p:nvCxnSpPr>
        <p:spPr>
          <a:xfrm>
            <a:off x="2027839" y="2456837"/>
            <a:ext cx="70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739288-D4DF-5147-8288-4C37CF02F4D6}"/>
              </a:ext>
            </a:extLst>
          </p:cNvPr>
          <p:cNvCxnSpPr>
            <a:cxnSpLocks/>
          </p:cNvCxnSpPr>
          <p:nvPr/>
        </p:nvCxnSpPr>
        <p:spPr>
          <a:xfrm>
            <a:off x="2027839" y="5034455"/>
            <a:ext cx="610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D65BF2-40C4-824B-95CF-D5E2CDD17FC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018923" y="5034455"/>
            <a:ext cx="356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EB5AFA-2B4C-734F-B5AF-24F3D0D05C4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171120" y="4555980"/>
            <a:ext cx="0" cy="26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C10B2-42A7-1748-ABE5-E60C61525EC0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7171120" y="2297131"/>
            <a:ext cx="0" cy="4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E77F1B-0BD4-1040-92A3-CB6084814FF1}"/>
              </a:ext>
            </a:extLst>
          </p:cNvPr>
          <p:cNvCxnSpPr/>
          <p:nvPr/>
        </p:nvCxnSpPr>
        <p:spPr>
          <a:xfrm>
            <a:off x="5924330" y="2456837"/>
            <a:ext cx="2497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1FF42B-77B8-DD49-AEC4-4A1BF434FCE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924330" y="2056634"/>
            <a:ext cx="45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52B1D-2AF6-844B-8C33-F80AE3882FE8}"/>
              </a:ext>
            </a:extLst>
          </p:cNvPr>
          <p:cNvCxnSpPr>
            <a:stCxn id="10" idx="3"/>
          </p:cNvCxnSpPr>
          <p:nvPr/>
        </p:nvCxnSpPr>
        <p:spPr>
          <a:xfrm>
            <a:off x="7966841" y="2056634"/>
            <a:ext cx="455449" cy="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8053C2-FD87-3343-B646-933D3BAC338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171120" y="3499945"/>
            <a:ext cx="0" cy="400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2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Angel Arias</dc:creator>
  <cp:lastModifiedBy>Rafael Nicolas Fermin Cota</cp:lastModifiedBy>
  <cp:revision>3</cp:revision>
  <dcterms:created xsi:type="dcterms:W3CDTF">2020-09-24T13:26:42Z</dcterms:created>
  <dcterms:modified xsi:type="dcterms:W3CDTF">2020-09-24T17:21:17Z</dcterms:modified>
</cp:coreProperties>
</file>