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Quicksand"/>
      <p:regular r:id="rId25"/>
      <p:bold r:id="rId26"/>
    </p:embeddedFont>
    <p:embeddedFont>
      <p:font typeface="Quicksand SemiBold"/>
      <p:regular r:id="rId27"/>
      <p:bold r:id="rId28"/>
    </p:embeddedFont>
    <p:embeddedFont>
      <p:font typeface="Barlow"/>
      <p:regular r:id="rId29"/>
      <p:bold r:id="rId30"/>
      <p:italic r:id="rId31"/>
      <p:boldItalic r:id="rId32"/>
    </p:embeddedFont>
    <p:embeddedFont>
      <p:font typeface="Quicksand Medium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lmPCZE33fjWjtVcbqIL750ak3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icksand-bold.fntdata"/><Relationship Id="rId25" Type="http://schemas.openxmlformats.org/officeDocument/2006/relationships/font" Target="fonts/Quicksand-regular.fntdata"/><Relationship Id="rId28" Type="http://schemas.openxmlformats.org/officeDocument/2006/relationships/font" Target="fonts/QuicksandSemiBold-bold.fntdata"/><Relationship Id="rId27" Type="http://schemas.openxmlformats.org/officeDocument/2006/relationships/font" Target="fonts/Quicksand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7.xml"/><Relationship Id="rId33" Type="http://schemas.openxmlformats.org/officeDocument/2006/relationships/font" Target="fonts/QuicksandMedium-regular.fntdata"/><Relationship Id="rId10" Type="http://schemas.openxmlformats.org/officeDocument/2006/relationships/slide" Target="slides/slide6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QuicksandMedium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183c21b1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e183c21b15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183c21b15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e183c21b15_0_4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183c21b15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e183c21b15_0_4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183c21b15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e183c21b15_0_6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183c21b15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e183c21b15_0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183c21b15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e183c21b15_0_6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183c21b15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e183c21b15_0_6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183c21b15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e183c21b15_0_6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3106bf9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33106bf90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30380f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330380f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183c21b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e183c21b1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183c21b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e183c21b1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83c21b1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e183c21b15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183c21b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e183c21b1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183c21b1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183c21b15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183c21b1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e183c21b15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phical user interface&#10;&#10;Description automatically generated" id="12" name="Google Shape;1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peakers Slide">
  <p:cSld name="2 Speakers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183c21b15_0_390"/>
          <p:cNvSpPr txBox="1"/>
          <p:nvPr>
            <p:ph idx="1" type="body"/>
          </p:nvPr>
        </p:nvSpPr>
        <p:spPr>
          <a:xfrm>
            <a:off x="1402943" y="5127206"/>
            <a:ext cx="44520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chemeClr val="dk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0" name="Google Shape;80;g1e183c21b15_0_390"/>
          <p:cNvSpPr/>
          <p:nvPr>
            <p:ph idx="2" type="pic"/>
          </p:nvPr>
        </p:nvSpPr>
        <p:spPr>
          <a:xfrm>
            <a:off x="2328970" y="1666878"/>
            <a:ext cx="2600100" cy="2600100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e183c21b15_0_390"/>
          <p:cNvSpPr txBox="1"/>
          <p:nvPr>
            <p:ph type="title"/>
          </p:nvPr>
        </p:nvSpPr>
        <p:spPr>
          <a:xfrm>
            <a:off x="361326" y="365126"/>
            <a:ext cx="114732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e183c21b15_0_390"/>
          <p:cNvSpPr txBox="1"/>
          <p:nvPr>
            <p:ph idx="3" type="body"/>
          </p:nvPr>
        </p:nvSpPr>
        <p:spPr>
          <a:xfrm>
            <a:off x="1402943" y="4375759"/>
            <a:ext cx="44520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chemeClr val="dk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3" name="Google Shape;83;g1e183c21b15_0_390"/>
          <p:cNvSpPr/>
          <p:nvPr/>
        </p:nvSpPr>
        <p:spPr>
          <a:xfrm>
            <a:off x="0" y="0"/>
            <a:ext cx="12192000" cy="6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e183c21b15_0_390"/>
          <p:cNvSpPr txBox="1"/>
          <p:nvPr>
            <p:ph idx="4" type="body"/>
          </p:nvPr>
        </p:nvSpPr>
        <p:spPr>
          <a:xfrm>
            <a:off x="6336910" y="5127206"/>
            <a:ext cx="44520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chemeClr val="dk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5" name="Google Shape;85;g1e183c21b15_0_390"/>
          <p:cNvSpPr/>
          <p:nvPr>
            <p:ph idx="5" type="pic"/>
          </p:nvPr>
        </p:nvSpPr>
        <p:spPr>
          <a:xfrm>
            <a:off x="7262939" y="1668165"/>
            <a:ext cx="2600100" cy="2600100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e183c21b15_0_390"/>
          <p:cNvSpPr txBox="1"/>
          <p:nvPr>
            <p:ph idx="6" type="body"/>
          </p:nvPr>
        </p:nvSpPr>
        <p:spPr>
          <a:xfrm>
            <a:off x="6336912" y="4375759"/>
            <a:ext cx="44520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chemeClr val="dk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pic>
        <p:nvPicPr>
          <p:cNvPr id="87" name="Google Shape;87;g1e183c21b15_0_3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40769" y="62633"/>
            <a:ext cx="4851231" cy="1710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ackground pattern&#10;&#10;Description automatically generated" id="14" name="Google Shape;1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44355" y="69574"/>
            <a:ext cx="1003088" cy="8840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" id="17" name="Google Shape;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44355" y="69574"/>
            <a:ext cx="1003088" cy="884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8" y="154120"/>
            <a:ext cx="1545916" cy="71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Relationship Id="rId5" Type="http://schemas.openxmlformats.org/officeDocument/2006/relationships/image" Target="../media/image16.jpg"/><Relationship Id="rId6" Type="http://schemas.openxmlformats.org/officeDocument/2006/relationships/hyperlink" Target="https://istio.io/latest/blog/2022/introducing-ambient-mesh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presentation/d/1sEkvnBYR3awzDmMBaZ1rHraC-x1NarOq/edit#slide=id.g22d0e5f7a85_0_8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stio.io/latest/get-involved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witter.com/nrjpoddar" TargetMode="External"/><Relationship Id="rId4" Type="http://schemas.openxmlformats.org/officeDocument/2006/relationships/hyperlink" Target="https://www.linkedin.com/in/nrjpoddar/" TargetMode="External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hyperlink" Target="https://www.cncf.io/reports/cncf-annual-survey-2022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ncf.io/reports/cncf-annual-survey-2022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stio.teststats.cncf.io/d/5/companies-table?var-period_name=Last%20year&amp;var-metric=contributions" TargetMode="External"/><Relationship Id="rId4" Type="http://schemas.openxmlformats.org/officeDocument/2006/relationships/hyperlink" Target="https://github.com/orgs/istio/teams" TargetMode="External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hyperlink" Target="https://istio.io/latest/about/case-studie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183c21b15_0_38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Istio 2023 Focus Areas</a:t>
            </a:r>
            <a:endParaRPr b="1" sz="4000">
              <a:solidFill>
                <a:srgbClr val="002C9D"/>
              </a:solidFill>
            </a:endParaRPr>
          </a:p>
        </p:txBody>
      </p:sp>
      <p:sp>
        <p:nvSpPr>
          <p:cNvPr id="153" name="Google Shape;153;g1e183c21b15_0_38"/>
          <p:cNvSpPr txBox="1"/>
          <p:nvPr/>
        </p:nvSpPr>
        <p:spPr>
          <a:xfrm>
            <a:off x="403675" y="1181975"/>
            <a:ext cx="10730700" cy="58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CA" sz="2400">
                <a:solidFill>
                  <a:srgbClr val="262626"/>
                </a:solidFill>
              </a:rPr>
              <a:t>Ambient mesh to production</a:t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CA" sz="2400">
                <a:solidFill>
                  <a:srgbClr val="262626"/>
                </a:solidFill>
              </a:rPr>
              <a:t>Gateway API &amp; GAMMA</a:t>
            </a:r>
            <a:endParaRPr sz="24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CA" sz="2400">
                <a:solidFill>
                  <a:srgbClr val="262626"/>
                </a:solidFill>
              </a:rPr>
              <a:t>Continue stability and feature promotions</a:t>
            </a:r>
            <a:endParaRPr sz="24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CA" sz="2400">
                <a:solidFill>
                  <a:srgbClr val="262626"/>
                </a:solidFill>
              </a:rPr>
              <a:t>Integration with other open source cloud native projects and standards</a:t>
            </a:r>
            <a:endParaRPr sz="24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183c21b15_0_400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t/>
            </a:r>
            <a:endParaRPr b="1" sz="4000">
              <a:solidFill>
                <a:srgbClr val="002C9D"/>
              </a:solidFill>
            </a:endParaRPr>
          </a:p>
        </p:txBody>
      </p:sp>
      <p:sp>
        <p:nvSpPr>
          <p:cNvPr id="159" name="Google Shape;159;g1e183c21b15_0_400"/>
          <p:cNvSpPr txBox="1"/>
          <p:nvPr/>
        </p:nvSpPr>
        <p:spPr>
          <a:xfrm>
            <a:off x="271000" y="273850"/>
            <a:ext cx="9527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Challenges with Istio Sidecar Proxies</a:t>
            </a:r>
            <a:endParaRPr b="1" sz="4000">
              <a:solidFill>
                <a:srgbClr val="002C9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53E58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60" name="Google Shape;160;g1e183c21b15_0_400"/>
          <p:cNvSpPr/>
          <p:nvPr/>
        </p:nvSpPr>
        <p:spPr>
          <a:xfrm>
            <a:off x="342680" y="4558867"/>
            <a:ext cx="3047400" cy="1034400"/>
          </a:xfrm>
          <a:prstGeom prst="rect">
            <a:avLst/>
          </a:prstGeom>
          <a:solidFill>
            <a:srgbClr val="E98D5E"/>
          </a:solidFill>
          <a:ln cap="flat" cmpd="sng" w="9525">
            <a:solidFill>
              <a:srgbClr val="E98D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PERFORMANCE</a:t>
            </a:r>
            <a:endParaRPr b="0" i="0" sz="1800" u="none" cap="none" strike="noStrike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61" name="Google Shape;161;g1e183c21b15_0_400"/>
          <p:cNvSpPr/>
          <p:nvPr/>
        </p:nvSpPr>
        <p:spPr>
          <a:xfrm>
            <a:off x="342680" y="2820186"/>
            <a:ext cx="3047400" cy="1034400"/>
          </a:xfrm>
          <a:prstGeom prst="rect">
            <a:avLst/>
          </a:prstGeom>
          <a:solidFill>
            <a:srgbClr val="0DCE93"/>
          </a:solidFill>
          <a:ln cap="flat" cmpd="sng" w="9525">
            <a:solidFill>
              <a:srgbClr val="0DCE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OVERHEAD</a:t>
            </a:r>
            <a:endParaRPr b="0" i="0" sz="1800" u="none" cap="none" strike="noStrike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COST</a:t>
            </a:r>
            <a:endParaRPr b="0" i="0" sz="1800" u="none" cap="none" strike="noStrike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62" name="Google Shape;162;g1e183c21b15_0_400"/>
          <p:cNvSpPr/>
          <p:nvPr/>
        </p:nvSpPr>
        <p:spPr>
          <a:xfrm>
            <a:off x="342680" y="1275225"/>
            <a:ext cx="3047400" cy="1034400"/>
          </a:xfrm>
          <a:prstGeom prst="rect">
            <a:avLst/>
          </a:prstGeom>
          <a:solidFill>
            <a:srgbClr val="158BC2"/>
          </a:solidFill>
          <a:ln cap="flat" cmpd="sng" w="9525">
            <a:solidFill>
              <a:srgbClr val="158B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OPERATIONAL</a:t>
            </a:r>
            <a:endParaRPr b="0" i="0" sz="1800" u="none" cap="none" strike="noStrike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COMPLEXITY</a:t>
            </a:r>
            <a:endParaRPr b="0" i="0" sz="1800" u="none" cap="none" strike="noStrike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63" name="Google Shape;163;g1e183c21b15_0_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172" y="1275225"/>
            <a:ext cx="7335207" cy="44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183c21b15_0_410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Istio Ambient Mesh</a:t>
            </a:r>
            <a:endParaRPr b="1" sz="4000">
              <a:solidFill>
                <a:srgbClr val="002C9D"/>
              </a:solidFill>
            </a:endParaRPr>
          </a:p>
        </p:txBody>
      </p:sp>
      <p:sp>
        <p:nvSpPr>
          <p:cNvPr id="169" name="Google Shape;169;g1e183c21b15_0_410"/>
          <p:cNvSpPr txBox="1"/>
          <p:nvPr/>
        </p:nvSpPr>
        <p:spPr>
          <a:xfrm>
            <a:off x="3056625" y="1338950"/>
            <a:ext cx="6423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/>
              <a:t>A </a:t>
            </a:r>
            <a:r>
              <a:rPr lang="en-CA" sz="1700"/>
              <a:t>recent</a:t>
            </a:r>
            <a:r>
              <a:rPr lang="en-CA" sz="1700"/>
              <a:t>, open source contribution to the Istio project,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/>
              <a:t>that defines a new </a:t>
            </a:r>
            <a:r>
              <a:rPr b="1" i="1" lang="en-CA" sz="1700"/>
              <a:t>sidecar-less data plane</a:t>
            </a:r>
            <a:r>
              <a:rPr lang="en-CA" sz="1700"/>
              <a:t>.</a:t>
            </a:r>
            <a:endParaRPr sz="1700"/>
          </a:p>
        </p:txBody>
      </p:sp>
      <p:grpSp>
        <p:nvGrpSpPr>
          <p:cNvPr id="170" name="Google Shape;170;g1e183c21b15_0_410"/>
          <p:cNvGrpSpPr/>
          <p:nvPr/>
        </p:nvGrpSpPr>
        <p:grpSpPr>
          <a:xfrm>
            <a:off x="7389842" y="2723257"/>
            <a:ext cx="1888440" cy="2140791"/>
            <a:chOff x="7071334" y="2193575"/>
            <a:chExt cx="1609237" cy="1699985"/>
          </a:xfrm>
        </p:grpSpPr>
        <p:sp>
          <p:nvSpPr>
            <p:cNvPr id="171" name="Google Shape;171;g1e183c21b15_0_410"/>
            <p:cNvSpPr/>
            <p:nvPr/>
          </p:nvSpPr>
          <p:spPr>
            <a:xfrm>
              <a:off x="7071334" y="2756860"/>
              <a:ext cx="1593000" cy="1136700"/>
            </a:xfrm>
            <a:prstGeom prst="rect">
              <a:avLst/>
            </a:prstGeom>
            <a:solidFill>
              <a:srgbClr val="E98D5E"/>
            </a:solidFill>
            <a:ln cap="flat" cmpd="sng" w="9525">
              <a:solidFill>
                <a:srgbClr val="E98D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1e183c21b15_0_410"/>
            <p:cNvSpPr/>
            <p:nvPr/>
          </p:nvSpPr>
          <p:spPr>
            <a:xfrm>
              <a:off x="7380846" y="2193575"/>
              <a:ext cx="973800" cy="9831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E98D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1e183c21b15_0_410"/>
            <p:cNvSpPr txBox="1"/>
            <p:nvPr/>
          </p:nvSpPr>
          <p:spPr>
            <a:xfrm>
              <a:off x="7087571" y="3214289"/>
              <a:ext cx="1593000" cy="5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7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Improve</a:t>
              </a:r>
              <a:endParaRPr b="1" sz="1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7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Performance</a:t>
              </a:r>
              <a:endParaRPr b="1" sz="1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74" name="Google Shape;174;g1e183c21b15_0_4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46107" y="2360368"/>
              <a:ext cx="643484" cy="6494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g1e183c21b15_0_410"/>
          <p:cNvGrpSpPr/>
          <p:nvPr/>
        </p:nvGrpSpPr>
        <p:grpSpPr>
          <a:xfrm>
            <a:off x="2462717" y="2723255"/>
            <a:ext cx="1869386" cy="2140791"/>
            <a:chOff x="2131293" y="2138700"/>
            <a:chExt cx="1593000" cy="1699985"/>
          </a:xfrm>
        </p:grpSpPr>
        <p:sp>
          <p:nvSpPr>
            <p:cNvPr id="176" name="Google Shape;176;g1e183c21b15_0_410"/>
            <p:cNvSpPr/>
            <p:nvPr/>
          </p:nvSpPr>
          <p:spPr>
            <a:xfrm>
              <a:off x="2131293" y="2701985"/>
              <a:ext cx="1593000" cy="1136700"/>
            </a:xfrm>
            <a:prstGeom prst="rect">
              <a:avLst/>
            </a:prstGeom>
            <a:solidFill>
              <a:srgbClr val="67B5DA"/>
            </a:solidFill>
            <a:ln cap="flat" cmpd="sng" w="9525">
              <a:solidFill>
                <a:srgbClr val="67B5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g1e183c21b15_0_410"/>
            <p:cNvSpPr/>
            <p:nvPr/>
          </p:nvSpPr>
          <p:spPr>
            <a:xfrm>
              <a:off x="2440804" y="2138700"/>
              <a:ext cx="973800" cy="9831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7B5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1e183c21b15_0_410"/>
            <p:cNvSpPr txBox="1"/>
            <p:nvPr/>
          </p:nvSpPr>
          <p:spPr>
            <a:xfrm>
              <a:off x="2147529" y="3159414"/>
              <a:ext cx="1545900" cy="5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7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Simplify</a:t>
              </a:r>
              <a:endParaRPr b="1" sz="1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7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Operations</a:t>
              </a:r>
              <a:endParaRPr b="1" sz="1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79" name="Google Shape;179;g1e183c21b15_0_410"/>
            <p:cNvPicPr preferRelativeResize="0"/>
            <p:nvPr/>
          </p:nvPicPr>
          <p:blipFill rotWithShape="1">
            <a:blip r:embed="rId4">
              <a:alphaModFix/>
            </a:blip>
            <a:srcRect b="11624" l="11676" r="11252" t="12795"/>
            <a:stretch/>
          </p:blipFill>
          <p:spPr>
            <a:xfrm>
              <a:off x="2606066" y="2311767"/>
              <a:ext cx="643484" cy="6369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g1e183c21b15_0_410"/>
          <p:cNvGrpSpPr/>
          <p:nvPr/>
        </p:nvGrpSpPr>
        <p:grpSpPr>
          <a:xfrm>
            <a:off x="4926262" y="2723539"/>
            <a:ext cx="1869385" cy="2140791"/>
            <a:chOff x="3971250" y="2155450"/>
            <a:chExt cx="1593000" cy="1699985"/>
          </a:xfrm>
        </p:grpSpPr>
        <p:sp>
          <p:nvSpPr>
            <p:cNvPr id="181" name="Google Shape;181;g1e183c21b15_0_410"/>
            <p:cNvSpPr/>
            <p:nvPr/>
          </p:nvSpPr>
          <p:spPr>
            <a:xfrm>
              <a:off x="3971250" y="2718735"/>
              <a:ext cx="1593000" cy="1136700"/>
            </a:xfrm>
            <a:prstGeom prst="rect">
              <a:avLst/>
            </a:prstGeom>
            <a:solidFill>
              <a:srgbClr val="0DCE93"/>
            </a:solidFill>
            <a:ln cap="flat" cmpd="sng" w="9525">
              <a:solidFill>
                <a:srgbClr val="0DCE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1e183c21b15_0_410"/>
            <p:cNvSpPr/>
            <p:nvPr/>
          </p:nvSpPr>
          <p:spPr>
            <a:xfrm>
              <a:off x="4280762" y="2155450"/>
              <a:ext cx="973800" cy="9831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DCE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g1e183c21b15_0_410"/>
            <p:cNvSpPr txBox="1"/>
            <p:nvPr/>
          </p:nvSpPr>
          <p:spPr>
            <a:xfrm>
              <a:off x="3987487" y="3176164"/>
              <a:ext cx="1545900" cy="5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7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Cost </a:t>
              </a:r>
              <a:endParaRPr b="1" sz="1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7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Reduction</a:t>
              </a:r>
              <a:endParaRPr b="1" sz="1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84" name="Google Shape;184;g1e183c21b15_0_4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99124" y="2363097"/>
              <a:ext cx="643485" cy="567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g1e183c21b15_0_4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99123" y="2363098"/>
              <a:ext cx="643485" cy="56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g1e183c21b15_0_410"/>
          <p:cNvSpPr txBox="1"/>
          <p:nvPr/>
        </p:nvSpPr>
        <p:spPr>
          <a:xfrm>
            <a:off x="3056625" y="5284491"/>
            <a:ext cx="58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rgbClr val="158BC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https://istio.io/latest/blog/2022/introducing-ambient-mesh/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183c21b15_0_629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Ambient Mesh Architecture</a:t>
            </a:r>
            <a:endParaRPr b="1" sz="4000">
              <a:solidFill>
                <a:srgbClr val="002C9D"/>
              </a:solidFill>
            </a:endParaRPr>
          </a:p>
        </p:txBody>
      </p:sp>
      <p:pic>
        <p:nvPicPr>
          <p:cNvPr id="192" name="Google Shape;192;g1e183c21b15_0_6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675" y="974850"/>
            <a:ext cx="8274275" cy="55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183c21b15_0_654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Ambient Mesh Architecture</a:t>
            </a:r>
            <a:endParaRPr b="1" sz="4000">
              <a:solidFill>
                <a:srgbClr val="002C9D"/>
              </a:solidFill>
            </a:endParaRPr>
          </a:p>
        </p:txBody>
      </p:sp>
      <p:pic>
        <p:nvPicPr>
          <p:cNvPr id="198" name="Google Shape;198;g1e183c21b15_0_6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200" y="1108600"/>
            <a:ext cx="8027726" cy="4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183c21b15_0_660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Ambient Mesh Architecture</a:t>
            </a:r>
            <a:endParaRPr b="1" sz="4000">
              <a:solidFill>
                <a:srgbClr val="002C9D"/>
              </a:solidFill>
            </a:endParaRPr>
          </a:p>
        </p:txBody>
      </p:sp>
      <p:pic>
        <p:nvPicPr>
          <p:cNvPr id="204" name="Google Shape;204;g1e183c21b15_0_6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175" y="1078825"/>
            <a:ext cx="9572951" cy="52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183c21b15_0_666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Is Istio Ambient Mesh Secure?</a:t>
            </a:r>
            <a:endParaRPr b="1" sz="4000">
              <a:solidFill>
                <a:srgbClr val="002C9D"/>
              </a:solidFill>
            </a:endParaRPr>
          </a:p>
        </p:txBody>
      </p:sp>
      <p:sp>
        <p:nvSpPr>
          <p:cNvPr id="210" name="Google Shape;210;g1e183c21b15_0_666"/>
          <p:cNvSpPr txBox="1"/>
          <p:nvPr/>
        </p:nvSpPr>
        <p:spPr>
          <a:xfrm>
            <a:off x="301175" y="2971775"/>
            <a:ext cx="107307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900">
                <a:solidFill>
                  <a:srgbClr val="262626"/>
                </a:solidFill>
                <a:latin typeface="Barlow"/>
                <a:ea typeface="Barlow"/>
                <a:cs typeface="Barlow"/>
                <a:sym typeface="Barlow"/>
              </a:rPr>
              <a:t>Istio Ambient is </a:t>
            </a:r>
            <a:r>
              <a:rPr i="1" lang="en-CA" sz="4900">
                <a:solidFill>
                  <a:srgbClr val="262626"/>
                </a:solidFill>
                <a:latin typeface="Barlow"/>
                <a:ea typeface="Barlow"/>
                <a:cs typeface="Barlow"/>
                <a:sym typeface="Barlow"/>
              </a:rPr>
              <a:t>as secure </a:t>
            </a:r>
            <a:r>
              <a:rPr lang="en-CA" sz="4900">
                <a:solidFill>
                  <a:srgbClr val="262626"/>
                </a:solidFill>
                <a:latin typeface="Barlow"/>
                <a:ea typeface="Barlow"/>
                <a:cs typeface="Barlow"/>
                <a:sym typeface="Barlow"/>
              </a:rPr>
              <a:t> as sidecar</a:t>
            </a:r>
            <a:endParaRPr sz="4900">
              <a:solidFill>
                <a:srgbClr val="26262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26262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26262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26262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Reference - Ambient Mesh Security Talk</a:t>
            </a:r>
            <a:endParaRPr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183c21b15_0_671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Can Sidecar &amp; Ambient Co-exist?</a:t>
            </a:r>
            <a:endParaRPr b="1" sz="4000">
              <a:solidFill>
                <a:srgbClr val="002C9D"/>
              </a:solidFill>
            </a:endParaRPr>
          </a:p>
        </p:txBody>
      </p:sp>
      <p:pic>
        <p:nvPicPr>
          <p:cNvPr id="216" name="Google Shape;216;g1e183c21b15_0_671"/>
          <p:cNvPicPr preferRelativeResize="0"/>
          <p:nvPr/>
        </p:nvPicPr>
        <p:blipFill rotWithShape="1">
          <a:blip r:embed="rId3">
            <a:alphaModFix/>
          </a:blip>
          <a:srcRect b="25497" l="10343" r="9663" t="14366"/>
          <a:stretch/>
        </p:blipFill>
        <p:spPr>
          <a:xfrm>
            <a:off x="11166506" y="6364699"/>
            <a:ext cx="984994" cy="49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e183c21b15_0_671"/>
          <p:cNvSpPr/>
          <p:nvPr/>
        </p:nvSpPr>
        <p:spPr>
          <a:xfrm>
            <a:off x="6090375" y="4877775"/>
            <a:ext cx="5440800" cy="8391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E98D5E"/>
              </a:gs>
              <a:gs pos="100000">
                <a:srgbClr val="FFFFFF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e183c21b15_0_671"/>
          <p:cNvSpPr/>
          <p:nvPr/>
        </p:nvSpPr>
        <p:spPr>
          <a:xfrm>
            <a:off x="6090375" y="3810975"/>
            <a:ext cx="5440800" cy="8391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97D3EE"/>
              </a:gs>
              <a:gs pos="100000">
                <a:srgbClr val="FFFFFF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e183c21b15_0_671"/>
          <p:cNvSpPr/>
          <p:nvPr/>
        </p:nvSpPr>
        <p:spPr>
          <a:xfrm>
            <a:off x="6090375" y="2744175"/>
            <a:ext cx="5440800" cy="8391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0DCE93"/>
              </a:gs>
              <a:gs pos="100000">
                <a:srgbClr val="FFFFFF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g1e183c21b15_0_671"/>
          <p:cNvCxnSpPr/>
          <p:nvPr/>
        </p:nvCxnSpPr>
        <p:spPr>
          <a:xfrm>
            <a:off x="5112175" y="2032450"/>
            <a:ext cx="0" cy="594000"/>
          </a:xfrm>
          <a:prstGeom prst="straightConnector1">
            <a:avLst/>
          </a:prstGeom>
          <a:noFill/>
          <a:ln cap="flat" cmpd="sng" w="9525">
            <a:solidFill>
              <a:srgbClr val="253E5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g1e183c21b15_0_671"/>
          <p:cNvCxnSpPr/>
          <p:nvPr/>
        </p:nvCxnSpPr>
        <p:spPr>
          <a:xfrm>
            <a:off x="1911775" y="2032450"/>
            <a:ext cx="0" cy="594000"/>
          </a:xfrm>
          <a:prstGeom prst="straightConnector1">
            <a:avLst/>
          </a:prstGeom>
          <a:noFill/>
          <a:ln cap="flat" cmpd="sng" w="9525">
            <a:solidFill>
              <a:srgbClr val="253E5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g1e183c21b15_0_671"/>
          <p:cNvSpPr/>
          <p:nvPr/>
        </p:nvSpPr>
        <p:spPr>
          <a:xfrm>
            <a:off x="3649925" y="2610475"/>
            <a:ext cx="2891700" cy="365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F7FB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e183c21b15_0_671"/>
          <p:cNvSpPr/>
          <p:nvPr/>
        </p:nvSpPr>
        <p:spPr>
          <a:xfrm>
            <a:off x="631875" y="2618950"/>
            <a:ext cx="2639100" cy="365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F7FB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e183c21b15_0_671"/>
          <p:cNvSpPr/>
          <p:nvPr/>
        </p:nvSpPr>
        <p:spPr>
          <a:xfrm>
            <a:off x="826675" y="2798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g1e183c21b15_0_671"/>
          <p:cNvSpPr/>
          <p:nvPr/>
        </p:nvSpPr>
        <p:spPr>
          <a:xfrm>
            <a:off x="826675" y="3179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g1e183c21b15_0_671"/>
          <p:cNvSpPr/>
          <p:nvPr/>
        </p:nvSpPr>
        <p:spPr>
          <a:xfrm>
            <a:off x="826675" y="3560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g1e183c21b15_0_671"/>
          <p:cNvSpPr/>
          <p:nvPr/>
        </p:nvSpPr>
        <p:spPr>
          <a:xfrm>
            <a:off x="826675" y="3941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g1e183c21b15_0_671"/>
          <p:cNvSpPr/>
          <p:nvPr/>
        </p:nvSpPr>
        <p:spPr>
          <a:xfrm>
            <a:off x="826675" y="4322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g1e183c21b15_0_671"/>
          <p:cNvSpPr/>
          <p:nvPr/>
        </p:nvSpPr>
        <p:spPr>
          <a:xfrm>
            <a:off x="826675" y="4703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g1e183c21b15_0_671"/>
          <p:cNvSpPr/>
          <p:nvPr/>
        </p:nvSpPr>
        <p:spPr>
          <a:xfrm>
            <a:off x="1207675" y="2798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e183c21b15_0_671"/>
          <p:cNvSpPr/>
          <p:nvPr/>
        </p:nvSpPr>
        <p:spPr>
          <a:xfrm>
            <a:off x="1207675" y="3179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e183c21b15_0_671"/>
          <p:cNvSpPr/>
          <p:nvPr/>
        </p:nvSpPr>
        <p:spPr>
          <a:xfrm>
            <a:off x="1207675" y="3560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e183c21b15_0_671"/>
          <p:cNvSpPr/>
          <p:nvPr/>
        </p:nvSpPr>
        <p:spPr>
          <a:xfrm>
            <a:off x="1207675" y="3941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e183c21b15_0_671"/>
          <p:cNvSpPr/>
          <p:nvPr/>
        </p:nvSpPr>
        <p:spPr>
          <a:xfrm>
            <a:off x="1207675" y="4322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183c21b15_0_671"/>
          <p:cNvSpPr/>
          <p:nvPr/>
        </p:nvSpPr>
        <p:spPr>
          <a:xfrm>
            <a:off x="1207675" y="4703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e183c21b15_0_671"/>
          <p:cNvSpPr/>
          <p:nvPr/>
        </p:nvSpPr>
        <p:spPr>
          <a:xfrm>
            <a:off x="1588675" y="2798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g1e183c21b15_0_671"/>
          <p:cNvSpPr/>
          <p:nvPr/>
        </p:nvSpPr>
        <p:spPr>
          <a:xfrm>
            <a:off x="1588675" y="3179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g1e183c21b15_0_671"/>
          <p:cNvSpPr/>
          <p:nvPr/>
        </p:nvSpPr>
        <p:spPr>
          <a:xfrm>
            <a:off x="1588675" y="3560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" name="Google Shape;239;g1e183c21b15_0_671"/>
          <p:cNvSpPr/>
          <p:nvPr/>
        </p:nvSpPr>
        <p:spPr>
          <a:xfrm>
            <a:off x="1588675" y="3941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g1e183c21b15_0_671"/>
          <p:cNvSpPr/>
          <p:nvPr/>
        </p:nvSpPr>
        <p:spPr>
          <a:xfrm>
            <a:off x="1588675" y="4322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g1e183c21b15_0_671"/>
          <p:cNvSpPr/>
          <p:nvPr/>
        </p:nvSpPr>
        <p:spPr>
          <a:xfrm>
            <a:off x="1588675" y="4703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" name="Google Shape;242;g1e183c21b15_0_671"/>
          <p:cNvSpPr/>
          <p:nvPr/>
        </p:nvSpPr>
        <p:spPr>
          <a:xfrm>
            <a:off x="1969675" y="2798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e183c21b15_0_671"/>
          <p:cNvSpPr/>
          <p:nvPr/>
        </p:nvSpPr>
        <p:spPr>
          <a:xfrm>
            <a:off x="1969675" y="3179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e183c21b15_0_671"/>
          <p:cNvSpPr/>
          <p:nvPr/>
        </p:nvSpPr>
        <p:spPr>
          <a:xfrm>
            <a:off x="1969675" y="3560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e183c21b15_0_671"/>
          <p:cNvSpPr/>
          <p:nvPr/>
        </p:nvSpPr>
        <p:spPr>
          <a:xfrm>
            <a:off x="1969675" y="3941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e183c21b15_0_671"/>
          <p:cNvSpPr/>
          <p:nvPr/>
        </p:nvSpPr>
        <p:spPr>
          <a:xfrm>
            <a:off x="1969675" y="4322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e183c21b15_0_671"/>
          <p:cNvSpPr/>
          <p:nvPr/>
        </p:nvSpPr>
        <p:spPr>
          <a:xfrm>
            <a:off x="1969675" y="4703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e183c21b15_0_671"/>
          <p:cNvSpPr/>
          <p:nvPr/>
        </p:nvSpPr>
        <p:spPr>
          <a:xfrm>
            <a:off x="2350675" y="2798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g1e183c21b15_0_671"/>
          <p:cNvSpPr/>
          <p:nvPr/>
        </p:nvSpPr>
        <p:spPr>
          <a:xfrm>
            <a:off x="2350675" y="3179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g1e183c21b15_0_671"/>
          <p:cNvSpPr/>
          <p:nvPr/>
        </p:nvSpPr>
        <p:spPr>
          <a:xfrm>
            <a:off x="2350675" y="3560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g1e183c21b15_0_671"/>
          <p:cNvSpPr/>
          <p:nvPr/>
        </p:nvSpPr>
        <p:spPr>
          <a:xfrm>
            <a:off x="2350675" y="3941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g1e183c21b15_0_671"/>
          <p:cNvSpPr/>
          <p:nvPr/>
        </p:nvSpPr>
        <p:spPr>
          <a:xfrm>
            <a:off x="2350675" y="4322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g1e183c21b15_0_671"/>
          <p:cNvSpPr/>
          <p:nvPr/>
        </p:nvSpPr>
        <p:spPr>
          <a:xfrm>
            <a:off x="2350675" y="4703550"/>
            <a:ext cx="327000" cy="263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g1e183c21b15_0_671"/>
          <p:cNvSpPr/>
          <p:nvPr/>
        </p:nvSpPr>
        <p:spPr>
          <a:xfrm>
            <a:off x="2731675" y="2798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e183c21b15_0_671"/>
          <p:cNvSpPr/>
          <p:nvPr/>
        </p:nvSpPr>
        <p:spPr>
          <a:xfrm>
            <a:off x="2731675" y="3179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e183c21b15_0_671"/>
          <p:cNvSpPr/>
          <p:nvPr/>
        </p:nvSpPr>
        <p:spPr>
          <a:xfrm>
            <a:off x="2731675" y="3560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e183c21b15_0_671"/>
          <p:cNvSpPr/>
          <p:nvPr/>
        </p:nvSpPr>
        <p:spPr>
          <a:xfrm>
            <a:off x="2731675" y="3941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e183c21b15_0_671"/>
          <p:cNvSpPr/>
          <p:nvPr/>
        </p:nvSpPr>
        <p:spPr>
          <a:xfrm>
            <a:off x="2731675" y="4322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e183c21b15_0_671"/>
          <p:cNvSpPr/>
          <p:nvPr/>
        </p:nvSpPr>
        <p:spPr>
          <a:xfrm>
            <a:off x="2731675" y="47035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e183c21b15_0_671"/>
          <p:cNvSpPr/>
          <p:nvPr/>
        </p:nvSpPr>
        <p:spPr>
          <a:xfrm>
            <a:off x="826675" y="5043450"/>
            <a:ext cx="2232000" cy="4368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e183c21b15_0_671"/>
          <p:cNvSpPr/>
          <p:nvPr/>
        </p:nvSpPr>
        <p:spPr>
          <a:xfrm>
            <a:off x="3950875" y="5043450"/>
            <a:ext cx="2232000" cy="4368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e183c21b15_0_671"/>
          <p:cNvSpPr/>
          <p:nvPr/>
        </p:nvSpPr>
        <p:spPr>
          <a:xfrm>
            <a:off x="4408075" y="4932150"/>
            <a:ext cx="1324200" cy="263700"/>
          </a:xfrm>
          <a:prstGeom prst="rect">
            <a:avLst/>
          </a:prstGeom>
          <a:solidFill>
            <a:srgbClr val="253E58"/>
          </a:solidFill>
          <a:ln cap="flat" cmpd="sng" w="9525">
            <a:solidFill>
              <a:srgbClr val="253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ztunnel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g1e183c21b15_0_671"/>
          <p:cNvSpPr txBox="1"/>
          <p:nvPr/>
        </p:nvSpPr>
        <p:spPr>
          <a:xfrm>
            <a:off x="770850" y="5583025"/>
            <a:ext cx="230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/>
              <a:t>Sidecar</a:t>
            </a:r>
            <a:endParaRPr sz="1800"/>
          </a:p>
        </p:txBody>
      </p:sp>
      <p:sp>
        <p:nvSpPr>
          <p:cNvPr id="264" name="Google Shape;264;g1e183c21b15_0_671"/>
          <p:cNvSpPr txBox="1"/>
          <p:nvPr/>
        </p:nvSpPr>
        <p:spPr>
          <a:xfrm>
            <a:off x="3756150" y="5583025"/>
            <a:ext cx="263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/>
              <a:t>Sidecar-less</a:t>
            </a:r>
            <a:endParaRPr sz="1800"/>
          </a:p>
        </p:txBody>
      </p:sp>
      <p:sp>
        <p:nvSpPr>
          <p:cNvPr id="265" name="Google Shape;265;g1e183c21b15_0_671"/>
          <p:cNvSpPr/>
          <p:nvPr/>
        </p:nvSpPr>
        <p:spPr>
          <a:xfrm>
            <a:off x="631875" y="1437000"/>
            <a:ext cx="5909700" cy="802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>
                <a:solidFill>
                  <a:srgbClr val="FFFFFF"/>
                </a:solidFill>
              </a:rPr>
              <a:t>Istio Control Plane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266" name="Google Shape;266;g1e183c21b15_0_671"/>
          <p:cNvSpPr txBox="1"/>
          <p:nvPr/>
        </p:nvSpPr>
        <p:spPr>
          <a:xfrm>
            <a:off x="6880275" y="2925225"/>
            <a:ext cx="416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900">
                <a:solidFill>
                  <a:srgbClr val="51565A"/>
                </a:solidFill>
              </a:rPr>
              <a:t>Cost Flexibility</a:t>
            </a:r>
            <a:endParaRPr b="1" sz="1900">
              <a:solidFill>
                <a:srgbClr val="51565A"/>
              </a:solidFill>
            </a:endParaRPr>
          </a:p>
        </p:txBody>
      </p:sp>
      <p:sp>
        <p:nvSpPr>
          <p:cNvPr id="267" name="Google Shape;267;g1e183c21b15_0_671"/>
          <p:cNvSpPr txBox="1"/>
          <p:nvPr/>
        </p:nvSpPr>
        <p:spPr>
          <a:xfrm>
            <a:off x="6880275" y="3992025"/>
            <a:ext cx="416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900">
                <a:solidFill>
                  <a:srgbClr val="51565A"/>
                </a:solidFill>
              </a:rPr>
              <a:t>Operational Flexibility</a:t>
            </a:r>
            <a:endParaRPr b="1" sz="1900">
              <a:solidFill>
                <a:srgbClr val="51565A"/>
              </a:solidFill>
            </a:endParaRPr>
          </a:p>
        </p:txBody>
      </p:sp>
      <p:sp>
        <p:nvSpPr>
          <p:cNvPr id="268" name="Google Shape;268;g1e183c21b15_0_671"/>
          <p:cNvSpPr txBox="1"/>
          <p:nvPr/>
        </p:nvSpPr>
        <p:spPr>
          <a:xfrm>
            <a:off x="6880275" y="5058825"/>
            <a:ext cx="416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900">
                <a:solidFill>
                  <a:srgbClr val="51565A"/>
                </a:solidFill>
              </a:rPr>
              <a:t>Performance Flexibility</a:t>
            </a:r>
            <a:endParaRPr b="1" sz="1900">
              <a:solidFill>
                <a:srgbClr val="51565A"/>
              </a:solidFill>
            </a:endParaRPr>
          </a:p>
        </p:txBody>
      </p:sp>
      <p:sp>
        <p:nvSpPr>
          <p:cNvPr id="269" name="Google Shape;269;g1e183c21b15_0_671"/>
          <p:cNvSpPr/>
          <p:nvPr/>
        </p:nvSpPr>
        <p:spPr>
          <a:xfrm>
            <a:off x="3653538" y="4453350"/>
            <a:ext cx="903000" cy="436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53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waypoint proxy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" name="Google Shape;270;g1e183c21b15_0_671"/>
          <p:cNvSpPr/>
          <p:nvPr/>
        </p:nvSpPr>
        <p:spPr>
          <a:xfrm>
            <a:off x="4106713" y="3327688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e183c21b15_0_671"/>
          <p:cNvSpPr/>
          <p:nvPr/>
        </p:nvSpPr>
        <p:spPr>
          <a:xfrm>
            <a:off x="4106713" y="3708688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e183c21b15_0_671"/>
          <p:cNvSpPr/>
          <p:nvPr/>
        </p:nvSpPr>
        <p:spPr>
          <a:xfrm>
            <a:off x="4106713" y="4089688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e183c21b15_0_671"/>
          <p:cNvSpPr/>
          <p:nvPr/>
        </p:nvSpPr>
        <p:spPr>
          <a:xfrm>
            <a:off x="5408713" y="334025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e183c21b15_0_671"/>
          <p:cNvSpPr/>
          <p:nvPr/>
        </p:nvSpPr>
        <p:spPr>
          <a:xfrm>
            <a:off x="5408713" y="3710113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e183c21b15_0_671"/>
          <p:cNvSpPr/>
          <p:nvPr/>
        </p:nvSpPr>
        <p:spPr>
          <a:xfrm>
            <a:off x="5408713" y="4091113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e183c21b15_0_671"/>
          <p:cNvSpPr/>
          <p:nvPr/>
        </p:nvSpPr>
        <p:spPr>
          <a:xfrm>
            <a:off x="6170713" y="3329113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e183c21b15_0_671"/>
          <p:cNvSpPr/>
          <p:nvPr/>
        </p:nvSpPr>
        <p:spPr>
          <a:xfrm>
            <a:off x="6170713" y="3710113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e183c21b15_0_671"/>
          <p:cNvSpPr/>
          <p:nvPr/>
        </p:nvSpPr>
        <p:spPr>
          <a:xfrm>
            <a:off x="6170713" y="4091113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e183c21b15_0_671"/>
          <p:cNvSpPr/>
          <p:nvPr/>
        </p:nvSpPr>
        <p:spPr>
          <a:xfrm>
            <a:off x="5496000" y="4456925"/>
            <a:ext cx="903000" cy="4311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253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</a:rPr>
              <a:t>waypoint proxy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g1e183c21b15_0_671"/>
          <p:cNvSpPr/>
          <p:nvPr/>
        </p:nvSpPr>
        <p:spPr>
          <a:xfrm>
            <a:off x="5789713" y="3329138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e183c21b15_0_671"/>
          <p:cNvSpPr/>
          <p:nvPr/>
        </p:nvSpPr>
        <p:spPr>
          <a:xfrm>
            <a:off x="5789713" y="3710138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e183c21b15_0_671"/>
          <p:cNvSpPr/>
          <p:nvPr/>
        </p:nvSpPr>
        <p:spPr>
          <a:xfrm>
            <a:off x="5789713" y="4091138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e183c21b15_0_671"/>
          <p:cNvSpPr/>
          <p:nvPr/>
        </p:nvSpPr>
        <p:spPr>
          <a:xfrm>
            <a:off x="3725713" y="3327713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e183c21b15_0_671"/>
          <p:cNvSpPr/>
          <p:nvPr/>
        </p:nvSpPr>
        <p:spPr>
          <a:xfrm>
            <a:off x="3725713" y="3708713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e183c21b15_0_671"/>
          <p:cNvSpPr/>
          <p:nvPr/>
        </p:nvSpPr>
        <p:spPr>
          <a:xfrm>
            <a:off x="3725713" y="4089713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e183c21b15_0_671"/>
          <p:cNvSpPr/>
          <p:nvPr/>
        </p:nvSpPr>
        <p:spPr>
          <a:xfrm>
            <a:off x="4101013" y="2968975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e183c21b15_0_671"/>
          <p:cNvSpPr/>
          <p:nvPr/>
        </p:nvSpPr>
        <p:spPr>
          <a:xfrm>
            <a:off x="5403013" y="297040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e183c21b15_0_671"/>
          <p:cNvSpPr/>
          <p:nvPr/>
        </p:nvSpPr>
        <p:spPr>
          <a:xfrm>
            <a:off x="6165013" y="297040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e183c21b15_0_671"/>
          <p:cNvSpPr/>
          <p:nvPr/>
        </p:nvSpPr>
        <p:spPr>
          <a:xfrm>
            <a:off x="5784013" y="2970425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219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e183c21b15_0_671"/>
          <p:cNvSpPr/>
          <p:nvPr/>
        </p:nvSpPr>
        <p:spPr>
          <a:xfrm>
            <a:off x="3720013" y="2969000"/>
            <a:ext cx="327000" cy="263700"/>
          </a:xfrm>
          <a:prstGeom prst="rect">
            <a:avLst/>
          </a:prstGeom>
          <a:solidFill>
            <a:srgbClr val="97D3EE"/>
          </a:solidFill>
          <a:ln cap="flat" cmpd="sng" w="9525">
            <a:solidFill>
              <a:srgbClr val="97D3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3106bf90e_0_0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How can you get involved?</a:t>
            </a:r>
            <a:endParaRPr b="1" sz="4000">
              <a:solidFill>
                <a:srgbClr val="002C9D"/>
              </a:solidFill>
            </a:endParaRPr>
          </a:p>
        </p:txBody>
      </p:sp>
      <p:sp>
        <p:nvSpPr>
          <p:cNvPr id="296" name="Google Shape;296;g233106bf90e_0_0"/>
          <p:cNvSpPr txBox="1"/>
          <p:nvPr/>
        </p:nvSpPr>
        <p:spPr>
          <a:xfrm>
            <a:off x="403675" y="1181975"/>
            <a:ext cx="10730700" cy="5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CA" sz="2400">
                <a:solidFill>
                  <a:srgbClr val="262626"/>
                </a:solidFill>
              </a:rPr>
              <a:t>Join Istio slack</a:t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CA" sz="2400">
                <a:solidFill>
                  <a:srgbClr val="262626"/>
                </a:solidFill>
              </a:rPr>
              <a:t>Attend Istio events</a:t>
            </a:r>
            <a:endParaRPr sz="24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CA" sz="2400">
                <a:solidFill>
                  <a:srgbClr val="262626"/>
                </a:solidFill>
              </a:rPr>
              <a:t>Reporting bugs &amp; </a:t>
            </a:r>
            <a:r>
              <a:rPr lang="en-CA" sz="2400">
                <a:solidFill>
                  <a:srgbClr val="262626"/>
                </a:solidFill>
              </a:rPr>
              <a:t>security</a:t>
            </a:r>
            <a:r>
              <a:rPr lang="en-CA" sz="2400">
                <a:solidFill>
                  <a:srgbClr val="262626"/>
                </a:solidFill>
              </a:rPr>
              <a:t> </a:t>
            </a:r>
            <a:r>
              <a:rPr lang="en-CA" sz="2400">
                <a:solidFill>
                  <a:srgbClr val="262626"/>
                </a:solidFill>
              </a:rPr>
              <a:t>vulnerabilities</a:t>
            </a:r>
            <a:endParaRPr sz="24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CA" sz="2400">
                <a:solidFill>
                  <a:srgbClr val="262626"/>
                </a:solidFill>
              </a:rPr>
              <a:t>Become a code contributor</a:t>
            </a:r>
            <a:endParaRPr sz="24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CA" sz="2400">
                <a:solidFill>
                  <a:srgbClr val="262626"/>
                </a:solidFill>
              </a:rPr>
              <a:t>Participate in Working Group &amp; TOC meetings</a:t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Reference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g2330380fcc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333" y="135667"/>
            <a:ext cx="5586132" cy="665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559904" y="27922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3600"/>
              <a:buFont typeface="Arial"/>
              <a:buNone/>
            </a:pPr>
            <a:r>
              <a:rPr i="1" lang="en-CA" sz="3600">
                <a:solidFill>
                  <a:srgbClr val="002C9D"/>
                </a:solidFill>
              </a:rPr>
              <a:t>Apr 20, 2023</a:t>
            </a:r>
            <a:endParaRPr i="1" sz="3600">
              <a:solidFill>
                <a:srgbClr val="002C9D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3600"/>
              <a:buFont typeface="Arial"/>
              <a:buNone/>
            </a:pPr>
            <a:r>
              <a:rPr i="1" lang="en-CA" sz="3600">
                <a:solidFill>
                  <a:srgbClr val="002C9D"/>
                </a:solidFill>
              </a:rPr>
              <a:t>Neeraj Poddar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559904" y="17820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5600"/>
              <a:buFont typeface="Arial"/>
              <a:buNone/>
            </a:pPr>
            <a:r>
              <a:rPr b="1" lang="en-CA" sz="3800">
                <a:solidFill>
                  <a:srgbClr val="002C9D"/>
                </a:solidFill>
              </a:rPr>
              <a:t>Future of Istio - Sidecar, Sidecarless or Both</a:t>
            </a:r>
            <a:endParaRPr sz="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"/>
          <p:cNvSpPr/>
          <p:nvPr/>
        </p:nvSpPr>
        <p:spPr>
          <a:xfrm>
            <a:off x="3383446" y="344559"/>
            <a:ext cx="5425108" cy="54251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"/>
          <p:cNvSpPr txBox="1"/>
          <p:nvPr/>
        </p:nvSpPr>
        <p:spPr>
          <a:xfrm>
            <a:off x="2470396" y="2525857"/>
            <a:ext cx="72512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CA" sz="1800" u="none" cap="none" strike="noStrike">
                <a:solidFill>
                  <a:srgbClr val="002C9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CA" sz="1800" u="none" cap="none" strike="noStrike">
                <a:solidFill>
                  <a:srgbClr val="002C9D"/>
                </a:solidFill>
                <a:latin typeface="Arial"/>
                <a:ea typeface="Arial"/>
                <a:cs typeface="Arial"/>
                <a:sym typeface="Arial"/>
              </a:rPr>
              <a:t>Session QR Codes will be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rgbClr val="002C9D"/>
                </a:solidFill>
                <a:latin typeface="Arial"/>
                <a:ea typeface="Arial"/>
                <a:cs typeface="Arial"/>
                <a:sym typeface="Arial"/>
              </a:rPr>
              <a:t>sent via email before the event</a:t>
            </a:r>
            <a:endParaRPr b="0" i="0" sz="1800" u="none" cap="none" strike="noStrike">
              <a:solidFill>
                <a:srgbClr val="002C9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"/>
          <p:cNvSpPr txBox="1"/>
          <p:nvPr/>
        </p:nvSpPr>
        <p:spPr>
          <a:xfrm>
            <a:off x="3047171" y="5913276"/>
            <a:ext cx="60976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strike="noStrike">
                <a:solidFill>
                  <a:srgbClr val="002C9D"/>
                </a:solidFill>
                <a:latin typeface="Arial"/>
                <a:ea typeface="Arial"/>
                <a:cs typeface="Arial"/>
                <a:sym typeface="Arial"/>
              </a:rPr>
              <a:t>Please scan the QR Code above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strike="noStrike">
                <a:solidFill>
                  <a:srgbClr val="002C9D"/>
                </a:solidFill>
                <a:latin typeface="Arial"/>
                <a:ea typeface="Arial"/>
                <a:cs typeface="Arial"/>
                <a:sym typeface="Arial"/>
              </a:rPr>
              <a:t>to leave feedback on this session</a:t>
            </a:r>
            <a:endParaRPr b="0" sz="1800">
              <a:solidFill>
                <a:srgbClr val="002C9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1800">
                <a:solidFill>
                  <a:srgbClr val="002C9D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2C9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448" y="344539"/>
            <a:ext cx="5425100" cy="54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383804" y="-193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Speaker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5189750" y="3254300"/>
            <a:ext cx="43116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rgbClr val="35393B"/>
                </a:solidFill>
              </a:rPr>
              <a:t>Head of Engineering, Solo.io</a:t>
            </a:r>
            <a:endParaRPr sz="1500">
              <a:solidFill>
                <a:srgbClr val="35393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rgbClr val="35393B"/>
                </a:solidFill>
              </a:rPr>
              <a:t>Istio TOC &amp; former Steering Committee member</a:t>
            </a:r>
            <a:endParaRPr sz="1500">
              <a:solidFill>
                <a:srgbClr val="35393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rgbClr val="35393B"/>
                </a:solidFill>
              </a:rPr>
              <a:t>@</a:t>
            </a:r>
            <a:r>
              <a:rPr lang="en-CA" sz="1500" u="sng">
                <a:solidFill>
                  <a:srgbClr val="158BC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nrjpoddar</a:t>
            </a:r>
            <a:endParaRPr sz="1500">
              <a:solidFill>
                <a:srgbClr val="35393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1500" u="sng">
                <a:solidFill>
                  <a:schemeClr val="hlink"/>
                </a:solidFill>
                <a:hlinkClick r:id="rId4"/>
              </a:rPr>
              <a:t>LinkedIn</a:t>
            </a:r>
            <a:endParaRPr sz="1500">
              <a:solidFill>
                <a:srgbClr val="35393B"/>
              </a:solidFill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5">
            <a:alphaModFix/>
          </a:blip>
          <a:srcRect b="4971" l="0" r="0" t="4962"/>
          <a:stretch/>
        </p:blipFill>
        <p:spPr>
          <a:xfrm>
            <a:off x="2280779" y="1830461"/>
            <a:ext cx="2724300" cy="27243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158BC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3"/>
          <p:cNvSpPr txBox="1"/>
          <p:nvPr/>
        </p:nvSpPr>
        <p:spPr>
          <a:xfrm>
            <a:off x="5189761" y="2524048"/>
            <a:ext cx="40026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158BC2"/>
                </a:solidFill>
              </a:rPr>
              <a:t>Neeraj Poddar</a:t>
            </a:r>
            <a:endParaRPr sz="2400">
              <a:solidFill>
                <a:srgbClr val="158BC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183c21b15_0_10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Kubernetes Growth Areas</a:t>
            </a:r>
            <a:endParaRPr b="1" sz="4000">
              <a:solidFill>
                <a:srgbClr val="002C9D"/>
              </a:solidFill>
            </a:endParaRPr>
          </a:p>
        </p:txBody>
      </p:sp>
      <p:pic>
        <p:nvPicPr>
          <p:cNvPr id="111" name="Google Shape;111;g1e183c21b1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75" y="930877"/>
            <a:ext cx="9763651" cy="4996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e183c21b15_0_10"/>
          <p:cNvSpPr txBox="1"/>
          <p:nvPr/>
        </p:nvSpPr>
        <p:spPr>
          <a:xfrm>
            <a:off x="922025" y="6446057"/>
            <a:ext cx="10062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CA"/>
              <a:t>Reference: </a:t>
            </a:r>
            <a:r>
              <a:rPr lang="en-CA" u="sng">
                <a:solidFill>
                  <a:schemeClr val="hlink"/>
                </a:solidFill>
                <a:hlinkClick r:id="rId4"/>
              </a:rPr>
              <a:t>CNCF 2022 Annual Survey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183c21b15_0_2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Service Mesh Adoption</a:t>
            </a:r>
            <a:endParaRPr b="1" sz="4000">
              <a:solidFill>
                <a:srgbClr val="002C9D"/>
              </a:solidFill>
            </a:endParaRPr>
          </a:p>
        </p:txBody>
      </p:sp>
      <p:sp>
        <p:nvSpPr>
          <p:cNvPr id="118" name="Google Shape;118;g1e183c21b15_0_2"/>
          <p:cNvSpPr txBox="1"/>
          <p:nvPr/>
        </p:nvSpPr>
        <p:spPr>
          <a:xfrm>
            <a:off x="902075" y="6226757"/>
            <a:ext cx="10062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CA"/>
              <a:t>Reference: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CNCF 2022 Annual Survey</a:t>
            </a:r>
            <a:endParaRPr/>
          </a:p>
        </p:txBody>
      </p:sp>
      <p:pic>
        <p:nvPicPr>
          <p:cNvPr id="119" name="Google Shape;119;g1e183c21b15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56326"/>
            <a:ext cx="11887201" cy="1601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e183c21b15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425" y="2886912"/>
            <a:ext cx="11291464" cy="217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183c21b15_0_25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Thriving Istio Community</a:t>
            </a:r>
            <a:endParaRPr b="1" sz="4000">
              <a:solidFill>
                <a:srgbClr val="002C9D"/>
              </a:solidFill>
            </a:endParaRPr>
          </a:p>
        </p:txBody>
      </p:sp>
      <p:sp>
        <p:nvSpPr>
          <p:cNvPr id="126" name="Google Shape;126;g1e183c21b15_0_25"/>
          <p:cNvSpPr txBox="1"/>
          <p:nvPr/>
        </p:nvSpPr>
        <p:spPr>
          <a:xfrm>
            <a:off x="403675" y="1181975"/>
            <a:ext cx="10730700" cy="58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●"/>
            </a:pPr>
            <a:r>
              <a:rPr lang="en-CA" sz="2400">
                <a:solidFill>
                  <a:srgbClr val="262626"/>
                </a:solidFill>
              </a:rPr>
              <a:t>412 Active Members and counting!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CA" sz="2400">
                <a:solidFill>
                  <a:srgbClr val="262626"/>
                </a:solidFill>
              </a:rPr>
              <a:t>59 maintainers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CA" sz="2400">
                <a:solidFill>
                  <a:srgbClr val="262626"/>
                </a:solidFill>
              </a:rPr>
              <a:t>13 Working Group Leads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CA" sz="2400">
                <a:solidFill>
                  <a:srgbClr val="262626"/>
                </a:solidFill>
              </a:rPr>
              <a:t>6 TOC members from 4 organizations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CA" sz="2400">
                <a:solidFill>
                  <a:srgbClr val="262626"/>
                </a:solidFill>
              </a:rPr>
              <a:t>13 Steering members from 8 organizations</a:t>
            </a:r>
            <a:endParaRPr sz="2400">
              <a:solidFill>
                <a:srgbClr val="262626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CA" sz="2400" u="sng">
                <a:solidFill>
                  <a:schemeClr val="hlink"/>
                </a:solidFill>
                <a:hlinkClick r:id="rId3"/>
              </a:rPr>
              <a:t>410 contributing companies</a:t>
            </a:r>
            <a:endParaRPr sz="24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4"/>
              </a:rPr>
              <a:t>Reference</a:t>
            </a:r>
            <a:endParaRPr u="sng">
              <a:solidFill>
                <a:schemeClr val="hlink"/>
              </a:solidFill>
            </a:endParaRPr>
          </a:p>
        </p:txBody>
      </p:sp>
      <p:pic>
        <p:nvPicPr>
          <p:cNvPr id="127" name="Google Shape;127;g1e183c21b15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3600" y="2152676"/>
            <a:ext cx="2609925" cy="26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183c21b15_0_17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Istio Users</a:t>
            </a:r>
            <a:endParaRPr b="1" sz="4000">
              <a:solidFill>
                <a:srgbClr val="002C9D"/>
              </a:solidFill>
            </a:endParaRPr>
          </a:p>
        </p:txBody>
      </p:sp>
      <p:pic>
        <p:nvPicPr>
          <p:cNvPr id="133" name="Google Shape;133;g1e183c21b15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600" y="2152676"/>
            <a:ext cx="2609925" cy="26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e183c21b15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25" y="835625"/>
            <a:ext cx="5997850" cy="60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e183c21b15_0_17"/>
          <p:cNvSpPr txBox="1"/>
          <p:nvPr/>
        </p:nvSpPr>
        <p:spPr>
          <a:xfrm>
            <a:off x="9469625" y="6087575"/>
            <a:ext cx="1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5"/>
              </a:rPr>
              <a:t>Reference</a:t>
            </a:r>
            <a:endParaRPr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183c21b15_0_43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Oh - this also happened!</a:t>
            </a:r>
            <a:endParaRPr b="1" sz="4000">
              <a:solidFill>
                <a:srgbClr val="002C9D"/>
              </a:solidFill>
            </a:endParaRPr>
          </a:p>
        </p:txBody>
      </p:sp>
      <p:pic>
        <p:nvPicPr>
          <p:cNvPr id="141" name="Google Shape;141;g1e183c21b15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2525"/>
            <a:ext cx="9795676" cy="481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183c21b15_0_32"/>
          <p:cNvSpPr txBox="1"/>
          <p:nvPr/>
        </p:nvSpPr>
        <p:spPr>
          <a:xfrm>
            <a:off x="383804" y="-1931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002C9D"/>
                </a:solidFill>
              </a:rPr>
              <a:t>Istio 2023 Themes</a:t>
            </a:r>
            <a:endParaRPr b="1" sz="4000">
              <a:solidFill>
                <a:srgbClr val="002C9D"/>
              </a:solidFill>
            </a:endParaRPr>
          </a:p>
        </p:txBody>
      </p:sp>
      <p:sp>
        <p:nvSpPr>
          <p:cNvPr id="147" name="Google Shape;147;g1e183c21b15_0_32"/>
          <p:cNvSpPr txBox="1"/>
          <p:nvPr/>
        </p:nvSpPr>
        <p:spPr>
          <a:xfrm>
            <a:off x="403675" y="1181975"/>
            <a:ext cx="106608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CA" sz="2400">
                <a:solidFill>
                  <a:schemeClr val="dk1"/>
                </a:solidFill>
              </a:rPr>
              <a:t>Accelerating time to value for service mesh  (0 → mTLS)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CA" sz="2400">
                <a:solidFill>
                  <a:schemeClr val="dk1"/>
                </a:solidFill>
              </a:rPr>
              <a:t>TCO revolution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CA" sz="2400">
                <a:solidFill>
                  <a:schemeClr val="dk1"/>
                </a:solidFill>
              </a:rPr>
              <a:t>Open Community Growth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CA" sz="2400">
                <a:solidFill>
                  <a:schemeClr val="dk1"/>
                </a:solidFill>
              </a:rPr>
              <a:t>Continue to be Boring &amp; Predictable</a:t>
            </a:r>
            <a:endParaRPr sz="24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2019-07-29T21:37:05Z</dcterms:created>
  <dc:creator>Alex Contini</dc:creator>
</cp:coreProperties>
</file>