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embeddedFontLst>
    <p:embeddedFont>
      <p:font typeface="Google Sans Medium"/>
      <p:regular r:id="rId11"/>
      <p:bold r:id="rId12"/>
      <p:italic r:id="rId13"/>
      <p:boldItalic r:id="rId14"/>
    </p:embeddedFont>
    <p:embeddedFont>
      <p:font typeface="Google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GoogleSansMedium-regular.fntdata"/><Relationship Id="rId10" Type="http://schemas.openxmlformats.org/officeDocument/2006/relationships/slide" Target="slides/slide4.xml"/><Relationship Id="rId13" Type="http://schemas.openxmlformats.org/officeDocument/2006/relationships/font" Target="fonts/GoogleSansMedium-italic.fntdata"/><Relationship Id="rId12" Type="http://schemas.openxmlformats.org/officeDocument/2006/relationships/font" Target="fonts/GoogleSansMedium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GoogleSans-regular.fntdata"/><Relationship Id="rId14" Type="http://schemas.openxmlformats.org/officeDocument/2006/relationships/font" Target="fonts/GoogleSansMedium-boldItalic.fntdata"/><Relationship Id="rId17" Type="http://schemas.openxmlformats.org/officeDocument/2006/relationships/font" Target="fonts/GoogleSans-italic.fntdata"/><Relationship Id="rId16" Type="http://schemas.openxmlformats.org/officeDocument/2006/relationships/font" Target="fonts/GoogleSans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schemas.openxmlformats.org/officeDocument/2006/relationships/font" Target="fonts/GoogleSans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2da251ad8f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22da251ad8f_0_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2e42a2fc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22e42a2fcf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2e42a2fcf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22e42a2fcfd_0_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2e42a2fcfd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22e42a2fcfd_0_1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12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graphical user interface&#10;&#10;Description automatically generated" id="57" name="Google Shape;5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background pattern&#10;&#10;Description automatically generated" id="59" name="Google Shape;5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33266" y="52180"/>
            <a:ext cx="752316" cy="6630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" id="62" name="Google Shape;6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33266" y="52180"/>
            <a:ext cx="752316" cy="663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27066" y="115590"/>
            <a:ext cx="1159437" cy="5362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8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9" name="Google Shape;69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2" name="Google Shape;82;p20"/>
          <p:cNvSpPr txBox="1"/>
          <p:nvPr>
            <p:ph idx="2" type="body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20"/>
          <p:cNvSpPr txBox="1"/>
          <p:nvPr>
            <p:ph idx="4" type="body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0" name="Google Shape;100;p23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1" name="Google Shape;101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4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24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24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8" name="Google Shape;108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25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4" name="Google Shape;114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2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6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26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0" name="Google Shape;120;p2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2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Relationship Id="rId4" Type="http://schemas.openxmlformats.org/officeDocument/2006/relationships/image" Target="../media/image11.jpg"/><Relationship Id="rId5" Type="http://schemas.openxmlformats.org/officeDocument/2006/relationships/image" Target="../media/image9.jpg"/><Relationship Id="rId6" Type="http://schemas.openxmlformats.org/officeDocument/2006/relationships/image" Target="../media/image6.jpg"/><Relationship Id="rId7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/>
          <p:nvPr/>
        </p:nvSpPr>
        <p:spPr>
          <a:xfrm>
            <a:off x="419928" y="239901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C9D"/>
              </a:buClr>
              <a:buSzPts val="2700"/>
              <a:buFont typeface="Arial"/>
              <a:buNone/>
            </a:pPr>
            <a:r>
              <a:rPr i="1" lang="en" sz="2700">
                <a:solidFill>
                  <a:srgbClr val="002C9D"/>
                </a:solidFill>
              </a:rPr>
              <a:t>Rania Mohamed</a:t>
            </a:r>
            <a:endParaRPr sz="1100"/>
          </a:p>
        </p:txBody>
      </p:sp>
      <p:sp>
        <p:nvSpPr>
          <p:cNvPr id="132" name="Google Shape;132;p28"/>
          <p:cNvSpPr txBox="1"/>
          <p:nvPr/>
        </p:nvSpPr>
        <p:spPr>
          <a:xfrm>
            <a:off x="419928" y="1565149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55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b="1" lang="en" sz="6000">
                <a:solidFill>
                  <a:srgbClr val="002C9D"/>
                </a:solidFill>
              </a:rPr>
              <a:t>Connecting and Securing Services for Hybrid and Multi Cloud Kubernetes</a:t>
            </a:r>
            <a:endParaRPr b="1" sz="6000">
              <a:solidFill>
                <a:srgbClr val="002C9D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9"/>
          <p:cNvSpPr txBox="1"/>
          <p:nvPr/>
        </p:nvSpPr>
        <p:spPr>
          <a:xfrm>
            <a:off x="287853" y="-144881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C9D"/>
              </a:buClr>
              <a:buSzPts val="3000"/>
              <a:buFont typeface="Arial"/>
              <a:buNone/>
            </a:pPr>
            <a:r>
              <a:rPr b="1" lang="en" sz="3000">
                <a:solidFill>
                  <a:srgbClr val="002C9D"/>
                </a:solidFill>
              </a:rPr>
              <a:t>Meet the Panelist</a:t>
            </a:r>
            <a:endParaRPr sz="1100"/>
          </a:p>
        </p:txBody>
      </p:sp>
      <p:sp>
        <p:nvSpPr>
          <p:cNvPr id="138" name="Google Shape;138;p29"/>
          <p:cNvSpPr txBox="1"/>
          <p:nvPr/>
        </p:nvSpPr>
        <p:spPr>
          <a:xfrm>
            <a:off x="3885881" y="2892299"/>
            <a:ext cx="1615500" cy="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500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Roland Kool</a:t>
            </a:r>
            <a:endParaRPr sz="1500">
              <a:solidFill>
                <a:srgbClr val="3C4043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139" name="Google Shape;139;p29"/>
          <p:cNvSpPr txBox="1"/>
          <p:nvPr/>
        </p:nvSpPr>
        <p:spPr>
          <a:xfrm>
            <a:off x="3358527" y="3188337"/>
            <a:ext cx="24753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Google Sans"/>
                <a:ea typeface="Google Sans"/>
                <a:cs typeface="Google Sans"/>
                <a:sym typeface="Google Sans"/>
              </a:rPr>
              <a:t>System Engineer, </a:t>
            </a:r>
            <a:endParaRPr sz="11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Google Sans"/>
                <a:ea typeface="Google Sans"/>
                <a:cs typeface="Google Sans"/>
                <a:sym typeface="Google Sans"/>
              </a:rPr>
              <a:t>bol.com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0" name="Google Shape;140;p29"/>
          <p:cNvSpPr txBox="1"/>
          <p:nvPr/>
        </p:nvSpPr>
        <p:spPr>
          <a:xfrm>
            <a:off x="2077203" y="2892299"/>
            <a:ext cx="1615500" cy="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500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Ricardo Rocha</a:t>
            </a:r>
            <a:endParaRPr sz="1100">
              <a:solidFill>
                <a:srgbClr val="3C4043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141" name="Google Shape;141;p29"/>
          <p:cNvSpPr txBox="1"/>
          <p:nvPr/>
        </p:nvSpPr>
        <p:spPr>
          <a:xfrm>
            <a:off x="1551038" y="3188337"/>
            <a:ext cx="24753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Google Sans"/>
                <a:ea typeface="Google Sans"/>
                <a:cs typeface="Google Sans"/>
                <a:sym typeface="Google Sans"/>
              </a:rPr>
              <a:t>Computing Engineer, </a:t>
            </a:r>
            <a:endParaRPr sz="11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Google Sans"/>
                <a:ea typeface="Google Sans"/>
                <a:cs typeface="Google Sans"/>
                <a:sym typeface="Google Sans"/>
              </a:rPr>
              <a:t>CERN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2" name="Google Shape;142;p29"/>
          <p:cNvSpPr txBox="1"/>
          <p:nvPr/>
        </p:nvSpPr>
        <p:spPr>
          <a:xfrm>
            <a:off x="5694560" y="2892299"/>
            <a:ext cx="1615500" cy="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500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 Piotr Szczesniak</a:t>
            </a:r>
            <a:endParaRPr sz="1100">
              <a:solidFill>
                <a:srgbClr val="3C4043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143" name="Google Shape;143;p29"/>
          <p:cNvSpPr txBox="1"/>
          <p:nvPr/>
        </p:nvSpPr>
        <p:spPr>
          <a:xfrm>
            <a:off x="5166015" y="3188337"/>
            <a:ext cx="24753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Google Sans"/>
                <a:ea typeface="Google Sans"/>
                <a:cs typeface="Google Sans"/>
                <a:sym typeface="Google Sans"/>
              </a:rPr>
              <a:t>Tech Lead/Manager, </a:t>
            </a:r>
            <a:endParaRPr sz="11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Google Sans"/>
                <a:ea typeface="Google Sans"/>
                <a:cs typeface="Google Sans"/>
                <a:sym typeface="Google Sans"/>
              </a:rPr>
              <a:t>Google</a:t>
            </a:r>
            <a:endParaRPr sz="11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4" name="Google Shape;144;p29"/>
          <p:cNvSpPr txBox="1"/>
          <p:nvPr/>
        </p:nvSpPr>
        <p:spPr>
          <a:xfrm>
            <a:off x="134125" y="2892300"/>
            <a:ext cx="1749900" cy="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500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Christian Huening</a:t>
            </a:r>
            <a:endParaRPr sz="1100">
              <a:solidFill>
                <a:srgbClr val="3C4043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145" name="Google Shape;145;p29"/>
          <p:cNvSpPr txBox="1"/>
          <p:nvPr/>
        </p:nvSpPr>
        <p:spPr>
          <a:xfrm>
            <a:off x="-256450" y="3188337"/>
            <a:ext cx="24753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Google Sans"/>
                <a:ea typeface="Google Sans"/>
                <a:cs typeface="Google Sans"/>
                <a:sym typeface="Google Sans"/>
              </a:rPr>
              <a:t>Lead Service Manager </a:t>
            </a:r>
            <a:endParaRPr sz="11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Google Sans"/>
                <a:ea typeface="Google Sans"/>
                <a:cs typeface="Google Sans"/>
                <a:sym typeface="Google Sans"/>
              </a:rPr>
              <a:t>Cloud, BWI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6" name="Google Shape;146;p29"/>
          <p:cNvSpPr txBox="1"/>
          <p:nvPr/>
        </p:nvSpPr>
        <p:spPr>
          <a:xfrm>
            <a:off x="7503238" y="2892299"/>
            <a:ext cx="1615500" cy="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500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Rania Mohamed</a:t>
            </a:r>
            <a:endParaRPr sz="1100">
              <a:solidFill>
                <a:srgbClr val="3C4043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147" name="Google Shape;147;p29"/>
          <p:cNvSpPr txBox="1"/>
          <p:nvPr/>
        </p:nvSpPr>
        <p:spPr>
          <a:xfrm>
            <a:off x="6973504" y="3188337"/>
            <a:ext cx="24753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Google Sans"/>
                <a:ea typeface="Google Sans"/>
                <a:cs typeface="Google Sans"/>
                <a:sym typeface="Google Sans"/>
              </a:rPr>
              <a:t>Solution Architect, </a:t>
            </a:r>
            <a:endParaRPr sz="11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Google Sans"/>
                <a:ea typeface="Google Sans"/>
                <a:cs typeface="Google Sans"/>
                <a:sym typeface="Google Sans"/>
              </a:rPr>
              <a:t>Google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148" name="Google Shape;14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857788" y="1507938"/>
            <a:ext cx="1110000" cy="1110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9" name="Google Shape;14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60000" y="1501400"/>
            <a:ext cx="1112700" cy="1112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0" name="Google Shape;150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52425" y="1467575"/>
            <a:ext cx="1134000" cy="116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1" name="Google Shape;151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1400" y="1496325"/>
            <a:ext cx="1112700" cy="1112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2" name="Google Shape;152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98775" y="1493075"/>
            <a:ext cx="1110000" cy="1110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/>
          <p:nvPr/>
        </p:nvSpPr>
        <p:spPr>
          <a:xfrm>
            <a:off x="2537585" y="258419"/>
            <a:ext cx="4068900" cy="4068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30"/>
          <p:cNvSpPr txBox="1"/>
          <p:nvPr/>
        </p:nvSpPr>
        <p:spPr>
          <a:xfrm>
            <a:off x="2285378" y="4434957"/>
            <a:ext cx="45732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strike="noStrike">
                <a:solidFill>
                  <a:srgbClr val="002C9D"/>
                </a:solidFill>
                <a:latin typeface="Arial"/>
                <a:ea typeface="Arial"/>
                <a:cs typeface="Arial"/>
                <a:sym typeface="Arial"/>
              </a:rPr>
              <a:t>Please scan the QR Code above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strike="noStrike">
                <a:solidFill>
                  <a:srgbClr val="002C9D"/>
                </a:solidFill>
                <a:latin typeface="Arial"/>
                <a:ea typeface="Arial"/>
                <a:cs typeface="Arial"/>
                <a:sym typeface="Arial"/>
              </a:rPr>
              <a:t>to leave feedback on this session</a:t>
            </a:r>
            <a:endParaRPr b="0" sz="1400">
              <a:solidFill>
                <a:srgbClr val="002C9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400">
                <a:solidFill>
                  <a:srgbClr val="002C9D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400">
              <a:solidFill>
                <a:srgbClr val="002C9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1150" y="1146625"/>
            <a:ext cx="2460201" cy="2460201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0"/>
          <p:cNvSpPr txBox="1"/>
          <p:nvPr/>
        </p:nvSpPr>
        <p:spPr>
          <a:xfrm>
            <a:off x="0" y="0"/>
            <a:ext cx="2310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>
                <a:solidFill>
                  <a:srgbClr val="002C9D"/>
                </a:solidFill>
              </a:rPr>
              <a:t>Thank You, </a:t>
            </a:r>
            <a:endParaRPr>
              <a:solidFill>
                <a:srgbClr val="002C9D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>
                <a:solidFill>
                  <a:srgbClr val="002C9D"/>
                </a:solidFill>
              </a:rPr>
              <a:t>Your feedback matters :) !</a:t>
            </a:r>
            <a:endParaRPr sz="3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