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64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0" r:id="rId14"/>
    <p:sldId id="27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rhEWGJO2MU+c7odEupST645juZ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lle Caudill" initials="" lastIdx="5" clrIdx="0"/>
  <p:cmAuthor id="1" name="Lindsay Gendreau" initials="" lastIdx="1" clrIdx="1"/>
  <p:cmAuthor id="2" name="Vanessa Heric" initials="" lastIdx="2" clrIdx="2"/>
  <p:cmAuthor id="3" name="Cody Liskh" initials="" lastIdx="6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44" d="100"/>
          <a:sy n="144" d="100"/>
        </p:scale>
        <p:origin x="6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f9ac1f608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f9ac1f608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796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8568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7646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f9ac1f608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f9ac1f608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6038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763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8113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8231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6454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9018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6311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88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7" descr="A picture containing 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44355" y="69574"/>
            <a:ext cx="1003088" cy="884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8" descr="Shap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44355" y="69574"/>
            <a:ext cx="1003088" cy="884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6088" y="154120"/>
            <a:ext cx="1545916" cy="714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59AD-9D4C-880B-D435-411D7162EBEB}"/>
              </a:ext>
            </a:extLst>
          </p:cNvPr>
          <p:cNvSpPr txBox="1">
            <a:spLocks/>
          </p:cNvSpPr>
          <p:nvPr/>
        </p:nvSpPr>
        <p:spPr>
          <a:xfrm>
            <a:off x="459256" y="1849821"/>
            <a:ext cx="10832054" cy="3384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22AA0"/>
                </a:solidFill>
              </a:rPr>
              <a:t>Implementing an Auditable Access Control Strategy Using Cluster Certificate Authority Rotation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314F20F-2069-C49B-8A6E-BDFD360A57FA}"/>
              </a:ext>
            </a:extLst>
          </p:cNvPr>
          <p:cNvSpPr txBox="1">
            <a:spLocks/>
          </p:cNvSpPr>
          <p:nvPr/>
        </p:nvSpPr>
        <p:spPr>
          <a:xfrm>
            <a:off x="679973" y="5244561"/>
            <a:ext cx="65721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b="0" i="1" dirty="0">
                <a:solidFill>
                  <a:srgbClr val="002D97"/>
                </a:solidFill>
              </a:rPr>
              <a:t>Tyler Lisowski- IBM</a:t>
            </a:r>
            <a:br>
              <a:rPr lang="en-US" sz="3200" b="0" i="1" dirty="0">
                <a:solidFill>
                  <a:srgbClr val="002D97"/>
                </a:solidFill>
              </a:rPr>
            </a:br>
            <a:r>
              <a:rPr lang="en-US" sz="3200" b="0" i="1" dirty="0" err="1">
                <a:solidFill>
                  <a:srgbClr val="002D97"/>
                </a:solidFill>
              </a:rPr>
              <a:t>Kodie</a:t>
            </a:r>
            <a:r>
              <a:rPr lang="en-US" sz="3200" b="0" i="1" dirty="0">
                <a:solidFill>
                  <a:srgbClr val="002D97"/>
                </a:solidFill>
              </a:rPr>
              <a:t> Glosser - IBM</a:t>
            </a:r>
          </a:p>
        </p:txBody>
      </p:sp>
    </p:spTree>
    <p:extLst>
      <p:ext uri="{BB962C8B-B14F-4D97-AF65-F5344CB8AC3E}">
        <p14:creationId xmlns:p14="http://schemas.microsoft.com/office/powerpoint/2010/main" val="1703467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/>
        </p:nvSpPr>
        <p:spPr>
          <a:xfrm>
            <a:off x="383804" y="-1931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4000"/>
              <a:buFont typeface="Arial"/>
              <a:buNone/>
            </a:pPr>
            <a:r>
              <a:rPr lang="en-CA" sz="4000" b="1" dirty="0">
                <a:solidFill>
                  <a:srgbClr val="002C9D"/>
                </a:solidFill>
              </a:rPr>
              <a:t>CA Revoke: Node Sync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99CA0A-7EA6-CAC9-102C-69479E18AB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6745" y="822017"/>
            <a:ext cx="10239718" cy="584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0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/>
        </p:nvSpPr>
        <p:spPr>
          <a:xfrm>
            <a:off x="383804" y="-1931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4000"/>
              <a:buFont typeface="Arial"/>
              <a:buNone/>
            </a:pPr>
            <a:r>
              <a:rPr lang="en-CA" sz="4000" b="1" dirty="0">
                <a:solidFill>
                  <a:srgbClr val="002C9D"/>
                </a:solidFill>
              </a:rPr>
              <a:t>CA Revoke: Admin/Automation Sync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53D298-DAE0-7969-CF44-50449B053F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2663" y="837336"/>
            <a:ext cx="10412896" cy="581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3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/>
        </p:nvSpPr>
        <p:spPr>
          <a:xfrm>
            <a:off x="383804" y="-1931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4000"/>
              <a:buFont typeface="Arial"/>
              <a:buNone/>
            </a:pPr>
            <a:r>
              <a:rPr lang="en-CA" sz="4000" b="1" dirty="0">
                <a:solidFill>
                  <a:srgbClr val="002C9D"/>
                </a:solidFill>
              </a:rPr>
              <a:t>Considerations &amp; Challenges</a:t>
            </a: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06FAFD-72C3-9F04-3966-36D7F6DB2A5D}"/>
              </a:ext>
            </a:extLst>
          </p:cNvPr>
          <p:cNvSpPr txBox="1"/>
          <p:nvPr/>
        </p:nvSpPr>
        <p:spPr>
          <a:xfrm>
            <a:off x="403682" y="1325563"/>
            <a:ext cx="1102535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Non automatic certificate reloads in Go applications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Webhooks with hard failure policy can cause cascading failures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Ad-Hoc Automation dependent on stored </a:t>
            </a:r>
            <a:r>
              <a:rPr lang="en-US" sz="2400" dirty="0" err="1"/>
              <a:t>kubeconfigs</a:t>
            </a:r>
            <a:r>
              <a:rPr lang="en-US" sz="2400" dirty="0"/>
              <a:t> that are run infrequently (disaster recovery automation)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Network isolation after a security event before CA rotation performed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Service Account Token keys can follow similar path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</a:rPr>
              <a:t>Bound service account token volume mechanism automates rotation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f9ac1f608_1_17"/>
          <p:cNvSpPr txBox="1"/>
          <p:nvPr/>
        </p:nvSpPr>
        <p:spPr>
          <a:xfrm>
            <a:off x="317775" y="0"/>
            <a:ext cx="105156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4000"/>
              <a:buFont typeface="Arial"/>
              <a:buNone/>
            </a:pPr>
            <a:r>
              <a:rPr lang="en-CA" sz="4000" b="1">
                <a:solidFill>
                  <a:srgbClr val="002C9D"/>
                </a:solidFill>
              </a:rPr>
              <a:t>Sponsor Shout-Out! </a:t>
            </a:r>
            <a:endParaRPr/>
          </a:p>
        </p:txBody>
      </p:sp>
      <p:pic>
        <p:nvPicPr>
          <p:cNvPr id="109" name="Google Shape;109;g21f9ac1f608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862" y="1646425"/>
            <a:ext cx="8258273" cy="46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21f9ac1f608_1_17"/>
          <p:cNvSpPr txBox="1"/>
          <p:nvPr/>
        </p:nvSpPr>
        <p:spPr>
          <a:xfrm>
            <a:off x="1966800" y="1325700"/>
            <a:ext cx="8258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500" b="1">
                <a:latin typeface="Calibri"/>
                <a:ea typeface="Calibri"/>
                <a:cs typeface="Calibri"/>
                <a:sym typeface="Calibri"/>
              </a:rPr>
              <a:t>Thank you to our Session Recording Sponsor:</a:t>
            </a:r>
            <a:endParaRPr sz="35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3383446" y="344559"/>
            <a:ext cx="5425108" cy="54251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3047171" y="5913276"/>
            <a:ext cx="609765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>
                <a:solidFill>
                  <a:srgbClr val="002C9D"/>
                </a:solidFill>
                <a:latin typeface="Arial"/>
                <a:ea typeface="Arial"/>
                <a:cs typeface="Arial"/>
                <a:sym typeface="Arial"/>
              </a:rPr>
              <a:t>Please scan the QR Code above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>
                <a:solidFill>
                  <a:srgbClr val="002C9D"/>
                </a:solidFill>
                <a:latin typeface="Arial"/>
                <a:ea typeface="Arial"/>
                <a:cs typeface="Arial"/>
                <a:sym typeface="Arial"/>
              </a:rPr>
              <a:t>to leave feedback on this session</a:t>
            </a:r>
            <a:endParaRPr sz="1800" b="0">
              <a:solidFill>
                <a:srgbClr val="002C9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CA" sz="1800">
                <a:solidFill>
                  <a:srgbClr val="002C9D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2C9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F8D895-A2AE-57AD-07D5-1F540F150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46" y="344559"/>
            <a:ext cx="5425108" cy="542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/>
        </p:nvSpPr>
        <p:spPr>
          <a:xfrm>
            <a:off x="383804" y="-1931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4000"/>
              <a:buFont typeface="Arial"/>
              <a:buNone/>
            </a:pPr>
            <a:r>
              <a:rPr lang="en-CA" sz="4000" b="1" dirty="0">
                <a:solidFill>
                  <a:srgbClr val="002C9D"/>
                </a:solidFill>
              </a:rPr>
              <a:t>Initial State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61B287-E08C-0EC1-E2B5-CDAFC6F5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8925" y="867143"/>
            <a:ext cx="9074150" cy="579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9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/>
        </p:nvSpPr>
        <p:spPr>
          <a:xfrm>
            <a:off x="383804" y="-1931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800" b="1" dirty="0">
                <a:solidFill>
                  <a:srgbClr val="00B050"/>
                </a:solidFill>
                <a:latin typeface="Arial"/>
                <a:cs typeface="Arial"/>
              </a:rPr>
              <a:t>Goals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   </a:t>
            </a:r>
            <a:r>
              <a:rPr lang="en-US" sz="4800" b="1" dirty="0">
                <a:solidFill>
                  <a:srgbClr val="00B0F0"/>
                </a:solidFill>
                <a:latin typeface="Arial"/>
                <a:cs typeface="Arial"/>
              </a:rPr>
              <a:t> 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BB7F6-F407-853D-8096-AC16F233AD06}"/>
              </a:ext>
            </a:extLst>
          </p:cNvPr>
          <p:cNvSpPr txBox="1"/>
          <p:nvPr/>
        </p:nvSpPr>
        <p:spPr>
          <a:xfrm>
            <a:off x="173046" y="1181078"/>
            <a:ext cx="6322347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Access control updates in response to employment changes</a:t>
            </a:r>
            <a:br>
              <a:rPr lang="en-US" sz="2400" dirty="0"/>
            </a:br>
            <a:endParaRPr lang="en-US" sz="2400" dirty="0">
              <a:solidFill>
                <a:srgbClr val="00B050"/>
              </a:solidFill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Secret rotation compliance requirements</a:t>
            </a:r>
            <a:br>
              <a:rPr lang="en-US" sz="2400" dirty="0"/>
            </a:br>
            <a:endParaRPr lang="en-US" sz="2400" dirty="0">
              <a:solidFill>
                <a:srgbClr val="00B050"/>
              </a:solidFill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Incident response requirements</a:t>
            </a:r>
            <a:br>
              <a:rPr lang="en-US" sz="2400" dirty="0"/>
            </a:br>
            <a:endParaRPr lang="en-US" sz="24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742F6-04F5-9591-EE57-2C0981AC71F0}"/>
              </a:ext>
            </a:extLst>
          </p:cNvPr>
          <p:cNvSpPr txBox="1"/>
          <p:nvPr/>
        </p:nvSpPr>
        <p:spPr>
          <a:xfrm>
            <a:off x="173046" y="3987768"/>
            <a:ext cx="1158240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dirty="0"/>
              <a:t>How are we going to execute the rotation with zero downtime?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B76C5-B96A-BC23-233A-2B393C968E59}"/>
              </a:ext>
            </a:extLst>
          </p:cNvPr>
          <p:cNvSpPr txBox="1"/>
          <p:nvPr/>
        </p:nvSpPr>
        <p:spPr>
          <a:xfrm>
            <a:off x="358576" y="5529277"/>
            <a:ext cx="11211339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i="1" dirty="0">
                <a:solidFill>
                  <a:srgbClr val="00B0F0"/>
                </a:solidFill>
              </a:rPr>
              <a:t>CA Addition, CA Cross Signing, and then CA Revocation</a:t>
            </a:r>
            <a:br>
              <a:rPr lang="en-US" sz="3200" i="1" dirty="0">
                <a:solidFill>
                  <a:srgbClr val="00B0F0"/>
                </a:solidFill>
              </a:rPr>
            </a:br>
            <a:br>
              <a:rPr lang="en-US" sz="3200" i="1" dirty="0">
                <a:solidFill>
                  <a:srgbClr val="00B0F0"/>
                </a:solidFill>
              </a:rPr>
            </a:br>
            <a:r>
              <a:rPr lang="en-US" sz="3200" i="1" dirty="0">
                <a:solidFill>
                  <a:srgbClr val="00B0F0"/>
                </a:solidFill>
              </a:rPr>
              <a:t> </a:t>
            </a:r>
            <a:br>
              <a:rPr lang="en-US" sz="3200" i="1" dirty="0">
                <a:solidFill>
                  <a:srgbClr val="00B0F0"/>
                </a:solidFill>
              </a:rPr>
            </a:br>
            <a:endParaRPr lang="en-US" sz="3200" i="1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C0BD67-AB34-68D0-4743-BBA251EBB103}"/>
              </a:ext>
            </a:extLst>
          </p:cNvPr>
          <p:cNvSpPr/>
          <p:nvPr/>
        </p:nvSpPr>
        <p:spPr>
          <a:xfrm>
            <a:off x="8072239" y="1083579"/>
            <a:ext cx="2137118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400" b="1" dirty="0"/>
              <a:t>CA Rotation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D957F96-AB86-9708-DF39-477773901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5086" y="2243676"/>
            <a:ext cx="990162" cy="44197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45DD690-785A-E3EB-B3F6-74FE0FBAC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4453" y="1725457"/>
            <a:ext cx="990162" cy="44197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F2238B2-002D-B8A1-50BA-CFC2054C07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49909" y="2763273"/>
            <a:ext cx="990161" cy="44197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EFFFDCC-B450-EF30-1F35-E10D1150BC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41657" y="2239215"/>
            <a:ext cx="990161" cy="4419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FA482A-AC19-CBB1-4D8C-1A2DDE07C01D}"/>
              </a:ext>
            </a:extLst>
          </p:cNvPr>
          <p:cNvCxnSpPr>
            <a:cxnSpLocks/>
          </p:cNvCxnSpPr>
          <p:nvPr/>
        </p:nvCxnSpPr>
        <p:spPr>
          <a:xfrm flipV="1">
            <a:off x="8749227" y="2057299"/>
            <a:ext cx="391571" cy="705974"/>
          </a:xfrm>
          <a:prstGeom prst="straightConnector1">
            <a:avLst/>
          </a:prstGeom>
          <a:ln w="31750">
            <a:solidFill>
              <a:srgbClr val="3ABF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80B96B-9746-9B8A-3AE9-F876EE329B77}"/>
              </a:ext>
            </a:extLst>
          </p:cNvPr>
          <p:cNvCxnSpPr>
            <a:cxnSpLocks/>
          </p:cNvCxnSpPr>
          <p:nvPr/>
        </p:nvCxnSpPr>
        <p:spPr>
          <a:xfrm>
            <a:off x="8749227" y="2103741"/>
            <a:ext cx="391571" cy="804142"/>
          </a:xfrm>
          <a:prstGeom prst="straightConnector1">
            <a:avLst/>
          </a:prstGeom>
          <a:ln w="31750">
            <a:solidFill>
              <a:srgbClr val="3467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51721B-DD2C-E17A-46F6-CD776D51E70E}"/>
              </a:ext>
            </a:extLst>
          </p:cNvPr>
          <p:cNvSpPr txBox="1"/>
          <p:nvPr/>
        </p:nvSpPr>
        <p:spPr>
          <a:xfrm>
            <a:off x="9018533" y="2264907"/>
            <a:ext cx="110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cross-sign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F6E71E-FEFE-F99B-AFB4-6C17F2607364}"/>
              </a:ext>
            </a:extLst>
          </p:cNvPr>
          <p:cNvCxnSpPr>
            <a:cxnSpLocks/>
          </p:cNvCxnSpPr>
          <p:nvPr/>
        </p:nvCxnSpPr>
        <p:spPr>
          <a:xfrm>
            <a:off x="7937441" y="2464663"/>
            <a:ext cx="470491" cy="0"/>
          </a:xfrm>
          <a:prstGeom prst="straightConnector1">
            <a:avLst/>
          </a:prstGeom>
          <a:ln w="31750">
            <a:solidFill>
              <a:srgbClr val="3ABF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ABFBB1-8DC9-FEBB-E929-5D996CF9FAF7}"/>
              </a:ext>
            </a:extLst>
          </p:cNvPr>
          <p:cNvCxnSpPr>
            <a:cxnSpLocks/>
          </p:cNvCxnSpPr>
          <p:nvPr/>
        </p:nvCxnSpPr>
        <p:spPr>
          <a:xfrm>
            <a:off x="10146297" y="2460202"/>
            <a:ext cx="518828" cy="0"/>
          </a:xfrm>
          <a:prstGeom prst="straightConnector1">
            <a:avLst/>
          </a:prstGeom>
          <a:ln w="31750">
            <a:solidFill>
              <a:srgbClr val="3ABF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174058-2179-D50D-7AD7-049A29E652AE}"/>
              </a:ext>
            </a:extLst>
          </p:cNvPr>
          <p:cNvCxnSpPr>
            <a:cxnSpLocks/>
          </p:cNvCxnSpPr>
          <p:nvPr/>
        </p:nvCxnSpPr>
        <p:spPr>
          <a:xfrm flipV="1">
            <a:off x="2256489" y="500231"/>
            <a:ext cx="439823" cy="272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21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/>
        </p:nvSpPr>
        <p:spPr>
          <a:xfrm>
            <a:off x="383804" y="-1931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4000"/>
              <a:buFont typeface="Arial"/>
              <a:buNone/>
            </a:pPr>
            <a:r>
              <a:rPr lang="en-CA" sz="4000" b="1" dirty="0">
                <a:solidFill>
                  <a:srgbClr val="002C9D"/>
                </a:solidFill>
              </a:rPr>
              <a:t>CA Addition: Server Side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A1D2B1-4525-D92B-3C52-E5719D3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0030" y="840829"/>
            <a:ext cx="10379404" cy="58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1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/>
        </p:nvSpPr>
        <p:spPr>
          <a:xfrm>
            <a:off x="383804" y="-1931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4000"/>
              <a:buFont typeface="Arial"/>
              <a:buNone/>
            </a:pPr>
            <a:r>
              <a:rPr lang="en-CA" sz="4000" b="1" dirty="0">
                <a:solidFill>
                  <a:srgbClr val="002C9D"/>
                </a:solidFill>
              </a:rPr>
              <a:t>CA Addition: Pod Sync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29F894-89A8-6EAF-B7E1-9C2C7C656B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0469" y="869622"/>
            <a:ext cx="10515599" cy="587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1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/>
        </p:nvSpPr>
        <p:spPr>
          <a:xfrm>
            <a:off x="383804" y="-1931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4000"/>
              <a:buFont typeface="Arial"/>
              <a:buNone/>
            </a:pPr>
            <a:r>
              <a:rPr lang="en-CA" sz="4000" b="1" dirty="0">
                <a:solidFill>
                  <a:srgbClr val="002C9D"/>
                </a:solidFill>
              </a:rPr>
              <a:t>CA Addition: Node Sync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1727E8-2AF0-5DC3-FB67-0C6EBAB103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2869" y="893969"/>
            <a:ext cx="10195033" cy="581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0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/>
        </p:nvSpPr>
        <p:spPr>
          <a:xfrm>
            <a:off x="383804" y="-1931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4000"/>
              <a:buFont typeface="Arial"/>
              <a:buNone/>
            </a:pPr>
            <a:r>
              <a:rPr lang="en-CA" sz="4000" b="1" dirty="0">
                <a:solidFill>
                  <a:srgbClr val="002C9D"/>
                </a:solidFill>
              </a:rPr>
              <a:t>CA Addition: Admin/Automation Sync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E64040-A059-9E4D-FB16-3227B47CCF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8144" y="885078"/>
            <a:ext cx="10515600" cy="58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59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/>
        </p:nvSpPr>
        <p:spPr>
          <a:xfrm>
            <a:off x="383804" y="-1931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4000"/>
              <a:buFont typeface="Arial"/>
              <a:buNone/>
            </a:pPr>
            <a:r>
              <a:rPr lang="en-CA" sz="4000" b="1" dirty="0">
                <a:solidFill>
                  <a:srgbClr val="002C9D"/>
                </a:solidFill>
              </a:rPr>
              <a:t>CA Revoke: Server Side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E2FDD5-C006-4C07-1587-8CB54639BA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3541" y="775131"/>
            <a:ext cx="10515599" cy="593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/>
        </p:nvSpPr>
        <p:spPr>
          <a:xfrm>
            <a:off x="383804" y="-1931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4000"/>
              <a:buFont typeface="Arial"/>
              <a:buNone/>
            </a:pPr>
            <a:r>
              <a:rPr lang="en-CA" sz="4000" b="1" dirty="0">
                <a:solidFill>
                  <a:srgbClr val="002C9D"/>
                </a:solidFill>
              </a:rPr>
              <a:t>CA Revoke: Pod Sync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8E5E82-4500-4784-2D5D-C6740B5E87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1" y="802114"/>
            <a:ext cx="10588868" cy="591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8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199</Words>
  <Application>Microsoft Macintosh PowerPoint</Application>
  <PresentationFormat>Widescreen</PresentationFormat>
  <Paragraphs>35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lastModifiedBy>Tyler Lisowski</cp:lastModifiedBy>
  <cp:revision>5</cp:revision>
  <dcterms:created xsi:type="dcterms:W3CDTF">2019-07-29T21:37:05Z</dcterms:created>
  <dcterms:modified xsi:type="dcterms:W3CDTF">2023-04-15T03:10:27Z</dcterms:modified>
</cp:coreProperties>
</file>