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62" r:id="rId4"/>
    <p:sldId id="266"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280" r:id="rId26"/>
  </p:sldIdLst>
  <p:sldSz cx="9144000" cy="5143500" type="screen16x9"/>
  <p:notesSz cx="6858000" cy="9144000"/>
  <p:embeddedFontLst>
    <p:embeddedFont>
      <p:font typeface="Helvetica" panose="020B0604020202020204" pitchFamily="34" charset="0"/>
      <p:regular r:id="rId28"/>
      <p:bold r:id="rId29"/>
      <p:italic r:id="rId30"/>
      <p:boldItalic r:id="rId31"/>
    </p:embeddedFont>
    <p:embeddedFont>
      <p:font typeface="Open Sans" panose="020B0606030504020204" pitchFamily="34" charset="0"/>
      <p:regular r:id="rId32"/>
      <p:bold r:id="rId33"/>
      <p:italic r:id="rId34"/>
      <p:boldItalic r:id="rId35"/>
    </p:embeddedFont>
    <p:embeddedFont>
      <p:font typeface="Open Sans ExtraBold" panose="020B0906030804020204" pitchFamily="34" charset="0"/>
      <p:bold r:id="rId36"/>
      <p:italic r:id="rId37"/>
      <p:boldItalic r:id="rId38"/>
    </p:embeddedFont>
    <p:embeddedFont>
      <p:font typeface="Open Sans ExtraBold" panose="020B0906030804020204" pitchFamily="34" charset="0"/>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E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997"/>
    <p:restoredTop sz="94643"/>
  </p:normalViewPr>
  <p:slideViewPr>
    <p:cSldViewPr snapToGrid="0">
      <p:cViewPr varScale="1">
        <p:scale>
          <a:sx n="108" d="100"/>
          <a:sy n="108" d="100"/>
        </p:scale>
        <p:origin x="39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3985bf04a1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3985bf04a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1257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62819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94239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3985bf04a1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3985bf04a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39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36854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3985bf04a1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3985bf04a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0031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09294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19157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3985bf04a1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3985bf04a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3174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75680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3985bf04a1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3985bf04a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19104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3985bf04a1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3985bf04a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73888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659818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70594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098535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0" name="Google Shape;340;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67154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3985bf04a1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3985bf04a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747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95469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42444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3985bf04a1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3985bf04a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9049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56913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18050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23380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3 Normal">
  <p:cSld name="03 Normal">
    <p:spTree>
      <p:nvGrpSpPr>
        <p:cNvPr id="1" name="Shape 12"/>
        <p:cNvGrpSpPr/>
        <p:nvPr/>
      </p:nvGrpSpPr>
      <p:grpSpPr>
        <a:xfrm>
          <a:off x="0" y="0"/>
          <a:ext cx="0" cy="0"/>
          <a:chOff x="0" y="0"/>
          <a:chExt cx="0" cy="0"/>
        </a:xfrm>
      </p:grpSpPr>
      <p:sp>
        <p:nvSpPr>
          <p:cNvPr id="13" name="Google Shape;13;p31"/>
          <p:cNvSpPr/>
          <p:nvPr/>
        </p:nvSpPr>
        <p:spPr>
          <a:xfrm>
            <a:off x="304850" y="384125"/>
            <a:ext cx="1259100" cy="36000"/>
          </a:xfrm>
          <a:prstGeom prst="rect">
            <a:avLst/>
          </a:prstGeom>
          <a:solidFill>
            <a:srgbClr val="00A8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31"/>
          <p:cNvSpPr/>
          <p:nvPr/>
        </p:nvSpPr>
        <p:spPr>
          <a:xfrm>
            <a:off x="0" y="4686000"/>
            <a:ext cx="9144000" cy="457500"/>
          </a:xfrm>
          <a:prstGeom prst="rect">
            <a:avLst/>
          </a:prstGeom>
          <a:solidFill>
            <a:srgbClr val="00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31"/>
          <p:cNvSpPr/>
          <p:nvPr/>
        </p:nvSpPr>
        <p:spPr>
          <a:xfrm>
            <a:off x="8968150" y="4686025"/>
            <a:ext cx="175800" cy="457500"/>
          </a:xfrm>
          <a:prstGeom prst="rect">
            <a:avLst/>
          </a:prstGeom>
          <a:solidFill>
            <a:srgbClr val="00A8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31"/>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2E4C"/>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Google Shape;17;p31"/>
          <p:cNvSpPr txBox="1">
            <a:spLocks noGrp="1"/>
          </p:cNvSpPr>
          <p:nvPr>
            <p:ph type="subTitle" idx="1"/>
          </p:nvPr>
        </p:nvSpPr>
        <p:spPr>
          <a:xfrm>
            <a:off x="795250" y="1005250"/>
            <a:ext cx="7857300" cy="457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000"/>
              <a:buFont typeface="Arial"/>
              <a:buNone/>
              <a:defRPr sz="2000" b="1" i="0" u="none" strike="noStrike" cap="none">
                <a:solidFill>
                  <a:srgbClr val="002E4C"/>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31"/>
          <p:cNvSpPr txBox="1">
            <a:spLocks noGrp="1"/>
          </p:cNvSpPr>
          <p:nvPr>
            <p:ph type="body" idx="2"/>
          </p:nvPr>
        </p:nvSpPr>
        <p:spPr>
          <a:xfrm>
            <a:off x="795250" y="1733550"/>
            <a:ext cx="7857300" cy="24576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15000"/>
              </a:lnSpc>
              <a:spcBef>
                <a:spcPts val="0"/>
              </a:spcBef>
              <a:spcAft>
                <a:spcPts val="0"/>
              </a:spcAft>
              <a:buClr>
                <a:srgbClr val="002E4C"/>
              </a:buClr>
              <a:buSzPts val="1600"/>
              <a:buFont typeface="Open Sans"/>
              <a:buAutoNum type="arabicPeriod"/>
              <a:defRPr sz="1600" b="1" i="0" u="none" strike="noStrike" cap="none">
                <a:solidFill>
                  <a:srgbClr val="002E4C"/>
                </a:solidFill>
                <a:latin typeface="Open Sans"/>
                <a:ea typeface="Open Sans"/>
                <a:cs typeface="Open Sans"/>
                <a:sym typeface="Open Sans"/>
              </a:defRPr>
            </a:lvl1pPr>
            <a:lvl2pPr marL="914400" marR="0" lvl="1" indent="-330200" algn="l" rtl="0">
              <a:lnSpc>
                <a:spcPct val="115000"/>
              </a:lnSpc>
              <a:spcBef>
                <a:spcPts val="0"/>
              </a:spcBef>
              <a:spcAft>
                <a:spcPts val="0"/>
              </a:spcAft>
              <a:buClr>
                <a:srgbClr val="002E4C"/>
              </a:buClr>
              <a:buSzPts val="1600"/>
              <a:buFont typeface="Open Sans"/>
              <a:buAutoNum type="alphaLcPeriod"/>
              <a:defRPr sz="1600" b="1" i="0" u="none" strike="noStrike" cap="none">
                <a:solidFill>
                  <a:srgbClr val="002E4C"/>
                </a:solidFill>
                <a:latin typeface="Open Sans"/>
                <a:ea typeface="Open Sans"/>
                <a:cs typeface="Open Sans"/>
                <a:sym typeface="Open Sans"/>
              </a:defRPr>
            </a:lvl2pPr>
            <a:lvl3pPr marL="1371600" marR="0" lvl="2" indent="-330200" algn="l" rtl="0">
              <a:lnSpc>
                <a:spcPct val="115000"/>
              </a:lnSpc>
              <a:spcBef>
                <a:spcPts val="0"/>
              </a:spcBef>
              <a:spcAft>
                <a:spcPts val="0"/>
              </a:spcAft>
              <a:buClr>
                <a:srgbClr val="002E4C"/>
              </a:buClr>
              <a:buSzPts val="1600"/>
              <a:buFont typeface="Open Sans"/>
              <a:buAutoNum type="romanLcPeriod"/>
              <a:defRPr sz="1600" b="1" i="0" u="none" strike="noStrike" cap="none">
                <a:solidFill>
                  <a:srgbClr val="002E4C"/>
                </a:solidFill>
                <a:latin typeface="Open Sans"/>
                <a:ea typeface="Open Sans"/>
                <a:cs typeface="Open Sans"/>
                <a:sym typeface="Open Sans"/>
              </a:defRPr>
            </a:lvl3pPr>
            <a:lvl4pPr marL="1828800" marR="0" lvl="3" indent="-330200" algn="l" rtl="0">
              <a:lnSpc>
                <a:spcPct val="115000"/>
              </a:lnSpc>
              <a:spcBef>
                <a:spcPts val="0"/>
              </a:spcBef>
              <a:spcAft>
                <a:spcPts val="0"/>
              </a:spcAft>
              <a:buClr>
                <a:srgbClr val="002E4C"/>
              </a:buClr>
              <a:buSzPts val="1600"/>
              <a:buFont typeface="Open Sans"/>
              <a:buAutoNum type="arabicPeriod"/>
              <a:defRPr sz="1600" b="1" i="0" u="none" strike="noStrike" cap="none">
                <a:solidFill>
                  <a:srgbClr val="002E4C"/>
                </a:solidFill>
                <a:latin typeface="Open Sans"/>
                <a:ea typeface="Open Sans"/>
                <a:cs typeface="Open Sans"/>
                <a:sym typeface="Open Sans"/>
              </a:defRPr>
            </a:lvl4pPr>
            <a:lvl5pPr marL="2286000" marR="0" lvl="4" indent="-330200" algn="l" rtl="0">
              <a:lnSpc>
                <a:spcPct val="115000"/>
              </a:lnSpc>
              <a:spcBef>
                <a:spcPts val="0"/>
              </a:spcBef>
              <a:spcAft>
                <a:spcPts val="0"/>
              </a:spcAft>
              <a:buClr>
                <a:srgbClr val="002E4C"/>
              </a:buClr>
              <a:buSzPts val="1600"/>
              <a:buFont typeface="Open Sans"/>
              <a:buAutoNum type="alphaLcPeriod"/>
              <a:defRPr sz="1600" b="1" i="0" u="none" strike="noStrike" cap="none">
                <a:solidFill>
                  <a:srgbClr val="002E4C"/>
                </a:solidFill>
                <a:latin typeface="Open Sans"/>
                <a:ea typeface="Open Sans"/>
                <a:cs typeface="Open Sans"/>
                <a:sym typeface="Open Sans"/>
              </a:defRPr>
            </a:lvl5pPr>
            <a:lvl6pPr marL="2743200" marR="0" lvl="5" indent="-330200" algn="l" rtl="0">
              <a:lnSpc>
                <a:spcPct val="115000"/>
              </a:lnSpc>
              <a:spcBef>
                <a:spcPts val="0"/>
              </a:spcBef>
              <a:spcAft>
                <a:spcPts val="0"/>
              </a:spcAft>
              <a:buClr>
                <a:srgbClr val="002E4C"/>
              </a:buClr>
              <a:buSzPts val="1600"/>
              <a:buFont typeface="Open Sans"/>
              <a:buAutoNum type="romanLcPeriod"/>
              <a:defRPr sz="1600" b="1" i="0" u="none" strike="noStrike" cap="none">
                <a:solidFill>
                  <a:srgbClr val="002E4C"/>
                </a:solidFill>
                <a:latin typeface="Open Sans"/>
                <a:ea typeface="Open Sans"/>
                <a:cs typeface="Open Sans"/>
                <a:sym typeface="Open Sans"/>
              </a:defRPr>
            </a:lvl6pPr>
            <a:lvl7pPr marL="3200400" marR="0" lvl="6" indent="-330200" algn="l" rtl="0">
              <a:lnSpc>
                <a:spcPct val="115000"/>
              </a:lnSpc>
              <a:spcBef>
                <a:spcPts val="0"/>
              </a:spcBef>
              <a:spcAft>
                <a:spcPts val="0"/>
              </a:spcAft>
              <a:buClr>
                <a:srgbClr val="002E4C"/>
              </a:buClr>
              <a:buSzPts val="1600"/>
              <a:buFont typeface="Open Sans"/>
              <a:buAutoNum type="arabicPeriod"/>
              <a:defRPr sz="1600" b="1" i="0" u="none" strike="noStrike" cap="none">
                <a:solidFill>
                  <a:srgbClr val="002E4C"/>
                </a:solidFill>
                <a:latin typeface="Open Sans"/>
                <a:ea typeface="Open Sans"/>
                <a:cs typeface="Open Sans"/>
                <a:sym typeface="Open Sans"/>
              </a:defRPr>
            </a:lvl7pPr>
            <a:lvl8pPr marL="3657600" marR="0" lvl="7" indent="-330200" algn="l" rtl="0">
              <a:lnSpc>
                <a:spcPct val="115000"/>
              </a:lnSpc>
              <a:spcBef>
                <a:spcPts val="0"/>
              </a:spcBef>
              <a:spcAft>
                <a:spcPts val="0"/>
              </a:spcAft>
              <a:buClr>
                <a:srgbClr val="002E4C"/>
              </a:buClr>
              <a:buSzPts val="1600"/>
              <a:buFont typeface="Open Sans"/>
              <a:buAutoNum type="alphaLcPeriod"/>
              <a:defRPr sz="1600" b="1" i="0" u="none" strike="noStrike" cap="none">
                <a:solidFill>
                  <a:srgbClr val="002E4C"/>
                </a:solidFill>
                <a:latin typeface="Open Sans"/>
                <a:ea typeface="Open Sans"/>
                <a:cs typeface="Open Sans"/>
                <a:sym typeface="Open Sans"/>
              </a:defRPr>
            </a:lvl8pPr>
            <a:lvl9pPr marL="4114800" marR="0" lvl="8" indent="-330200" algn="l" rtl="0">
              <a:lnSpc>
                <a:spcPct val="115000"/>
              </a:lnSpc>
              <a:spcBef>
                <a:spcPts val="0"/>
              </a:spcBef>
              <a:spcAft>
                <a:spcPts val="0"/>
              </a:spcAft>
              <a:buClr>
                <a:srgbClr val="002E4C"/>
              </a:buClr>
              <a:buSzPts val="1600"/>
              <a:buFont typeface="Open Sans"/>
              <a:buAutoNum type="romanLcPeriod"/>
              <a:defRPr sz="1600" b="1" i="0" u="none" strike="noStrike" cap="none">
                <a:solidFill>
                  <a:srgbClr val="002E4C"/>
                </a:solidFill>
                <a:latin typeface="Open Sans"/>
                <a:ea typeface="Open Sans"/>
                <a:cs typeface="Open Sans"/>
                <a:sym typeface="Open Sans"/>
              </a:defRPr>
            </a:lvl9pPr>
          </a:lstStyle>
          <a:p>
            <a:endParaRPr/>
          </a:p>
        </p:txBody>
      </p:sp>
      <p:pic>
        <p:nvPicPr>
          <p:cNvPr id="19" name="Google Shape;19;p31"/>
          <p:cNvPicPr preferRelativeResize="0"/>
          <p:nvPr/>
        </p:nvPicPr>
        <p:blipFill rotWithShape="1">
          <a:blip r:embed="rId2">
            <a:alphaModFix/>
          </a:blip>
          <a:srcRect/>
          <a:stretch/>
        </p:blipFill>
        <p:spPr>
          <a:xfrm>
            <a:off x="7975075" y="4641000"/>
            <a:ext cx="598474" cy="541424"/>
          </a:xfrm>
          <a:prstGeom prst="rect">
            <a:avLst/>
          </a:prstGeom>
          <a:noFill/>
          <a:ln>
            <a:noFill/>
          </a:ln>
        </p:spPr>
      </p:pic>
    </p:spTree>
    <p:extLst>
      <p:ext uri="{BB962C8B-B14F-4D97-AF65-F5344CB8AC3E}">
        <p14:creationId xmlns:p14="http://schemas.microsoft.com/office/powerpoint/2010/main" val="1320580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5 Última">
  <p:cSld name="05 Última">
    <p:bg>
      <p:bgPr>
        <a:solidFill>
          <a:srgbClr val="002E4C"/>
        </a:solidFill>
        <a:effectLst/>
      </p:bgPr>
    </p:bg>
    <p:spTree>
      <p:nvGrpSpPr>
        <p:cNvPr id="1" name="Shape 20"/>
        <p:cNvGrpSpPr/>
        <p:nvPr/>
      </p:nvGrpSpPr>
      <p:grpSpPr>
        <a:xfrm>
          <a:off x="0" y="0"/>
          <a:ext cx="0" cy="0"/>
          <a:chOff x="0" y="0"/>
          <a:chExt cx="0" cy="0"/>
        </a:xfrm>
      </p:grpSpPr>
      <p:pic>
        <p:nvPicPr>
          <p:cNvPr id="21" name="Google Shape;21;p32"/>
          <p:cNvPicPr preferRelativeResize="0"/>
          <p:nvPr/>
        </p:nvPicPr>
        <p:blipFill rotWithShape="1">
          <a:blip r:embed="rId2">
            <a:alphaModFix/>
          </a:blip>
          <a:srcRect/>
          <a:stretch/>
        </p:blipFill>
        <p:spPr>
          <a:xfrm>
            <a:off x="4334150" y="1973488"/>
            <a:ext cx="2150852" cy="1041225"/>
          </a:xfrm>
          <a:prstGeom prst="rect">
            <a:avLst/>
          </a:prstGeom>
          <a:noFill/>
          <a:ln>
            <a:noFill/>
          </a:ln>
        </p:spPr>
      </p:pic>
      <p:pic>
        <p:nvPicPr>
          <p:cNvPr id="22" name="Google Shape;22;p32"/>
          <p:cNvPicPr preferRelativeResize="0"/>
          <p:nvPr/>
        </p:nvPicPr>
        <p:blipFill rotWithShape="1">
          <a:blip r:embed="rId3">
            <a:alphaModFix/>
          </a:blip>
          <a:srcRect/>
          <a:stretch/>
        </p:blipFill>
        <p:spPr>
          <a:xfrm>
            <a:off x="2659000" y="1601400"/>
            <a:ext cx="1751352" cy="1584402"/>
          </a:xfrm>
          <a:prstGeom prst="rect">
            <a:avLst/>
          </a:prstGeom>
          <a:noFill/>
          <a:ln>
            <a:noFill/>
          </a:ln>
        </p:spPr>
      </p:pic>
    </p:spTree>
    <p:extLst>
      <p:ext uri="{BB962C8B-B14F-4D97-AF65-F5344CB8AC3E}">
        <p14:creationId xmlns:p14="http://schemas.microsoft.com/office/powerpoint/2010/main" val="608787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12.tiff"/></Relationships>
</file>

<file path=ppt/slides/_rels/slide24.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2" name="Picture 2" descr="HTML. Lenguaje de Marcas de Hipertexto, definicion - Digital Cubik">
            <a:extLst>
              <a:ext uri="{FF2B5EF4-FFF2-40B4-BE49-F238E27FC236}">
                <a16:creationId xmlns:a16="http://schemas.microsoft.com/office/drawing/2014/main" id="{F217711A-53BD-614C-A77D-96290F93642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641" r="10491"/>
          <a:stretch/>
        </p:blipFill>
        <p:spPr bwMode="auto">
          <a:xfrm>
            <a:off x="0" y="0"/>
            <a:ext cx="5656881" cy="5143500"/>
          </a:xfrm>
          <a:prstGeom prst="rect">
            <a:avLst/>
          </a:prstGeom>
          <a:noFill/>
          <a:extLst>
            <a:ext uri="{909E8E84-426E-40DD-AFC4-6F175D3DCCD1}">
              <a14:hiddenFill xmlns:a14="http://schemas.microsoft.com/office/drawing/2010/main">
                <a:solidFill>
                  <a:srgbClr val="FFFFFF"/>
                </a:solidFill>
              </a14:hiddenFill>
            </a:ext>
          </a:extLst>
        </p:spPr>
      </p:pic>
      <p:sp>
        <p:nvSpPr>
          <p:cNvPr id="55" name="Google Shape;55;p13"/>
          <p:cNvSpPr txBox="1"/>
          <p:nvPr/>
        </p:nvSpPr>
        <p:spPr>
          <a:xfrm>
            <a:off x="5656881" y="300660"/>
            <a:ext cx="3924300" cy="9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200" dirty="0">
                <a:solidFill>
                  <a:srgbClr val="002E4C"/>
                </a:solidFill>
                <a:latin typeface="Open Sans ExtraBold"/>
                <a:ea typeface="Open Sans ExtraBold"/>
                <a:cs typeface="Open Sans ExtraBold"/>
                <a:sym typeface="Open Sans ExtraBold"/>
              </a:rPr>
              <a:t>Entornos de desarrollos</a:t>
            </a:r>
            <a:endParaRPr sz="3200" dirty="0">
              <a:solidFill>
                <a:srgbClr val="002E4C"/>
              </a:solidFill>
              <a:latin typeface="Open Sans ExtraBold"/>
              <a:ea typeface="Open Sans ExtraBold"/>
              <a:cs typeface="Open Sans ExtraBold"/>
              <a:sym typeface="Open Sans ExtraBold"/>
            </a:endParaRPr>
          </a:p>
        </p:txBody>
      </p:sp>
      <p:sp>
        <p:nvSpPr>
          <p:cNvPr id="56" name="Google Shape;56;p13"/>
          <p:cNvSpPr txBox="1"/>
          <p:nvPr/>
        </p:nvSpPr>
        <p:spPr>
          <a:xfrm>
            <a:off x="5656881" y="1343281"/>
            <a:ext cx="3363133" cy="63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000" b="1" dirty="0">
                <a:solidFill>
                  <a:srgbClr val="002E4C"/>
                </a:solidFill>
                <a:latin typeface="Open Sans"/>
                <a:ea typeface="Open Sans"/>
                <a:cs typeface="Open Sans"/>
                <a:sym typeface="Open Sans"/>
              </a:rPr>
              <a:t>TEMA 1. Lenguaje de marcas</a:t>
            </a:r>
            <a:endParaRPr sz="2000" b="1" dirty="0">
              <a:solidFill>
                <a:srgbClr val="002E4C"/>
              </a:solidFill>
              <a:latin typeface="Open Sans"/>
              <a:ea typeface="Open Sans"/>
              <a:cs typeface="Open Sans"/>
              <a:sym typeface="Open Sans"/>
            </a:endParaRPr>
          </a:p>
        </p:txBody>
      </p:sp>
      <p:cxnSp>
        <p:nvCxnSpPr>
          <p:cNvPr id="58" name="Google Shape;58;p13"/>
          <p:cNvCxnSpPr/>
          <p:nvPr/>
        </p:nvCxnSpPr>
        <p:spPr>
          <a:xfrm>
            <a:off x="3760600" y="881950"/>
            <a:ext cx="1368900" cy="7200"/>
          </a:xfrm>
          <a:prstGeom prst="straightConnector1">
            <a:avLst/>
          </a:prstGeom>
          <a:noFill/>
          <a:ln w="76200" cap="flat" cmpd="sng">
            <a:solidFill>
              <a:schemeClr val="accent5"/>
            </a:solidFill>
            <a:prstDash val="solid"/>
            <a:round/>
            <a:headEnd type="none" w="med" len="med"/>
            <a:tailEnd type="none" w="med" len="med"/>
          </a:ln>
        </p:spPr>
      </p:cxnSp>
      <p:pic>
        <p:nvPicPr>
          <p:cNvPr id="3" name="Picture 2" descr="ADA ITS - Instituto Tecnológico Superior ADA ITS">
            <a:extLst>
              <a:ext uri="{FF2B5EF4-FFF2-40B4-BE49-F238E27FC236}">
                <a16:creationId xmlns:a16="http://schemas.microsoft.com/office/drawing/2014/main" id="{997C2056-097B-6053-C484-B65F4D6495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0280" y="4290689"/>
            <a:ext cx="1810331" cy="5521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7"/>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p14">
            <a:extLst>
              <a:ext uri="{FF2B5EF4-FFF2-40B4-BE49-F238E27FC236}">
                <a16:creationId xmlns:a16="http://schemas.microsoft.com/office/drawing/2014/main" id="{9B13BC54-A292-AD4B-A8E4-063B9F2CB397}"/>
              </a:ext>
            </a:extLst>
          </p:cNvPr>
          <p:cNvSpPr txBox="1"/>
          <p:nvPr/>
        </p:nvSpPr>
        <p:spPr>
          <a:xfrm>
            <a:off x="305150" y="238423"/>
            <a:ext cx="3924300" cy="9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200" dirty="0">
                <a:solidFill>
                  <a:srgbClr val="002E4C"/>
                </a:solidFill>
                <a:latin typeface="Open Sans ExtraBold"/>
                <a:ea typeface="Open Sans ExtraBold"/>
                <a:cs typeface="Open Sans ExtraBold"/>
                <a:sym typeface="Open Sans ExtraBold"/>
              </a:rPr>
              <a:t>Contenido</a:t>
            </a:r>
            <a:endParaRPr sz="3200" dirty="0">
              <a:solidFill>
                <a:srgbClr val="002E4C"/>
              </a:solidFill>
              <a:latin typeface="Open Sans ExtraBold"/>
              <a:ea typeface="Open Sans ExtraBold"/>
              <a:cs typeface="Open Sans ExtraBold"/>
              <a:sym typeface="Open Sans ExtraBold"/>
            </a:endParaRPr>
          </a:p>
        </p:txBody>
      </p:sp>
      <p:sp>
        <p:nvSpPr>
          <p:cNvPr id="6" name="Google Shape;89;p16">
            <a:extLst>
              <a:ext uri="{FF2B5EF4-FFF2-40B4-BE49-F238E27FC236}">
                <a16:creationId xmlns:a16="http://schemas.microsoft.com/office/drawing/2014/main" id="{85FA1AD6-561B-5E45-80B1-888B3CB186CE}"/>
              </a:ext>
            </a:extLst>
          </p:cNvPr>
          <p:cNvSpPr txBox="1"/>
          <p:nvPr/>
        </p:nvSpPr>
        <p:spPr>
          <a:xfrm>
            <a:off x="376795" y="919888"/>
            <a:ext cx="7939891" cy="3528125"/>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Introducción y contextualización</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Concepto y características generales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Clasificación e identificación de los lenguajes más relevantes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Herramientas de edición</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XML. Características propias, etiquetas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Elaboración de documentos bien formados. Estructura y sintaxis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Utilización de espacios de nombres en XML</a:t>
            </a: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p:txBody>
      </p:sp>
      <p:pic>
        <p:nvPicPr>
          <p:cNvPr id="2" name="Picture 2" descr="ADA ITS - Instituto Tecnológico Superior ADA ITS">
            <a:extLst>
              <a:ext uri="{FF2B5EF4-FFF2-40B4-BE49-F238E27FC236}">
                <a16:creationId xmlns:a16="http://schemas.microsoft.com/office/drawing/2014/main" id="{161C2542-0305-D73D-3A11-269FA41D52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0522" y="4638699"/>
            <a:ext cx="1810331" cy="552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245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latin typeface="Open Sans Extrabold"/>
                <a:ea typeface="Open Sans Extrabold"/>
                <a:cs typeface="Open Sans Extrabold"/>
              </a:rPr>
              <a:t>3</a:t>
            </a:r>
            <a:r>
              <a:rPr lang="es-ES" sz="2800" b="1" dirty="0">
                <a:solidFill>
                  <a:srgbClr val="002E4C"/>
                </a:solidFill>
                <a:latin typeface="Open Sans Extrabold"/>
                <a:ea typeface="Open Sans Extrabold"/>
                <a:cs typeface="Open Sans Extrabold"/>
                <a:sym typeface="Open Sans ExtraBold"/>
              </a:rPr>
              <a:t>. Clasificación e identificación </a:t>
            </a:r>
            <a:endParaRPr lang="es-ES" sz="2700" dirty="0"/>
          </a:p>
        </p:txBody>
      </p:sp>
      <p:sp>
        <p:nvSpPr>
          <p:cNvPr id="6" name="CuadroTexto 5">
            <a:extLst>
              <a:ext uri="{FF2B5EF4-FFF2-40B4-BE49-F238E27FC236}">
                <a16:creationId xmlns:a16="http://schemas.microsoft.com/office/drawing/2014/main" id="{0CE9D9F2-9121-134A-92A4-553ED159B8EB}"/>
              </a:ext>
            </a:extLst>
          </p:cNvPr>
          <p:cNvSpPr txBox="1"/>
          <p:nvPr/>
        </p:nvSpPr>
        <p:spPr>
          <a:xfrm>
            <a:off x="1033643" y="1125200"/>
            <a:ext cx="7380514" cy="3539430"/>
          </a:xfrm>
          <a:prstGeom prst="rect">
            <a:avLst/>
          </a:prstGeom>
          <a:noFill/>
        </p:spPr>
        <p:txBody>
          <a:bodyPr wrap="square" rtlCol="0">
            <a:spAutoFit/>
          </a:bodyPr>
          <a:lstStyle/>
          <a:p>
            <a:pPr marL="285750" indent="-285750" algn="just">
              <a:buFontTx/>
              <a:buChar char="-"/>
            </a:pPr>
            <a:r>
              <a:rPr lang="es-ES" b="1" dirty="0">
                <a:effectLst/>
                <a:latin typeface="Helvetica" pitchFamily="2" charset="0"/>
              </a:rPr>
              <a:t>De presentación</a:t>
            </a:r>
            <a:r>
              <a:rPr lang="es-ES" dirty="0">
                <a:effectLst/>
                <a:latin typeface="Helvetica" pitchFamily="2" charset="0"/>
              </a:rPr>
              <a:t>. Se utiliza para el diseño y muestra del texto de un documento. Es útil para información pequeña, pero al no ser estructurado es inviable para proyectos más voluminosos. Un ejemplo de este tipo del lenguaje de marcas es el usado en  procesadores de textos como Word, donde podemos ver las marcas si activamos .</a:t>
            </a:r>
          </a:p>
          <a:p>
            <a:pPr marL="285750" indent="-285750" algn="just">
              <a:buFontTx/>
              <a:buChar char="-"/>
            </a:pPr>
            <a:endParaRPr lang="es-ES" dirty="0">
              <a:effectLst/>
              <a:latin typeface="Helvetica" pitchFamily="2" charset="0"/>
            </a:endParaRPr>
          </a:p>
          <a:p>
            <a:pPr marL="285750" indent="-285750" algn="just">
              <a:buFontTx/>
              <a:buChar char="-"/>
            </a:pPr>
            <a:r>
              <a:rPr lang="es-ES" b="1" dirty="0">
                <a:latin typeface="Helvetica" pitchFamily="2" charset="0"/>
              </a:rPr>
              <a:t>De Procedimiento</a:t>
            </a:r>
            <a:r>
              <a:rPr lang="es-ES" dirty="0">
                <a:latin typeface="Helvetica" pitchFamily="2" charset="0"/>
              </a:rPr>
              <a:t>. Dispone de la funcionalidad de presentación, pero también incluye visibilidad de lo que se está editando. De esta manera se interpretan ciertos códigos que nos van a permitir por ejemplo elegir el tipo de letra, negrita, etc. Un ejemplo puede ser el lenguaje </a:t>
            </a:r>
            <a:r>
              <a:rPr lang="es-ES" dirty="0" err="1">
                <a:latin typeface="Helvetica" pitchFamily="2" charset="0"/>
              </a:rPr>
              <a:t>Postcript</a:t>
            </a:r>
            <a:r>
              <a:rPr lang="es-ES" dirty="0">
                <a:latin typeface="Helvetica" pitchFamily="2" charset="0"/>
              </a:rPr>
              <a:t> utilizado para el diseño e impresión de documentos.</a:t>
            </a:r>
          </a:p>
          <a:p>
            <a:pPr marL="285750" indent="-285750" algn="just">
              <a:buFontTx/>
              <a:buChar char="-"/>
            </a:pPr>
            <a:endParaRPr lang="es-ES" dirty="0">
              <a:latin typeface="Helvetica" pitchFamily="2" charset="0"/>
            </a:endParaRPr>
          </a:p>
          <a:p>
            <a:pPr marL="285750" indent="-285750" algn="just">
              <a:buFontTx/>
              <a:buChar char="-"/>
            </a:pPr>
            <a:r>
              <a:rPr lang="es-ES" b="1" dirty="0">
                <a:effectLst/>
                <a:latin typeface="Helvetica" pitchFamily="2" charset="0"/>
              </a:rPr>
              <a:t>Descriptivo o semántico</a:t>
            </a:r>
            <a:r>
              <a:rPr lang="es-ES" dirty="0">
                <a:effectLst/>
                <a:latin typeface="Helvetica" pitchFamily="2" charset="0"/>
              </a:rPr>
              <a:t>. Se utilizan etiquetas para la descripción de partes del texto, pero nada más. No se indica como deben se tienen que representar ni tampoco el orden a seguir. En este tipo de lenguajes tenemos SGML y sus derivados como HTML, XML y XHTML</a:t>
            </a:r>
          </a:p>
          <a:p>
            <a:endParaRPr lang="es-ES" dirty="0">
              <a:effectLst/>
              <a:latin typeface="Helvetica" pitchFamily="2" charset="0"/>
            </a:endParaRPr>
          </a:p>
          <a:p>
            <a:endParaRPr lang="es-ES" dirty="0"/>
          </a:p>
        </p:txBody>
      </p:sp>
      <p:sp>
        <p:nvSpPr>
          <p:cNvPr id="2" name="Rectángulo 1">
            <a:extLst>
              <a:ext uri="{FF2B5EF4-FFF2-40B4-BE49-F238E27FC236}">
                <a16:creationId xmlns:a16="http://schemas.microsoft.com/office/drawing/2014/main" id="{58E53DBF-8E6C-DBE4-EF8F-573A26E4C9E2}"/>
              </a:ext>
            </a:extLst>
          </p:cNvPr>
          <p:cNvSpPr/>
          <p:nvPr/>
        </p:nvSpPr>
        <p:spPr>
          <a:xfrm>
            <a:off x="7924800" y="4692502"/>
            <a:ext cx="602512" cy="450998"/>
          </a:xfrm>
          <a:prstGeom prst="rect">
            <a:avLst/>
          </a:prstGeom>
          <a:solidFill>
            <a:srgbClr val="002E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931219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Caso práctico 2.</a:t>
            </a:r>
            <a:br>
              <a:rPr lang="es-ES" sz="2800" b="1" dirty="0">
                <a:solidFill>
                  <a:srgbClr val="002E4C"/>
                </a:solidFill>
                <a:latin typeface="Open Sans Extrabold"/>
                <a:ea typeface="Open Sans Extrabold"/>
                <a:cs typeface="Open Sans Extrabold"/>
                <a:sym typeface="Open Sans ExtraBold"/>
              </a:rPr>
            </a:br>
            <a:endParaRPr sz="2700" dirty="0"/>
          </a:p>
        </p:txBody>
      </p:sp>
      <p:sp>
        <p:nvSpPr>
          <p:cNvPr id="6" name="CuadroTexto 5">
            <a:extLst>
              <a:ext uri="{FF2B5EF4-FFF2-40B4-BE49-F238E27FC236}">
                <a16:creationId xmlns:a16="http://schemas.microsoft.com/office/drawing/2014/main" id="{0CE9D9F2-9121-134A-92A4-553ED159B8EB}"/>
              </a:ext>
            </a:extLst>
          </p:cNvPr>
          <p:cNvSpPr txBox="1"/>
          <p:nvPr/>
        </p:nvSpPr>
        <p:spPr>
          <a:xfrm>
            <a:off x="1033643" y="1125200"/>
            <a:ext cx="7380514" cy="1169551"/>
          </a:xfrm>
          <a:prstGeom prst="rect">
            <a:avLst/>
          </a:prstGeom>
          <a:noFill/>
        </p:spPr>
        <p:txBody>
          <a:bodyPr wrap="square" rtlCol="0">
            <a:spAutoFit/>
          </a:bodyPr>
          <a:lstStyle/>
          <a:p>
            <a:r>
              <a:rPr lang="es-ES" dirty="0">
                <a:effectLst/>
                <a:latin typeface="Helvetica" pitchFamily="2" charset="0"/>
              </a:rPr>
              <a:t>Busca en Internet 15 lenguajes de marcas y clasificadlos según si son lenguajes de marcas procedimentales, de presentación o si son semánticos.</a:t>
            </a:r>
          </a:p>
          <a:p>
            <a:endParaRPr lang="es-ES" dirty="0">
              <a:latin typeface="Helvetica" pitchFamily="2" charset="0"/>
            </a:endParaRPr>
          </a:p>
          <a:p>
            <a:endParaRPr lang="es-ES" dirty="0">
              <a:effectLst/>
              <a:latin typeface="Helvetica" pitchFamily="2" charset="0"/>
            </a:endParaRPr>
          </a:p>
          <a:p>
            <a:endParaRPr lang="es-ES" dirty="0"/>
          </a:p>
        </p:txBody>
      </p:sp>
      <p:sp>
        <p:nvSpPr>
          <p:cNvPr id="2" name="Rectángulo 1">
            <a:extLst>
              <a:ext uri="{FF2B5EF4-FFF2-40B4-BE49-F238E27FC236}">
                <a16:creationId xmlns:a16="http://schemas.microsoft.com/office/drawing/2014/main" id="{A076EB97-F4AC-739A-017D-1FAD3D7D944E}"/>
              </a:ext>
            </a:extLst>
          </p:cNvPr>
          <p:cNvSpPr/>
          <p:nvPr/>
        </p:nvSpPr>
        <p:spPr>
          <a:xfrm>
            <a:off x="7924800" y="4692502"/>
            <a:ext cx="602512" cy="450998"/>
          </a:xfrm>
          <a:prstGeom prst="rect">
            <a:avLst/>
          </a:prstGeom>
          <a:solidFill>
            <a:srgbClr val="002E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639232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7"/>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p14">
            <a:extLst>
              <a:ext uri="{FF2B5EF4-FFF2-40B4-BE49-F238E27FC236}">
                <a16:creationId xmlns:a16="http://schemas.microsoft.com/office/drawing/2014/main" id="{9B13BC54-A292-AD4B-A8E4-063B9F2CB397}"/>
              </a:ext>
            </a:extLst>
          </p:cNvPr>
          <p:cNvSpPr txBox="1"/>
          <p:nvPr/>
        </p:nvSpPr>
        <p:spPr>
          <a:xfrm>
            <a:off x="305150" y="238423"/>
            <a:ext cx="3924300" cy="9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200" dirty="0">
                <a:solidFill>
                  <a:srgbClr val="002E4C"/>
                </a:solidFill>
                <a:latin typeface="Open Sans ExtraBold"/>
                <a:ea typeface="Open Sans ExtraBold"/>
                <a:cs typeface="Open Sans ExtraBold"/>
                <a:sym typeface="Open Sans ExtraBold"/>
              </a:rPr>
              <a:t>Contenido</a:t>
            </a:r>
            <a:endParaRPr sz="3200" dirty="0">
              <a:solidFill>
                <a:srgbClr val="002E4C"/>
              </a:solidFill>
              <a:latin typeface="Open Sans ExtraBold"/>
              <a:ea typeface="Open Sans ExtraBold"/>
              <a:cs typeface="Open Sans ExtraBold"/>
              <a:sym typeface="Open Sans ExtraBold"/>
            </a:endParaRPr>
          </a:p>
        </p:txBody>
      </p:sp>
      <p:sp>
        <p:nvSpPr>
          <p:cNvPr id="6" name="Google Shape;89;p16">
            <a:extLst>
              <a:ext uri="{FF2B5EF4-FFF2-40B4-BE49-F238E27FC236}">
                <a16:creationId xmlns:a16="http://schemas.microsoft.com/office/drawing/2014/main" id="{85FA1AD6-561B-5E45-80B1-888B3CB186CE}"/>
              </a:ext>
            </a:extLst>
          </p:cNvPr>
          <p:cNvSpPr txBox="1"/>
          <p:nvPr/>
        </p:nvSpPr>
        <p:spPr>
          <a:xfrm>
            <a:off x="376795" y="919888"/>
            <a:ext cx="7939891" cy="3528125"/>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Introducción y contextualización</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Concepto y características generales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Clasificación e identificación de los lenguajes más relevantes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Herramientas de edición</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XML. Características propias, etiquetas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Elaboración de documentos bien formados. Estructura y sintaxis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Utilización de espacios de nombres en XML</a:t>
            </a: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p:txBody>
      </p:sp>
      <p:pic>
        <p:nvPicPr>
          <p:cNvPr id="2" name="Picture 2" descr="ADA ITS - Instituto Tecnológico Superior ADA ITS">
            <a:extLst>
              <a:ext uri="{FF2B5EF4-FFF2-40B4-BE49-F238E27FC236}">
                <a16:creationId xmlns:a16="http://schemas.microsoft.com/office/drawing/2014/main" id="{B7D0E2A5-5F94-8403-12DE-73D3B2A96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0522" y="4638699"/>
            <a:ext cx="1810331" cy="552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863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latin typeface="Open Sans Extrabold"/>
                <a:ea typeface="Open Sans Extrabold"/>
                <a:cs typeface="Open Sans Extrabold"/>
              </a:rPr>
              <a:t>4</a:t>
            </a:r>
            <a:r>
              <a:rPr lang="es-ES" sz="2800" b="1" dirty="0">
                <a:solidFill>
                  <a:srgbClr val="002E4C"/>
                </a:solidFill>
                <a:latin typeface="Open Sans Extrabold"/>
                <a:ea typeface="Open Sans Extrabold"/>
                <a:cs typeface="Open Sans Extrabold"/>
                <a:sym typeface="Open Sans ExtraBold"/>
              </a:rPr>
              <a:t>. Herramientas de edición</a:t>
            </a:r>
            <a:endParaRPr lang="es-ES" sz="2700" dirty="0"/>
          </a:p>
        </p:txBody>
      </p:sp>
      <p:sp>
        <p:nvSpPr>
          <p:cNvPr id="6" name="CuadroTexto 5">
            <a:extLst>
              <a:ext uri="{FF2B5EF4-FFF2-40B4-BE49-F238E27FC236}">
                <a16:creationId xmlns:a16="http://schemas.microsoft.com/office/drawing/2014/main" id="{0CE9D9F2-9121-134A-92A4-553ED159B8EB}"/>
              </a:ext>
            </a:extLst>
          </p:cNvPr>
          <p:cNvSpPr txBox="1"/>
          <p:nvPr/>
        </p:nvSpPr>
        <p:spPr>
          <a:xfrm>
            <a:off x="1033643" y="1125200"/>
            <a:ext cx="7380514" cy="1600438"/>
          </a:xfrm>
          <a:prstGeom prst="rect">
            <a:avLst/>
          </a:prstGeom>
          <a:noFill/>
        </p:spPr>
        <p:txBody>
          <a:bodyPr wrap="square" rtlCol="0">
            <a:spAutoFit/>
          </a:bodyPr>
          <a:lstStyle/>
          <a:p>
            <a:pPr marL="285750" indent="-285750" algn="just">
              <a:buFontTx/>
              <a:buChar char="-"/>
            </a:pPr>
            <a:r>
              <a:rPr lang="es-ES" b="1" dirty="0">
                <a:effectLst/>
                <a:latin typeface="Helvetica" pitchFamily="2" charset="0"/>
              </a:rPr>
              <a:t>Bloc de Notas</a:t>
            </a:r>
            <a:r>
              <a:rPr lang="es-ES" dirty="0">
                <a:effectLst/>
                <a:latin typeface="Helvetica" pitchFamily="2" charset="0"/>
              </a:rPr>
              <a:t>.</a:t>
            </a:r>
          </a:p>
          <a:p>
            <a:pPr marL="285750" indent="-285750" algn="just">
              <a:buFontTx/>
              <a:buChar char="-"/>
            </a:pPr>
            <a:endParaRPr lang="es-ES" dirty="0">
              <a:effectLst/>
              <a:latin typeface="Helvetica" pitchFamily="2" charset="0"/>
            </a:endParaRPr>
          </a:p>
          <a:p>
            <a:pPr marL="285750" indent="-285750" algn="just">
              <a:buFontTx/>
              <a:buChar char="-"/>
            </a:pPr>
            <a:r>
              <a:rPr lang="es-ES" b="1" dirty="0">
                <a:latin typeface="Helvetica" pitchFamily="2" charset="0"/>
              </a:rPr>
              <a:t>Note++</a:t>
            </a:r>
            <a:r>
              <a:rPr lang="es-ES" dirty="0">
                <a:latin typeface="Helvetica" pitchFamily="2" charset="0"/>
              </a:rPr>
              <a:t>. </a:t>
            </a:r>
          </a:p>
          <a:p>
            <a:pPr marL="285750" indent="-285750" algn="just">
              <a:buFontTx/>
              <a:buChar char="-"/>
            </a:pPr>
            <a:endParaRPr lang="es-ES" dirty="0">
              <a:latin typeface="Helvetica" pitchFamily="2" charset="0"/>
            </a:endParaRPr>
          </a:p>
          <a:p>
            <a:pPr marL="285750" indent="-285750" algn="just">
              <a:buFontTx/>
              <a:buChar char="-"/>
            </a:pPr>
            <a:r>
              <a:rPr lang="es-ES" b="1" dirty="0">
                <a:effectLst/>
                <a:latin typeface="Helvetica" pitchFamily="2" charset="0"/>
              </a:rPr>
              <a:t>Visual Studio </a:t>
            </a:r>
            <a:r>
              <a:rPr lang="es-ES" b="1" dirty="0" err="1">
                <a:effectLst/>
                <a:latin typeface="Helvetica" pitchFamily="2" charset="0"/>
              </a:rPr>
              <a:t>Code</a:t>
            </a:r>
            <a:r>
              <a:rPr lang="es-ES" dirty="0">
                <a:effectLst/>
                <a:latin typeface="Helvetica" pitchFamily="2" charset="0"/>
              </a:rPr>
              <a:t>. </a:t>
            </a:r>
          </a:p>
          <a:p>
            <a:endParaRPr lang="es-ES" dirty="0">
              <a:effectLst/>
              <a:latin typeface="Helvetica" pitchFamily="2" charset="0"/>
            </a:endParaRPr>
          </a:p>
          <a:p>
            <a:endParaRPr lang="es-ES" dirty="0"/>
          </a:p>
        </p:txBody>
      </p:sp>
      <p:sp>
        <p:nvSpPr>
          <p:cNvPr id="2" name="Rectángulo 1">
            <a:extLst>
              <a:ext uri="{FF2B5EF4-FFF2-40B4-BE49-F238E27FC236}">
                <a16:creationId xmlns:a16="http://schemas.microsoft.com/office/drawing/2014/main" id="{EF6B0071-96B5-7FED-4202-E26D4AEFA9A9}"/>
              </a:ext>
            </a:extLst>
          </p:cNvPr>
          <p:cNvSpPr/>
          <p:nvPr/>
        </p:nvSpPr>
        <p:spPr>
          <a:xfrm>
            <a:off x="7924800" y="4692502"/>
            <a:ext cx="602512" cy="450998"/>
          </a:xfrm>
          <a:prstGeom prst="rect">
            <a:avLst/>
          </a:prstGeom>
          <a:solidFill>
            <a:srgbClr val="002E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347210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7"/>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p14">
            <a:extLst>
              <a:ext uri="{FF2B5EF4-FFF2-40B4-BE49-F238E27FC236}">
                <a16:creationId xmlns:a16="http://schemas.microsoft.com/office/drawing/2014/main" id="{9B13BC54-A292-AD4B-A8E4-063B9F2CB397}"/>
              </a:ext>
            </a:extLst>
          </p:cNvPr>
          <p:cNvSpPr txBox="1"/>
          <p:nvPr/>
        </p:nvSpPr>
        <p:spPr>
          <a:xfrm>
            <a:off x="305150" y="238423"/>
            <a:ext cx="3924300" cy="9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200" dirty="0">
                <a:solidFill>
                  <a:srgbClr val="002E4C"/>
                </a:solidFill>
                <a:latin typeface="Open Sans ExtraBold"/>
                <a:ea typeface="Open Sans ExtraBold"/>
                <a:cs typeface="Open Sans ExtraBold"/>
                <a:sym typeface="Open Sans ExtraBold"/>
              </a:rPr>
              <a:t>Contenido</a:t>
            </a:r>
            <a:endParaRPr sz="3200" dirty="0">
              <a:solidFill>
                <a:srgbClr val="002E4C"/>
              </a:solidFill>
              <a:latin typeface="Open Sans ExtraBold"/>
              <a:ea typeface="Open Sans ExtraBold"/>
              <a:cs typeface="Open Sans ExtraBold"/>
              <a:sym typeface="Open Sans ExtraBold"/>
            </a:endParaRPr>
          </a:p>
        </p:txBody>
      </p:sp>
      <p:sp>
        <p:nvSpPr>
          <p:cNvPr id="6" name="Google Shape;89;p16">
            <a:extLst>
              <a:ext uri="{FF2B5EF4-FFF2-40B4-BE49-F238E27FC236}">
                <a16:creationId xmlns:a16="http://schemas.microsoft.com/office/drawing/2014/main" id="{85FA1AD6-561B-5E45-80B1-888B3CB186CE}"/>
              </a:ext>
            </a:extLst>
          </p:cNvPr>
          <p:cNvSpPr txBox="1"/>
          <p:nvPr/>
        </p:nvSpPr>
        <p:spPr>
          <a:xfrm>
            <a:off x="376795" y="919888"/>
            <a:ext cx="7939891" cy="3528125"/>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Introducción y contextualización</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Concepto y características generales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Clasificación e identificación de los lenguajes más relevantes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Herramientas de edición</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XML. Características propias, etiquetas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Elaboración de documentos bien formados. Estructura y sintaxis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Utilización de espacios de nombres en XML</a:t>
            </a: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p:txBody>
      </p:sp>
      <p:pic>
        <p:nvPicPr>
          <p:cNvPr id="2" name="Picture 2" descr="ADA ITS - Instituto Tecnológico Superior ADA ITS">
            <a:extLst>
              <a:ext uri="{FF2B5EF4-FFF2-40B4-BE49-F238E27FC236}">
                <a16:creationId xmlns:a16="http://schemas.microsoft.com/office/drawing/2014/main" id="{55DB96B6-9EB6-50DC-2AC9-CDCFE8BED9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0522" y="4638699"/>
            <a:ext cx="1810331" cy="552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88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latin typeface="Open Sans Extrabold"/>
                <a:ea typeface="Open Sans Extrabold"/>
                <a:cs typeface="Open Sans Extrabold"/>
              </a:rPr>
              <a:t>5</a:t>
            </a:r>
            <a:r>
              <a:rPr lang="es-ES" sz="2800" b="1" dirty="0">
                <a:solidFill>
                  <a:srgbClr val="002E4C"/>
                </a:solidFill>
                <a:latin typeface="Open Sans Extrabold"/>
                <a:ea typeface="Open Sans Extrabold"/>
                <a:cs typeface="Open Sans Extrabold"/>
                <a:sym typeface="Open Sans ExtraBold"/>
              </a:rPr>
              <a:t>. XML Características propias, etiquetas</a:t>
            </a:r>
            <a:endParaRPr lang="es-ES" sz="2700" dirty="0"/>
          </a:p>
        </p:txBody>
      </p:sp>
      <p:sp>
        <p:nvSpPr>
          <p:cNvPr id="6" name="CuadroTexto 5">
            <a:extLst>
              <a:ext uri="{FF2B5EF4-FFF2-40B4-BE49-F238E27FC236}">
                <a16:creationId xmlns:a16="http://schemas.microsoft.com/office/drawing/2014/main" id="{0CE9D9F2-9121-134A-92A4-553ED159B8EB}"/>
              </a:ext>
            </a:extLst>
          </p:cNvPr>
          <p:cNvSpPr txBox="1"/>
          <p:nvPr/>
        </p:nvSpPr>
        <p:spPr>
          <a:xfrm>
            <a:off x="1033643" y="1125200"/>
            <a:ext cx="7380514" cy="4185761"/>
          </a:xfrm>
          <a:prstGeom prst="rect">
            <a:avLst/>
          </a:prstGeom>
          <a:noFill/>
        </p:spPr>
        <p:txBody>
          <a:bodyPr wrap="square" rtlCol="0">
            <a:spAutoFit/>
          </a:bodyPr>
          <a:lstStyle/>
          <a:p>
            <a:r>
              <a:rPr lang="es-ES" dirty="0">
                <a:effectLst/>
                <a:latin typeface="Helvetica" pitchFamily="2" charset="0"/>
              </a:rPr>
              <a:t> Una de las ventajas con respecto a HTML es que no está limitado a un número concreto de etiquetas  y cuando éstas se definen se está indicando el significado de los datos que contienen. Es importante indicar que XML no sustituye a HTML, sino que es otro tipo de lenguaje de marcas.</a:t>
            </a:r>
          </a:p>
          <a:p>
            <a:endParaRPr lang="es-ES" dirty="0">
              <a:latin typeface="Helvetica" pitchFamily="2" charset="0"/>
            </a:endParaRPr>
          </a:p>
          <a:p>
            <a:r>
              <a:rPr lang="es-ES" dirty="0">
                <a:effectLst/>
                <a:latin typeface="Helvetica" pitchFamily="2" charset="0"/>
              </a:rPr>
              <a:t>Características: </a:t>
            </a:r>
          </a:p>
          <a:p>
            <a:endParaRPr lang="es-ES" dirty="0">
              <a:effectLst/>
              <a:latin typeface="Helvetica" pitchFamily="2" charset="0"/>
            </a:endParaRPr>
          </a:p>
          <a:p>
            <a:pPr marL="285750" indent="-285750">
              <a:buFontTx/>
              <a:buChar char="-"/>
            </a:pPr>
            <a:r>
              <a:rPr lang="es-ES" dirty="0">
                <a:effectLst/>
                <a:latin typeface="Helvetica" pitchFamily="2" charset="0"/>
              </a:rPr>
              <a:t> Se pueden crear las etiquetas que se consideren necesarias para crear el contenido apropiado.</a:t>
            </a:r>
          </a:p>
          <a:p>
            <a:pPr marL="285750" indent="-285750">
              <a:buFontTx/>
              <a:buChar char="-"/>
            </a:pPr>
            <a:r>
              <a:rPr lang="es-ES" dirty="0">
                <a:effectLst/>
                <a:latin typeface="Helvetica" pitchFamily="2" charset="0"/>
              </a:rPr>
              <a:t>Las etiquetas también pueden tener asociados atributos que permiten diferenciar valores.</a:t>
            </a:r>
          </a:p>
          <a:p>
            <a:pPr marL="285750" indent="-285750">
              <a:buFontTx/>
              <a:buChar char="-"/>
            </a:pPr>
            <a:r>
              <a:rPr lang="es-ES" dirty="0">
                <a:effectLst/>
                <a:latin typeface="Helvetica" pitchFamily="2" charset="0"/>
              </a:rPr>
              <a:t>Utiliza un esquema en forma de árbol que nos permite crear estructuras jerárquicas partiendo de un nodo raíz.</a:t>
            </a:r>
          </a:p>
          <a:p>
            <a:pPr marL="285750" indent="-285750">
              <a:buFontTx/>
              <a:buChar char="-"/>
            </a:pPr>
            <a:r>
              <a:rPr lang="es-ES" dirty="0">
                <a:effectLst/>
                <a:latin typeface="Helvetica" pitchFamily="2" charset="0"/>
              </a:rPr>
              <a:t>El diseño y la estructura no son dependientes entre si.</a:t>
            </a:r>
          </a:p>
          <a:p>
            <a:endParaRPr lang="es-ES" dirty="0">
              <a:effectLst/>
              <a:latin typeface="Helvetica" pitchFamily="2" charset="0"/>
            </a:endParaRPr>
          </a:p>
          <a:p>
            <a:endParaRPr lang="es-ES" dirty="0">
              <a:effectLst/>
              <a:latin typeface="Helvetica" pitchFamily="2" charset="0"/>
            </a:endParaRPr>
          </a:p>
          <a:p>
            <a:endParaRPr lang="es-ES" dirty="0">
              <a:effectLst/>
              <a:latin typeface="Helvetica" pitchFamily="2" charset="0"/>
            </a:endParaRPr>
          </a:p>
          <a:p>
            <a:endParaRPr lang="es-ES" dirty="0">
              <a:effectLst/>
              <a:latin typeface="Helvetica" pitchFamily="2" charset="0"/>
            </a:endParaRPr>
          </a:p>
          <a:p>
            <a:endParaRPr lang="es-ES" dirty="0"/>
          </a:p>
        </p:txBody>
      </p:sp>
      <p:sp>
        <p:nvSpPr>
          <p:cNvPr id="2" name="Rectángulo 1">
            <a:extLst>
              <a:ext uri="{FF2B5EF4-FFF2-40B4-BE49-F238E27FC236}">
                <a16:creationId xmlns:a16="http://schemas.microsoft.com/office/drawing/2014/main" id="{694E1FA5-72BD-DAF6-0C9C-AB829AB68DBF}"/>
              </a:ext>
            </a:extLst>
          </p:cNvPr>
          <p:cNvSpPr/>
          <p:nvPr/>
        </p:nvSpPr>
        <p:spPr>
          <a:xfrm>
            <a:off x="7924800" y="4692502"/>
            <a:ext cx="602512" cy="450998"/>
          </a:xfrm>
          <a:prstGeom prst="rect">
            <a:avLst/>
          </a:prstGeom>
          <a:solidFill>
            <a:srgbClr val="002E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162057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latin typeface="Open Sans Extrabold"/>
                <a:ea typeface="Open Sans Extrabold"/>
                <a:cs typeface="Open Sans Extrabold"/>
              </a:rPr>
              <a:t>5</a:t>
            </a:r>
            <a:r>
              <a:rPr lang="es-ES" sz="2800" b="1" dirty="0">
                <a:solidFill>
                  <a:srgbClr val="002E4C"/>
                </a:solidFill>
                <a:latin typeface="Open Sans Extrabold"/>
                <a:ea typeface="Open Sans Extrabold"/>
                <a:cs typeface="Open Sans Extrabold"/>
                <a:sym typeface="Open Sans ExtraBold"/>
              </a:rPr>
              <a:t>. XML Características propias, etiquetas</a:t>
            </a:r>
            <a:endParaRPr lang="es-ES" sz="2700" dirty="0"/>
          </a:p>
        </p:txBody>
      </p:sp>
      <p:sp>
        <p:nvSpPr>
          <p:cNvPr id="6" name="CuadroTexto 5">
            <a:extLst>
              <a:ext uri="{FF2B5EF4-FFF2-40B4-BE49-F238E27FC236}">
                <a16:creationId xmlns:a16="http://schemas.microsoft.com/office/drawing/2014/main" id="{0CE9D9F2-9121-134A-92A4-553ED159B8EB}"/>
              </a:ext>
            </a:extLst>
          </p:cNvPr>
          <p:cNvSpPr txBox="1"/>
          <p:nvPr/>
        </p:nvSpPr>
        <p:spPr>
          <a:xfrm>
            <a:off x="1033643" y="1125200"/>
            <a:ext cx="7380514" cy="2462213"/>
          </a:xfrm>
          <a:prstGeom prst="rect">
            <a:avLst/>
          </a:prstGeom>
          <a:noFill/>
        </p:spPr>
        <p:txBody>
          <a:bodyPr wrap="square" rtlCol="0">
            <a:spAutoFit/>
          </a:bodyPr>
          <a:lstStyle/>
          <a:p>
            <a:r>
              <a:rPr lang="es-ES" dirty="0">
                <a:effectLst/>
                <a:latin typeface="Helvetica" pitchFamily="2" charset="0"/>
              </a:rPr>
              <a:t> Un documento XML está definido por una estructura en árbol jerárquica  y consta de dos partes principales:</a:t>
            </a:r>
          </a:p>
          <a:p>
            <a:endParaRPr lang="es-ES" dirty="0">
              <a:effectLst/>
              <a:latin typeface="Helvetica" pitchFamily="2" charset="0"/>
            </a:endParaRPr>
          </a:p>
          <a:p>
            <a:r>
              <a:rPr lang="es-ES" dirty="0">
                <a:effectLst/>
                <a:latin typeface="Helvetica" pitchFamily="2" charset="0"/>
              </a:rPr>
              <a:t>• Prólogo:  Aparece al comienzo del documento y contiene referencias de cómo está definido el contenido del XML.</a:t>
            </a:r>
          </a:p>
          <a:p>
            <a:r>
              <a:rPr lang="es-ES" dirty="0">
                <a:effectLst/>
                <a:latin typeface="Helvetica" pitchFamily="2" charset="0"/>
              </a:rPr>
              <a:t>• Cuerpo:  Contiene la información en sí.</a:t>
            </a:r>
          </a:p>
          <a:p>
            <a:endParaRPr lang="es-ES" dirty="0">
              <a:effectLst/>
              <a:latin typeface="Helvetica" pitchFamily="2" charset="0"/>
            </a:endParaRPr>
          </a:p>
          <a:p>
            <a:endParaRPr lang="es-ES" dirty="0">
              <a:effectLst/>
              <a:latin typeface="Helvetica" pitchFamily="2" charset="0"/>
            </a:endParaRPr>
          </a:p>
          <a:p>
            <a:endParaRPr lang="es-ES" dirty="0">
              <a:effectLst/>
              <a:latin typeface="Helvetica" pitchFamily="2" charset="0"/>
            </a:endParaRPr>
          </a:p>
          <a:p>
            <a:endParaRPr lang="es-ES" dirty="0">
              <a:effectLst/>
              <a:latin typeface="Helvetica" pitchFamily="2" charset="0"/>
            </a:endParaRPr>
          </a:p>
          <a:p>
            <a:endParaRPr lang="es-ES" dirty="0"/>
          </a:p>
        </p:txBody>
      </p:sp>
      <p:pic>
        <p:nvPicPr>
          <p:cNvPr id="2" name="Imagen 1">
            <a:extLst>
              <a:ext uri="{FF2B5EF4-FFF2-40B4-BE49-F238E27FC236}">
                <a16:creationId xmlns:a16="http://schemas.microsoft.com/office/drawing/2014/main" id="{6E4113C8-4904-4648-9C1D-3BABB6EAF20B}"/>
              </a:ext>
            </a:extLst>
          </p:cNvPr>
          <p:cNvPicPr>
            <a:picLocks noChangeAspect="1"/>
          </p:cNvPicPr>
          <p:nvPr/>
        </p:nvPicPr>
        <p:blipFill>
          <a:blip r:embed="rId3"/>
          <a:stretch>
            <a:fillRect/>
          </a:stretch>
        </p:blipFill>
        <p:spPr>
          <a:xfrm>
            <a:off x="1793058" y="2682779"/>
            <a:ext cx="5557883" cy="1809268"/>
          </a:xfrm>
          <a:prstGeom prst="rect">
            <a:avLst/>
          </a:prstGeom>
        </p:spPr>
      </p:pic>
      <p:sp>
        <p:nvSpPr>
          <p:cNvPr id="3" name="Rectángulo 2">
            <a:extLst>
              <a:ext uri="{FF2B5EF4-FFF2-40B4-BE49-F238E27FC236}">
                <a16:creationId xmlns:a16="http://schemas.microsoft.com/office/drawing/2014/main" id="{D5323DE6-36BA-79C6-B82E-4893E2D33B5C}"/>
              </a:ext>
            </a:extLst>
          </p:cNvPr>
          <p:cNvSpPr/>
          <p:nvPr/>
        </p:nvSpPr>
        <p:spPr>
          <a:xfrm>
            <a:off x="7924800" y="4692502"/>
            <a:ext cx="602512" cy="450998"/>
          </a:xfrm>
          <a:prstGeom prst="rect">
            <a:avLst/>
          </a:prstGeom>
          <a:solidFill>
            <a:srgbClr val="002E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534037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7"/>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p14">
            <a:extLst>
              <a:ext uri="{FF2B5EF4-FFF2-40B4-BE49-F238E27FC236}">
                <a16:creationId xmlns:a16="http://schemas.microsoft.com/office/drawing/2014/main" id="{9B13BC54-A292-AD4B-A8E4-063B9F2CB397}"/>
              </a:ext>
            </a:extLst>
          </p:cNvPr>
          <p:cNvSpPr txBox="1"/>
          <p:nvPr/>
        </p:nvSpPr>
        <p:spPr>
          <a:xfrm>
            <a:off x="305150" y="238423"/>
            <a:ext cx="3924300" cy="9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200" dirty="0">
                <a:solidFill>
                  <a:srgbClr val="002E4C"/>
                </a:solidFill>
                <a:latin typeface="Open Sans ExtraBold"/>
                <a:ea typeface="Open Sans ExtraBold"/>
                <a:cs typeface="Open Sans ExtraBold"/>
                <a:sym typeface="Open Sans ExtraBold"/>
              </a:rPr>
              <a:t>Contenido</a:t>
            </a:r>
            <a:endParaRPr sz="3200" dirty="0">
              <a:solidFill>
                <a:srgbClr val="002E4C"/>
              </a:solidFill>
              <a:latin typeface="Open Sans ExtraBold"/>
              <a:ea typeface="Open Sans ExtraBold"/>
              <a:cs typeface="Open Sans ExtraBold"/>
              <a:sym typeface="Open Sans ExtraBold"/>
            </a:endParaRPr>
          </a:p>
        </p:txBody>
      </p:sp>
      <p:sp>
        <p:nvSpPr>
          <p:cNvPr id="6" name="Google Shape;89;p16">
            <a:extLst>
              <a:ext uri="{FF2B5EF4-FFF2-40B4-BE49-F238E27FC236}">
                <a16:creationId xmlns:a16="http://schemas.microsoft.com/office/drawing/2014/main" id="{85FA1AD6-561B-5E45-80B1-888B3CB186CE}"/>
              </a:ext>
            </a:extLst>
          </p:cNvPr>
          <p:cNvSpPr txBox="1"/>
          <p:nvPr/>
        </p:nvSpPr>
        <p:spPr>
          <a:xfrm>
            <a:off x="376795" y="919888"/>
            <a:ext cx="7939891" cy="3528125"/>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Introducción y contextualización</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Concepto y características generales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Clasificación e identificación de los lenguajes más relevantes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Herramientas de edición</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XML. Características propias, etiquetas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Elaboración de documentos bien formados. Estructura y sintaxis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Utilización de espacios de nombres en XML</a:t>
            </a: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p:txBody>
      </p:sp>
      <p:pic>
        <p:nvPicPr>
          <p:cNvPr id="2" name="Picture 2" descr="ADA ITS - Instituto Tecnológico Superior ADA ITS">
            <a:extLst>
              <a:ext uri="{FF2B5EF4-FFF2-40B4-BE49-F238E27FC236}">
                <a16:creationId xmlns:a16="http://schemas.microsoft.com/office/drawing/2014/main" id="{C92DA29B-EA98-008B-D1F0-003B910481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0522" y="4638699"/>
            <a:ext cx="1810331" cy="552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217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651559" y="384125"/>
            <a:ext cx="8492441"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latin typeface="Open Sans Extrabold"/>
                <a:ea typeface="Open Sans Extrabold"/>
                <a:cs typeface="Open Sans Extrabold"/>
              </a:rPr>
              <a:t>5</a:t>
            </a:r>
            <a:r>
              <a:rPr lang="es-ES" sz="2800" b="1" dirty="0">
                <a:solidFill>
                  <a:srgbClr val="002E4C"/>
                </a:solidFill>
                <a:latin typeface="Open Sans Extrabold"/>
                <a:ea typeface="Open Sans Extrabold"/>
                <a:cs typeface="Open Sans Extrabold"/>
                <a:sym typeface="Open Sans ExtraBold"/>
              </a:rPr>
              <a:t>. Elaboración de documentos bien formados</a:t>
            </a:r>
            <a:endParaRPr lang="es-ES" sz="2700" dirty="0"/>
          </a:p>
        </p:txBody>
      </p:sp>
      <p:sp>
        <p:nvSpPr>
          <p:cNvPr id="6" name="CuadroTexto 5">
            <a:extLst>
              <a:ext uri="{FF2B5EF4-FFF2-40B4-BE49-F238E27FC236}">
                <a16:creationId xmlns:a16="http://schemas.microsoft.com/office/drawing/2014/main" id="{0CE9D9F2-9121-134A-92A4-553ED159B8EB}"/>
              </a:ext>
            </a:extLst>
          </p:cNvPr>
          <p:cNvSpPr txBox="1"/>
          <p:nvPr/>
        </p:nvSpPr>
        <p:spPr>
          <a:xfrm>
            <a:off x="994455" y="964025"/>
            <a:ext cx="7380514" cy="3539430"/>
          </a:xfrm>
          <a:prstGeom prst="rect">
            <a:avLst/>
          </a:prstGeom>
          <a:noFill/>
        </p:spPr>
        <p:txBody>
          <a:bodyPr wrap="square" rtlCol="0">
            <a:spAutoFit/>
          </a:bodyPr>
          <a:lstStyle/>
          <a:p>
            <a:pPr algn="just"/>
            <a:r>
              <a:rPr lang="es-ES" dirty="0">
                <a:effectLst/>
                <a:latin typeface="Helvetica" pitchFamily="2" charset="0"/>
              </a:rPr>
              <a:t> Un documento XML se dice que está bien formado cuando cumple las reglas sintácticas que son definidas en la recomendación </a:t>
            </a:r>
            <a:r>
              <a:rPr lang="es-ES" b="1" dirty="0">
                <a:effectLst/>
                <a:latin typeface="Helvetica" pitchFamily="2" charset="0"/>
              </a:rPr>
              <a:t>W3C</a:t>
            </a:r>
            <a:r>
              <a:rPr lang="es-ES" dirty="0">
                <a:effectLst/>
                <a:latin typeface="Helvetica" pitchFamily="2" charset="0"/>
              </a:rPr>
              <a:t> con respecto al estándar XML.</a:t>
            </a:r>
          </a:p>
          <a:p>
            <a:pPr algn="just"/>
            <a:endParaRPr lang="es-ES" dirty="0">
              <a:effectLst/>
              <a:latin typeface="Helvetica" pitchFamily="2" charset="0"/>
            </a:endParaRPr>
          </a:p>
          <a:p>
            <a:pPr marL="285750" indent="-285750" algn="just">
              <a:buFontTx/>
              <a:buChar char="-"/>
            </a:pPr>
            <a:r>
              <a:rPr lang="es-ES" dirty="0">
                <a:effectLst/>
                <a:latin typeface="Helvetica" pitchFamily="2" charset="0"/>
              </a:rPr>
              <a:t>Al tener una estructura en forma de árbol siempre debe de existir un nodo raíz del que partirá el resto de la información. </a:t>
            </a:r>
          </a:p>
          <a:p>
            <a:pPr marL="285750" indent="-285750" algn="just">
              <a:buFontTx/>
              <a:buChar char="-"/>
            </a:pPr>
            <a:r>
              <a:rPr lang="es-ES" dirty="0">
                <a:effectLst/>
                <a:latin typeface="Helvetica" pitchFamily="2" charset="0"/>
              </a:rPr>
              <a:t>Las etiquetas tienen que estar emparejadas, es decir, toda etiqueta de apertura debe tener una de cierre.</a:t>
            </a:r>
          </a:p>
          <a:p>
            <a:pPr marL="285750" indent="-285750" algn="just">
              <a:buFontTx/>
              <a:buChar char="-"/>
            </a:pPr>
            <a:r>
              <a:rPr lang="es-ES" dirty="0">
                <a:effectLst/>
                <a:latin typeface="Helvetica" pitchFamily="2" charset="0"/>
              </a:rPr>
              <a:t>Los atributos de las etiquetas deberán ir encerrados entre comillas simples o dobles y no se pueden repetir dentro de la misma etiqueta.</a:t>
            </a:r>
          </a:p>
          <a:p>
            <a:pPr marL="285750" indent="-285750" algn="just">
              <a:buFontTx/>
              <a:buChar char="-"/>
            </a:pPr>
            <a:r>
              <a:rPr lang="es-ES" dirty="0">
                <a:effectLst/>
                <a:latin typeface="Helvetica" pitchFamily="2" charset="0"/>
              </a:rPr>
              <a:t>Es sensible a mayúsculas y minúsculas. Por lo tanto, la etiqueta &lt;coche&gt; es diferente a la etiqueta &lt;Coche&gt;.</a:t>
            </a:r>
          </a:p>
          <a:p>
            <a:pPr marL="285750" indent="-285750" algn="just">
              <a:buFontTx/>
              <a:buChar char="-"/>
            </a:pPr>
            <a:r>
              <a:rPr lang="es-ES" dirty="0">
                <a:effectLst/>
                <a:latin typeface="Helvetica" pitchFamily="2" charset="0"/>
              </a:rPr>
              <a:t>Los nombres de las etiquetas al igual que ocurre con las variables en lenguajes de programación deben de seguir una serie de reglas, como no comenzar por número, ni utilizar caracteres reservados como por ejemplo /. </a:t>
            </a:r>
          </a:p>
          <a:p>
            <a:pPr marL="285750" indent="-285750" algn="just">
              <a:buFontTx/>
              <a:buChar char="-"/>
            </a:pPr>
            <a:r>
              <a:rPr lang="es-ES" dirty="0">
                <a:effectLst/>
                <a:latin typeface="Helvetica" pitchFamily="2" charset="0"/>
              </a:rPr>
              <a:t>Los comentarios deben de ir fuera de las etiquetas y se representan con los símbolos &lt;!-- </a:t>
            </a:r>
            <a:r>
              <a:rPr lang="es-ES" dirty="0">
                <a:latin typeface="Helvetica" pitchFamily="2" charset="0"/>
              </a:rPr>
              <a:t> </a:t>
            </a:r>
            <a:r>
              <a:rPr lang="es-ES" dirty="0">
                <a:effectLst/>
                <a:latin typeface="Helvetica" pitchFamily="2" charset="0"/>
              </a:rPr>
              <a:t>para su apertura y - - &gt; para su cierre.</a:t>
            </a:r>
          </a:p>
        </p:txBody>
      </p:sp>
      <p:sp>
        <p:nvSpPr>
          <p:cNvPr id="2" name="Rectángulo 1">
            <a:extLst>
              <a:ext uri="{FF2B5EF4-FFF2-40B4-BE49-F238E27FC236}">
                <a16:creationId xmlns:a16="http://schemas.microsoft.com/office/drawing/2014/main" id="{E43A471A-6B78-198A-60DD-037F78AC47B8}"/>
              </a:ext>
            </a:extLst>
          </p:cNvPr>
          <p:cNvSpPr/>
          <p:nvPr/>
        </p:nvSpPr>
        <p:spPr>
          <a:xfrm>
            <a:off x="7924800" y="4692502"/>
            <a:ext cx="602512" cy="450998"/>
          </a:xfrm>
          <a:prstGeom prst="rect">
            <a:avLst/>
          </a:prstGeom>
          <a:solidFill>
            <a:srgbClr val="002E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46557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p:nvPr/>
        </p:nvSpPr>
        <p:spPr>
          <a:xfrm>
            <a:off x="1452025" y="1129575"/>
            <a:ext cx="3924300" cy="9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200" dirty="0">
                <a:solidFill>
                  <a:srgbClr val="002E4C"/>
                </a:solidFill>
                <a:latin typeface="Open Sans ExtraBold"/>
                <a:ea typeface="Open Sans ExtraBold"/>
                <a:cs typeface="Open Sans ExtraBold"/>
                <a:sym typeface="Open Sans ExtraBold"/>
              </a:rPr>
              <a:t>Contenido</a:t>
            </a:r>
            <a:endParaRPr sz="3200" dirty="0">
              <a:solidFill>
                <a:srgbClr val="002E4C"/>
              </a:solidFill>
              <a:latin typeface="Open Sans ExtraBold"/>
              <a:ea typeface="Open Sans ExtraBold"/>
              <a:cs typeface="Open Sans ExtraBold"/>
              <a:sym typeface="Open Sans ExtraBold"/>
            </a:endParaRPr>
          </a:p>
        </p:txBody>
      </p:sp>
      <p:cxnSp>
        <p:nvCxnSpPr>
          <p:cNvPr id="65" name="Google Shape;65;p14"/>
          <p:cNvCxnSpPr/>
          <p:nvPr/>
        </p:nvCxnSpPr>
        <p:spPr>
          <a:xfrm>
            <a:off x="994825" y="1116750"/>
            <a:ext cx="1368900" cy="7200"/>
          </a:xfrm>
          <a:prstGeom prst="straightConnector1">
            <a:avLst/>
          </a:prstGeom>
          <a:noFill/>
          <a:ln w="38100" cap="flat" cmpd="sng">
            <a:solidFill>
              <a:schemeClr val="accent5"/>
            </a:solidFill>
            <a:prstDash val="solid"/>
            <a:round/>
            <a:headEnd type="none" w="med" len="med"/>
            <a:tailEnd type="none" w="med" len="med"/>
          </a:ln>
        </p:spPr>
      </p:cxnSp>
      <p:pic>
        <p:nvPicPr>
          <p:cNvPr id="66" name="Google Shape;66;p14"/>
          <p:cNvPicPr preferRelativeResize="0"/>
          <p:nvPr/>
        </p:nvPicPr>
        <p:blipFill rotWithShape="1">
          <a:blip r:embed="rId3">
            <a:alphaModFix/>
          </a:blip>
          <a:srcRect l="-2303" r="56332"/>
          <a:stretch/>
        </p:blipFill>
        <p:spPr>
          <a:xfrm flipH="1">
            <a:off x="5810249" y="0"/>
            <a:ext cx="3509651" cy="4686025"/>
          </a:xfrm>
          <a:prstGeom prst="rect">
            <a:avLst/>
          </a:prstGeom>
          <a:noFill/>
          <a:ln>
            <a:noFill/>
          </a:ln>
        </p:spPr>
      </p:pic>
      <p:sp>
        <p:nvSpPr>
          <p:cNvPr id="67" name="Google Shape;67;p14"/>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ADA ITS - Instituto Tecnológico Superior ADA ITS">
            <a:extLst>
              <a:ext uri="{FF2B5EF4-FFF2-40B4-BE49-F238E27FC236}">
                <a16:creationId xmlns:a16="http://schemas.microsoft.com/office/drawing/2014/main" id="{E65CAB54-B10A-7FE5-618B-1F3510239B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0522" y="4638699"/>
            <a:ext cx="1810331" cy="5521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Caso práctico 3.</a:t>
            </a:r>
            <a:br>
              <a:rPr lang="es-ES" sz="2800" b="1" dirty="0">
                <a:solidFill>
                  <a:srgbClr val="002E4C"/>
                </a:solidFill>
                <a:latin typeface="Open Sans Extrabold"/>
                <a:ea typeface="Open Sans Extrabold"/>
                <a:cs typeface="Open Sans Extrabold"/>
                <a:sym typeface="Open Sans ExtraBold"/>
              </a:rPr>
            </a:br>
            <a:endParaRPr sz="2700" dirty="0"/>
          </a:p>
        </p:txBody>
      </p:sp>
      <p:sp>
        <p:nvSpPr>
          <p:cNvPr id="6" name="CuadroTexto 5">
            <a:extLst>
              <a:ext uri="{FF2B5EF4-FFF2-40B4-BE49-F238E27FC236}">
                <a16:creationId xmlns:a16="http://schemas.microsoft.com/office/drawing/2014/main" id="{0CE9D9F2-9121-134A-92A4-553ED159B8EB}"/>
              </a:ext>
            </a:extLst>
          </p:cNvPr>
          <p:cNvSpPr txBox="1"/>
          <p:nvPr/>
        </p:nvSpPr>
        <p:spPr>
          <a:xfrm>
            <a:off x="1033643" y="1125200"/>
            <a:ext cx="7380514" cy="2246769"/>
          </a:xfrm>
          <a:prstGeom prst="rect">
            <a:avLst/>
          </a:prstGeom>
          <a:noFill/>
        </p:spPr>
        <p:txBody>
          <a:bodyPr wrap="square" rtlCol="0">
            <a:spAutoFit/>
          </a:bodyPr>
          <a:lstStyle/>
          <a:p>
            <a:r>
              <a:rPr lang="es-ES" dirty="0">
                <a:effectLst/>
                <a:latin typeface="Helvetica" pitchFamily="2" charset="0"/>
              </a:rPr>
              <a:t>Se quiere tener información sobre los libros de informática que hay en las bibliotecas de Sevilla, Málaga y Granada.</a:t>
            </a:r>
          </a:p>
          <a:p>
            <a:endParaRPr lang="es-ES" dirty="0">
              <a:effectLst/>
              <a:latin typeface="Helvetica" pitchFamily="2" charset="0"/>
            </a:endParaRPr>
          </a:p>
          <a:p>
            <a:r>
              <a:rPr lang="es-ES" dirty="0">
                <a:latin typeface="Helvetica" pitchFamily="2" charset="0"/>
              </a:rPr>
              <a:t>¿Qué información guardaríamos?</a:t>
            </a:r>
          </a:p>
          <a:p>
            <a:r>
              <a:rPr lang="es-ES" dirty="0">
                <a:effectLst/>
                <a:latin typeface="Helvetica" pitchFamily="2" charset="0"/>
              </a:rPr>
              <a:t>2 libros por ciudad.</a:t>
            </a:r>
          </a:p>
          <a:p>
            <a:endParaRPr lang="es-ES" dirty="0">
              <a:latin typeface="Helvetica" pitchFamily="2" charset="0"/>
            </a:endParaRPr>
          </a:p>
          <a:p>
            <a:r>
              <a:rPr lang="es-ES" dirty="0">
                <a:effectLst/>
                <a:latin typeface="Helvetica" pitchFamily="2" charset="0"/>
              </a:rPr>
              <a:t>Crea un documento</a:t>
            </a:r>
          </a:p>
          <a:p>
            <a:endParaRPr lang="es-ES" dirty="0">
              <a:latin typeface="Helvetica" pitchFamily="2" charset="0"/>
            </a:endParaRPr>
          </a:p>
          <a:p>
            <a:endParaRPr lang="es-ES" dirty="0">
              <a:effectLst/>
              <a:latin typeface="Helvetica" pitchFamily="2" charset="0"/>
            </a:endParaRPr>
          </a:p>
          <a:p>
            <a:endParaRPr lang="es-ES" dirty="0"/>
          </a:p>
        </p:txBody>
      </p:sp>
      <p:sp>
        <p:nvSpPr>
          <p:cNvPr id="2" name="Rectángulo 1">
            <a:extLst>
              <a:ext uri="{FF2B5EF4-FFF2-40B4-BE49-F238E27FC236}">
                <a16:creationId xmlns:a16="http://schemas.microsoft.com/office/drawing/2014/main" id="{1C403CDF-CA31-1D45-68D7-721C5B8BA683}"/>
              </a:ext>
            </a:extLst>
          </p:cNvPr>
          <p:cNvSpPr/>
          <p:nvPr/>
        </p:nvSpPr>
        <p:spPr>
          <a:xfrm>
            <a:off x="7924800" y="4692502"/>
            <a:ext cx="602512" cy="450998"/>
          </a:xfrm>
          <a:prstGeom prst="rect">
            <a:avLst/>
          </a:prstGeom>
          <a:solidFill>
            <a:srgbClr val="002E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786778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7"/>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p14">
            <a:extLst>
              <a:ext uri="{FF2B5EF4-FFF2-40B4-BE49-F238E27FC236}">
                <a16:creationId xmlns:a16="http://schemas.microsoft.com/office/drawing/2014/main" id="{9B13BC54-A292-AD4B-A8E4-063B9F2CB397}"/>
              </a:ext>
            </a:extLst>
          </p:cNvPr>
          <p:cNvSpPr txBox="1"/>
          <p:nvPr/>
        </p:nvSpPr>
        <p:spPr>
          <a:xfrm>
            <a:off x="305150" y="238423"/>
            <a:ext cx="3924300" cy="9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200" dirty="0">
                <a:solidFill>
                  <a:srgbClr val="002E4C"/>
                </a:solidFill>
                <a:latin typeface="Open Sans ExtraBold"/>
                <a:ea typeface="Open Sans ExtraBold"/>
                <a:cs typeface="Open Sans ExtraBold"/>
                <a:sym typeface="Open Sans ExtraBold"/>
              </a:rPr>
              <a:t>Contenido</a:t>
            </a:r>
            <a:endParaRPr sz="3200" dirty="0">
              <a:solidFill>
                <a:srgbClr val="002E4C"/>
              </a:solidFill>
              <a:latin typeface="Open Sans ExtraBold"/>
              <a:ea typeface="Open Sans ExtraBold"/>
              <a:cs typeface="Open Sans ExtraBold"/>
              <a:sym typeface="Open Sans ExtraBold"/>
            </a:endParaRPr>
          </a:p>
        </p:txBody>
      </p:sp>
      <p:sp>
        <p:nvSpPr>
          <p:cNvPr id="6" name="Google Shape;89;p16">
            <a:extLst>
              <a:ext uri="{FF2B5EF4-FFF2-40B4-BE49-F238E27FC236}">
                <a16:creationId xmlns:a16="http://schemas.microsoft.com/office/drawing/2014/main" id="{85FA1AD6-561B-5E45-80B1-888B3CB186CE}"/>
              </a:ext>
            </a:extLst>
          </p:cNvPr>
          <p:cNvSpPr txBox="1"/>
          <p:nvPr/>
        </p:nvSpPr>
        <p:spPr>
          <a:xfrm>
            <a:off x="376795" y="919888"/>
            <a:ext cx="7939891" cy="3528125"/>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Introducción y contextualización</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Concepto y características generales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Clasificación e identificación de los lenguajes más relevantes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Herramientas de edición</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XML. Características propias, etiquetas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Elaboración de documentos bien formados. Estructura y sintaxis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Utilización de espacios de nombres en XML</a:t>
            </a: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p:txBody>
      </p:sp>
      <p:pic>
        <p:nvPicPr>
          <p:cNvPr id="2" name="Picture 2" descr="ADA ITS - Instituto Tecnológico Superior ADA ITS">
            <a:extLst>
              <a:ext uri="{FF2B5EF4-FFF2-40B4-BE49-F238E27FC236}">
                <a16:creationId xmlns:a16="http://schemas.microsoft.com/office/drawing/2014/main" id="{F13EA9EA-4D74-D6E3-A901-8A96716E2E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0522" y="4638699"/>
            <a:ext cx="1810331" cy="552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7973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651559" y="384125"/>
            <a:ext cx="8492441"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latin typeface="Open Sans Extrabold"/>
                <a:ea typeface="Open Sans Extrabold"/>
                <a:cs typeface="Open Sans Extrabold"/>
              </a:rPr>
              <a:t>6. Utilización de espacios de nombres en XML</a:t>
            </a:r>
            <a:endParaRPr lang="es-ES" sz="2700" dirty="0"/>
          </a:p>
        </p:txBody>
      </p:sp>
      <p:sp>
        <p:nvSpPr>
          <p:cNvPr id="6" name="CuadroTexto 5">
            <a:extLst>
              <a:ext uri="{FF2B5EF4-FFF2-40B4-BE49-F238E27FC236}">
                <a16:creationId xmlns:a16="http://schemas.microsoft.com/office/drawing/2014/main" id="{0CE9D9F2-9121-134A-92A4-553ED159B8EB}"/>
              </a:ext>
            </a:extLst>
          </p:cNvPr>
          <p:cNvSpPr txBox="1"/>
          <p:nvPr/>
        </p:nvSpPr>
        <p:spPr>
          <a:xfrm>
            <a:off x="994455" y="964025"/>
            <a:ext cx="7380514" cy="2893100"/>
          </a:xfrm>
          <a:prstGeom prst="rect">
            <a:avLst/>
          </a:prstGeom>
          <a:noFill/>
        </p:spPr>
        <p:txBody>
          <a:bodyPr wrap="square" rtlCol="0">
            <a:spAutoFit/>
          </a:bodyPr>
          <a:lstStyle/>
          <a:p>
            <a:r>
              <a:rPr lang="es-ES" dirty="0">
                <a:effectLst/>
                <a:latin typeface="Helvetica" pitchFamily="2" charset="0"/>
              </a:rPr>
              <a:t> Con el uso del espacio de nombres se va a poder evitar la </a:t>
            </a:r>
            <a:r>
              <a:rPr lang="es-ES" dirty="0" err="1">
                <a:effectLst/>
                <a:latin typeface="Helvetica" pitchFamily="2" charset="0"/>
              </a:rPr>
              <a:t>ambigüedad</a:t>
            </a:r>
            <a:r>
              <a:rPr lang="es-ES" dirty="0">
                <a:effectLst/>
                <a:latin typeface="Helvetica" pitchFamily="2" charset="0"/>
              </a:rPr>
              <a:t> de etiquetas cuando queramos unir dos o más ficheros XML que contengan elementos con el mismo nombre. Se va a poder definir a que fichero XML pertenece cada uno de esos elementos y así diferenciarlos.</a:t>
            </a:r>
          </a:p>
          <a:p>
            <a:endParaRPr lang="es-ES" dirty="0">
              <a:effectLst/>
              <a:latin typeface="Helvetica" pitchFamily="2" charset="0"/>
            </a:endParaRPr>
          </a:p>
          <a:p>
            <a:r>
              <a:rPr lang="es-ES" dirty="0">
                <a:effectLst/>
                <a:latin typeface="Helvetica" pitchFamily="2" charset="0"/>
              </a:rPr>
              <a:t>En el documento las etiquetas que sean ambiguas van </a:t>
            </a:r>
          </a:p>
          <a:p>
            <a:r>
              <a:rPr lang="es-ES" dirty="0">
                <a:effectLst/>
                <a:latin typeface="Helvetica" pitchFamily="2" charset="0"/>
              </a:rPr>
              <a:t>a estar precedidas de un prefijo que identificará su </a:t>
            </a:r>
          </a:p>
          <a:p>
            <a:r>
              <a:rPr lang="es-ES" dirty="0">
                <a:effectLst/>
                <a:latin typeface="Helvetica" pitchFamily="2" charset="0"/>
              </a:rPr>
              <a:t>procedencia seguido de dos puntos:</a:t>
            </a:r>
          </a:p>
          <a:p>
            <a:endParaRPr lang="es-ES" dirty="0">
              <a:latin typeface="Helvetica" pitchFamily="2" charset="0"/>
            </a:endParaRPr>
          </a:p>
          <a:p>
            <a:r>
              <a:rPr lang="es-ES" dirty="0">
                <a:effectLst/>
                <a:latin typeface="Helvetica" pitchFamily="2" charset="0"/>
              </a:rPr>
              <a:t>Para poder utilizar los prefijos en un espacio de nombres hay que declararlo e indicarle un índice con el URI1 que tenga asociado mediante el atributo especial </a:t>
            </a:r>
            <a:r>
              <a:rPr lang="es-ES" dirty="0" err="1">
                <a:effectLst/>
                <a:latin typeface="Helvetica" pitchFamily="2" charset="0"/>
              </a:rPr>
              <a:t>xmlns</a:t>
            </a:r>
            <a:r>
              <a:rPr lang="es-ES" dirty="0">
                <a:effectLst/>
                <a:latin typeface="Helvetica" pitchFamily="2" charset="0"/>
              </a:rPr>
              <a:t>. Dicha declaración hay que realizarla entre el prólogo y el cuerpo.</a:t>
            </a:r>
          </a:p>
          <a:p>
            <a:endParaRPr lang="es-ES" dirty="0">
              <a:effectLst/>
              <a:latin typeface="Helvetica" pitchFamily="2" charset="0"/>
            </a:endParaRPr>
          </a:p>
        </p:txBody>
      </p:sp>
      <p:pic>
        <p:nvPicPr>
          <p:cNvPr id="3" name="Imagen 2">
            <a:extLst>
              <a:ext uri="{FF2B5EF4-FFF2-40B4-BE49-F238E27FC236}">
                <a16:creationId xmlns:a16="http://schemas.microsoft.com/office/drawing/2014/main" id="{D4602477-EC08-3B4B-81BC-ECC3B886CC5F}"/>
              </a:ext>
            </a:extLst>
          </p:cNvPr>
          <p:cNvPicPr>
            <a:picLocks noChangeAspect="1"/>
          </p:cNvPicPr>
          <p:nvPr/>
        </p:nvPicPr>
        <p:blipFill>
          <a:blip r:embed="rId3"/>
          <a:stretch>
            <a:fillRect/>
          </a:stretch>
        </p:blipFill>
        <p:spPr>
          <a:xfrm>
            <a:off x="5392420" y="1987899"/>
            <a:ext cx="3111500" cy="571500"/>
          </a:xfrm>
          <a:prstGeom prst="rect">
            <a:avLst/>
          </a:prstGeom>
        </p:spPr>
      </p:pic>
      <p:pic>
        <p:nvPicPr>
          <p:cNvPr id="5" name="Imagen 4">
            <a:extLst>
              <a:ext uri="{FF2B5EF4-FFF2-40B4-BE49-F238E27FC236}">
                <a16:creationId xmlns:a16="http://schemas.microsoft.com/office/drawing/2014/main" id="{171100AF-19CD-1B4B-9BA8-5198CE6D377A}"/>
              </a:ext>
            </a:extLst>
          </p:cNvPr>
          <p:cNvPicPr>
            <a:picLocks noChangeAspect="1"/>
          </p:cNvPicPr>
          <p:nvPr/>
        </p:nvPicPr>
        <p:blipFill>
          <a:blip r:embed="rId4"/>
          <a:stretch>
            <a:fillRect/>
          </a:stretch>
        </p:blipFill>
        <p:spPr>
          <a:xfrm>
            <a:off x="1828255" y="3684343"/>
            <a:ext cx="4991100" cy="533400"/>
          </a:xfrm>
          <a:prstGeom prst="rect">
            <a:avLst/>
          </a:prstGeom>
        </p:spPr>
      </p:pic>
      <p:sp>
        <p:nvSpPr>
          <p:cNvPr id="2" name="Rectángulo 1">
            <a:extLst>
              <a:ext uri="{FF2B5EF4-FFF2-40B4-BE49-F238E27FC236}">
                <a16:creationId xmlns:a16="http://schemas.microsoft.com/office/drawing/2014/main" id="{16A45F3D-AF04-BF60-0EB8-05AF68F136BD}"/>
              </a:ext>
            </a:extLst>
          </p:cNvPr>
          <p:cNvSpPr/>
          <p:nvPr/>
        </p:nvSpPr>
        <p:spPr>
          <a:xfrm>
            <a:off x="7924800" y="4692502"/>
            <a:ext cx="602512" cy="450998"/>
          </a:xfrm>
          <a:prstGeom prst="rect">
            <a:avLst/>
          </a:prstGeom>
          <a:solidFill>
            <a:srgbClr val="002E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951629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651559" y="384125"/>
            <a:ext cx="8492441"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latin typeface="Open Sans Extrabold"/>
                <a:ea typeface="Open Sans Extrabold"/>
                <a:cs typeface="Open Sans Extrabold"/>
              </a:rPr>
              <a:t>6. Utilización de espacios de nombres en XML</a:t>
            </a:r>
            <a:endParaRPr lang="es-ES" sz="2700" dirty="0"/>
          </a:p>
        </p:txBody>
      </p:sp>
      <p:pic>
        <p:nvPicPr>
          <p:cNvPr id="2" name="Imagen 1">
            <a:extLst>
              <a:ext uri="{FF2B5EF4-FFF2-40B4-BE49-F238E27FC236}">
                <a16:creationId xmlns:a16="http://schemas.microsoft.com/office/drawing/2014/main" id="{AB83A247-87EB-524F-B63C-FE63244CD5F9}"/>
              </a:ext>
            </a:extLst>
          </p:cNvPr>
          <p:cNvPicPr>
            <a:picLocks noChangeAspect="1"/>
          </p:cNvPicPr>
          <p:nvPr/>
        </p:nvPicPr>
        <p:blipFill>
          <a:blip r:embed="rId3"/>
          <a:stretch>
            <a:fillRect/>
          </a:stretch>
        </p:blipFill>
        <p:spPr>
          <a:xfrm>
            <a:off x="2178050" y="964025"/>
            <a:ext cx="4838700" cy="1524000"/>
          </a:xfrm>
          <a:prstGeom prst="rect">
            <a:avLst/>
          </a:prstGeom>
        </p:spPr>
      </p:pic>
      <p:pic>
        <p:nvPicPr>
          <p:cNvPr id="4" name="Imagen 3">
            <a:extLst>
              <a:ext uri="{FF2B5EF4-FFF2-40B4-BE49-F238E27FC236}">
                <a16:creationId xmlns:a16="http://schemas.microsoft.com/office/drawing/2014/main" id="{18DC1D9C-15B1-1D46-A698-55C5CB623396}"/>
              </a:ext>
            </a:extLst>
          </p:cNvPr>
          <p:cNvPicPr>
            <a:picLocks noChangeAspect="1"/>
          </p:cNvPicPr>
          <p:nvPr/>
        </p:nvPicPr>
        <p:blipFill>
          <a:blip r:embed="rId4"/>
          <a:stretch>
            <a:fillRect/>
          </a:stretch>
        </p:blipFill>
        <p:spPr>
          <a:xfrm>
            <a:off x="2127250" y="2757075"/>
            <a:ext cx="4889500" cy="1422400"/>
          </a:xfrm>
          <a:prstGeom prst="rect">
            <a:avLst/>
          </a:prstGeom>
        </p:spPr>
      </p:pic>
      <p:sp>
        <p:nvSpPr>
          <p:cNvPr id="3" name="Rectángulo 2">
            <a:extLst>
              <a:ext uri="{FF2B5EF4-FFF2-40B4-BE49-F238E27FC236}">
                <a16:creationId xmlns:a16="http://schemas.microsoft.com/office/drawing/2014/main" id="{35EC4A72-B23D-7890-DFF6-07B0C5EAD727}"/>
              </a:ext>
            </a:extLst>
          </p:cNvPr>
          <p:cNvSpPr/>
          <p:nvPr/>
        </p:nvSpPr>
        <p:spPr>
          <a:xfrm>
            <a:off x="7924800" y="4692502"/>
            <a:ext cx="602512" cy="450998"/>
          </a:xfrm>
          <a:prstGeom prst="rect">
            <a:avLst/>
          </a:prstGeom>
          <a:solidFill>
            <a:srgbClr val="002E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130998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651559" y="384125"/>
            <a:ext cx="8492441"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latin typeface="Open Sans Extrabold"/>
                <a:ea typeface="Open Sans Extrabold"/>
                <a:cs typeface="Open Sans Extrabold"/>
              </a:rPr>
              <a:t>6. Utilización de espacios de nombres en XML</a:t>
            </a:r>
            <a:endParaRPr lang="es-ES" sz="2700" dirty="0"/>
          </a:p>
        </p:txBody>
      </p:sp>
      <p:pic>
        <p:nvPicPr>
          <p:cNvPr id="7" name="Imagen 6">
            <a:extLst>
              <a:ext uri="{FF2B5EF4-FFF2-40B4-BE49-F238E27FC236}">
                <a16:creationId xmlns:a16="http://schemas.microsoft.com/office/drawing/2014/main" id="{969E7DD2-96E0-454A-8263-FF87CA1AC5FD}"/>
              </a:ext>
            </a:extLst>
          </p:cNvPr>
          <p:cNvPicPr>
            <a:picLocks noChangeAspect="1"/>
          </p:cNvPicPr>
          <p:nvPr/>
        </p:nvPicPr>
        <p:blipFill>
          <a:blip r:embed="rId3"/>
          <a:stretch>
            <a:fillRect/>
          </a:stretch>
        </p:blipFill>
        <p:spPr>
          <a:xfrm>
            <a:off x="1729129" y="1193800"/>
            <a:ext cx="6337300" cy="2755900"/>
          </a:xfrm>
          <a:prstGeom prst="rect">
            <a:avLst/>
          </a:prstGeom>
        </p:spPr>
      </p:pic>
      <p:sp>
        <p:nvSpPr>
          <p:cNvPr id="2" name="Rectángulo 1">
            <a:extLst>
              <a:ext uri="{FF2B5EF4-FFF2-40B4-BE49-F238E27FC236}">
                <a16:creationId xmlns:a16="http://schemas.microsoft.com/office/drawing/2014/main" id="{34AB0FF7-4E93-7882-DDE8-7B3E3C003069}"/>
              </a:ext>
            </a:extLst>
          </p:cNvPr>
          <p:cNvSpPr/>
          <p:nvPr/>
        </p:nvSpPr>
        <p:spPr>
          <a:xfrm>
            <a:off x="7924800" y="4692502"/>
            <a:ext cx="602512" cy="450998"/>
          </a:xfrm>
          <a:prstGeom prst="rect">
            <a:avLst/>
          </a:prstGeom>
          <a:solidFill>
            <a:srgbClr val="002E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022096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2" name="Rectángulo 1">
            <a:extLst>
              <a:ext uri="{FF2B5EF4-FFF2-40B4-BE49-F238E27FC236}">
                <a16:creationId xmlns:a16="http://schemas.microsoft.com/office/drawing/2014/main" id="{DDA6F6B9-0E41-387F-3178-C8045DCDE744}"/>
              </a:ext>
            </a:extLst>
          </p:cNvPr>
          <p:cNvSpPr/>
          <p:nvPr/>
        </p:nvSpPr>
        <p:spPr>
          <a:xfrm>
            <a:off x="2651051" y="1424763"/>
            <a:ext cx="4075814" cy="1928037"/>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 name="Picture 2" descr="ADA ITS - Instituto Tecnológico Superior ADA ITS">
            <a:extLst>
              <a:ext uri="{FF2B5EF4-FFF2-40B4-BE49-F238E27FC236}">
                <a16:creationId xmlns:a16="http://schemas.microsoft.com/office/drawing/2014/main" id="{2626E979-EEE6-AC38-CA1C-6A04C8F881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3360" y="1424763"/>
            <a:ext cx="4371150" cy="133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234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7"/>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p14">
            <a:extLst>
              <a:ext uri="{FF2B5EF4-FFF2-40B4-BE49-F238E27FC236}">
                <a16:creationId xmlns:a16="http://schemas.microsoft.com/office/drawing/2014/main" id="{9B13BC54-A292-AD4B-A8E4-063B9F2CB397}"/>
              </a:ext>
            </a:extLst>
          </p:cNvPr>
          <p:cNvSpPr txBox="1"/>
          <p:nvPr/>
        </p:nvSpPr>
        <p:spPr>
          <a:xfrm>
            <a:off x="305150" y="238423"/>
            <a:ext cx="3924300" cy="9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200" dirty="0">
                <a:solidFill>
                  <a:srgbClr val="002E4C"/>
                </a:solidFill>
                <a:latin typeface="Open Sans ExtraBold"/>
                <a:ea typeface="Open Sans ExtraBold"/>
                <a:cs typeface="Open Sans ExtraBold"/>
                <a:sym typeface="Open Sans ExtraBold"/>
              </a:rPr>
              <a:t>Contenido</a:t>
            </a:r>
            <a:endParaRPr sz="3200" dirty="0">
              <a:solidFill>
                <a:srgbClr val="002E4C"/>
              </a:solidFill>
              <a:latin typeface="Open Sans ExtraBold"/>
              <a:ea typeface="Open Sans ExtraBold"/>
              <a:cs typeface="Open Sans ExtraBold"/>
              <a:sym typeface="Open Sans ExtraBold"/>
            </a:endParaRPr>
          </a:p>
        </p:txBody>
      </p:sp>
      <p:sp>
        <p:nvSpPr>
          <p:cNvPr id="6" name="Google Shape;89;p16">
            <a:extLst>
              <a:ext uri="{FF2B5EF4-FFF2-40B4-BE49-F238E27FC236}">
                <a16:creationId xmlns:a16="http://schemas.microsoft.com/office/drawing/2014/main" id="{85FA1AD6-561B-5E45-80B1-888B3CB186CE}"/>
              </a:ext>
            </a:extLst>
          </p:cNvPr>
          <p:cNvSpPr txBox="1"/>
          <p:nvPr/>
        </p:nvSpPr>
        <p:spPr>
          <a:xfrm>
            <a:off x="376795" y="919888"/>
            <a:ext cx="7939891" cy="3528125"/>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Introducción y contextualización</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Concepto y características generales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Clasificación e identificación de los lenguajes más relevantes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Herramientas de edición</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XML. Características propias, etiquetas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Elaboración de documentos bien formados. Estructura y sintaxis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Utilización de espacios de nombres en XML</a:t>
            </a: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p:txBody>
      </p:sp>
      <p:pic>
        <p:nvPicPr>
          <p:cNvPr id="2" name="Picture 2" descr="ADA ITS - Instituto Tecnológico Superior ADA ITS">
            <a:extLst>
              <a:ext uri="{FF2B5EF4-FFF2-40B4-BE49-F238E27FC236}">
                <a16:creationId xmlns:a16="http://schemas.microsoft.com/office/drawing/2014/main" id="{DB286CC5-0031-712A-5E62-3C346DC58C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0522" y="4638699"/>
            <a:ext cx="1810331" cy="552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299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Introducción y contextualización</a:t>
            </a:r>
            <a:br>
              <a:rPr lang="es-ES" sz="2800" b="1" dirty="0">
                <a:solidFill>
                  <a:srgbClr val="002E4C"/>
                </a:solidFill>
                <a:latin typeface="Open Sans Extrabold"/>
                <a:ea typeface="Open Sans Extrabold"/>
                <a:cs typeface="Open Sans Extrabold"/>
                <a:sym typeface="Open Sans ExtraBold"/>
              </a:rPr>
            </a:br>
            <a:endParaRPr sz="2700" dirty="0"/>
          </a:p>
        </p:txBody>
      </p:sp>
      <p:sp>
        <p:nvSpPr>
          <p:cNvPr id="6" name="CuadroTexto 5">
            <a:extLst>
              <a:ext uri="{FF2B5EF4-FFF2-40B4-BE49-F238E27FC236}">
                <a16:creationId xmlns:a16="http://schemas.microsoft.com/office/drawing/2014/main" id="{0CE9D9F2-9121-134A-92A4-553ED159B8EB}"/>
              </a:ext>
            </a:extLst>
          </p:cNvPr>
          <p:cNvSpPr txBox="1"/>
          <p:nvPr/>
        </p:nvSpPr>
        <p:spPr>
          <a:xfrm>
            <a:off x="1033643" y="1125200"/>
            <a:ext cx="7380514" cy="2893100"/>
          </a:xfrm>
          <a:prstGeom prst="rect">
            <a:avLst/>
          </a:prstGeom>
          <a:noFill/>
        </p:spPr>
        <p:txBody>
          <a:bodyPr wrap="square" rtlCol="0">
            <a:spAutoFit/>
          </a:bodyPr>
          <a:lstStyle/>
          <a:p>
            <a:r>
              <a:rPr lang="es-ES" dirty="0">
                <a:effectLst/>
                <a:latin typeface="Helvetica" pitchFamily="2" charset="0"/>
              </a:rPr>
              <a:t>Las personas usamos en nuestro lenguaje escrito ciertas reglas, formatos, colores que nos permite comunicarnos con el resto de individuos para que el mensaje se interprete.</a:t>
            </a:r>
          </a:p>
          <a:p>
            <a:endParaRPr lang="es-ES" dirty="0">
              <a:effectLst/>
              <a:latin typeface="Helvetica" pitchFamily="2" charset="0"/>
            </a:endParaRPr>
          </a:p>
          <a:p>
            <a:r>
              <a:rPr lang="es-ES" dirty="0">
                <a:effectLst/>
                <a:latin typeface="Helvetica" pitchFamily="2" charset="0"/>
              </a:rPr>
              <a:t>De igual forma los documentos con los que trabajamos en internet deben de seguir unas reglas para que se puedan visualizar o compartir y que no haya problemas en su interpretación. </a:t>
            </a:r>
          </a:p>
          <a:p>
            <a:endParaRPr lang="es-ES" dirty="0">
              <a:latin typeface="Helvetica" pitchFamily="2" charset="0"/>
            </a:endParaRPr>
          </a:p>
          <a:p>
            <a:r>
              <a:rPr lang="es-ES" dirty="0">
                <a:effectLst/>
                <a:latin typeface="Helvetica" pitchFamily="2" charset="0"/>
              </a:rPr>
              <a:t>Los lenguajes de marcas son un mecanismo que nos va a permitir realizar este</a:t>
            </a:r>
          </a:p>
          <a:p>
            <a:r>
              <a:rPr lang="es-ES" dirty="0">
                <a:effectLst/>
                <a:latin typeface="Helvetica" pitchFamily="2" charset="0"/>
              </a:rPr>
              <a:t>cometido. El uso más frecuente es la creación de páginas web.</a:t>
            </a:r>
          </a:p>
          <a:p>
            <a:endParaRPr lang="es-ES" dirty="0">
              <a:latin typeface="Helvetica" pitchFamily="2" charset="0"/>
            </a:endParaRPr>
          </a:p>
          <a:p>
            <a:r>
              <a:rPr lang="es-ES" dirty="0">
                <a:effectLst/>
                <a:latin typeface="Helvetica" pitchFamily="2" charset="0"/>
              </a:rPr>
              <a:t>A continuación, vamos a plantear un caso práctico a través del cual podremos</a:t>
            </a:r>
          </a:p>
          <a:p>
            <a:r>
              <a:rPr lang="es-ES" dirty="0">
                <a:effectLst/>
                <a:latin typeface="Helvetica" pitchFamily="2" charset="0"/>
              </a:rPr>
              <a:t>aproximarnos de forma práctica a la teoría de este tema.</a:t>
            </a:r>
          </a:p>
          <a:p>
            <a:endParaRPr lang="es-ES" dirty="0"/>
          </a:p>
        </p:txBody>
      </p:sp>
      <p:sp>
        <p:nvSpPr>
          <p:cNvPr id="2" name="Rectángulo 1">
            <a:extLst>
              <a:ext uri="{FF2B5EF4-FFF2-40B4-BE49-F238E27FC236}">
                <a16:creationId xmlns:a16="http://schemas.microsoft.com/office/drawing/2014/main" id="{32270C45-589C-F211-56CB-958DCB18A2AC}"/>
              </a:ext>
            </a:extLst>
          </p:cNvPr>
          <p:cNvSpPr/>
          <p:nvPr/>
        </p:nvSpPr>
        <p:spPr>
          <a:xfrm>
            <a:off x="7924800" y="4692502"/>
            <a:ext cx="602512" cy="450998"/>
          </a:xfrm>
          <a:prstGeom prst="rect">
            <a:avLst/>
          </a:prstGeom>
          <a:solidFill>
            <a:srgbClr val="002E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704356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Caso práctico 1.</a:t>
            </a:r>
            <a:br>
              <a:rPr lang="es-ES" sz="2800" b="1" dirty="0">
                <a:solidFill>
                  <a:srgbClr val="002E4C"/>
                </a:solidFill>
                <a:latin typeface="Open Sans Extrabold"/>
                <a:ea typeface="Open Sans Extrabold"/>
                <a:cs typeface="Open Sans Extrabold"/>
                <a:sym typeface="Open Sans ExtraBold"/>
              </a:rPr>
            </a:br>
            <a:endParaRPr sz="2700" dirty="0"/>
          </a:p>
        </p:txBody>
      </p:sp>
      <p:sp>
        <p:nvSpPr>
          <p:cNvPr id="6" name="CuadroTexto 5">
            <a:extLst>
              <a:ext uri="{FF2B5EF4-FFF2-40B4-BE49-F238E27FC236}">
                <a16:creationId xmlns:a16="http://schemas.microsoft.com/office/drawing/2014/main" id="{0CE9D9F2-9121-134A-92A4-553ED159B8EB}"/>
              </a:ext>
            </a:extLst>
          </p:cNvPr>
          <p:cNvSpPr txBox="1"/>
          <p:nvPr/>
        </p:nvSpPr>
        <p:spPr>
          <a:xfrm>
            <a:off x="1033643" y="1125200"/>
            <a:ext cx="7380514" cy="2246769"/>
          </a:xfrm>
          <a:prstGeom prst="rect">
            <a:avLst/>
          </a:prstGeom>
          <a:noFill/>
        </p:spPr>
        <p:txBody>
          <a:bodyPr wrap="square" rtlCol="0">
            <a:spAutoFit/>
          </a:bodyPr>
          <a:lstStyle/>
          <a:p>
            <a:r>
              <a:rPr lang="es-ES" dirty="0">
                <a:effectLst/>
                <a:latin typeface="Helvetica" pitchFamily="2" charset="0"/>
              </a:rPr>
              <a:t>Alberto trabaja como informático en El Corte Inglés. Sus jefes le han pedido que recopile los datos de todos los vendedores para enviarlo a otras sucursales para su tratamiento. Desgraciadamente, los sistemas son dispares usando distintos sistemas operativos, programas, etc. </a:t>
            </a:r>
          </a:p>
          <a:p>
            <a:endParaRPr lang="es-ES" dirty="0">
              <a:effectLst/>
              <a:latin typeface="Helvetica" pitchFamily="2" charset="0"/>
            </a:endParaRPr>
          </a:p>
          <a:p>
            <a:r>
              <a:rPr lang="es-ES" dirty="0">
                <a:effectLst/>
                <a:latin typeface="Helvetica" pitchFamily="2" charset="0"/>
              </a:rPr>
              <a:t>¿En qué formato enviarías la información?</a:t>
            </a:r>
          </a:p>
          <a:p>
            <a:r>
              <a:rPr lang="es-ES" dirty="0">
                <a:latin typeface="Helvetica" pitchFamily="2" charset="0"/>
              </a:rPr>
              <a:t>¿Qué información incluirías?</a:t>
            </a:r>
            <a:endParaRPr lang="es-ES" dirty="0">
              <a:effectLst/>
              <a:latin typeface="Helvetica" pitchFamily="2" charset="0"/>
            </a:endParaRPr>
          </a:p>
          <a:p>
            <a:r>
              <a:rPr lang="es-ES" dirty="0">
                <a:latin typeface="Helvetica" pitchFamily="2" charset="0"/>
              </a:rPr>
              <a:t>Justifica tu </a:t>
            </a:r>
            <a:r>
              <a:rPr lang="es-ES" dirty="0" err="1">
                <a:latin typeface="Helvetica" pitchFamily="2" charset="0"/>
              </a:rPr>
              <a:t>respueta</a:t>
            </a:r>
            <a:r>
              <a:rPr lang="es-ES" dirty="0">
                <a:latin typeface="Helvetica" pitchFamily="2" charset="0"/>
              </a:rPr>
              <a:t>.</a:t>
            </a:r>
          </a:p>
          <a:p>
            <a:endParaRPr lang="es-ES" dirty="0">
              <a:effectLst/>
              <a:latin typeface="Helvetica" pitchFamily="2" charset="0"/>
            </a:endParaRPr>
          </a:p>
          <a:p>
            <a:endParaRPr lang="es-ES" dirty="0"/>
          </a:p>
        </p:txBody>
      </p:sp>
      <p:sp>
        <p:nvSpPr>
          <p:cNvPr id="2" name="Rectángulo 1">
            <a:extLst>
              <a:ext uri="{FF2B5EF4-FFF2-40B4-BE49-F238E27FC236}">
                <a16:creationId xmlns:a16="http://schemas.microsoft.com/office/drawing/2014/main" id="{AB7C4D0B-7A9C-B2EF-2BEF-717ECED6CB82}"/>
              </a:ext>
            </a:extLst>
          </p:cNvPr>
          <p:cNvSpPr/>
          <p:nvPr/>
        </p:nvSpPr>
        <p:spPr>
          <a:xfrm>
            <a:off x="7924800" y="4692502"/>
            <a:ext cx="602512" cy="450998"/>
          </a:xfrm>
          <a:prstGeom prst="rect">
            <a:avLst/>
          </a:prstGeom>
          <a:solidFill>
            <a:srgbClr val="002E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662903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7"/>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p14">
            <a:extLst>
              <a:ext uri="{FF2B5EF4-FFF2-40B4-BE49-F238E27FC236}">
                <a16:creationId xmlns:a16="http://schemas.microsoft.com/office/drawing/2014/main" id="{9B13BC54-A292-AD4B-A8E4-063B9F2CB397}"/>
              </a:ext>
            </a:extLst>
          </p:cNvPr>
          <p:cNvSpPr txBox="1"/>
          <p:nvPr/>
        </p:nvSpPr>
        <p:spPr>
          <a:xfrm>
            <a:off x="305150" y="238423"/>
            <a:ext cx="3924300" cy="9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200" dirty="0">
                <a:solidFill>
                  <a:srgbClr val="002E4C"/>
                </a:solidFill>
                <a:latin typeface="Open Sans ExtraBold"/>
                <a:ea typeface="Open Sans ExtraBold"/>
                <a:cs typeface="Open Sans ExtraBold"/>
                <a:sym typeface="Open Sans ExtraBold"/>
              </a:rPr>
              <a:t>Contenido</a:t>
            </a:r>
            <a:endParaRPr sz="3200" dirty="0">
              <a:solidFill>
                <a:srgbClr val="002E4C"/>
              </a:solidFill>
              <a:latin typeface="Open Sans ExtraBold"/>
              <a:ea typeface="Open Sans ExtraBold"/>
              <a:cs typeface="Open Sans ExtraBold"/>
              <a:sym typeface="Open Sans ExtraBold"/>
            </a:endParaRPr>
          </a:p>
        </p:txBody>
      </p:sp>
      <p:sp>
        <p:nvSpPr>
          <p:cNvPr id="6" name="Google Shape;89;p16">
            <a:extLst>
              <a:ext uri="{FF2B5EF4-FFF2-40B4-BE49-F238E27FC236}">
                <a16:creationId xmlns:a16="http://schemas.microsoft.com/office/drawing/2014/main" id="{85FA1AD6-561B-5E45-80B1-888B3CB186CE}"/>
              </a:ext>
            </a:extLst>
          </p:cNvPr>
          <p:cNvSpPr txBox="1"/>
          <p:nvPr/>
        </p:nvSpPr>
        <p:spPr>
          <a:xfrm>
            <a:off x="376795" y="919888"/>
            <a:ext cx="7939891" cy="3528125"/>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Introducción y contextualización</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Concepto y características generales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Clasificación e identificación de los lenguajes más relevantes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Herramientas de edición</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XML. Características propias, etiquetas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Elaboración de documentos bien formados. Estructura y sintaxis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Utilización de espacios de nombres en XML</a:t>
            </a: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p:txBody>
      </p:sp>
      <p:pic>
        <p:nvPicPr>
          <p:cNvPr id="2" name="Picture 2" descr="ADA ITS - Instituto Tecnológico Superior ADA ITS">
            <a:extLst>
              <a:ext uri="{FF2B5EF4-FFF2-40B4-BE49-F238E27FC236}">
                <a16:creationId xmlns:a16="http://schemas.microsoft.com/office/drawing/2014/main" id="{6AAF9141-03AA-20F7-5447-9CC3982AD6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0522" y="4638699"/>
            <a:ext cx="1810331" cy="552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294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2. Concepto y características generales</a:t>
            </a:r>
            <a:br>
              <a:rPr lang="es-ES" sz="2800" b="1" dirty="0">
                <a:solidFill>
                  <a:srgbClr val="002E4C"/>
                </a:solidFill>
                <a:latin typeface="Open Sans Extrabold"/>
                <a:ea typeface="Open Sans Extrabold"/>
                <a:cs typeface="Open Sans Extrabold"/>
                <a:sym typeface="Open Sans ExtraBold"/>
              </a:rPr>
            </a:br>
            <a:endParaRPr sz="2700" dirty="0"/>
          </a:p>
        </p:txBody>
      </p:sp>
      <p:sp>
        <p:nvSpPr>
          <p:cNvPr id="6" name="CuadroTexto 5">
            <a:extLst>
              <a:ext uri="{FF2B5EF4-FFF2-40B4-BE49-F238E27FC236}">
                <a16:creationId xmlns:a16="http://schemas.microsoft.com/office/drawing/2014/main" id="{0CE9D9F2-9121-134A-92A4-553ED159B8EB}"/>
              </a:ext>
            </a:extLst>
          </p:cNvPr>
          <p:cNvSpPr txBox="1"/>
          <p:nvPr/>
        </p:nvSpPr>
        <p:spPr>
          <a:xfrm>
            <a:off x="1033643" y="1125200"/>
            <a:ext cx="7380514" cy="2462213"/>
          </a:xfrm>
          <a:prstGeom prst="rect">
            <a:avLst/>
          </a:prstGeom>
          <a:noFill/>
        </p:spPr>
        <p:txBody>
          <a:bodyPr wrap="square" rtlCol="0">
            <a:spAutoFit/>
          </a:bodyPr>
          <a:lstStyle/>
          <a:p>
            <a:pPr algn="just"/>
            <a:r>
              <a:rPr lang="es-ES" dirty="0">
                <a:effectLst/>
                <a:latin typeface="Helvetica" pitchFamily="2" charset="0"/>
              </a:rPr>
              <a:t>Un lenguaje de marca nos va a permitir crear documentos para representar la información que vamos a poder visualizar en un navegador web, usarlo como ficheros de configuración o utilizar en el intercambio de información entre aplicaciones informáticas.</a:t>
            </a:r>
          </a:p>
          <a:p>
            <a:pPr algn="just"/>
            <a:endParaRPr lang="es-ES" dirty="0">
              <a:effectLst/>
              <a:latin typeface="Helvetica" pitchFamily="2" charset="0"/>
            </a:endParaRPr>
          </a:p>
          <a:p>
            <a:pPr algn="just"/>
            <a:r>
              <a:rPr lang="es-ES" dirty="0">
                <a:effectLst/>
                <a:latin typeface="Helvetica" pitchFamily="2" charset="0"/>
              </a:rPr>
              <a:t>En su estructura vamos a disponer de etiquetas que van a definir los datos que queremos representar. </a:t>
            </a:r>
          </a:p>
          <a:p>
            <a:pPr algn="just"/>
            <a:endParaRPr lang="es-ES" dirty="0">
              <a:latin typeface="Helvetica" pitchFamily="2" charset="0"/>
            </a:endParaRPr>
          </a:p>
          <a:p>
            <a:pPr algn="just"/>
            <a:r>
              <a:rPr lang="es-ES" dirty="0">
                <a:effectLst/>
                <a:latin typeface="Helvetica" pitchFamily="2" charset="0"/>
              </a:rPr>
              <a:t>Para definir estas etiquetas se utilizan los caracteres &lt;, &gt; y /.</a:t>
            </a:r>
          </a:p>
          <a:p>
            <a:pPr algn="just"/>
            <a:r>
              <a:rPr lang="es-ES" dirty="0">
                <a:effectLst/>
                <a:latin typeface="Helvetica" pitchFamily="2" charset="0"/>
              </a:rPr>
              <a:t>Ejemplo de documento codificado con lenguaje de marcas:</a:t>
            </a:r>
          </a:p>
          <a:p>
            <a:endParaRPr lang="es-ES" dirty="0">
              <a:effectLst/>
              <a:latin typeface="Helvetica" pitchFamily="2" charset="0"/>
            </a:endParaRPr>
          </a:p>
          <a:p>
            <a:endParaRPr lang="es-ES" dirty="0"/>
          </a:p>
        </p:txBody>
      </p:sp>
      <p:pic>
        <p:nvPicPr>
          <p:cNvPr id="3" name="Imagen 2">
            <a:extLst>
              <a:ext uri="{FF2B5EF4-FFF2-40B4-BE49-F238E27FC236}">
                <a16:creationId xmlns:a16="http://schemas.microsoft.com/office/drawing/2014/main" id="{FCC32963-8653-1646-A1CF-956845133F95}"/>
              </a:ext>
            </a:extLst>
          </p:cNvPr>
          <p:cNvPicPr>
            <a:picLocks noChangeAspect="1"/>
          </p:cNvPicPr>
          <p:nvPr/>
        </p:nvPicPr>
        <p:blipFill>
          <a:blip r:embed="rId3"/>
          <a:stretch>
            <a:fillRect/>
          </a:stretch>
        </p:blipFill>
        <p:spPr>
          <a:xfrm>
            <a:off x="2393950" y="3199767"/>
            <a:ext cx="4356100" cy="1358900"/>
          </a:xfrm>
          <a:prstGeom prst="rect">
            <a:avLst/>
          </a:prstGeom>
        </p:spPr>
      </p:pic>
      <p:sp>
        <p:nvSpPr>
          <p:cNvPr id="2" name="Rectángulo 1">
            <a:extLst>
              <a:ext uri="{FF2B5EF4-FFF2-40B4-BE49-F238E27FC236}">
                <a16:creationId xmlns:a16="http://schemas.microsoft.com/office/drawing/2014/main" id="{972F2360-6122-0E03-D743-D5DF0F0D36E7}"/>
              </a:ext>
            </a:extLst>
          </p:cNvPr>
          <p:cNvSpPr/>
          <p:nvPr/>
        </p:nvSpPr>
        <p:spPr>
          <a:xfrm>
            <a:off x="7924800" y="4692502"/>
            <a:ext cx="602512" cy="450998"/>
          </a:xfrm>
          <a:prstGeom prst="rect">
            <a:avLst/>
          </a:prstGeom>
          <a:solidFill>
            <a:srgbClr val="002E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224807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Características</a:t>
            </a:r>
            <a:br>
              <a:rPr lang="es-ES" sz="2800" b="1" dirty="0">
                <a:solidFill>
                  <a:srgbClr val="002E4C"/>
                </a:solidFill>
                <a:latin typeface="Open Sans Extrabold"/>
                <a:ea typeface="Open Sans Extrabold"/>
                <a:cs typeface="Open Sans Extrabold"/>
                <a:sym typeface="Open Sans ExtraBold"/>
              </a:rPr>
            </a:br>
            <a:endParaRPr sz="2700" dirty="0"/>
          </a:p>
        </p:txBody>
      </p:sp>
      <p:sp>
        <p:nvSpPr>
          <p:cNvPr id="6" name="CuadroTexto 5">
            <a:extLst>
              <a:ext uri="{FF2B5EF4-FFF2-40B4-BE49-F238E27FC236}">
                <a16:creationId xmlns:a16="http://schemas.microsoft.com/office/drawing/2014/main" id="{0CE9D9F2-9121-134A-92A4-553ED159B8EB}"/>
              </a:ext>
            </a:extLst>
          </p:cNvPr>
          <p:cNvSpPr txBox="1"/>
          <p:nvPr/>
        </p:nvSpPr>
        <p:spPr>
          <a:xfrm>
            <a:off x="1033643" y="1125200"/>
            <a:ext cx="7380514" cy="3970318"/>
          </a:xfrm>
          <a:prstGeom prst="rect">
            <a:avLst/>
          </a:prstGeom>
          <a:noFill/>
        </p:spPr>
        <p:txBody>
          <a:bodyPr wrap="square" rtlCol="0">
            <a:spAutoFit/>
          </a:bodyPr>
          <a:lstStyle/>
          <a:p>
            <a:pPr algn="just"/>
            <a:r>
              <a:rPr lang="es-ES" b="1" dirty="0">
                <a:effectLst/>
                <a:latin typeface="Helvetica" pitchFamily="2" charset="0"/>
              </a:rPr>
              <a:t>- Uso de texto plano. </a:t>
            </a:r>
            <a:r>
              <a:rPr lang="es-ES" dirty="0">
                <a:effectLst/>
                <a:latin typeface="Helvetica" pitchFamily="2" charset="0"/>
              </a:rPr>
              <a:t>Al ser texto plano este tipo de lenguajes pueden ser</a:t>
            </a:r>
          </a:p>
          <a:p>
            <a:pPr algn="just"/>
            <a:r>
              <a:rPr lang="es-ES" dirty="0">
                <a:effectLst/>
                <a:latin typeface="Helvetica" pitchFamily="2" charset="0"/>
              </a:rPr>
              <a:t>editados por cualquier editor o procesador de textos.</a:t>
            </a:r>
          </a:p>
          <a:p>
            <a:pPr algn="just"/>
            <a:r>
              <a:rPr lang="es-ES" dirty="0">
                <a:effectLst/>
                <a:latin typeface="Helvetica" pitchFamily="2" charset="0"/>
              </a:rPr>
              <a:t>Esto hace que sean independientes de la plataforma</a:t>
            </a:r>
          </a:p>
          <a:p>
            <a:pPr marL="285750" indent="-285750" algn="just">
              <a:buFontTx/>
              <a:buChar char="-"/>
            </a:pPr>
            <a:endParaRPr lang="es-ES" dirty="0">
              <a:latin typeface="Helvetica" pitchFamily="2" charset="0"/>
            </a:endParaRPr>
          </a:p>
          <a:p>
            <a:pPr algn="just"/>
            <a:r>
              <a:rPr lang="es-ES" b="1" dirty="0">
                <a:effectLst/>
                <a:latin typeface="Helvetica" pitchFamily="2" charset="0"/>
              </a:rPr>
              <a:t>- Compacto</a:t>
            </a:r>
            <a:r>
              <a:rPr lang="es-ES" dirty="0">
                <a:effectLst/>
                <a:latin typeface="Helvetica" pitchFamily="2" charset="0"/>
              </a:rPr>
              <a:t>. Las marcas se incluyen dentro del propio contenido, pero no</a:t>
            </a:r>
          </a:p>
          <a:p>
            <a:pPr algn="just"/>
            <a:r>
              <a:rPr lang="es-ES" dirty="0">
                <a:effectLst/>
                <a:latin typeface="Helvetica" pitchFamily="2" charset="0"/>
              </a:rPr>
              <a:t>se muestran en el resultado final. Por ejemplo, con la marca</a:t>
            </a:r>
          </a:p>
          <a:p>
            <a:pPr algn="just"/>
            <a:r>
              <a:rPr lang="es-ES" dirty="0">
                <a:effectLst/>
                <a:latin typeface="Helvetica" pitchFamily="2" charset="0"/>
              </a:rPr>
              <a:t>&lt;b&gt;Hola mundo&lt;/b&gt; se indica que el valor ‘Hola mundo’ debe</a:t>
            </a:r>
          </a:p>
          <a:p>
            <a:pPr algn="just"/>
            <a:r>
              <a:rPr lang="es-ES" dirty="0">
                <a:effectLst/>
                <a:latin typeface="Helvetica" pitchFamily="2" charset="0"/>
              </a:rPr>
              <a:t>aparecer en negrita, pero en el navegador web no aparecen</a:t>
            </a:r>
          </a:p>
          <a:p>
            <a:pPr algn="just"/>
            <a:r>
              <a:rPr lang="es-ES" dirty="0">
                <a:effectLst/>
                <a:latin typeface="Helvetica" pitchFamily="2" charset="0"/>
              </a:rPr>
              <a:t>las marcas &lt;b&gt; y &lt;/b&gt;.</a:t>
            </a:r>
          </a:p>
          <a:p>
            <a:pPr marL="285750" indent="-285750" algn="just">
              <a:buFontTx/>
              <a:buChar char="-"/>
            </a:pPr>
            <a:endParaRPr lang="es-ES" dirty="0">
              <a:latin typeface="Helvetica" pitchFamily="2" charset="0"/>
            </a:endParaRPr>
          </a:p>
          <a:p>
            <a:pPr algn="just"/>
            <a:r>
              <a:rPr lang="es-ES" b="1" dirty="0">
                <a:effectLst/>
                <a:latin typeface="Helvetica" pitchFamily="2" charset="0"/>
              </a:rPr>
              <a:t>- Procesamiento fácil y ligero.  </a:t>
            </a:r>
            <a:r>
              <a:rPr lang="es-ES" dirty="0">
                <a:effectLst/>
                <a:latin typeface="Helvetica" pitchFamily="2" charset="0"/>
              </a:rPr>
              <a:t>Es fácil crear documentos con etiquetas que se puedan mezclar  con lenguajes especializados según la funcionalidad buscada</a:t>
            </a:r>
          </a:p>
          <a:p>
            <a:pPr algn="just"/>
            <a:endParaRPr lang="es-ES" dirty="0">
              <a:effectLst/>
              <a:latin typeface="Helvetica" pitchFamily="2" charset="0"/>
            </a:endParaRPr>
          </a:p>
          <a:p>
            <a:pPr algn="just"/>
            <a:r>
              <a:rPr lang="es-ES" b="1" dirty="0">
                <a:effectLst/>
                <a:latin typeface="Helvetica" pitchFamily="2" charset="0"/>
              </a:rPr>
              <a:t>- Flexible</a:t>
            </a:r>
            <a:r>
              <a:rPr lang="es-ES" dirty="0">
                <a:effectLst/>
                <a:latin typeface="Helvetica" pitchFamily="2" charset="0"/>
              </a:rPr>
              <a:t>.  Al basarse en etiquetas le otorga una flexibilidad muy alta que permite su utilización en diferentes áreas de trabajo.</a:t>
            </a:r>
          </a:p>
          <a:p>
            <a:endParaRPr lang="es-ES" dirty="0">
              <a:effectLst/>
              <a:latin typeface="Helvetica" pitchFamily="2" charset="0"/>
            </a:endParaRPr>
          </a:p>
          <a:p>
            <a:endParaRPr lang="es-ES" dirty="0">
              <a:effectLst/>
              <a:latin typeface="Helvetica" pitchFamily="2" charset="0"/>
            </a:endParaRPr>
          </a:p>
          <a:p>
            <a:endParaRPr lang="es-ES" dirty="0"/>
          </a:p>
        </p:txBody>
      </p:sp>
      <p:sp>
        <p:nvSpPr>
          <p:cNvPr id="2" name="Rectángulo 1">
            <a:extLst>
              <a:ext uri="{FF2B5EF4-FFF2-40B4-BE49-F238E27FC236}">
                <a16:creationId xmlns:a16="http://schemas.microsoft.com/office/drawing/2014/main" id="{F41A33DF-6FA1-5254-DDBD-7ACBE25798CF}"/>
              </a:ext>
            </a:extLst>
          </p:cNvPr>
          <p:cNvSpPr/>
          <p:nvPr/>
        </p:nvSpPr>
        <p:spPr>
          <a:xfrm>
            <a:off x="7924800" y="4692502"/>
            <a:ext cx="602512" cy="450998"/>
          </a:xfrm>
          <a:prstGeom prst="rect">
            <a:avLst/>
          </a:prstGeom>
          <a:solidFill>
            <a:srgbClr val="002E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006114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Orígenes</a:t>
            </a:r>
            <a:br>
              <a:rPr lang="es-ES" sz="2800" b="1" dirty="0">
                <a:solidFill>
                  <a:srgbClr val="002E4C"/>
                </a:solidFill>
                <a:latin typeface="Open Sans Extrabold"/>
                <a:ea typeface="Open Sans Extrabold"/>
                <a:cs typeface="Open Sans Extrabold"/>
                <a:sym typeface="Open Sans ExtraBold"/>
              </a:rPr>
            </a:br>
            <a:endParaRPr sz="2700" dirty="0"/>
          </a:p>
        </p:txBody>
      </p:sp>
      <p:sp>
        <p:nvSpPr>
          <p:cNvPr id="6" name="CuadroTexto 5">
            <a:extLst>
              <a:ext uri="{FF2B5EF4-FFF2-40B4-BE49-F238E27FC236}">
                <a16:creationId xmlns:a16="http://schemas.microsoft.com/office/drawing/2014/main" id="{0CE9D9F2-9121-134A-92A4-553ED159B8EB}"/>
              </a:ext>
            </a:extLst>
          </p:cNvPr>
          <p:cNvSpPr txBox="1"/>
          <p:nvPr/>
        </p:nvSpPr>
        <p:spPr>
          <a:xfrm>
            <a:off x="795250" y="674075"/>
            <a:ext cx="7857299" cy="4832092"/>
          </a:xfrm>
          <a:prstGeom prst="rect">
            <a:avLst/>
          </a:prstGeom>
          <a:noFill/>
        </p:spPr>
        <p:txBody>
          <a:bodyPr wrap="square" rtlCol="0">
            <a:spAutoFit/>
          </a:bodyPr>
          <a:lstStyle/>
          <a:p>
            <a:endParaRPr lang="es-ES" dirty="0">
              <a:effectLst/>
              <a:latin typeface="Helvetica" pitchFamily="2" charset="0"/>
            </a:endParaRPr>
          </a:p>
          <a:p>
            <a:r>
              <a:rPr lang="es-ES" dirty="0">
                <a:effectLst/>
                <a:latin typeface="Helvetica" pitchFamily="2" charset="0"/>
              </a:rPr>
              <a:t>IBM </a:t>
            </a:r>
            <a:r>
              <a:rPr lang="es-ES" dirty="0">
                <a:latin typeface="Helvetica" pitchFamily="2" charset="0"/>
              </a:rPr>
              <a:t>i</a:t>
            </a:r>
            <a:r>
              <a:rPr lang="es-ES" dirty="0">
                <a:effectLst/>
                <a:latin typeface="Helvetica" pitchFamily="2" charset="0"/>
              </a:rPr>
              <a:t>nventa un </a:t>
            </a:r>
            <a:r>
              <a:rPr lang="es-ES" dirty="0">
                <a:latin typeface="Helvetica" pitchFamily="2" charset="0"/>
              </a:rPr>
              <a:t>nuevo lenguaje en los años 70 </a:t>
            </a:r>
            <a:r>
              <a:rPr lang="es-ES" dirty="0">
                <a:effectLst/>
                <a:latin typeface="Helvetica" pitchFamily="2" charset="0"/>
              </a:rPr>
              <a:t>llamado GML</a:t>
            </a:r>
          </a:p>
          <a:p>
            <a:r>
              <a:rPr lang="es-ES" dirty="0">
                <a:effectLst/>
                <a:latin typeface="Helvetica" pitchFamily="2" charset="0"/>
              </a:rPr>
              <a:t> (</a:t>
            </a:r>
            <a:r>
              <a:rPr lang="es-ES" dirty="0" err="1">
                <a:effectLst/>
                <a:latin typeface="Helvetica" pitchFamily="2" charset="0"/>
              </a:rPr>
              <a:t>Generalized</a:t>
            </a:r>
            <a:r>
              <a:rPr lang="es-ES" dirty="0">
                <a:effectLst/>
                <a:latin typeface="Helvetica" pitchFamily="2" charset="0"/>
              </a:rPr>
              <a:t> </a:t>
            </a:r>
            <a:r>
              <a:rPr lang="es-ES" dirty="0" err="1">
                <a:effectLst/>
                <a:latin typeface="Helvetica" pitchFamily="2" charset="0"/>
              </a:rPr>
              <a:t>Markup</a:t>
            </a:r>
            <a:r>
              <a:rPr lang="es-ES" dirty="0">
                <a:effectLst/>
                <a:latin typeface="Helvetica" pitchFamily="2" charset="0"/>
              </a:rPr>
              <a:t> </a:t>
            </a:r>
            <a:r>
              <a:rPr lang="es-ES" dirty="0" err="1">
                <a:effectLst/>
                <a:latin typeface="Helvetica" pitchFamily="2" charset="0"/>
              </a:rPr>
              <a:t>Language</a:t>
            </a:r>
            <a:r>
              <a:rPr lang="es-ES" dirty="0">
                <a:effectLst/>
                <a:latin typeface="Helvetica" pitchFamily="2" charset="0"/>
              </a:rPr>
              <a:t>), que surgió por la necesidad que tenía </a:t>
            </a:r>
          </a:p>
          <a:p>
            <a:r>
              <a:rPr lang="es-ES" dirty="0">
                <a:effectLst/>
                <a:latin typeface="Helvetica" pitchFamily="2" charset="0"/>
              </a:rPr>
              <a:t>la empresa de almacenar grandes cantidades de información y compartirla</a:t>
            </a:r>
          </a:p>
          <a:p>
            <a:r>
              <a:rPr lang="es-ES" dirty="0">
                <a:effectLst/>
                <a:latin typeface="Helvetica" pitchFamily="2" charset="0"/>
              </a:rPr>
              <a:t> en otros SO y plataformas.  </a:t>
            </a:r>
          </a:p>
          <a:p>
            <a:endParaRPr lang="es-ES" dirty="0">
              <a:latin typeface="Helvetica" pitchFamily="2" charset="0"/>
            </a:endParaRPr>
          </a:p>
          <a:p>
            <a:pPr algn="just"/>
            <a:r>
              <a:rPr lang="es-ES" dirty="0">
                <a:latin typeface="Helvetica" pitchFamily="2" charset="0"/>
              </a:rPr>
              <a:t>Primera Evolución (Standard </a:t>
            </a:r>
            <a:r>
              <a:rPr lang="es-ES" dirty="0" err="1">
                <a:latin typeface="Helvetica" pitchFamily="2" charset="0"/>
              </a:rPr>
              <a:t>Generalized</a:t>
            </a:r>
            <a:r>
              <a:rPr lang="es-ES" dirty="0">
                <a:latin typeface="Helvetica" pitchFamily="2" charset="0"/>
              </a:rPr>
              <a:t> </a:t>
            </a:r>
            <a:r>
              <a:rPr lang="es-ES" dirty="0" err="1">
                <a:latin typeface="Helvetica" pitchFamily="2" charset="0"/>
              </a:rPr>
              <a:t>Markup</a:t>
            </a:r>
            <a:r>
              <a:rPr lang="es-ES" dirty="0">
                <a:latin typeface="Helvetica" pitchFamily="2" charset="0"/>
              </a:rPr>
              <a:t> </a:t>
            </a:r>
            <a:r>
              <a:rPr lang="es-ES" dirty="0" err="1">
                <a:latin typeface="Helvetica" pitchFamily="2" charset="0"/>
              </a:rPr>
              <a:t>Language</a:t>
            </a:r>
            <a:r>
              <a:rPr lang="es-ES" dirty="0">
                <a:latin typeface="Helvetica" pitchFamily="2" charset="0"/>
              </a:rPr>
              <a:t>) que solventó deficiencias de GML dando lugar a la ISO 8879. </a:t>
            </a:r>
          </a:p>
          <a:p>
            <a:pPr algn="just"/>
            <a:endParaRPr lang="es-ES" dirty="0">
              <a:latin typeface="Helvetica" pitchFamily="2" charset="0"/>
            </a:endParaRPr>
          </a:p>
          <a:p>
            <a:pPr algn="just"/>
            <a:r>
              <a:rPr lang="es-ES" dirty="0">
                <a:effectLst/>
                <a:latin typeface="Helvetica" pitchFamily="2" charset="0"/>
              </a:rPr>
              <a:t>En los años 90, evolucionó y pasó a denominarse HTML tal y como lo conocemos hoy día.</a:t>
            </a:r>
          </a:p>
          <a:p>
            <a:pPr algn="just"/>
            <a:endParaRPr lang="es-ES" dirty="0">
              <a:latin typeface="Helvetica" pitchFamily="2" charset="0"/>
            </a:endParaRPr>
          </a:p>
          <a:p>
            <a:pPr algn="just"/>
            <a:r>
              <a:rPr lang="es-ES" dirty="0">
                <a:effectLst/>
                <a:latin typeface="Helvetica" pitchFamily="2" charset="0"/>
              </a:rPr>
              <a:t>Para solventar los problemas de contenido dinámico nace XML. Que es libre en la creación de etiquetas.</a:t>
            </a:r>
          </a:p>
          <a:p>
            <a:pPr algn="just"/>
            <a:r>
              <a:rPr lang="es-ES" dirty="0">
                <a:effectLst/>
                <a:latin typeface="Helvetica" pitchFamily="2" charset="0"/>
              </a:rPr>
              <a:t> XHTML (Extensible </a:t>
            </a:r>
            <a:r>
              <a:rPr lang="es-ES" dirty="0" err="1">
                <a:effectLst/>
                <a:latin typeface="Helvetica" pitchFamily="2" charset="0"/>
              </a:rPr>
              <a:t>HyperText</a:t>
            </a:r>
            <a:r>
              <a:rPr lang="es-ES" dirty="0">
                <a:effectLst/>
                <a:latin typeface="Helvetica" pitchFamily="2" charset="0"/>
              </a:rPr>
              <a:t> </a:t>
            </a:r>
            <a:r>
              <a:rPr lang="es-ES" dirty="0" err="1">
                <a:effectLst/>
                <a:latin typeface="Helvetica" pitchFamily="2" charset="0"/>
              </a:rPr>
              <a:t>Markup</a:t>
            </a:r>
            <a:r>
              <a:rPr lang="es-ES" dirty="0">
                <a:effectLst/>
                <a:latin typeface="Helvetica" pitchFamily="2" charset="0"/>
              </a:rPr>
              <a:t> </a:t>
            </a:r>
            <a:r>
              <a:rPr lang="es-ES" dirty="0" err="1">
                <a:effectLst/>
                <a:latin typeface="Helvetica" pitchFamily="2" charset="0"/>
              </a:rPr>
              <a:t>Language</a:t>
            </a:r>
            <a:r>
              <a:rPr lang="es-ES" dirty="0">
                <a:effectLst/>
                <a:latin typeface="Helvetica" pitchFamily="2" charset="0"/>
              </a:rPr>
              <a:t>), que se trata de una nueva</a:t>
            </a:r>
          </a:p>
          <a:p>
            <a:pPr algn="just"/>
            <a:r>
              <a:rPr lang="es-ES" dirty="0">
                <a:effectLst/>
                <a:latin typeface="Helvetica" pitchFamily="2" charset="0"/>
              </a:rPr>
              <a:t>versión de HTML basada en XML. Con este lenguaje, se consigue que el documento HTML sea más robusto y más</a:t>
            </a:r>
          </a:p>
          <a:p>
            <a:pPr algn="just"/>
            <a:r>
              <a:rPr lang="es-ES" dirty="0">
                <a:effectLst/>
                <a:latin typeface="Helvetica" pitchFamily="2" charset="0"/>
              </a:rPr>
              <a:t>estricto en la construcción de la página web. Esto nos va a permitir identificar errores e inconsistencias de manera más precisa</a:t>
            </a:r>
          </a:p>
          <a:p>
            <a:endParaRPr lang="es-ES" dirty="0">
              <a:effectLst/>
              <a:latin typeface="Helvetica" pitchFamily="2" charset="0"/>
            </a:endParaRPr>
          </a:p>
          <a:p>
            <a:endParaRPr lang="es-ES" dirty="0">
              <a:latin typeface="Helvetica" pitchFamily="2" charset="0"/>
            </a:endParaRPr>
          </a:p>
          <a:p>
            <a:r>
              <a:rPr lang="es-ES" dirty="0">
                <a:effectLst/>
                <a:latin typeface="Helvetica" pitchFamily="2" charset="0"/>
              </a:rPr>
              <a:t> </a:t>
            </a:r>
          </a:p>
          <a:p>
            <a:endParaRPr lang="es-ES" dirty="0"/>
          </a:p>
        </p:txBody>
      </p:sp>
      <p:pic>
        <p:nvPicPr>
          <p:cNvPr id="1026" name="Picture 2" descr="XML | Observatorio Tecnológico">
            <a:extLst>
              <a:ext uri="{FF2B5EF4-FFF2-40B4-BE49-F238E27FC236}">
                <a16:creationId xmlns:a16="http://schemas.microsoft.com/office/drawing/2014/main" id="{56C345B4-F08D-434B-934D-C2C01CB017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8812" y="169842"/>
            <a:ext cx="2045623" cy="1588366"/>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9A0C55D2-CB8B-7861-6E40-25C752C6BC6A}"/>
              </a:ext>
            </a:extLst>
          </p:cNvPr>
          <p:cNvSpPr/>
          <p:nvPr/>
        </p:nvSpPr>
        <p:spPr>
          <a:xfrm>
            <a:off x="7924800" y="4692502"/>
            <a:ext cx="602512" cy="450998"/>
          </a:xfrm>
          <a:prstGeom prst="rect">
            <a:avLst/>
          </a:prstGeom>
          <a:solidFill>
            <a:srgbClr val="002E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33778771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1664</TotalTime>
  <Words>1651</Words>
  <Application>Microsoft Office PowerPoint</Application>
  <PresentationFormat>Presentación en pantalla (16:9)</PresentationFormat>
  <Paragraphs>177</Paragraphs>
  <Slides>25</Slides>
  <Notes>25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Arial</vt:lpstr>
      <vt:lpstr>Open Sans</vt:lpstr>
      <vt:lpstr>Helvetica</vt:lpstr>
      <vt:lpstr>Open Sans ExtraBold</vt:lpstr>
      <vt:lpstr>Open Sans ExtraBold</vt:lpstr>
      <vt:lpstr>Simple Light</vt:lpstr>
      <vt:lpstr>Presentación de PowerPoint</vt:lpstr>
      <vt:lpstr>Presentación de PowerPoint</vt:lpstr>
      <vt:lpstr>Presentación de PowerPoint</vt:lpstr>
      <vt:lpstr>Introducción y contextualización </vt:lpstr>
      <vt:lpstr>Caso práctico 1. </vt:lpstr>
      <vt:lpstr>Presentación de PowerPoint</vt:lpstr>
      <vt:lpstr>2. Concepto y características generales </vt:lpstr>
      <vt:lpstr>Características </vt:lpstr>
      <vt:lpstr>Orígenes </vt:lpstr>
      <vt:lpstr>Presentación de PowerPoint</vt:lpstr>
      <vt:lpstr>3. Clasificación e identificación </vt:lpstr>
      <vt:lpstr>Caso práctico 2. </vt:lpstr>
      <vt:lpstr>Presentación de PowerPoint</vt:lpstr>
      <vt:lpstr>4. Herramientas de edición</vt:lpstr>
      <vt:lpstr>Presentación de PowerPoint</vt:lpstr>
      <vt:lpstr>5. XML Características propias, etiquetas</vt:lpstr>
      <vt:lpstr>5. XML Características propias, etiquetas</vt:lpstr>
      <vt:lpstr>Presentación de PowerPoint</vt:lpstr>
      <vt:lpstr>5. Elaboración de documentos bien formados</vt:lpstr>
      <vt:lpstr>Caso práctico 3. </vt:lpstr>
      <vt:lpstr>Presentación de PowerPoint</vt:lpstr>
      <vt:lpstr>6. Utilización de espacios de nombres en XML</vt:lpstr>
      <vt:lpstr>6. Utilización de espacios de nombres en XML</vt:lpstr>
      <vt:lpstr>6. Utilización de espacios de nombres en XML</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jesus doña</cp:lastModifiedBy>
  <cp:revision>11</cp:revision>
  <dcterms:modified xsi:type="dcterms:W3CDTF">2022-09-28T23:18:02Z</dcterms:modified>
</cp:coreProperties>
</file>