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Helvetica Neue" panose="020B0604020202020204"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Open Sans ExtraBold" panose="020B0906030804020204" pitchFamily="34" charset="0"/>
      <p:bold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jIKJAGWrnM41WYFrWfPsb7SiEW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E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B87D022-BA7D-4EB7-ABFD-86A6EE2FD39B}">
  <a:tblStyle styleId="{0B87D022-BA7D-4EB7-ABFD-86A6EE2FD39B}"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25400" cap="flat" cmpd="sng">
              <a:solidFill>
                <a:schemeClr val="dk1"/>
              </a:solidFill>
              <a:prstDash val="solid"/>
              <a:round/>
              <a:headEnd type="none" w="sm" len="sm"/>
              <a:tailEnd type="none" w="sm" len="sm"/>
            </a:ln>
          </a:top>
          <a:bottom>
            <a:ln w="254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6E6E6"/>
          </a:solidFill>
        </a:fill>
      </a:tcStyle>
    </a:band1H>
    <a:band2H>
      <a:tcTxStyle/>
      <a:tcStyle>
        <a:tcBdr/>
      </a:tcStyle>
    </a:band2H>
    <a:band1V>
      <a:tcTxStyle/>
      <a:tcStyle>
        <a:tcBdr/>
        <a:fill>
          <a:solidFill>
            <a:srgbClr val="E6E6E6"/>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tcStyle>
        <a:tcBdr>
          <a:top>
            <a:ln w="50800" cap="flat" cmpd="sng">
              <a:solidFill>
                <a:schemeClr val="dk1"/>
              </a:solidFill>
              <a:prstDash val="solid"/>
              <a:round/>
              <a:headEnd type="none" w="sm" len="sm"/>
              <a:tailEnd type="none" w="sm" len="sm"/>
            </a:ln>
          </a:top>
        </a:tcBdr>
        <a:fill>
          <a:solidFill>
            <a:schemeClr val="lt1"/>
          </a:solidFill>
        </a:fill>
      </a:tcStyle>
    </a:lastRow>
    <a:seCell>
      <a:tcTxStyle b="on" i="off">
        <a:font>
          <a:latin typeface="Arial"/>
          <a:ea typeface="Arial"/>
          <a:cs typeface="Arial"/>
        </a:font>
        <a:schemeClr val="dk1"/>
      </a:tcTxStyle>
      <a:tcStyle>
        <a:tcBdr/>
      </a:tcStyle>
    </a:seCell>
    <a:swCell>
      <a:tcTxStyle b="on" i="off">
        <a:font>
          <a:latin typeface="Arial"/>
          <a:ea typeface="Arial"/>
          <a:cs typeface="Arial"/>
        </a:font>
        <a:schemeClr val="dk1"/>
      </a:tcTxStyle>
      <a:tcStyle>
        <a:tcBdr/>
      </a:tcStyle>
    </a:swCell>
    <a:firstRow>
      <a:tcTxStyle b="on" i="off">
        <a:font>
          <a:latin typeface="Arial"/>
          <a:ea typeface="Arial"/>
          <a:cs typeface="Arial"/>
        </a:font>
        <a:schemeClr val="lt1"/>
      </a:tcTxStyle>
      <a:tcStyle>
        <a:tcBdr>
          <a:bottom>
            <a:ln w="25400" cap="flat" cmpd="sng">
              <a:solidFill>
                <a:schemeClr val="dk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customschemas.google.com/relationships/presentationmetadata" Target="metadata"/><Relationship Id="rId21" Type="http://schemas.openxmlformats.org/officeDocument/2006/relationships/slide" Target="slides/slide20.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3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54" name="Google Shape;54;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3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7" name="Google Shape;57;p3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8" name="Google Shape;58;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3 Normal">
  <p:cSld name="03 Normal">
    <p:spTree>
      <p:nvGrpSpPr>
        <p:cNvPr id="1" name="Shape 13"/>
        <p:cNvGrpSpPr/>
        <p:nvPr/>
      </p:nvGrpSpPr>
      <p:grpSpPr>
        <a:xfrm>
          <a:off x="0" y="0"/>
          <a:ext cx="0" cy="0"/>
          <a:chOff x="0" y="0"/>
          <a:chExt cx="0" cy="0"/>
        </a:xfrm>
      </p:grpSpPr>
      <p:sp>
        <p:nvSpPr>
          <p:cNvPr id="14" name="Google Shape;14;p25"/>
          <p:cNvSpPr/>
          <p:nvPr/>
        </p:nvSpPr>
        <p:spPr>
          <a:xfrm>
            <a:off x="304850" y="384125"/>
            <a:ext cx="1259100" cy="36000"/>
          </a:xfrm>
          <a:prstGeom prst="rect">
            <a:avLst/>
          </a:prstGeom>
          <a:solidFill>
            <a:srgbClr val="00A8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5"/>
          <p:cNvSpPr/>
          <p:nvPr/>
        </p:nvSpPr>
        <p:spPr>
          <a:xfrm>
            <a:off x="0" y="4686000"/>
            <a:ext cx="9144000" cy="457500"/>
          </a:xfrm>
          <a:prstGeom prst="rect">
            <a:avLst/>
          </a:prstGeom>
          <a:solidFill>
            <a:srgbClr val="002E4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25"/>
          <p:cNvSpPr/>
          <p:nvPr/>
        </p:nvSpPr>
        <p:spPr>
          <a:xfrm>
            <a:off x="8968150" y="4686025"/>
            <a:ext cx="175800" cy="457500"/>
          </a:xfrm>
          <a:prstGeom prst="rect">
            <a:avLst/>
          </a:prstGeom>
          <a:solidFill>
            <a:srgbClr val="00A89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5"/>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000000"/>
              </a:buClr>
              <a:buSzPts val="2400"/>
              <a:buFont typeface="Arial"/>
              <a:buNone/>
              <a:defRPr sz="2400" b="0" i="0" u="none" strike="noStrike" cap="none">
                <a:solidFill>
                  <a:srgbClr val="002E4C"/>
                </a:solidFill>
                <a:latin typeface="Open Sans ExtraBold"/>
                <a:ea typeface="Open Sans ExtraBold"/>
                <a:cs typeface="Open Sans ExtraBold"/>
                <a:sym typeface="Open Sans ExtraBold"/>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25"/>
          <p:cNvSpPr txBox="1">
            <a:spLocks noGrp="1"/>
          </p:cNvSpPr>
          <p:nvPr>
            <p:ph type="subTitle" idx="1"/>
          </p:nvPr>
        </p:nvSpPr>
        <p:spPr>
          <a:xfrm>
            <a:off x="795250" y="1005250"/>
            <a:ext cx="7857300" cy="4575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000000"/>
              </a:buClr>
              <a:buSzPts val="2000"/>
              <a:buFont typeface="Arial"/>
              <a:buNone/>
              <a:defRPr sz="2000" b="1" i="0" u="none" strike="noStrike" cap="none">
                <a:solidFill>
                  <a:srgbClr val="002E4C"/>
                </a:solidFill>
                <a:latin typeface="Open Sans"/>
                <a:ea typeface="Open Sans"/>
                <a:cs typeface="Open Sans"/>
                <a:sym typeface="Open Sans"/>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 name="Google Shape;19;p25"/>
          <p:cNvSpPr txBox="1">
            <a:spLocks noGrp="1"/>
          </p:cNvSpPr>
          <p:nvPr>
            <p:ph type="body" idx="2"/>
          </p:nvPr>
        </p:nvSpPr>
        <p:spPr>
          <a:xfrm>
            <a:off x="795250" y="1733550"/>
            <a:ext cx="7857300" cy="2457600"/>
          </a:xfrm>
          <a:prstGeom prst="rect">
            <a:avLst/>
          </a:prstGeom>
          <a:noFill/>
          <a:ln>
            <a:noFill/>
          </a:ln>
        </p:spPr>
        <p:txBody>
          <a:bodyPr spcFirstLastPara="1" wrap="square" lIns="91425" tIns="91425" rIns="91425" bIns="91425" anchor="t" anchorCtr="0">
            <a:noAutofit/>
          </a:bodyPr>
          <a:lstStyle>
            <a:lvl1pPr marL="457200" marR="0" lvl="0" indent="-330200" algn="l">
              <a:lnSpc>
                <a:spcPct val="115000"/>
              </a:lnSpc>
              <a:spcBef>
                <a:spcPts val="0"/>
              </a:spcBef>
              <a:spcAft>
                <a:spcPts val="0"/>
              </a:spcAft>
              <a:buClr>
                <a:srgbClr val="002E4C"/>
              </a:buClr>
              <a:buSzPts val="1600"/>
              <a:buFont typeface="Open Sans"/>
              <a:buAutoNum type="arabicPeriod"/>
              <a:defRPr sz="1600" b="1" i="0" u="none" strike="noStrike" cap="none">
                <a:solidFill>
                  <a:srgbClr val="002E4C"/>
                </a:solidFill>
                <a:latin typeface="Open Sans"/>
                <a:ea typeface="Open Sans"/>
                <a:cs typeface="Open Sans"/>
                <a:sym typeface="Open Sans"/>
              </a:defRPr>
            </a:lvl1pPr>
            <a:lvl2pPr marL="914400" marR="0" lvl="1" indent="-330200" algn="l">
              <a:lnSpc>
                <a:spcPct val="115000"/>
              </a:lnSpc>
              <a:spcBef>
                <a:spcPts val="0"/>
              </a:spcBef>
              <a:spcAft>
                <a:spcPts val="0"/>
              </a:spcAft>
              <a:buClr>
                <a:srgbClr val="002E4C"/>
              </a:buClr>
              <a:buSzPts val="1600"/>
              <a:buFont typeface="Open Sans"/>
              <a:buAutoNum type="alphaLcPeriod"/>
              <a:defRPr sz="1600" b="1" i="0" u="none" strike="noStrike" cap="none">
                <a:solidFill>
                  <a:srgbClr val="002E4C"/>
                </a:solidFill>
                <a:latin typeface="Open Sans"/>
                <a:ea typeface="Open Sans"/>
                <a:cs typeface="Open Sans"/>
                <a:sym typeface="Open Sans"/>
              </a:defRPr>
            </a:lvl2pPr>
            <a:lvl3pPr marL="1371600" marR="0" lvl="2" indent="-330200" algn="l">
              <a:lnSpc>
                <a:spcPct val="115000"/>
              </a:lnSpc>
              <a:spcBef>
                <a:spcPts val="0"/>
              </a:spcBef>
              <a:spcAft>
                <a:spcPts val="0"/>
              </a:spcAft>
              <a:buClr>
                <a:srgbClr val="002E4C"/>
              </a:buClr>
              <a:buSzPts val="1600"/>
              <a:buFont typeface="Open Sans"/>
              <a:buAutoNum type="romanLcPeriod"/>
              <a:defRPr sz="1600" b="1" i="0" u="none" strike="noStrike" cap="none">
                <a:solidFill>
                  <a:srgbClr val="002E4C"/>
                </a:solidFill>
                <a:latin typeface="Open Sans"/>
                <a:ea typeface="Open Sans"/>
                <a:cs typeface="Open Sans"/>
                <a:sym typeface="Open Sans"/>
              </a:defRPr>
            </a:lvl3pPr>
            <a:lvl4pPr marL="1828800" marR="0" lvl="3" indent="-330200" algn="l">
              <a:lnSpc>
                <a:spcPct val="115000"/>
              </a:lnSpc>
              <a:spcBef>
                <a:spcPts val="0"/>
              </a:spcBef>
              <a:spcAft>
                <a:spcPts val="0"/>
              </a:spcAft>
              <a:buClr>
                <a:srgbClr val="002E4C"/>
              </a:buClr>
              <a:buSzPts val="1600"/>
              <a:buFont typeface="Open Sans"/>
              <a:buAutoNum type="arabicPeriod"/>
              <a:defRPr sz="1600" b="1" i="0" u="none" strike="noStrike" cap="none">
                <a:solidFill>
                  <a:srgbClr val="002E4C"/>
                </a:solidFill>
                <a:latin typeface="Open Sans"/>
                <a:ea typeface="Open Sans"/>
                <a:cs typeface="Open Sans"/>
                <a:sym typeface="Open Sans"/>
              </a:defRPr>
            </a:lvl4pPr>
            <a:lvl5pPr marL="2286000" marR="0" lvl="4" indent="-330200" algn="l">
              <a:lnSpc>
                <a:spcPct val="115000"/>
              </a:lnSpc>
              <a:spcBef>
                <a:spcPts val="0"/>
              </a:spcBef>
              <a:spcAft>
                <a:spcPts val="0"/>
              </a:spcAft>
              <a:buClr>
                <a:srgbClr val="002E4C"/>
              </a:buClr>
              <a:buSzPts val="1600"/>
              <a:buFont typeface="Open Sans"/>
              <a:buAutoNum type="alphaLcPeriod"/>
              <a:defRPr sz="1600" b="1" i="0" u="none" strike="noStrike" cap="none">
                <a:solidFill>
                  <a:srgbClr val="002E4C"/>
                </a:solidFill>
                <a:latin typeface="Open Sans"/>
                <a:ea typeface="Open Sans"/>
                <a:cs typeface="Open Sans"/>
                <a:sym typeface="Open Sans"/>
              </a:defRPr>
            </a:lvl5pPr>
            <a:lvl6pPr marL="2743200" marR="0" lvl="5" indent="-330200" algn="l">
              <a:lnSpc>
                <a:spcPct val="115000"/>
              </a:lnSpc>
              <a:spcBef>
                <a:spcPts val="0"/>
              </a:spcBef>
              <a:spcAft>
                <a:spcPts val="0"/>
              </a:spcAft>
              <a:buClr>
                <a:srgbClr val="002E4C"/>
              </a:buClr>
              <a:buSzPts val="1600"/>
              <a:buFont typeface="Open Sans"/>
              <a:buAutoNum type="romanLcPeriod"/>
              <a:defRPr sz="1600" b="1" i="0" u="none" strike="noStrike" cap="none">
                <a:solidFill>
                  <a:srgbClr val="002E4C"/>
                </a:solidFill>
                <a:latin typeface="Open Sans"/>
                <a:ea typeface="Open Sans"/>
                <a:cs typeface="Open Sans"/>
                <a:sym typeface="Open Sans"/>
              </a:defRPr>
            </a:lvl6pPr>
            <a:lvl7pPr marL="3200400" marR="0" lvl="6" indent="-330200" algn="l">
              <a:lnSpc>
                <a:spcPct val="115000"/>
              </a:lnSpc>
              <a:spcBef>
                <a:spcPts val="0"/>
              </a:spcBef>
              <a:spcAft>
                <a:spcPts val="0"/>
              </a:spcAft>
              <a:buClr>
                <a:srgbClr val="002E4C"/>
              </a:buClr>
              <a:buSzPts val="1600"/>
              <a:buFont typeface="Open Sans"/>
              <a:buAutoNum type="arabicPeriod"/>
              <a:defRPr sz="1600" b="1" i="0" u="none" strike="noStrike" cap="none">
                <a:solidFill>
                  <a:srgbClr val="002E4C"/>
                </a:solidFill>
                <a:latin typeface="Open Sans"/>
                <a:ea typeface="Open Sans"/>
                <a:cs typeface="Open Sans"/>
                <a:sym typeface="Open Sans"/>
              </a:defRPr>
            </a:lvl7pPr>
            <a:lvl8pPr marL="3657600" marR="0" lvl="7" indent="-330200" algn="l">
              <a:lnSpc>
                <a:spcPct val="115000"/>
              </a:lnSpc>
              <a:spcBef>
                <a:spcPts val="0"/>
              </a:spcBef>
              <a:spcAft>
                <a:spcPts val="0"/>
              </a:spcAft>
              <a:buClr>
                <a:srgbClr val="002E4C"/>
              </a:buClr>
              <a:buSzPts val="1600"/>
              <a:buFont typeface="Open Sans"/>
              <a:buAutoNum type="alphaLcPeriod"/>
              <a:defRPr sz="1600" b="1" i="0" u="none" strike="noStrike" cap="none">
                <a:solidFill>
                  <a:srgbClr val="002E4C"/>
                </a:solidFill>
                <a:latin typeface="Open Sans"/>
                <a:ea typeface="Open Sans"/>
                <a:cs typeface="Open Sans"/>
                <a:sym typeface="Open Sans"/>
              </a:defRPr>
            </a:lvl8pPr>
            <a:lvl9pPr marL="4114800" marR="0" lvl="8" indent="-330200" algn="l">
              <a:lnSpc>
                <a:spcPct val="115000"/>
              </a:lnSpc>
              <a:spcBef>
                <a:spcPts val="0"/>
              </a:spcBef>
              <a:spcAft>
                <a:spcPts val="0"/>
              </a:spcAft>
              <a:buClr>
                <a:srgbClr val="002E4C"/>
              </a:buClr>
              <a:buSzPts val="1600"/>
              <a:buFont typeface="Open Sans"/>
              <a:buAutoNum type="romanLcPeriod"/>
              <a:defRPr sz="1600" b="1" i="0" u="none" strike="noStrike" cap="none">
                <a:solidFill>
                  <a:srgbClr val="002E4C"/>
                </a:solidFill>
                <a:latin typeface="Open Sans"/>
                <a:ea typeface="Open Sans"/>
                <a:cs typeface="Open Sans"/>
                <a:sym typeface="Open Sans"/>
              </a:defRPr>
            </a:lvl9pPr>
          </a:lstStyle>
          <a:p>
            <a:endParaRPr/>
          </a:p>
        </p:txBody>
      </p:sp>
      <p:pic>
        <p:nvPicPr>
          <p:cNvPr id="20" name="Google Shape;20;p25"/>
          <p:cNvPicPr preferRelativeResize="0"/>
          <p:nvPr/>
        </p:nvPicPr>
        <p:blipFill rotWithShape="1">
          <a:blip r:embed="rId2">
            <a:alphaModFix/>
          </a:blip>
          <a:srcRect/>
          <a:stretch/>
        </p:blipFill>
        <p:spPr>
          <a:xfrm>
            <a:off x="7975075" y="4641000"/>
            <a:ext cx="598474" cy="54142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 name="Google Shape;26;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0" name="Google Shape;30;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3" name="Google Shape;33;p2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2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5" name="Google Shape;35;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8" name="Google Shape;38;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3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1" name="Google Shape;41;p3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2" name="Google Shape;42;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3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5" name="Google Shape;45;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3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3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9" name="Google Shape;49;p3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3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1" name="Google Shape;51;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 descr="HTML. Lenguaje de Marcas de Hipertexto, definicion - Digital Cubik"/>
          <p:cNvPicPr preferRelativeResize="0"/>
          <p:nvPr/>
        </p:nvPicPr>
        <p:blipFill rotWithShape="1">
          <a:blip r:embed="rId3">
            <a:alphaModFix/>
          </a:blip>
          <a:srcRect l="8641" r="10491"/>
          <a:stretch/>
        </p:blipFill>
        <p:spPr>
          <a:xfrm>
            <a:off x="0" y="0"/>
            <a:ext cx="5656881" cy="5143500"/>
          </a:xfrm>
          <a:prstGeom prst="rect">
            <a:avLst/>
          </a:prstGeom>
          <a:noFill/>
          <a:ln>
            <a:noFill/>
          </a:ln>
        </p:spPr>
      </p:pic>
      <p:sp>
        <p:nvSpPr>
          <p:cNvPr id="67" name="Google Shape;67;p1"/>
          <p:cNvSpPr txBox="1"/>
          <p:nvPr/>
        </p:nvSpPr>
        <p:spPr>
          <a:xfrm>
            <a:off x="5656881" y="300660"/>
            <a:ext cx="3924300" cy="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ES" sz="3200" b="0" i="0" u="none" strike="noStrike" cap="none" dirty="0">
                <a:solidFill>
                  <a:srgbClr val="002E4C"/>
                </a:solidFill>
                <a:latin typeface="Open Sans ExtraBold"/>
                <a:ea typeface="Open Sans ExtraBold"/>
                <a:cs typeface="Open Sans ExtraBold"/>
                <a:sym typeface="Open Sans ExtraBold"/>
              </a:rPr>
              <a:t>Lenguaje de marcas</a:t>
            </a:r>
            <a:endParaRPr sz="3200" b="0" i="0" u="none" strike="noStrike" cap="none" dirty="0">
              <a:solidFill>
                <a:srgbClr val="002E4C"/>
              </a:solidFill>
              <a:latin typeface="Open Sans ExtraBold"/>
              <a:ea typeface="Open Sans ExtraBold"/>
              <a:cs typeface="Open Sans ExtraBold"/>
              <a:sym typeface="Open Sans ExtraBold"/>
            </a:endParaRPr>
          </a:p>
        </p:txBody>
      </p:sp>
      <p:sp>
        <p:nvSpPr>
          <p:cNvPr id="68" name="Google Shape;68;p1"/>
          <p:cNvSpPr txBox="1"/>
          <p:nvPr/>
        </p:nvSpPr>
        <p:spPr>
          <a:xfrm>
            <a:off x="5656881" y="1343281"/>
            <a:ext cx="3363133" cy="63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s-ES" sz="2000" b="1" i="0" u="none" strike="noStrike" cap="none">
                <a:solidFill>
                  <a:srgbClr val="002E4C"/>
                </a:solidFill>
                <a:latin typeface="Open Sans"/>
                <a:ea typeface="Open Sans"/>
                <a:cs typeface="Open Sans"/>
                <a:sym typeface="Open Sans"/>
              </a:rPr>
              <a:t>TEMA 2. Introducción al documento HTML  </a:t>
            </a:r>
            <a:endParaRPr sz="2000" b="1" i="0" u="none" strike="noStrike" cap="none">
              <a:solidFill>
                <a:srgbClr val="002E4C"/>
              </a:solidFill>
              <a:latin typeface="Open Sans"/>
              <a:ea typeface="Open Sans"/>
              <a:cs typeface="Open Sans"/>
              <a:sym typeface="Open Sans"/>
            </a:endParaRPr>
          </a:p>
        </p:txBody>
      </p:sp>
      <p:cxnSp>
        <p:nvCxnSpPr>
          <p:cNvPr id="69" name="Google Shape;69;p1"/>
          <p:cNvCxnSpPr/>
          <p:nvPr/>
        </p:nvCxnSpPr>
        <p:spPr>
          <a:xfrm>
            <a:off x="3760600" y="881950"/>
            <a:ext cx="1368900" cy="7200"/>
          </a:xfrm>
          <a:prstGeom prst="straightConnector1">
            <a:avLst/>
          </a:prstGeom>
          <a:noFill/>
          <a:ln w="76200" cap="flat" cmpd="sng">
            <a:solidFill>
              <a:schemeClr val="accent5"/>
            </a:solidFill>
            <a:prstDash val="solid"/>
            <a:round/>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795249" y="384125"/>
            <a:ext cx="8210205"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3. Caso Práctico 1. “Atributos etiqueta img”</a:t>
            </a:r>
            <a:endParaRPr sz="2700"/>
          </a:p>
        </p:txBody>
      </p:sp>
      <p:sp>
        <p:nvSpPr>
          <p:cNvPr id="140" name="Google Shape;140;p10"/>
          <p:cNvSpPr txBox="1"/>
          <p:nvPr/>
        </p:nvSpPr>
        <p:spPr>
          <a:xfrm>
            <a:off x="900545" y="964025"/>
            <a:ext cx="7703128" cy="73866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Gloria comienza a realizar una página web que le han encargado, pero no recuerda bien cómo se usaban los atributos ni si la etiqueta </a:t>
            </a:r>
            <a:r>
              <a:rPr lang="es-ES" sz="1400" b="1" i="1" u="none" strike="noStrike" cap="none">
                <a:solidFill>
                  <a:srgbClr val="000000"/>
                </a:solidFill>
                <a:latin typeface="Arial"/>
                <a:ea typeface="Arial"/>
                <a:cs typeface="Arial"/>
                <a:sym typeface="Arial"/>
              </a:rPr>
              <a:t>img</a:t>
            </a:r>
            <a:r>
              <a:rPr lang="es-ES" sz="1400" b="0" i="0" u="none" strike="noStrike" cap="none">
                <a:solidFill>
                  <a:srgbClr val="000000"/>
                </a:solidFill>
                <a:latin typeface="Arial"/>
                <a:ea typeface="Arial"/>
                <a:cs typeface="Arial"/>
                <a:sym typeface="Arial"/>
              </a:rPr>
              <a:t>, además de los atributos indicados en los apuntes, dispone de algunos más. </a:t>
            </a:r>
            <a:endParaRPr/>
          </a:p>
        </p:txBody>
      </p:sp>
      <p:sp>
        <p:nvSpPr>
          <p:cNvPr id="141" name="Google Shape;141;p10"/>
          <p:cNvSpPr txBox="1"/>
          <p:nvPr/>
        </p:nvSpPr>
        <p:spPr>
          <a:xfrm>
            <a:off x="995881" y="1937442"/>
            <a:ext cx="7487216" cy="20313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La </a:t>
            </a:r>
            <a:r>
              <a:rPr lang="es-ES" sz="1400" b="1" i="0" u="none" strike="noStrike" cap="none">
                <a:solidFill>
                  <a:srgbClr val="000000"/>
                </a:solidFill>
                <a:latin typeface="Arial"/>
                <a:ea typeface="Arial"/>
                <a:cs typeface="Arial"/>
                <a:sym typeface="Arial"/>
              </a:rPr>
              <a:t>etiqueta img</a:t>
            </a:r>
            <a:r>
              <a:rPr lang="es-ES" sz="1400" b="0" i="0" u="none" strike="noStrike" cap="none">
                <a:solidFill>
                  <a:srgbClr val="000000"/>
                </a:solidFill>
                <a:latin typeface="Arial"/>
                <a:ea typeface="Arial"/>
                <a:cs typeface="Arial"/>
                <a:sym typeface="Arial"/>
              </a:rPr>
              <a:t> dispone de los siguientes atributos:</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alt</a:t>
            </a:r>
            <a:r>
              <a:rPr lang="es-ES" sz="1400" b="0" i="0" u="none" strike="noStrike" cap="none">
                <a:solidFill>
                  <a:srgbClr val="000000"/>
                </a:solidFill>
                <a:latin typeface="Arial"/>
                <a:ea typeface="Arial"/>
                <a:cs typeface="Arial"/>
                <a:sym typeface="Arial"/>
              </a:rPr>
              <a:t>: indica un texto alternativo a la imagen.</a:t>
            </a:r>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src</a:t>
            </a:r>
            <a:r>
              <a:rPr lang="es-ES" sz="1400" b="0" i="0" u="none" strike="noStrike" cap="none">
                <a:solidFill>
                  <a:srgbClr val="000000"/>
                </a:solidFill>
                <a:latin typeface="Arial"/>
                <a:ea typeface="Arial"/>
                <a:cs typeface="Arial"/>
                <a:sym typeface="Arial"/>
              </a:rPr>
              <a:t>: indica la URL donde se encuentra la imagen.</a:t>
            </a:r>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height</a:t>
            </a:r>
            <a:r>
              <a:rPr lang="es-ES" sz="1400" b="0" i="0" u="none" strike="noStrike" cap="none">
                <a:solidFill>
                  <a:srgbClr val="000000"/>
                </a:solidFill>
                <a:latin typeface="Arial"/>
                <a:ea typeface="Arial"/>
                <a:cs typeface="Arial"/>
                <a:sym typeface="Arial"/>
              </a:rPr>
              <a:t>: indica la altura de la imagen en píxeles.</a:t>
            </a:r>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weight</a:t>
            </a:r>
            <a:r>
              <a:rPr lang="es-ES" sz="1400" b="0" i="0" u="none" strike="noStrike" cap="none">
                <a:solidFill>
                  <a:srgbClr val="000000"/>
                </a:solidFill>
                <a:latin typeface="Arial"/>
                <a:ea typeface="Arial"/>
                <a:cs typeface="Arial"/>
                <a:sym typeface="Arial"/>
              </a:rPr>
              <a:t>: indica el ancho de la imagen en píxeles.</a:t>
            </a:r>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style</a:t>
            </a:r>
            <a:r>
              <a:rPr lang="es-ES" sz="1400" b="0" i="0" u="none" strike="noStrike" cap="none">
                <a:solidFill>
                  <a:srgbClr val="000000"/>
                </a:solidFill>
                <a:latin typeface="Arial"/>
                <a:ea typeface="Arial"/>
                <a:cs typeface="Arial"/>
                <a:sym typeface="Arial"/>
              </a:rPr>
              <a:t>: se indica el estilo que le quiero aplicar. Este es un atributo general que también se puede utilizar en otras etiquetas.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 name="Rectángulo 1">
            <a:extLst>
              <a:ext uri="{FF2B5EF4-FFF2-40B4-BE49-F238E27FC236}">
                <a16:creationId xmlns:a16="http://schemas.microsoft.com/office/drawing/2014/main" id="{089AAFC9-0E59-4EA0-4622-00B4BAEF63B7}"/>
              </a:ext>
            </a:extLst>
          </p:cNvPr>
          <p:cNvSpPr/>
          <p:nvPr/>
        </p:nvSpPr>
        <p:spPr>
          <a:xfrm>
            <a:off x="7960242" y="4706679"/>
            <a:ext cx="574158" cy="436821"/>
          </a:xfrm>
          <a:prstGeom prst="rect">
            <a:avLst/>
          </a:prstGeom>
          <a:solidFill>
            <a:srgbClr val="002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2">
                  <a:lumMod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11"/>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1"/>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1"/>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ES" sz="3200" b="0" i="0" u="none" strike="noStrike" cap="none">
                <a:solidFill>
                  <a:srgbClr val="002E4C"/>
                </a:solidFill>
                <a:latin typeface="Open Sans ExtraBold"/>
                <a:ea typeface="Open Sans ExtraBold"/>
                <a:cs typeface="Open Sans ExtraBold"/>
                <a:sym typeface="Open Sans ExtraBold"/>
              </a:rPr>
              <a:t>Contenido</a:t>
            </a:r>
            <a:endParaRPr sz="3200" b="0" i="0" u="none" strike="noStrike" cap="none">
              <a:solidFill>
                <a:srgbClr val="002E4C"/>
              </a:solidFill>
              <a:latin typeface="Open Sans ExtraBold"/>
              <a:ea typeface="Open Sans ExtraBold"/>
              <a:cs typeface="Open Sans ExtraBold"/>
              <a:sym typeface="Open Sans ExtraBold"/>
            </a:endParaRPr>
          </a:p>
        </p:txBody>
      </p:sp>
      <p:sp>
        <p:nvSpPr>
          <p:cNvPr id="150" name="Google Shape;150;p11"/>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Introducción y contextualización</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Lenguaje de marcas HTML</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1</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Versiones HTML</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2</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Herramientas de diseño web</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Conclusiones</a:t>
            </a:r>
            <a:endParaRPr/>
          </a:p>
          <a:p>
            <a:pPr marL="342900" marR="0" lvl="0" indent="-241300" algn="l" rtl="0">
              <a:lnSpc>
                <a:spcPct val="100000"/>
              </a:lnSpc>
              <a:spcBef>
                <a:spcPts val="0"/>
              </a:spcBef>
              <a:spcAft>
                <a:spcPts val="0"/>
              </a:spcAft>
              <a:buClr>
                <a:srgbClr val="000000"/>
              </a:buClr>
              <a:buSzPts val="1600"/>
              <a:buFont typeface="Arial"/>
              <a:buNone/>
            </a:pPr>
            <a:endParaRPr sz="1600" b="1" i="0" u="none" strike="noStrike" cap="none">
              <a:solidFill>
                <a:srgbClr val="002E4C"/>
              </a:solidFill>
              <a:latin typeface="Open Sans ExtraBold"/>
              <a:ea typeface="Open Sans ExtraBold"/>
              <a:cs typeface="Open Sans ExtraBold"/>
              <a:sym typeface="Open Sans Extra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2"/>
          <p:cNvSpPr txBox="1">
            <a:spLocks noGrp="1"/>
          </p:cNvSpPr>
          <p:nvPr>
            <p:ph type="title"/>
          </p:nvPr>
        </p:nvSpPr>
        <p:spPr>
          <a:xfrm>
            <a:off x="795249" y="384125"/>
            <a:ext cx="8210205"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4. Versiones HTML</a:t>
            </a:r>
            <a:endParaRPr sz="2700"/>
          </a:p>
        </p:txBody>
      </p:sp>
      <p:sp>
        <p:nvSpPr>
          <p:cNvPr id="156" name="Google Shape;156;p12"/>
          <p:cNvSpPr txBox="1"/>
          <p:nvPr/>
        </p:nvSpPr>
        <p:spPr>
          <a:xfrm>
            <a:off x="900545" y="964025"/>
            <a:ext cx="7703128" cy="160043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 lo largo de la evolución de internet, </a:t>
            </a:r>
            <a:r>
              <a:rPr lang="es-ES" sz="1400" b="1" i="0" u="none" strike="noStrike" cap="none">
                <a:solidFill>
                  <a:srgbClr val="000000"/>
                </a:solidFill>
                <a:latin typeface="Arial"/>
                <a:ea typeface="Arial"/>
                <a:cs typeface="Arial"/>
                <a:sym typeface="Arial"/>
              </a:rPr>
              <a:t>HTML</a:t>
            </a:r>
            <a:r>
              <a:rPr lang="es-ES" sz="1400" b="0" i="0" u="none" strike="noStrike" cap="none">
                <a:solidFill>
                  <a:srgbClr val="000000"/>
                </a:solidFill>
                <a:latin typeface="Arial"/>
                <a:ea typeface="Arial"/>
                <a:cs typeface="Arial"/>
                <a:sym typeface="Arial"/>
              </a:rPr>
              <a:t> también ha evolucionado y se han creado distintas versiones que define el organismo internacional </a:t>
            </a:r>
            <a:r>
              <a:rPr lang="es-ES" sz="1400" b="1" i="0" u="none" strike="noStrike" cap="none">
                <a:solidFill>
                  <a:srgbClr val="000000"/>
                </a:solidFill>
                <a:latin typeface="Arial"/>
                <a:ea typeface="Arial"/>
                <a:cs typeface="Arial"/>
                <a:sym typeface="Arial"/>
              </a:rPr>
              <a:t>W3C</a:t>
            </a:r>
            <a:r>
              <a:rPr lang="es-ES" sz="1400" b="0" i="0" u="none" strike="noStrike" cap="none">
                <a:solidFill>
                  <a:srgbClr val="000000"/>
                </a:solidFill>
                <a:latin typeface="Arial"/>
                <a:ea typeface="Arial"/>
                <a:cs typeface="Arial"/>
                <a:sym typeface="Arial"/>
              </a:rPr>
              <a:t>  (World Wide Web Consortium). Como comentamos en el tema anterior, la primera versión es de </a:t>
            </a:r>
            <a:r>
              <a:rPr lang="es-ES" sz="1400" b="1" i="0" u="none" strike="noStrike" cap="none">
                <a:solidFill>
                  <a:srgbClr val="000000"/>
                </a:solidFill>
                <a:latin typeface="Arial"/>
                <a:ea typeface="Arial"/>
                <a:cs typeface="Arial"/>
                <a:sym typeface="Arial"/>
              </a:rPr>
              <a:t>1991</a:t>
            </a:r>
            <a:r>
              <a:rPr lang="es-ES" sz="1400" b="0" i="0" u="none" strike="noStrike" cap="none">
                <a:solidFill>
                  <a:srgbClr val="000000"/>
                </a:solidFill>
                <a:latin typeface="Arial"/>
                <a:ea typeface="Arial"/>
                <a:cs typeface="Arial"/>
                <a:sym typeface="Arial"/>
              </a:rPr>
              <a:t> y la desarrolló Tim Berners-Lee, considerado como el padre de la web. A partir de esa fecha han ido apareciendo las siguientes versiones: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aphicFrame>
        <p:nvGraphicFramePr>
          <p:cNvPr id="157" name="Google Shape;157;p12"/>
          <p:cNvGraphicFramePr/>
          <p:nvPr/>
        </p:nvGraphicFramePr>
        <p:xfrm>
          <a:off x="900545" y="2164099"/>
          <a:ext cx="7703125" cy="2286050"/>
        </p:xfrm>
        <a:graphic>
          <a:graphicData uri="http://schemas.openxmlformats.org/drawingml/2006/table">
            <a:tbl>
              <a:tblPr firstRow="1" bandRow="1">
                <a:noFill/>
                <a:tableStyleId>{0B87D022-BA7D-4EB7-ABFD-86A6EE2FD39B}</a:tableStyleId>
              </a:tblPr>
              <a:tblGrid>
                <a:gridCol w="1323250">
                  <a:extLst>
                    <a:ext uri="{9D8B030D-6E8A-4147-A177-3AD203B41FA5}">
                      <a16:colId xmlns:a16="http://schemas.microsoft.com/office/drawing/2014/main" val="20000"/>
                    </a:ext>
                  </a:extLst>
                </a:gridCol>
                <a:gridCol w="6379875">
                  <a:extLst>
                    <a:ext uri="{9D8B030D-6E8A-4147-A177-3AD203B41FA5}">
                      <a16:colId xmlns:a16="http://schemas.microsoft.com/office/drawing/2014/main" val="20001"/>
                    </a:ext>
                  </a:extLst>
                </a:gridCol>
              </a:tblGrid>
              <a:tr h="152400">
                <a:tc>
                  <a:txBody>
                    <a:bodyPr/>
                    <a:lstStyle/>
                    <a:p>
                      <a:pPr marL="0" marR="0" lvl="0" indent="0" algn="l" rtl="0">
                        <a:lnSpc>
                          <a:spcPct val="100000"/>
                        </a:lnSpc>
                        <a:spcBef>
                          <a:spcPts val="0"/>
                        </a:spcBef>
                        <a:spcAft>
                          <a:spcPts val="0"/>
                        </a:spcAft>
                        <a:buNone/>
                      </a:pPr>
                      <a:r>
                        <a:rPr lang="es-ES" sz="1200" u="none" strike="noStrike" cap="none"/>
                        <a:t>Versión</a:t>
                      </a:r>
                      <a:endParaRPr/>
                    </a:p>
                  </a:txBody>
                  <a:tcPr marL="91450" marR="91450" marT="45725" marB="45725"/>
                </a:tc>
                <a:tc>
                  <a:txBody>
                    <a:bodyPr/>
                    <a:lstStyle/>
                    <a:p>
                      <a:pPr marL="0" marR="0" lvl="0" indent="0" algn="l" rtl="0">
                        <a:lnSpc>
                          <a:spcPct val="100000"/>
                        </a:lnSpc>
                        <a:spcBef>
                          <a:spcPts val="0"/>
                        </a:spcBef>
                        <a:spcAft>
                          <a:spcPts val="0"/>
                        </a:spcAft>
                        <a:buNone/>
                      </a:pPr>
                      <a:r>
                        <a:rPr lang="es-ES" sz="1200" u="none" strike="noStrike" cap="none"/>
                        <a:t>Características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es-ES" sz="1200" u="none" strike="noStrike" cap="none"/>
                        <a:t>HTML 2.0</a:t>
                      </a:r>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s-ES" sz="1200" b="0" i="0" u="none" strike="noStrike" cap="none">
                          <a:solidFill>
                            <a:schemeClr val="dk1"/>
                          </a:solidFill>
                          <a:latin typeface="Arial"/>
                          <a:ea typeface="Arial"/>
                          <a:cs typeface="Arial"/>
                          <a:sym typeface="Arial"/>
                        </a:rPr>
                        <a:t>Se publicó en 1995 y se simplificó al máximo su estructura para agilizar su diseño. No soporta tablas.</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200"/>
                        <a:buFont typeface="Arial"/>
                        <a:buNone/>
                      </a:pPr>
                      <a:r>
                        <a:rPr lang="es-ES" sz="1200" u="none" strike="noStrike" cap="none"/>
                        <a:t>HTML 3.0</a:t>
                      </a:r>
                      <a:endParaRPr/>
                    </a:p>
                  </a:txBody>
                  <a:tcPr marL="91450" marR="91450" marT="45725" marB="45725"/>
                </a:tc>
                <a:tc>
                  <a:txBody>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Se publicó en 1997 y fue la primera recomendada por la W3C. Ya incluía tablas, applets de Java, y diseños más avanzados.</a:t>
                      </a:r>
                      <a:endParaRPr sz="12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200"/>
                        <a:buFont typeface="Arial"/>
                        <a:buNone/>
                      </a:pPr>
                      <a:r>
                        <a:rPr lang="es-ES" sz="1200" u="none" strike="noStrike" cap="none"/>
                        <a:t>HTML 4.0</a:t>
                      </a:r>
                      <a:endParaRPr/>
                    </a:p>
                  </a:txBody>
                  <a:tcPr marL="91450" marR="91450" marT="45725" marB="45725"/>
                </a:tc>
                <a:tc>
                  <a:txBody>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Se publicó en 1999 y aportaba novedades, tales como mejorar los formularios, poder añadir scripts, etc.</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200"/>
                        <a:buFont typeface="Arial"/>
                        <a:buNone/>
                      </a:pPr>
                      <a:r>
                        <a:rPr lang="es-ES" sz="1200" u="none" strike="noStrike" cap="none"/>
                        <a:t>HTML 5</a:t>
                      </a:r>
                      <a:endParaRPr/>
                    </a:p>
                    <a:p>
                      <a:pPr marL="0" marR="0" lvl="0" indent="0" algn="l" rtl="0">
                        <a:lnSpc>
                          <a:spcPct val="100000"/>
                        </a:lnSpc>
                        <a:spcBef>
                          <a:spcPts val="0"/>
                        </a:spcBef>
                        <a:spcAft>
                          <a:spcPts val="0"/>
                        </a:spcAft>
                        <a:buNone/>
                      </a:pPr>
                      <a:endParaRPr sz="1200" u="none" strike="noStrike" cap="none"/>
                    </a:p>
                  </a:txBody>
                  <a:tcPr marL="91450" marR="91450" marT="45725" marB="45725"/>
                </a:tc>
                <a:tc>
                  <a:txBody>
                    <a:bodyPr/>
                    <a:lstStyle/>
                    <a:p>
                      <a:pPr marL="0" marR="0" lvl="0" indent="0" algn="l" rtl="0">
                        <a:lnSpc>
                          <a:spcPct val="100000"/>
                        </a:lnSpc>
                        <a:spcBef>
                          <a:spcPts val="0"/>
                        </a:spcBef>
                        <a:spcAft>
                          <a:spcPts val="0"/>
                        </a:spcAft>
                        <a:buNone/>
                      </a:pPr>
                      <a:r>
                        <a:rPr lang="es-ES" sz="1200" b="0" i="0" u="none" strike="noStrike" cap="none">
                          <a:solidFill>
                            <a:schemeClr val="dk1"/>
                          </a:solidFill>
                          <a:latin typeface="Arial"/>
                          <a:ea typeface="Arial"/>
                          <a:cs typeface="Arial"/>
                          <a:sym typeface="Arial"/>
                        </a:rPr>
                        <a:t>Se publicó en 2014 y aporta nuevas etiquetas, la posibilidad de integrar audio y vídeo directamente sin plugins. Su característica principal es que aporta significado semántico.</a:t>
                      </a:r>
                      <a:endParaRPr/>
                    </a:p>
                    <a:p>
                      <a:pPr marL="0" marR="0" lvl="0" indent="0" algn="l" rtl="0">
                        <a:lnSpc>
                          <a:spcPct val="100000"/>
                        </a:lnSpc>
                        <a:spcBef>
                          <a:spcPts val="0"/>
                        </a:spcBef>
                        <a:spcAft>
                          <a:spcPts val="0"/>
                        </a:spcAft>
                        <a:buNone/>
                      </a:pPr>
                      <a:endParaRPr sz="1200" u="none" strike="noStrike" cap="none"/>
                    </a:p>
                  </a:txBody>
                  <a:tcPr marL="91450" marR="91450" marT="45725" marB="45725"/>
                </a:tc>
                <a:extLst>
                  <a:ext uri="{0D108BD9-81ED-4DB2-BD59-A6C34878D82A}">
                    <a16:rowId xmlns:a16="http://schemas.microsoft.com/office/drawing/2014/main" val="10004"/>
                  </a:ext>
                </a:extLst>
              </a:tr>
            </a:tbl>
          </a:graphicData>
        </a:graphic>
      </p:graphicFrame>
      <p:sp>
        <p:nvSpPr>
          <p:cNvPr id="2" name="Rectángulo 1">
            <a:extLst>
              <a:ext uri="{FF2B5EF4-FFF2-40B4-BE49-F238E27FC236}">
                <a16:creationId xmlns:a16="http://schemas.microsoft.com/office/drawing/2014/main" id="{CAAA9E2A-76D3-F072-096B-D94E88B0B5D1}"/>
              </a:ext>
            </a:extLst>
          </p:cNvPr>
          <p:cNvSpPr/>
          <p:nvPr/>
        </p:nvSpPr>
        <p:spPr>
          <a:xfrm>
            <a:off x="7960242" y="4706679"/>
            <a:ext cx="574158" cy="436821"/>
          </a:xfrm>
          <a:prstGeom prst="rect">
            <a:avLst/>
          </a:prstGeom>
          <a:solidFill>
            <a:srgbClr val="002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2">
                  <a:lumMod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3"/>
          <p:cNvSpPr txBox="1">
            <a:spLocks noGrp="1"/>
          </p:cNvSpPr>
          <p:nvPr>
            <p:ph type="title"/>
          </p:nvPr>
        </p:nvSpPr>
        <p:spPr>
          <a:xfrm>
            <a:off x="795249" y="384125"/>
            <a:ext cx="8210205"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4. Versiones HTML. Navegadores y HTML</a:t>
            </a:r>
            <a:endParaRPr sz="2700"/>
          </a:p>
        </p:txBody>
      </p:sp>
      <p:sp>
        <p:nvSpPr>
          <p:cNvPr id="163" name="Google Shape;163;p13"/>
          <p:cNvSpPr txBox="1"/>
          <p:nvPr/>
        </p:nvSpPr>
        <p:spPr>
          <a:xfrm>
            <a:off x="900545" y="964025"/>
            <a:ext cx="7703100" cy="2462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El navegador web es el programa que nos va a permitir visualizar la página web. Es el encargado de interpretar el código HTML que desarrollemos. Por lo tanto, es muy importante que no haya errores para que el navegador muestre nuestro documento HTML sin ningún problema.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Estos programas han evolucionado mucho y todos aportan extensiones que facilitan el diseño de páginas web. Cuando estamos visualizando una página web podemos acceder a su código HTML pulsando el botón derecho y </a:t>
            </a:r>
            <a:r>
              <a:rPr lang="es-ES"/>
              <a:t>eligiendo</a:t>
            </a:r>
            <a:r>
              <a:rPr lang="es-ES" sz="1400" b="0" i="0" u="none" strike="noStrike" cap="none">
                <a:solidFill>
                  <a:srgbClr val="000000"/>
                </a:solidFill>
                <a:latin typeface="Arial"/>
                <a:ea typeface="Arial"/>
                <a:cs typeface="Arial"/>
                <a:sym typeface="Arial"/>
              </a:rPr>
              <a:t> la opción de </a:t>
            </a:r>
            <a:r>
              <a:rPr lang="es-ES" sz="1400" b="1" i="0" u="none" strike="noStrike" cap="none">
                <a:solidFill>
                  <a:srgbClr val="000000"/>
                </a:solidFill>
                <a:latin typeface="Arial"/>
                <a:ea typeface="Arial"/>
                <a:cs typeface="Arial"/>
                <a:sym typeface="Arial"/>
              </a:rPr>
              <a:t>«Ver código fuente de la página».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 name="Rectángulo 1">
            <a:extLst>
              <a:ext uri="{FF2B5EF4-FFF2-40B4-BE49-F238E27FC236}">
                <a16:creationId xmlns:a16="http://schemas.microsoft.com/office/drawing/2014/main" id="{DA35FDFB-5986-54FD-07F1-49D5887EFF77}"/>
              </a:ext>
            </a:extLst>
          </p:cNvPr>
          <p:cNvSpPr/>
          <p:nvPr/>
        </p:nvSpPr>
        <p:spPr>
          <a:xfrm>
            <a:off x="7960242" y="4706679"/>
            <a:ext cx="574158" cy="436821"/>
          </a:xfrm>
          <a:prstGeom prst="rect">
            <a:avLst/>
          </a:prstGeom>
          <a:solidFill>
            <a:srgbClr val="002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2">
                  <a:lumMod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4"/>
          <p:cNvSpPr txBox="1">
            <a:spLocks noGrp="1"/>
          </p:cNvSpPr>
          <p:nvPr>
            <p:ph type="title"/>
          </p:nvPr>
        </p:nvSpPr>
        <p:spPr>
          <a:xfrm>
            <a:off x="795249" y="384125"/>
            <a:ext cx="8210205"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4. Diferencia entre HTML y XHTML</a:t>
            </a:r>
            <a:endParaRPr sz="2700"/>
          </a:p>
        </p:txBody>
      </p:sp>
      <p:sp>
        <p:nvSpPr>
          <p:cNvPr id="169" name="Google Shape;169;p14"/>
          <p:cNvSpPr txBox="1"/>
          <p:nvPr/>
        </p:nvSpPr>
        <p:spPr>
          <a:xfrm>
            <a:off x="900545" y="964025"/>
            <a:ext cx="7703128" cy="3108543"/>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Como vimos en el primer tema, XHTML es una adaptación del lenguaje HTML al lenguaje de marcas XML. Por ello, en el esquema aparece como descendiente de HTML.</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Las restricciones  que tiene XHTML con respecto a HTML son las siguientes:</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Las etiquetas se tienen que cerrar en el mismo orden en el que se abrieron.</a:t>
            </a:r>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Todos los nombres, tanto de las etiquetas como de los atributos, se deben </a:t>
            </a:r>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de escribir en </a:t>
            </a:r>
            <a:r>
              <a:rPr lang="es-ES" sz="1400" b="1" i="0" u="none" strike="noStrike" cap="none">
                <a:solidFill>
                  <a:srgbClr val="000000"/>
                </a:solidFill>
                <a:latin typeface="Arial"/>
                <a:ea typeface="Arial"/>
                <a:cs typeface="Arial"/>
                <a:sym typeface="Arial"/>
              </a:rPr>
              <a:t>minúsculas</a:t>
            </a:r>
            <a:r>
              <a:rPr lang="es-ES" sz="1400" b="0" i="0" u="none" strike="noStrike" cap="none">
                <a:solidFill>
                  <a:srgbClr val="000000"/>
                </a:solidFill>
                <a:latin typeface="Arial"/>
                <a:ea typeface="Arial"/>
                <a:cs typeface="Arial"/>
                <a:sym typeface="Arial"/>
              </a:rPr>
              <a:t>.</a:t>
            </a:r>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Los valores de los atributos que se indican en la etiqueta de apertura deben de </a:t>
            </a:r>
            <a:r>
              <a:rPr lang="es-ES" sz="1400" b="1" i="0" u="none" strike="noStrike" cap="none">
                <a:solidFill>
                  <a:srgbClr val="000000"/>
                </a:solidFill>
                <a:latin typeface="Arial"/>
                <a:ea typeface="Arial"/>
                <a:cs typeface="Arial"/>
                <a:sym typeface="Arial"/>
              </a:rPr>
              <a:t>ir entre comillas</a:t>
            </a:r>
            <a:r>
              <a:rPr lang="es-ES" sz="1400" b="0" i="0" u="none" strike="noStrike" cap="none">
                <a:solidFill>
                  <a:srgbClr val="000000"/>
                </a:solidFill>
                <a:latin typeface="Arial"/>
                <a:ea typeface="Arial"/>
                <a:cs typeface="Arial"/>
                <a:sym typeface="Arial"/>
              </a:rPr>
              <a:t>.</a:t>
            </a:r>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Las etiquetas de apertura siempre deben tener su etiqueta de cierre.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70" name="Google Shape;170;p14"/>
          <p:cNvPicPr preferRelativeResize="0"/>
          <p:nvPr/>
        </p:nvPicPr>
        <p:blipFill rotWithShape="1">
          <a:blip r:embed="rId3">
            <a:alphaModFix/>
          </a:blip>
          <a:srcRect/>
          <a:stretch/>
        </p:blipFill>
        <p:spPr>
          <a:xfrm>
            <a:off x="7425733" y="1233094"/>
            <a:ext cx="1177940" cy="1129860"/>
          </a:xfrm>
          <a:prstGeom prst="rect">
            <a:avLst/>
          </a:prstGeom>
          <a:noFill/>
          <a:ln>
            <a:noFill/>
          </a:ln>
        </p:spPr>
      </p:pic>
      <p:sp>
        <p:nvSpPr>
          <p:cNvPr id="2" name="Rectángulo 1">
            <a:extLst>
              <a:ext uri="{FF2B5EF4-FFF2-40B4-BE49-F238E27FC236}">
                <a16:creationId xmlns:a16="http://schemas.microsoft.com/office/drawing/2014/main" id="{223BBB30-9CCC-051C-6DA1-1CAD33185592}"/>
              </a:ext>
            </a:extLst>
          </p:cNvPr>
          <p:cNvSpPr/>
          <p:nvPr/>
        </p:nvSpPr>
        <p:spPr>
          <a:xfrm>
            <a:off x="7960242" y="4706679"/>
            <a:ext cx="574158" cy="436821"/>
          </a:xfrm>
          <a:prstGeom prst="rect">
            <a:avLst/>
          </a:prstGeom>
          <a:solidFill>
            <a:srgbClr val="002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2">
                  <a:lumMod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5"/>
          <p:cNvSpPr txBox="1">
            <a:spLocks noGrp="1"/>
          </p:cNvSpPr>
          <p:nvPr>
            <p:ph type="title"/>
          </p:nvPr>
        </p:nvSpPr>
        <p:spPr>
          <a:xfrm>
            <a:off x="795249" y="384125"/>
            <a:ext cx="8210205"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4. Diferencia entre HTML y XHTML</a:t>
            </a:r>
            <a:endParaRPr sz="2700"/>
          </a:p>
        </p:txBody>
      </p:sp>
      <p:sp>
        <p:nvSpPr>
          <p:cNvPr id="176" name="Google Shape;176;p15"/>
          <p:cNvSpPr txBox="1"/>
          <p:nvPr/>
        </p:nvSpPr>
        <p:spPr>
          <a:xfrm>
            <a:off x="900545" y="964025"/>
            <a:ext cx="7703128"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En la actualidad, existen dos versiones de XHTML, la 1.0 y la 1.1 . La versión 1.0 se considera similar a HTML 4.0.</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Una de las diferencias principales de XHTML con respecto a HTML reside en su declaración en la cabecera. Una declaración tipo sería la siguiente: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77" name="Google Shape;177;p15"/>
          <p:cNvPicPr preferRelativeResize="0"/>
          <p:nvPr/>
        </p:nvPicPr>
        <p:blipFill rotWithShape="1">
          <a:blip r:embed="rId3">
            <a:alphaModFix/>
          </a:blip>
          <a:srcRect/>
          <a:stretch/>
        </p:blipFill>
        <p:spPr>
          <a:xfrm>
            <a:off x="2659958" y="2159864"/>
            <a:ext cx="3824083" cy="1324771"/>
          </a:xfrm>
          <a:prstGeom prst="rect">
            <a:avLst/>
          </a:prstGeom>
          <a:noFill/>
          <a:ln>
            <a:noFill/>
          </a:ln>
        </p:spPr>
      </p:pic>
      <p:sp>
        <p:nvSpPr>
          <p:cNvPr id="178" name="Google Shape;178;p15"/>
          <p:cNvSpPr txBox="1"/>
          <p:nvPr/>
        </p:nvSpPr>
        <p:spPr>
          <a:xfrm>
            <a:off x="795249" y="3484635"/>
            <a:ext cx="7470565"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Podemos ver si un documento XHTML es válido accediendo al servicio online de W3C </a:t>
            </a:r>
            <a:r>
              <a:rPr lang="es-ES" sz="1400" b="0" i="0" u="none" strike="noStrike" cap="none">
                <a:solidFill>
                  <a:srgbClr val="3170AC"/>
                </a:solidFill>
                <a:latin typeface="Arial"/>
                <a:ea typeface="Arial"/>
                <a:cs typeface="Arial"/>
                <a:sym typeface="Arial"/>
              </a:rPr>
              <a:t>Markup Validation Service</a:t>
            </a:r>
            <a:r>
              <a:rPr lang="es-ES" sz="1400" b="0" i="0" u="none" strike="noStrike" cap="none">
                <a:solidFill>
                  <a:srgbClr val="000000"/>
                </a:solidFill>
                <a:latin typeface="Arial"/>
                <a:ea typeface="Arial"/>
                <a:cs typeface="Arial"/>
                <a:sym typeface="Arial"/>
              </a:rPr>
              <a:t>. Si le pasamos el ejemplo mostrado en la figura 7, se obtiene el siguiente resultado</a:t>
            </a:r>
            <a:endParaRPr/>
          </a:p>
        </p:txBody>
      </p:sp>
      <p:pic>
        <p:nvPicPr>
          <p:cNvPr id="179" name="Google Shape;179;p15"/>
          <p:cNvPicPr preferRelativeResize="0"/>
          <p:nvPr/>
        </p:nvPicPr>
        <p:blipFill rotWithShape="1">
          <a:blip r:embed="rId4">
            <a:alphaModFix/>
          </a:blip>
          <a:srcRect t="21417"/>
          <a:stretch/>
        </p:blipFill>
        <p:spPr>
          <a:xfrm>
            <a:off x="2068717" y="4179475"/>
            <a:ext cx="5006566" cy="414398"/>
          </a:xfrm>
          <a:prstGeom prst="rect">
            <a:avLst/>
          </a:prstGeom>
          <a:noFill/>
          <a:ln>
            <a:noFill/>
          </a:ln>
        </p:spPr>
      </p:pic>
      <p:sp>
        <p:nvSpPr>
          <p:cNvPr id="2" name="Rectángulo 1">
            <a:extLst>
              <a:ext uri="{FF2B5EF4-FFF2-40B4-BE49-F238E27FC236}">
                <a16:creationId xmlns:a16="http://schemas.microsoft.com/office/drawing/2014/main" id="{ECD0A9F4-6E50-B15C-66F6-C2A9DD6AC37E}"/>
              </a:ext>
            </a:extLst>
          </p:cNvPr>
          <p:cNvSpPr/>
          <p:nvPr/>
        </p:nvSpPr>
        <p:spPr>
          <a:xfrm>
            <a:off x="7960242" y="4706679"/>
            <a:ext cx="574158" cy="436821"/>
          </a:xfrm>
          <a:prstGeom prst="rect">
            <a:avLst/>
          </a:prstGeom>
          <a:solidFill>
            <a:srgbClr val="002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2">
                  <a:lumMod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16"/>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6"/>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6"/>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ES" sz="3200" b="0" i="0" u="none" strike="noStrike" cap="none">
                <a:solidFill>
                  <a:srgbClr val="002E4C"/>
                </a:solidFill>
                <a:latin typeface="Open Sans ExtraBold"/>
                <a:ea typeface="Open Sans ExtraBold"/>
                <a:cs typeface="Open Sans ExtraBold"/>
                <a:sym typeface="Open Sans ExtraBold"/>
              </a:rPr>
              <a:t>Contenido</a:t>
            </a:r>
            <a:endParaRPr sz="3200" b="0" i="0" u="none" strike="noStrike" cap="none">
              <a:solidFill>
                <a:srgbClr val="002E4C"/>
              </a:solidFill>
              <a:latin typeface="Open Sans ExtraBold"/>
              <a:ea typeface="Open Sans ExtraBold"/>
              <a:cs typeface="Open Sans ExtraBold"/>
              <a:sym typeface="Open Sans ExtraBold"/>
            </a:endParaRPr>
          </a:p>
        </p:txBody>
      </p:sp>
      <p:sp>
        <p:nvSpPr>
          <p:cNvPr id="188" name="Google Shape;188;p16"/>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Introducción y contextualización</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Lenguaje de marcas HTML</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1</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Versiones HTML</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2</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Herramientas de diseño web</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Conclusiones</a:t>
            </a:r>
            <a:endParaRPr/>
          </a:p>
          <a:p>
            <a:pPr marL="342900" marR="0" lvl="0" indent="-241300" algn="l" rtl="0">
              <a:lnSpc>
                <a:spcPct val="100000"/>
              </a:lnSpc>
              <a:spcBef>
                <a:spcPts val="0"/>
              </a:spcBef>
              <a:spcAft>
                <a:spcPts val="0"/>
              </a:spcAft>
              <a:buClr>
                <a:srgbClr val="000000"/>
              </a:buClr>
              <a:buSzPts val="1600"/>
              <a:buFont typeface="Arial"/>
              <a:buNone/>
            </a:pPr>
            <a:endParaRPr sz="1600" b="1" i="0" u="none" strike="noStrike" cap="none">
              <a:solidFill>
                <a:srgbClr val="002E4C"/>
              </a:solidFill>
              <a:latin typeface="Open Sans ExtraBold"/>
              <a:ea typeface="Open Sans ExtraBold"/>
              <a:cs typeface="Open Sans ExtraBold"/>
              <a:sym typeface="Open Sans Extra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795249" y="384125"/>
            <a:ext cx="8210205"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5. Caso práctico 2</a:t>
            </a:r>
            <a:endParaRPr sz="2700"/>
          </a:p>
        </p:txBody>
      </p:sp>
      <p:sp>
        <p:nvSpPr>
          <p:cNvPr id="194" name="Google Shape;194;p17"/>
          <p:cNvSpPr txBox="1"/>
          <p:nvPr/>
        </p:nvSpPr>
        <p:spPr>
          <a:xfrm>
            <a:off x="900545" y="964025"/>
            <a:ext cx="7703128"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Alberto necesita buscar una herramienta que no esté online para poder saber si un documento</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XHTML es válido.</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5" name="Google Shape;195;p17"/>
          <p:cNvSpPr txBox="1"/>
          <p:nvPr/>
        </p:nvSpPr>
        <p:spPr>
          <a:xfrm>
            <a:off x="900545" y="1620571"/>
            <a:ext cx="74253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Alberto se lo comenta a Gloria y ella le dice que ha usado XML Copy Editor, que permite saber si un documento está bien formado. Puede que este software también tenga una herramienta de validación. Gloria piensa que, al estar basado en XML, es muy probable que al pasarle el XHTML permita validarlo como si se tratara de un fichero XML.</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Se </a:t>
            </a:r>
            <a:r>
              <a:rPr lang="es-ES">
                <a:latin typeface="Helvetica Neue"/>
                <a:ea typeface="Helvetica Neue"/>
                <a:cs typeface="Helvetica Neue"/>
                <a:sym typeface="Helvetica Neue"/>
              </a:rPr>
              <a:t>descarga</a:t>
            </a:r>
            <a:r>
              <a:rPr lang="es-ES" sz="1400" b="0" i="0" u="none" strike="noStrike" cap="none">
                <a:solidFill>
                  <a:srgbClr val="000000"/>
                </a:solidFill>
                <a:latin typeface="Helvetica Neue"/>
                <a:ea typeface="Helvetica Neue"/>
                <a:cs typeface="Helvetica Neue"/>
                <a:sym typeface="Helvetica Neue"/>
              </a:rPr>
              <a:t> la aplicación y, efectivamente, comprueban que hay una opción de validación. </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Helvetica Neue"/>
                <a:ea typeface="Helvetica Neue"/>
                <a:cs typeface="Helvetica Neue"/>
                <a:sym typeface="Helvetica Neue"/>
              </a:rPr>
              <a:t>En las siguientes pantallas, mostramos el resultado con el mismo ejemplo utilizado anteriormente. A la hora de abrir el documento, hay que indicar que se trata de un fichero XHTML 1.0, como se muestra en la siguiente imagen</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96" name="Google Shape;196;p17"/>
          <p:cNvPicPr preferRelativeResize="0"/>
          <p:nvPr/>
        </p:nvPicPr>
        <p:blipFill rotWithShape="1">
          <a:blip r:embed="rId3">
            <a:alphaModFix/>
          </a:blip>
          <a:srcRect/>
          <a:stretch/>
        </p:blipFill>
        <p:spPr>
          <a:xfrm>
            <a:off x="2743200" y="3752662"/>
            <a:ext cx="3657600" cy="571500"/>
          </a:xfrm>
          <a:prstGeom prst="rect">
            <a:avLst/>
          </a:prstGeom>
          <a:noFill/>
          <a:ln>
            <a:noFill/>
          </a:ln>
        </p:spPr>
      </p:pic>
      <p:sp>
        <p:nvSpPr>
          <p:cNvPr id="2" name="Rectángulo 1">
            <a:extLst>
              <a:ext uri="{FF2B5EF4-FFF2-40B4-BE49-F238E27FC236}">
                <a16:creationId xmlns:a16="http://schemas.microsoft.com/office/drawing/2014/main" id="{3AB78A76-C4BA-410F-10D5-E2F002756FF6}"/>
              </a:ext>
            </a:extLst>
          </p:cNvPr>
          <p:cNvSpPr/>
          <p:nvPr/>
        </p:nvSpPr>
        <p:spPr>
          <a:xfrm>
            <a:off x="7960242" y="4706679"/>
            <a:ext cx="574158" cy="436821"/>
          </a:xfrm>
          <a:prstGeom prst="rect">
            <a:avLst/>
          </a:prstGeom>
          <a:solidFill>
            <a:srgbClr val="002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2">
                  <a:lumMod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96"/>
                                        </p:tgtEl>
                                        <p:attrNameLst>
                                          <p:attrName>style.visibility</p:attrName>
                                        </p:attrNameLst>
                                      </p:cBhvr>
                                      <p:to>
                                        <p:strVal val="visible"/>
                                      </p:to>
                                    </p:set>
                                    <p:animEffect transition="in" filter="fade">
                                      <p:cBhvr>
                                        <p:cTn id="11" dur="500"/>
                                        <p:tgtEl>
                                          <p:spTgt spid="196"/>
                                        </p:tgtEl>
                                      </p:cBhvr>
                                    </p:animEffect>
                                  </p:childTnLst>
                                </p:cTn>
                              </p:par>
                              <p:par>
                                <p:cTn id="12" presetID="10" presetClass="entr" presetSubtype="0" fill="hold" nodeType="withEffect">
                                  <p:stCondLst>
                                    <p:cond delay="0"/>
                                  </p:stCondLst>
                                  <p:childTnLst>
                                    <p:set>
                                      <p:cBhvr>
                                        <p:cTn id="13" dur="1" fill="hold">
                                          <p:stCondLst>
                                            <p:cond delay="0"/>
                                          </p:stCondLst>
                                        </p:cTn>
                                        <p:tgtEl>
                                          <p:spTgt spid="195"/>
                                        </p:tgtEl>
                                        <p:attrNameLst>
                                          <p:attrName>style.visibility</p:attrName>
                                        </p:attrNameLst>
                                      </p:cBhvr>
                                      <p:to>
                                        <p:strVal val="visible"/>
                                      </p:to>
                                    </p:set>
                                    <p:animEffect transition="in" filter="fade">
                                      <p:cBhvr>
                                        <p:cTn id="14" dur="500"/>
                                        <p:tgtEl>
                                          <p:spTgt spid="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18"/>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8"/>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8"/>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ES" sz="3200" b="0" i="0" u="none" strike="noStrike" cap="none">
                <a:solidFill>
                  <a:srgbClr val="002E4C"/>
                </a:solidFill>
                <a:latin typeface="Open Sans ExtraBold"/>
                <a:ea typeface="Open Sans ExtraBold"/>
                <a:cs typeface="Open Sans ExtraBold"/>
                <a:sym typeface="Open Sans ExtraBold"/>
              </a:rPr>
              <a:t>Contenido</a:t>
            </a:r>
            <a:endParaRPr sz="3200" b="0" i="0" u="none" strike="noStrike" cap="none">
              <a:solidFill>
                <a:srgbClr val="002E4C"/>
              </a:solidFill>
              <a:latin typeface="Open Sans ExtraBold"/>
              <a:ea typeface="Open Sans ExtraBold"/>
              <a:cs typeface="Open Sans ExtraBold"/>
              <a:sym typeface="Open Sans ExtraBold"/>
            </a:endParaRPr>
          </a:p>
        </p:txBody>
      </p:sp>
      <p:sp>
        <p:nvSpPr>
          <p:cNvPr id="205" name="Google Shape;205;p18"/>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Introducción y contextualización</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Lenguaje de marcas HTML</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1</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Versiones HTML</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2</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Herramientas de diseño web</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Conclusiones</a:t>
            </a:r>
            <a:endParaRPr/>
          </a:p>
          <a:p>
            <a:pPr marL="342900" marR="0" lvl="0" indent="-241300" algn="l" rtl="0">
              <a:lnSpc>
                <a:spcPct val="100000"/>
              </a:lnSpc>
              <a:spcBef>
                <a:spcPts val="0"/>
              </a:spcBef>
              <a:spcAft>
                <a:spcPts val="0"/>
              </a:spcAft>
              <a:buClr>
                <a:srgbClr val="000000"/>
              </a:buClr>
              <a:buSzPts val="1600"/>
              <a:buFont typeface="Arial"/>
              <a:buNone/>
            </a:pPr>
            <a:endParaRPr sz="1600" b="1" i="0" u="none" strike="noStrike" cap="none">
              <a:solidFill>
                <a:srgbClr val="002E4C"/>
              </a:solidFill>
              <a:latin typeface="Open Sans ExtraBold"/>
              <a:ea typeface="Open Sans ExtraBold"/>
              <a:cs typeface="Open Sans ExtraBold"/>
              <a:sym typeface="Open Sans Extra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a:spLocks noGrp="1"/>
          </p:cNvSpPr>
          <p:nvPr>
            <p:ph type="title"/>
          </p:nvPr>
        </p:nvSpPr>
        <p:spPr>
          <a:xfrm>
            <a:off x="795249" y="384125"/>
            <a:ext cx="8210205"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latin typeface="Open Sans ExtraBold"/>
                <a:ea typeface="Open Sans ExtraBold"/>
                <a:cs typeface="Open Sans ExtraBold"/>
                <a:sym typeface="Open Sans ExtraBold"/>
              </a:rPr>
              <a:t>6. Herramientas de diseño web</a:t>
            </a:r>
            <a:endParaRPr sz="2700"/>
          </a:p>
        </p:txBody>
      </p:sp>
      <p:sp>
        <p:nvSpPr>
          <p:cNvPr id="211" name="Google Shape;211;p19"/>
          <p:cNvSpPr txBox="1"/>
          <p:nvPr/>
        </p:nvSpPr>
        <p:spPr>
          <a:xfrm>
            <a:off x="900545" y="964025"/>
            <a:ext cx="7703128" cy="33239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En este apartado, vamos a completar las herramientas de edición, comentadas en el primer tema, con herramientas de diseño web y con otros recursos útiles para la creación de nuestras páginas web. Recursos para el diseño web:</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Colorzilla</a:t>
            </a:r>
            <a:r>
              <a:rPr lang="es-ES" sz="1400" b="0" i="0" u="none" strike="noStrike" cap="none">
                <a:solidFill>
                  <a:srgbClr val="000000"/>
                </a:solidFill>
                <a:latin typeface="Arial"/>
                <a:ea typeface="Arial"/>
                <a:cs typeface="Arial"/>
                <a:sym typeface="Arial"/>
              </a:rPr>
              <a:t>:  extensión para Chrome que nos permite conocer el código exacto del color de un elemento de una página web, para luego poder utilizarlo en la nuestra.</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Google Fonts</a:t>
            </a:r>
            <a:r>
              <a:rPr lang="es-ES" sz="1400" b="0" i="0" u="none" strike="noStrike" cap="none">
                <a:solidFill>
                  <a:srgbClr val="000000"/>
                </a:solidFill>
                <a:latin typeface="Arial"/>
                <a:ea typeface="Arial"/>
                <a:cs typeface="Arial"/>
                <a:sym typeface="Arial"/>
              </a:rPr>
              <a:t>:  bases de tipografías gratuitas que podremos utilizar en nuestros diseños.</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WhatFont</a:t>
            </a:r>
            <a:r>
              <a:rPr lang="es-ES" sz="1400" b="0" i="0" u="none" strike="noStrike" cap="none">
                <a:solidFill>
                  <a:srgbClr val="000000"/>
                </a:solidFill>
                <a:latin typeface="Arial"/>
                <a:ea typeface="Arial"/>
                <a:cs typeface="Arial"/>
                <a:sym typeface="Arial"/>
              </a:rPr>
              <a:t>:  te permite averiguar la fuente utilizada en una página web para poder utilizarla en nuestros proyectos.</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MockFlow</a:t>
            </a:r>
            <a:r>
              <a:rPr lang="es-ES" sz="1400" b="0" i="0" u="none" strike="noStrike" cap="none">
                <a:solidFill>
                  <a:srgbClr val="000000"/>
                </a:solidFill>
                <a:latin typeface="Arial"/>
                <a:ea typeface="Arial"/>
                <a:cs typeface="Arial"/>
                <a:sym typeface="Arial"/>
              </a:rPr>
              <a:t>:  permite crear un boceto de cómo quiero que quede mi diseño web.</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Pixabay</a:t>
            </a:r>
            <a:r>
              <a:rPr lang="es-ES" sz="1400" b="0" i="0" u="none" strike="noStrike" cap="none">
                <a:solidFill>
                  <a:srgbClr val="000000"/>
                </a:solidFill>
                <a:latin typeface="Arial"/>
                <a:ea typeface="Arial"/>
                <a:cs typeface="Arial"/>
                <a:sym typeface="Arial"/>
              </a:rPr>
              <a:t>:  banco de imágenes de calidad.</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Iconfinder</a:t>
            </a:r>
            <a:r>
              <a:rPr lang="es-ES" sz="1400" b="0" i="0" u="none" strike="noStrike" cap="none">
                <a:solidFill>
                  <a:srgbClr val="000000"/>
                </a:solidFill>
                <a:latin typeface="Arial"/>
                <a:ea typeface="Arial"/>
                <a:cs typeface="Arial"/>
                <a:sym typeface="Arial"/>
              </a:rPr>
              <a:t>:  la mayor fuente de iconos gratuitos.</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Gimp</a:t>
            </a:r>
            <a:r>
              <a:rPr lang="es-ES" sz="1400" b="0" i="0" u="none" strike="noStrike" cap="none">
                <a:solidFill>
                  <a:srgbClr val="000000"/>
                </a:solidFill>
                <a:latin typeface="Arial"/>
                <a:ea typeface="Arial"/>
                <a:cs typeface="Arial"/>
                <a:sym typeface="Arial"/>
              </a:rPr>
              <a:t>:  programa de edición y retoque de imágenes, que nos ayudaran a adaptar las imágenes de nuestra web.</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 name="Rectángulo 1">
            <a:extLst>
              <a:ext uri="{FF2B5EF4-FFF2-40B4-BE49-F238E27FC236}">
                <a16:creationId xmlns:a16="http://schemas.microsoft.com/office/drawing/2014/main" id="{253E618F-FFCA-E12A-D992-1CB77B5B7D08}"/>
              </a:ext>
            </a:extLst>
          </p:cNvPr>
          <p:cNvSpPr/>
          <p:nvPr/>
        </p:nvSpPr>
        <p:spPr>
          <a:xfrm>
            <a:off x="7960242" y="4706679"/>
            <a:ext cx="574158" cy="436821"/>
          </a:xfrm>
          <a:prstGeom prst="rect">
            <a:avLst/>
          </a:prstGeom>
          <a:solidFill>
            <a:srgbClr val="002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2">
                  <a:lumMod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txBox="1"/>
          <p:nvPr/>
        </p:nvSpPr>
        <p:spPr>
          <a:xfrm>
            <a:off x="1452025" y="1129575"/>
            <a:ext cx="3924300" cy="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ES" sz="3200" b="0" i="0" u="none" strike="noStrike" cap="none">
                <a:solidFill>
                  <a:srgbClr val="002E4C"/>
                </a:solidFill>
                <a:latin typeface="Open Sans ExtraBold"/>
                <a:ea typeface="Open Sans ExtraBold"/>
                <a:cs typeface="Open Sans ExtraBold"/>
                <a:sym typeface="Open Sans ExtraBold"/>
              </a:rPr>
              <a:t>Contenido</a:t>
            </a:r>
            <a:endParaRPr sz="3200" b="0" i="0" u="none" strike="noStrike" cap="none">
              <a:solidFill>
                <a:srgbClr val="002E4C"/>
              </a:solidFill>
              <a:latin typeface="Open Sans ExtraBold"/>
              <a:ea typeface="Open Sans ExtraBold"/>
              <a:cs typeface="Open Sans ExtraBold"/>
              <a:sym typeface="Open Sans ExtraBold"/>
            </a:endParaRPr>
          </a:p>
        </p:txBody>
      </p:sp>
      <p:cxnSp>
        <p:nvCxnSpPr>
          <p:cNvPr id="76" name="Google Shape;76;p2"/>
          <p:cNvCxnSpPr/>
          <p:nvPr/>
        </p:nvCxnSpPr>
        <p:spPr>
          <a:xfrm>
            <a:off x="994825" y="1116750"/>
            <a:ext cx="1368900" cy="7200"/>
          </a:xfrm>
          <a:prstGeom prst="straightConnector1">
            <a:avLst/>
          </a:prstGeom>
          <a:noFill/>
          <a:ln w="38100" cap="flat" cmpd="sng">
            <a:solidFill>
              <a:schemeClr val="accent5"/>
            </a:solidFill>
            <a:prstDash val="solid"/>
            <a:round/>
            <a:headEnd type="none" w="sm" len="sm"/>
            <a:tailEnd type="none" w="sm" len="sm"/>
          </a:ln>
        </p:spPr>
      </p:cxnSp>
      <p:pic>
        <p:nvPicPr>
          <p:cNvPr id="77" name="Google Shape;77;p2"/>
          <p:cNvPicPr preferRelativeResize="0"/>
          <p:nvPr/>
        </p:nvPicPr>
        <p:blipFill rotWithShape="1">
          <a:blip r:embed="rId3">
            <a:alphaModFix/>
          </a:blip>
          <a:srcRect l="-2302" r="56331"/>
          <a:stretch/>
        </p:blipFill>
        <p:spPr>
          <a:xfrm flipH="1">
            <a:off x="5810249" y="0"/>
            <a:ext cx="3509651" cy="4686025"/>
          </a:xfrm>
          <a:prstGeom prst="rect">
            <a:avLst/>
          </a:prstGeom>
          <a:noFill/>
          <a:ln>
            <a:noFill/>
          </a:ln>
        </p:spPr>
      </p:pic>
      <p:sp>
        <p:nvSpPr>
          <p:cNvPr id="78" name="Google Shape;78;p2"/>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2"/>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a:spLocks noGrp="1"/>
          </p:cNvSpPr>
          <p:nvPr>
            <p:ph type="title"/>
          </p:nvPr>
        </p:nvSpPr>
        <p:spPr>
          <a:xfrm>
            <a:off x="795249" y="384125"/>
            <a:ext cx="8210205"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latin typeface="Open Sans ExtraBold"/>
                <a:ea typeface="Open Sans ExtraBold"/>
                <a:cs typeface="Open Sans ExtraBold"/>
                <a:sym typeface="Open Sans ExtraBold"/>
              </a:rPr>
              <a:t>6. Herramientas de diseño web</a:t>
            </a:r>
            <a:endParaRPr sz="2700"/>
          </a:p>
        </p:txBody>
      </p:sp>
      <p:sp>
        <p:nvSpPr>
          <p:cNvPr id="217" name="Google Shape;217;p20"/>
          <p:cNvSpPr txBox="1"/>
          <p:nvPr/>
        </p:nvSpPr>
        <p:spPr>
          <a:xfrm>
            <a:off x="900545" y="964025"/>
            <a:ext cx="7703128" cy="289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Sublime Text  </a:t>
            </a:r>
            <a:r>
              <a:rPr lang="es-ES" sz="1400" b="0" i="0" u="none" strike="noStrike" cap="none">
                <a:solidFill>
                  <a:srgbClr val="000000"/>
                </a:solidFill>
                <a:latin typeface="Arial"/>
                <a:ea typeface="Arial"/>
                <a:cs typeface="Arial"/>
                <a:sym typeface="Arial"/>
              </a:rPr>
              <a:t>es un editor de texto avanzado y multiplataforma. Permite trabajar con varios documentos a la vez mediante pestañas. El resaltado de sintaxis soporta un gran número de lenguajes, entre ellos HTML y XML.</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Atom</a:t>
            </a:r>
            <a:r>
              <a:rPr lang="es-ES" sz="1400" b="0" i="0" u="none" strike="noStrike" cap="none">
                <a:solidFill>
                  <a:srgbClr val="000000"/>
                </a:solidFill>
                <a:latin typeface="Arial"/>
                <a:ea typeface="Arial"/>
                <a:cs typeface="Arial"/>
                <a:sym typeface="Arial"/>
              </a:rPr>
              <a:t>  es multiplataforma y ha sido desarrollado por el equipo de GitHub. Es de código abierto y nos ofrece todas las posibilidades de resaltado y asistencia de escritura de código. Permite trabajar mediante proyectos.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218" name="Google Shape;218;p20"/>
          <p:cNvPicPr preferRelativeResize="0"/>
          <p:nvPr/>
        </p:nvPicPr>
        <p:blipFill rotWithShape="1">
          <a:blip r:embed="rId3">
            <a:alphaModFix/>
          </a:blip>
          <a:srcRect/>
          <a:stretch/>
        </p:blipFill>
        <p:spPr>
          <a:xfrm>
            <a:off x="2468809" y="1666779"/>
            <a:ext cx="3262290" cy="1183500"/>
          </a:xfrm>
          <a:prstGeom prst="rect">
            <a:avLst/>
          </a:prstGeom>
          <a:noFill/>
          <a:ln>
            <a:noFill/>
          </a:ln>
        </p:spPr>
      </p:pic>
      <p:pic>
        <p:nvPicPr>
          <p:cNvPr id="219" name="Google Shape;219;p20"/>
          <p:cNvPicPr preferRelativeResize="0"/>
          <p:nvPr/>
        </p:nvPicPr>
        <p:blipFill rotWithShape="1">
          <a:blip r:embed="rId4">
            <a:alphaModFix/>
          </a:blip>
          <a:srcRect/>
          <a:stretch/>
        </p:blipFill>
        <p:spPr>
          <a:xfrm>
            <a:off x="3217962" y="3642453"/>
            <a:ext cx="2708076" cy="989036"/>
          </a:xfrm>
          <a:prstGeom prst="rect">
            <a:avLst/>
          </a:prstGeom>
          <a:noFill/>
          <a:ln>
            <a:noFill/>
          </a:ln>
        </p:spPr>
      </p:pic>
      <p:sp>
        <p:nvSpPr>
          <p:cNvPr id="2" name="Rectángulo 1">
            <a:extLst>
              <a:ext uri="{FF2B5EF4-FFF2-40B4-BE49-F238E27FC236}">
                <a16:creationId xmlns:a16="http://schemas.microsoft.com/office/drawing/2014/main" id="{5584B403-E0CD-E52F-E13C-CFAD5FECE21A}"/>
              </a:ext>
            </a:extLst>
          </p:cNvPr>
          <p:cNvSpPr/>
          <p:nvPr/>
        </p:nvSpPr>
        <p:spPr>
          <a:xfrm>
            <a:off x="7960242" y="4706679"/>
            <a:ext cx="574158" cy="436821"/>
          </a:xfrm>
          <a:prstGeom prst="rect">
            <a:avLst/>
          </a:prstGeom>
          <a:solidFill>
            <a:srgbClr val="002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2">
                  <a:lumMod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1"/>
          <p:cNvSpPr txBox="1">
            <a:spLocks noGrp="1"/>
          </p:cNvSpPr>
          <p:nvPr>
            <p:ph type="title"/>
          </p:nvPr>
        </p:nvSpPr>
        <p:spPr>
          <a:xfrm>
            <a:off x="795249" y="384125"/>
            <a:ext cx="8210205"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latin typeface="Open Sans ExtraBold"/>
                <a:ea typeface="Open Sans ExtraBold"/>
                <a:cs typeface="Open Sans ExtraBold"/>
                <a:sym typeface="Open Sans ExtraBold"/>
              </a:rPr>
              <a:t>7. Conclusiones</a:t>
            </a:r>
            <a:endParaRPr sz="2700"/>
          </a:p>
        </p:txBody>
      </p:sp>
      <p:sp>
        <p:nvSpPr>
          <p:cNvPr id="225" name="Google Shape;225;p21"/>
          <p:cNvSpPr txBox="1"/>
          <p:nvPr/>
        </p:nvSpPr>
        <p:spPr>
          <a:xfrm>
            <a:off x="795249" y="1131450"/>
            <a:ext cx="7703128" cy="24622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Tanto </a:t>
            </a:r>
            <a:r>
              <a:rPr lang="es-ES" sz="1400" b="1" i="0" u="none" strike="noStrike" cap="none">
                <a:solidFill>
                  <a:srgbClr val="000000"/>
                </a:solidFill>
                <a:latin typeface="Arial"/>
                <a:ea typeface="Arial"/>
                <a:cs typeface="Arial"/>
                <a:sym typeface="Arial"/>
              </a:rPr>
              <a:t>XHTML</a:t>
            </a:r>
            <a:r>
              <a:rPr lang="es-ES" sz="1400" b="0" i="0" u="none" strike="noStrike" cap="none">
                <a:solidFill>
                  <a:srgbClr val="000000"/>
                </a:solidFill>
                <a:latin typeface="Arial"/>
                <a:ea typeface="Arial"/>
                <a:cs typeface="Arial"/>
                <a:sym typeface="Arial"/>
              </a:rPr>
              <a:t> como </a:t>
            </a:r>
            <a:r>
              <a:rPr lang="es-ES" sz="1400" b="1" i="0" u="none" strike="noStrike" cap="none">
                <a:solidFill>
                  <a:srgbClr val="000000"/>
                </a:solidFill>
                <a:latin typeface="Arial"/>
                <a:ea typeface="Arial"/>
                <a:cs typeface="Arial"/>
                <a:sym typeface="Arial"/>
              </a:rPr>
              <a:t>HTML5</a:t>
            </a:r>
            <a:r>
              <a:rPr lang="es-ES" sz="1400" b="0" i="0" u="none" strike="noStrike" cap="none">
                <a:solidFill>
                  <a:srgbClr val="000000"/>
                </a:solidFill>
                <a:latin typeface="Arial"/>
                <a:ea typeface="Arial"/>
                <a:cs typeface="Arial"/>
                <a:sym typeface="Arial"/>
              </a:rPr>
              <a:t> se crearon como versiones que mejoraban HTML4. XHTML fue diseñado para incorporar algunas características de XML, útiles para el control de la validación del documento, mientras que con la aparición de HTML5 aparecieron nuevas etiquetas, lo cual dotó de significado semántico a su estructura. Por este motivo, es la versión más adecuada.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Lo que tienes que tener claro es que los tres lenguajes </a:t>
            </a:r>
            <a:r>
              <a:rPr lang="es-ES" sz="1400" b="1" i="0" u="none" strike="noStrike" cap="none">
                <a:solidFill>
                  <a:srgbClr val="000000"/>
                </a:solidFill>
                <a:latin typeface="Arial"/>
                <a:ea typeface="Arial"/>
                <a:cs typeface="Arial"/>
                <a:sym typeface="Arial"/>
              </a:rPr>
              <a:t>son variaciones de HTML</a:t>
            </a:r>
            <a:r>
              <a:rPr lang="es-ES" sz="1400" b="0" i="0" u="none" strike="noStrike" cap="none">
                <a:solidFill>
                  <a:srgbClr val="000000"/>
                </a:solidFill>
                <a:latin typeface="Arial"/>
                <a:ea typeface="Arial"/>
                <a:cs typeface="Arial"/>
                <a:sym typeface="Arial"/>
              </a:rPr>
              <a:t>, pero incorporan diferentes reglas y características sintácticas. Te recomiendo que comiences por conocer las etiquetas básicas y el funcionamiento principal con HTML y, a medida que vayas entendiendo la filosofía del diseño web, continúes con el aprendizaje de HTML5 debido a su rápido crecimiento y funcionalidad mejorada.”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2" name="Rectángulo 1">
            <a:extLst>
              <a:ext uri="{FF2B5EF4-FFF2-40B4-BE49-F238E27FC236}">
                <a16:creationId xmlns:a16="http://schemas.microsoft.com/office/drawing/2014/main" id="{0DE1B6B9-5E0F-F2FB-397B-3679440D8D4F}"/>
              </a:ext>
            </a:extLst>
          </p:cNvPr>
          <p:cNvSpPr/>
          <p:nvPr/>
        </p:nvSpPr>
        <p:spPr>
          <a:xfrm>
            <a:off x="7960242" y="4706679"/>
            <a:ext cx="574158" cy="436821"/>
          </a:xfrm>
          <a:prstGeom prst="rect">
            <a:avLst/>
          </a:prstGeom>
          <a:solidFill>
            <a:srgbClr val="002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2">
                  <a:lumMod val="2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3"/>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3"/>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3"/>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ES" sz="3200" b="0" i="0" u="none" strike="noStrike" cap="none">
                <a:solidFill>
                  <a:srgbClr val="002E4C"/>
                </a:solidFill>
                <a:latin typeface="Open Sans ExtraBold"/>
                <a:ea typeface="Open Sans ExtraBold"/>
                <a:cs typeface="Open Sans ExtraBold"/>
                <a:sym typeface="Open Sans ExtraBold"/>
              </a:rPr>
              <a:t>Contenido</a:t>
            </a:r>
            <a:endParaRPr sz="3200" b="0" i="0" u="none" strike="noStrike" cap="none">
              <a:solidFill>
                <a:srgbClr val="002E4C"/>
              </a:solidFill>
              <a:latin typeface="Open Sans ExtraBold"/>
              <a:ea typeface="Open Sans ExtraBold"/>
              <a:cs typeface="Open Sans ExtraBold"/>
              <a:sym typeface="Open Sans ExtraBold"/>
            </a:endParaRPr>
          </a:p>
        </p:txBody>
      </p:sp>
      <p:sp>
        <p:nvSpPr>
          <p:cNvPr id="88" name="Google Shape;88;p3"/>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Introducción y contextualización</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Lenguaje de marcas HTML</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1</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Versiones HTML</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2</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Herramientas de diseño web</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Conclusiones</a:t>
            </a:r>
            <a:endParaRPr/>
          </a:p>
          <a:p>
            <a:pPr marL="342900" marR="0" lvl="0" indent="-241300" algn="l" rtl="0">
              <a:lnSpc>
                <a:spcPct val="100000"/>
              </a:lnSpc>
              <a:spcBef>
                <a:spcPts val="0"/>
              </a:spcBef>
              <a:spcAft>
                <a:spcPts val="0"/>
              </a:spcAft>
              <a:buClr>
                <a:srgbClr val="000000"/>
              </a:buClr>
              <a:buSzPts val="1600"/>
              <a:buFont typeface="Arial"/>
              <a:buNone/>
            </a:pPr>
            <a:endParaRPr sz="1600" b="1" i="0" u="none" strike="noStrike" cap="none">
              <a:solidFill>
                <a:srgbClr val="002E4C"/>
              </a:solidFill>
              <a:latin typeface="Open Sans ExtraBold"/>
              <a:ea typeface="Open Sans ExtraBold"/>
              <a:cs typeface="Open Sans ExtraBold"/>
              <a:sym typeface="Open Sans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4"/>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Introducción y contextualización</a:t>
            </a:r>
            <a:br>
              <a:rPr lang="es-ES" sz="2800" b="1">
                <a:solidFill>
                  <a:srgbClr val="002E4C"/>
                </a:solidFill>
                <a:latin typeface="Open Sans ExtraBold"/>
                <a:ea typeface="Open Sans ExtraBold"/>
                <a:cs typeface="Open Sans ExtraBold"/>
                <a:sym typeface="Open Sans ExtraBold"/>
              </a:rPr>
            </a:br>
            <a:endParaRPr sz="2700"/>
          </a:p>
        </p:txBody>
      </p:sp>
      <p:sp>
        <p:nvSpPr>
          <p:cNvPr id="94" name="Google Shape;94;p4"/>
          <p:cNvSpPr txBox="1"/>
          <p:nvPr/>
        </p:nvSpPr>
        <p:spPr>
          <a:xfrm>
            <a:off x="1033643" y="1135031"/>
            <a:ext cx="7380514" cy="18158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El lenguaje HTML es aquel que entienden los navegadores y el que viaja a través de la red. Con este lenguaje, se crean los documentos HTML que se almacenarán en el servidor web para que puedan ser accesibles en la red de redes (Internet).</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Es muy importante conocer las características y las posibilidades que ofrece este lenguaje de cara a realizar un proyecto acorde con las necesidades que se planteen en el diseño web.</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3" name="Rectángulo 2">
            <a:extLst>
              <a:ext uri="{FF2B5EF4-FFF2-40B4-BE49-F238E27FC236}">
                <a16:creationId xmlns:a16="http://schemas.microsoft.com/office/drawing/2014/main" id="{C283D713-A826-FF17-6FB4-0DCB3C2C07F3}"/>
              </a:ext>
            </a:extLst>
          </p:cNvPr>
          <p:cNvSpPr/>
          <p:nvPr/>
        </p:nvSpPr>
        <p:spPr>
          <a:xfrm>
            <a:off x="7960242" y="4706679"/>
            <a:ext cx="574158" cy="436821"/>
          </a:xfrm>
          <a:prstGeom prst="rect">
            <a:avLst/>
          </a:prstGeom>
          <a:solidFill>
            <a:srgbClr val="002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2">
                  <a:lumMod val="2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2. Lenguaje de marcas HTML</a:t>
            </a:r>
            <a:endParaRPr sz="2700"/>
          </a:p>
        </p:txBody>
      </p:sp>
      <p:sp>
        <p:nvSpPr>
          <p:cNvPr id="100" name="Google Shape;100;p5"/>
          <p:cNvSpPr txBox="1"/>
          <p:nvPr/>
        </p:nvSpPr>
        <p:spPr>
          <a:xfrm>
            <a:off x="881743" y="1135032"/>
            <a:ext cx="7380600" cy="2247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El lenguaje de marcas HTML (HyperText Markup Language) nos permite crear páginas web que se podrán visualizar en un navegador web como Chrome o Mozilla.</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Las páginas webs </a:t>
            </a:r>
            <a:r>
              <a:rPr lang="es-ES"/>
              <a:t>están</a:t>
            </a:r>
            <a:r>
              <a:rPr lang="es-ES" sz="1400" b="0" i="0" u="none" strike="noStrike" cap="none">
                <a:solidFill>
                  <a:srgbClr val="000000"/>
                </a:solidFill>
                <a:latin typeface="Arial"/>
                <a:ea typeface="Arial"/>
                <a:cs typeface="Arial"/>
                <a:sym typeface="Arial"/>
              </a:rPr>
              <a:t> alojadas en un servidor, y podremos acceder a ellas a través de una URL (Uniform Resource Locator). Esta URL es la que tenemos que indicar en el navegador para acceder al servidor y descargarnos una página web en nuestro navegador, que en este caso es el cliente, ya que este modelo responde a la filosofía cliente-servidor.</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01" name="Google Shape;101;p5"/>
          <p:cNvPicPr preferRelativeResize="0"/>
          <p:nvPr/>
        </p:nvPicPr>
        <p:blipFill rotWithShape="1">
          <a:blip r:embed="rId3">
            <a:alphaModFix/>
          </a:blip>
          <a:srcRect/>
          <a:stretch/>
        </p:blipFill>
        <p:spPr>
          <a:xfrm>
            <a:off x="3454093" y="2880414"/>
            <a:ext cx="2235814" cy="1002774"/>
          </a:xfrm>
          <a:prstGeom prst="rect">
            <a:avLst/>
          </a:prstGeom>
          <a:noFill/>
          <a:ln>
            <a:noFill/>
          </a:ln>
        </p:spPr>
      </p:pic>
      <p:sp>
        <p:nvSpPr>
          <p:cNvPr id="2" name="Rectángulo 1">
            <a:extLst>
              <a:ext uri="{FF2B5EF4-FFF2-40B4-BE49-F238E27FC236}">
                <a16:creationId xmlns:a16="http://schemas.microsoft.com/office/drawing/2014/main" id="{635ACE26-83E2-37DA-FE1D-5D0ED88D09AE}"/>
              </a:ext>
            </a:extLst>
          </p:cNvPr>
          <p:cNvSpPr/>
          <p:nvPr/>
        </p:nvSpPr>
        <p:spPr>
          <a:xfrm>
            <a:off x="7960242" y="4706679"/>
            <a:ext cx="574158" cy="436821"/>
          </a:xfrm>
          <a:prstGeom prst="rect">
            <a:avLst/>
          </a:prstGeom>
          <a:solidFill>
            <a:srgbClr val="002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2">
                  <a:lumMod val="2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6"/>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2. Lenguaje de marcas HTML</a:t>
            </a:r>
            <a:endParaRPr sz="2700"/>
          </a:p>
        </p:txBody>
      </p:sp>
      <p:sp>
        <p:nvSpPr>
          <p:cNvPr id="107" name="Google Shape;107;p6"/>
          <p:cNvSpPr txBox="1"/>
          <p:nvPr/>
        </p:nvSpPr>
        <p:spPr>
          <a:xfrm>
            <a:off x="881743" y="1135032"/>
            <a:ext cx="7380600" cy="3971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Cuando se trabaja con HTML, hay que tener en cuenta que: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Existen algunas de estas que no requieren de etiqueta de cierre, como por ejemplo &lt;hr&gt;, que se utiliza para mostrar una línea horizontal; o &lt;img&gt; para visualizar imágenes. En líneas generales, las etiquetas conseguirán modificar el aspecto visual del texto, aunque existen etiquetas que no marcan ningún estilo.</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No diferencia entre mayúsculas y minúsculas. Por lo tanto, da igual indicar &lt;p&gt; o &lt;P&gt;. Sin embargo, es una buena práctica poner las etiquetas en minúsculas.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Algunas etiquetas pueden anidarse, pero existen </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ciertas limitaciones en cuanto al tipo de etiquetas y al nivel de anidamiento.</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Un salto de línea, los espacios en blanco y los tabuladores no aportan </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nada en la visualización final de un documento HTML, por lo que el </a:t>
            </a:r>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navegador los omite.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08" name="Google Shape;108;p6"/>
          <p:cNvPicPr preferRelativeResize="0"/>
          <p:nvPr/>
        </p:nvPicPr>
        <p:blipFill rotWithShape="1">
          <a:blip r:embed="rId3">
            <a:alphaModFix/>
          </a:blip>
          <a:srcRect/>
          <a:stretch/>
        </p:blipFill>
        <p:spPr>
          <a:xfrm>
            <a:off x="6414077" y="3012469"/>
            <a:ext cx="2578100" cy="508000"/>
          </a:xfrm>
          <a:prstGeom prst="rect">
            <a:avLst/>
          </a:prstGeom>
          <a:noFill/>
          <a:ln>
            <a:noFill/>
          </a:ln>
        </p:spPr>
      </p:pic>
      <p:pic>
        <p:nvPicPr>
          <p:cNvPr id="109" name="Google Shape;109;p6"/>
          <p:cNvPicPr preferRelativeResize="0"/>
          <p:nvPr/>
        </p:nvPicPr>
        <p:blipFill rotWithShape="1">
          <a:blip r:embed="rId4">
            <a:alphaModFix/>
          </a:blip>
          <a:srcRect/>
          <a:stretch/>
        </p:blipFill>
        <p:spPr>
          <a:xfrm>
            <a:off x="6809509" y="3931050"/>
            <a:ext cx="2292927" cy="639693"/>
          </a:xfrm>
          <a:prstGeom prst="rect">
            <a:avLst/>
          </a:prstGeom>
          <a:noFill/>
          <a:ln>
            <a:noFill/>
          </a:ln>
        </p:spPr>
      </p:pic>
      <p:sp>
        <p:nvSpPr>
          <p:cNvPr id="2" name="Rectángulo 1">
            <a:extLst>
              <a:ext uri="{FF2B5EF4-FFF2-40B4-BE49-F238E27FC236}">
                <a16:creationId xmlns:a16="http://schemas.microsoft.com/office/drawing/2014/main" id="{A0C9C40C-0F0F-8ECE-B4F6-E33DD0F2121B}"/>
              </a:ext>
            </a:extLst>
          </p:cNvPr>
          <p:cNvSpPr/>
          <p:nvPr/>
        </p:nvSpPr>
        <p:spPr>
          <a:xfrm>
            <a:off x="7960242" y="4706679"/>
            <a:ext cx="574158" cy="436821"/>
          </a:xfrm>
          <a:prstGeom prst="rect">
            <a:avLst/>
          </a:prstGeom>
          <a:solidFill>
            <a:srgbClr val="002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2">
                  <a:lumMod val="2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7"/>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2. Lenguaje de marcas HTML. Atributos</a:t>
            </a:r>
            <a:endParaRPr sz="2700"/>
          </a:p>
        </p:txBody>
      </p:sp>
      <p:sp>
        <p:nvSpPr>
          <p:cNvPr id="115" name="Google Shape;115;p7"/>
          <p:cNvSpPr txBox="1"/>
          <p:nvPr/>
        </p:nvSpPr>
        <p:spPr>
          <a:xfrm>
            <a:off x="900545" y="964025"/>
            <a:ext cx="5472546" cy="24622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Las etiquetas de apertura pueden contener un atributo o varios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Comentarios: </a:t>
            </a:r>
            <a:endParaRPr/>
          </a:p>
        </p:txBody>
      </p:sp>
      <p:pic>
        <p:nvPicPr>
          <p:cNvPr id="116" name="Google Shape;116;p7"/>
          <p:cNvPicPr preferRelativeResize="0"/>
          <p:nvPr/>
        </p:nvPicPr>
        <p:blipFill rotWithShape="1">
          <a:blip r:embed="rId3">
            <a:alphaModFix/>
          </a:blip>
          <a:srcRect/>
          <a:stretch/>
        </p:blipFill>
        <p:spPr>
          <a:xfrm>
            <a:off x="6235162" y="878642"/>
            <a:ext cx="2522682" cy="546875"/>
          </a:xfrm>
          <a:prstGeom prst="rect">
            <a:avLst/>
          </a:prstGeom>
          <a:noFill/>
          <a:ln>
            <a:noFill/>
          </a:ln>
        </p:spPr>
      </p:pic>
      <p:pic>
        <p:nvPicPr>
          <p:cNvPr id="117" name="Google Shape;117;p7"/>
          <p:cNvPicPr preferRelativeResize="0"/>
          <p:nvPr/>
        </p:nvPicPr>
        <p:blipFill rotWithShape="1">
          <a:blip r:embed="rId4">
            <a:alphaModFix/>
          </a:blip>
          <a:srcRect/>
          <a:stretch/>
        </p:blipFill>
        <p:spPr>
          <a:xfrm>
            <a:off x="3669762" y="1568142"/>
            <a:ext cx="5130800" cy="2832100"/>
          </a:xfrm>
          <a:prstGeom prst="rect">
            <a:avLst/>
          </a:prstGeom>
          <a:noFill/>
          <a:ln>
            <a:noFill/>
          </a:ln>
        </p:spPr>
      </p:pic>
      <p:pic>
        <p:nvPicPr>
          <p:cNvPr id="118" name="Google Shape;118;p7"/>
          <p:cNvPicPr preferRelativeResize="0"/>
          <p:nvPr/>
        </p:nvPicPr>
        <p:blipFill rotWithShape="1">
          <a:blip r:embed="rId5">
            <a:alphaModFix/>
          </a:blip>
          <a:srcRect/>
          <a:stretch/>
        </p:blipFill>
        <p:spPr>
          <a:xfrm>
            <a:off x="900543" y="3812832"/>
            <a:ext cx="2769218" cy="587410"/>
          </a:xfrm>
          <a:prstGeom prst="rect">
            <a:avLst/>
          </a:prstGeom>
          <a:noFill/>
          <a:ln>
            <a:noFill/>
          </a:ln>
        </p:spPr>
      </p:pic>
      <p:sp>
        <p:nvSpPr>
          <p:cNvPr id="2" name="Rectángulo 1">
            <a:extLst>
              <a:ext uri="{FF2B5EF4-FFF2-40B4-BE49-F238E27FC236}">
                <a16:creationId xmlns:a16="http://schemas.microsoft.com/office/drawing/2014/main" id="{09B12865-6BCB-43D6-D7F6-310AF4ACB9D5}"/>
              </a:ext>
            </a:extLst>
          </p:cNvPr>
          <p:cNvSpPr/>
          <p:nvPr/>
        </p:nvSpPr>
        <p:spPr>
          <a:xfrm>
            <a:off x="7960242" y="4706679"/>
            <a:ext cx="574158" cy="436821"/>
          </a:xfrm>
          <a:prstGeom prst="rect">
            <a:avLst/>
          </a:prstGeom>
          <a:solidFill>
            <a:srgbClr val="002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2">
                  <a:lumMod val="2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8"/>
          <p:cNvSpPr txBox="1">
            <a:spLocks noGrp="1"/>
          </p:cNvSpPr>
          <p:nvPr>
            <p:ph type="title"/>
          </p:nvPr>
        </p:nvSpPr>
        <p:spPr>
          <a:xfrm>
            <a:off x="795250" y="384125"/>
            <a:ext cx="7857300" cy="579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700"/>
              <a:buNone/>
            </a:pPr>
            <a:r>
              <a:rPr lang="es-ES" sz="2800" b="1">
                <a:solidFill>
                  <a:srgbClr val="002E4C"/>
                </a:solidFill>
                <a:latin typeface="Open Sans ExtraBold"/>
                <a:ea typeface="Open Sans ExtraBold"/>
                <a:cs typeface="Open Sans ExtraBold"/>
                <a:sym typeface="Open Sans ExtraBold"/>
              </a:rPr>
              <a:t>2. Lenguaje de marcas HTML. Elementos</a:t>
            </a:r>
            <a:endParaRPr sz="2700"/>
          </a:p>
        </p:txBody>
      </p:sp>
      <p:sp>
        <p:nvSpPr>
          <p:cNvPr id="124" name="Google Shape;124;p8"/>
          <p:cNvSpPr txBox="1"/>
          <p:nvPr/>
        </p:nvSpPr>
        <p:spPr>
          <a:xfrm>
            <a:off x="900544" y="964025"/>
            <a:ext cx="7079673" cy="3970318"/>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El concepto de </a:t>
            </a:r>
            <a:r>
              <a:rPr lang="es-ES" sz="1400" b="1" i="0" u="none" strike="noStrike" cap="none">
                <a:solidFill>
                  <a:srgbClr val="000000"/>
                </a:solidFill>
                <a:latin typeface="Arial"/>
                <a:ea typeface="Arial"/>
                <a:cs typeface="Arial"/>
                <a:sym typeface="Arial"/>
              </a:rPr>
              <a:t>elemento</a:t>
            </a:r>
            <a:r>
              <a:rPr lang="es-ES" sz="1400" b="0" i="0" u="none" strike="noStrike" cap="none">
                <a:solidFill>
                  <a:srgbClr val="000000"/>
                </a:solidFill>
                <a:latin typeface="Arial"/>
                <a:ea typeface="Arial"/>
                <a:cs typeface="Arial"/>
                <a:sym typeface="Arial"/>
              </a:rPr>
              <a:t>, que une etiquetas y contenido. Hay ocasiones en las que nos encontramos algunos textos en los que se habla de «etiqueta» y «elemento» como si fueran lo mismo, y </a:t>
            </a:r>
            <a:r>
              <a:rPr lang="es-ES" sz="1400" b="1" i="0" u="none" strike="noStrike" cap="none">
                <a:solidFill>
                  <a:srgbClr val="000000"/>
                </a:solidFill>
                <a:latin typeface="Arial"/>
                <a:ea typeface="Arial"/>
                <a:cs typeface="Arial"/>
                <a:sym typeface="Arial"/>
              </a:rPr>
              <a:t>no es así</a:t>
            </a:r>
            <a:r>
              <a:rPr lang="es-ES" sz="1400" b="0" i="0" u="none" strike="noStrike" cap="none">
                <a:solidFill>
                  <a:srgbClr val="000000"/>
                </a:solidFill>
                <a:latin typeface="Arial"/>
                <a:ea typeface="Arial"/>
                <a:cs typeface="Arial"/>
                <a:sym typeface="Arial"/>
              </a:rPr>
              <a:t>. Un elemento es más que una etiqueta, porque está formado por:</a:t>
            </a:r>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Etiqueta de apertura</a:t>
            </a:r>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Cero, uno o más atributos</a:t>
            </a:r>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Información encerrada entre las etiquetas</a:t>
            </a:r>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Etiqueta de cierre</a:t>
            </a:r>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Los elementos HTML se pueden clasificar en dos grupos:</a:t>
            </a:r>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En línea: </a:t>
            </a:r>
            <a:r>
              <a:rPr lang="es-ES" sz="1400" b="0" i="0" u="none" strike="noStrike" cap="none">
                <a:solidFill>
                  <a:srgbClr val="000000"/>
                </a:solidFill>
                <a:latin typeface="Arial"/>
                <a:ea typeface="Arial"/>
                <a:cs typeface="Arial"/>
                <a:sym typeface="Arial"/>
              </a:rPr>
              <a:t>solo ocupa el espacio necesario según su contenido. Por ejemplo, los enlaces son elementos en línea.</a:t>
            </a:r>
            <a:endParaRPr/>
          </a:p>
          <a:p>
            <a:pPr marL="0" marR="0" lvl="0" indent="0" algn="just" rtl="0">
              <a:lnSpc>
                <a:spcPct val="100000"/>
              </a:lnSpc>
              <a:spcBef>
                <a:spcPts val="0"/>
              </a:spcBef>
              <a:spcAft>
                <a:spcPts val="0"/>
              </a:spcAft>
              <a:buNone/>
            </a:pPr>
            <a:r>
              <a:rPr lang="es-ES" sz="1400" b="0" i="0" u="none" strike="noStrike" cap="none">
                <a:solidFill>
                  <a:srgbClr val="000000"/>
                </a:solidFill>
                <a:latin typeface="Arial"/>
                <a:ea typeface="Arial"/>
                <a:cs typeface="Arial"/>
                <a:sym typeface="Arial"/>
              </a:rPr>
              <a:t>• </a:t>
            </a:r>
            <a:r>
              <a:rPr lang="es-ES" sz="1400" b="1" i="0" u="none" strike="noStrike" cap="none">
                <a:solidFill>
                  <a:srgbClr val="000000"/>
                </a:solidFill>
                <a:latin typeface="Arial"/>
                <a:ea typeface="Arial"/>
                <a:cs typeface="Arial"/>
                <a:sym typeface="Arial"/>
              </a:rPr>
              <a:t>De bloque</a:t>
            </a:r>
            <a:r>
              <a:rPr lang="es-ES" sz="1400" b="0" i="0" u="none" strike="noStrike" cap="none">
                <a:solidFill>
                  <a:srgbClr val="000000"/>
                </a:solidFill>
                <a:latin typeface="Arial"/>
                <a:ea typeface="Arial"/>
                <a:cs typeface="Arial"/>
                <a:sym typeface="Arial"/>
              </a:rPr>
              <a:t>: estos elementos siempre van a comenzar en una nueva línea y van a ocupar el espacio hasta el final de la línea, aunque su contenido no necesite llegar hasta el final. Por ejemplo, un párrafo es un elemento de bloque.</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pic>
        <p:nvPicPr>
          <p:cNvPr id="125" name="Google Shape;125;p8"/>
          <p:cNvPicPr preferRelativeResize="0"/>
          <p:nvPr/>
        </p:nvPicPr>
        <p:blipFill rotWithShape="1">
          <a:blip r:embed="rId3">
            <a:alphaModFix/>
          </a:blip>
          <a:srcRect/>
          <a:stretch/>
        </p:blipFill>
        <p:spPr>
          <a:xfrm>
            <a:off x="5160050" y="1631255"/>
            <a:ext cx="3492500" cy="1358900"/>
          </a:xfrm>
          <a:prstGeom prst="rect">
            <a:avLst/>
          </a:prstGeom>
          <a:noFill/>
          <a:ln>
            <a:noFill/>
          </a:ln>
        </p:spPr>
      </p:pic>
      <p:sp>
        <p:nvSpPr>
          <p:cNvPr id="2" name="Rectángulo 1">
            <a:extLst>
              <a:ext uri="{FF2B5EF4-FFF2-40B4-BE49-F238E27FC236}">
                <a16:creationId xmlns:a16="http://schemas.microsoft.com/office/drawing/2014/main" id="{8FEE2921-D0A3-C121-B4BD-9721A826DEE4}"/>
              </a:ext>
            </a:extLst>
          </p:cNvPr>
          <p:cNvSpPr/>
          <p:nvPr/>
        </p:nvSpPr>
        <p:spPr>
          <a:xfrm>
            <a:off x="7960242" y="4706679"/>
            <a:ext cx="574158" cy="436821"/>
          </a:xfrm>
          <a:prstGeom prst="rect">
            <a:avLst/>
          </a:prstGeom>
          <a:solidFill>
            <a:srgbClr val="002E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2">
                  <a:lumMod val="2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9"/>
          <p:cNvPicPr preferRelativeResize="0"/>
          <p:nvPr/>
        </p:nvPicPr>
        <p:blipFill rotWithShape="1">
          <a:blip r:embed="rId3">
            <a:alphaModFix/>
          </a:blip>
          <a:srcRect t="21563" b="18639"/>
          <a:stretch/>
        </p:blipFill>
        <p:spPr>
          <a:xfrm>
            <a:off x="7709088" y="4710737"/>
            <a:ext cx="1213186" cy="408075"/>
          </a:xfrm>
          <a:prstGeom prst="rect">
            <a:avLst/>
          </a:prstGeom>
          <a:noFill/>
          <a:ln>
            <a:noFill/>
          </a:ln>
        </p:spPr>
      </p:pic>
      <p:sp>
        <p:nvSpPr>
          <p:cNvPr id="131" name="Google Shape;131;p9"/>
          <p:cNvSpPr/>
          <p:nvPr/>
        </p:nvSpPr>
        <p:spPr>
          <a:xfrm flipH="1">
            <a:off x="200" y="4686025"/>
            <a:ext cx="7631700" cy="457500"/>
          </a:xfrm>
          <a:prstGeom prst="rect">
            <a:avLst/>
          </a:prstGeom>
          <a:solidFill>
            <a:srgbClr val="002E4C"/>
          </a:solidFill>
          <a:ln w="9525" cap="flat" cmpd="sng">
            <a:solidFill>
              <a:srgbClr val="002E4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9"/>
          <p:cNvSpPr/>
          <p:nvPr/>
        </p:nvSpPr>
        <p:spPr>
          <a:xfrm>
            <a:off x="8999475" y="4692200"/>
            <a:ext cx="144600" cy="457500"/>
          </a:xfrm>
          <a:prstGeom prst="rect">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9"/>
          <p:cNvSpPr txBox="1"/>
          <p:nvPr/>
        </p:nvSpPr>
        <p:spPr>
          <a:xfrm>
            <a:off x="305150" y="238423"/>
            <a:ext cx="3924300" cy="981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s-ES" sz="3200" b="0" i="0" u="none" strike="noStrike" cap="none">
                <a:solidFill>
                  <a:srgbClr val="002E4C"/>
                </a:solidFill>
                <a:latin typeface="Open Sans ExtraBold"/>
                <a:ea typeface="Open Sans ExtraBold"/>
                <a:cs typeface="Open Sans ExtraBold"/>
                <a:sym typeface="Open Sans ExtraBold"/>
              </a:rPr>
              <a:t>Contenido</a:t>
            </a:r>
            <a:endParaRPr sz="3200" b="0" i="0" u="none" strike="noStrike" cap="none">
              <a:solidFill>
                <a:srgbClr val="002E4C"/>
              </a:solidFill>
              <a:latin typeface="Open Sans ExtraBold"/>
              <a:ea typeface="Open Sans ExtraBold"/>
              <a:cs typeface="Open Sans ExtraBold"/>
              <a:sym typeface="Open Sans ExtraBold"/>
            </a:endParaRPr>
          </a:p>
        </p:txBody>
      </p:sp>
      <p:sp>
        <p:nvSpPr>
          <p:cNvPr id="134" name="Google Shape;134;p9"/>
          <p:cNvSpPr txBox="1"/>
          <p:nvPr/>
        </p:nvSpPr>
        <p:spPr>
          <a:xfrm>
            <a:off x="376795" y="919888"/>
            <a:ext cx="7939891" cy="3528125"/>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Introducción y contextualización</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Lenguaje de marcas HTML</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1</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Versiones HTML</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Caso práctico 2</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Herramientas de diseño web</a:t>
            </a:r>
            <a:endParaRPr/>
          </a:p>
          <a:p>
            <a:pPr marL="342900" marR="0" lvl="0" indent="-342900" algn="l" rtl="0">
              <a:lnSpc>
                <a:spcPct val="100000"/>
              </a:lnSpc>
              <a:spcBef>
                <a:spcPts val="0"/>
              </a:spcBef>
              <a:spcAft>
                <a:spcPts val="0"/>
              </a:spcAft>
              <a:buClr>
                <a:srgbClr val="000000"/>
              </a:buClr>
              <a:buSzPts val="1600"/>
              <a:buFont typeface="Arial"/>
              <a:buAutoNum type="arabicPeriod"/>
            </a:pPr>
            <a:r>
              <a:rPr lang="es-ES" sz="1600" b="1" i="0" u="none" strike="noStrike" cap="none">
                <a:solidFill>
                  <a:srgbClr val="002E4C"/>
                </a:solidFill>
                <a:latin typeface="Open Sans ExtraBold"/>
                <a:ea typeface="Open Sans ExtraBold"/>
                <a:cs typeface="Open Sans ExtraBold"/>
                <a:sym typeface="Open Sans ExtraBold"/>
              </a:rPr>
              <a:t>Conclusiones</a:t>
            </a:r>
            <a:endParaRPr/>
          </a:p>
          <a:p>
            <a:pPr marL="342900" marR="0" lvl="0" indent="-241300" algn="l" rtl="0">
              <a:lnSpc>
                <a:spcPct val="100000"/>
              </a:lnSpc>
              <a:spcBef>
                <a:spcPts val="0"/>
              </a:spcBef>
              <a:spcAft>
                <a:spcPts val="0"/>
              </a:spcAft>
              <a:buClr>
                <a:srgbClr val="000000"/>
              </a:buClr>
              <a:buSzPts val="1600"/>
              <a:buFont typeface="Arial"/>
              <a:buNone/>
            </a:pPr>
            <a:endParaRPr sz="1600" b="1" i="0" u="none" strike="noStrike" cap="none">
              <a:solidFill>
                <a:srgbClr val="002E4C"/>
              </a:solidFill>
              <a:latin typeface="Open Sans ExtraBold"/>
              <a:ea typeface="Open Sans ExtraBold"/>
              <a:cs typeface="Open Sans ExtraBold"/>
              <a:sym typeface="Open Sans ExtraBo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1831</Words>
  <Application>Microsoft Office PowerPoint</Application>
  <PresentationFormat>Presentación en pantalla (16:9)</PresentationFormat>
  <Paragraphs>160</Paragraphs>
  <Slides>21</Slides>
  <Notes>21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Open Sans ExtraBold</vt:lpstr>
      <vt:lpstr>Helvetica Neue</vt:lpstr>
      <vt:lpstr>Arial</vt:lpstr>
      <vt:lpstr>Open Sans</vt:lpstr>
      <vt:lpstr>Simple Light</vt:lpstr>
      <vt:lpstr>Presentación de PowerPoint</vt:lpstr>
      <vt:lpstr>Presentación de PowerPoint</vt:lpstr>
      <vt:lpstr>Presentación de PowerPoint</vt:lpstr>
      <vt:lpstr>Introducción y contextualización </vt:lpstr>
      <vt:lpstr>2. Lenguaje de marcas HTML</vt:lpstr>
      <vt:lpstr>2. Lenguaje de marcas HTML</vt:lpstr>
      <vt:lpstr>2. Lenguaje de marcas HTML. Atributos</vt:lpstr>
      <vt:lpstr>2. Lenguaje de marcas HTML. Elementos</vt:lpstr>
      <vt:lpstr>Presentación de PowerPoint</vt:lpstr>
      <vt:lpstr>3. Caso Práctico 1. “Atributos etiqueta img”</vt:lpstr>
      <vt:lpstr>Presentación de PowerPoint</vt:lpstr>
      <vt:lpstr>4. Versiones HTML</vt:lpstr>
      <vt:lpstr>4. Versiones HTML. Navegadores y HTML</vt:lpstr>
      <vt:lpstr>4. Diferencia entre HTML y XHTML</vt:lpstr>
      <vt:lpstr>4. Diferencia entre HTML y XHTML</vt:lpstr>
      <vt:lpstr>Presentación de PowerPoint</vt:lpstr>
      <vt:lpstr>5. Caso práctico 2</vt:lpstr>
      <vt:lpstr>Presentación de PowerPoint</vt:lpstr>
      <vt:lpstr>6. Herramientas de diseño web</vt:lpstr>
      <vt:lpstr>6. Herramientas de diseño web</vt:lpstr>
      <vt:lpstr>7. Conclusiones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jesus doña</cp:lastModifiedBy>
  <cp:revision>1</cp:revision>
  <dcterms:modified xsi:type="dcterms:W3CDTF">2022-10-06T15:43:36Z</dcterms:modified>
</cp:coreProperties>
</file>