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Helvetica Neue" panose="020B0604020202020204"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pen Sans ExtraBold" panose="020B0906030804020204" pitchFamily="34" charset="0"/>
      <p:bold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11DTSYpUJsvCjNeGgeEY2+NPb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3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4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4" name="Google Shape;54;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4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7" name="Google Shape;57;p4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8" name="Google Shape;58;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3 Normal">
  <p:cSld name="03 Normal">
    <p:spTree>
      <p:nvGrpSpPr>
        <p:cNvPr id="1" name="Shape 13"/>
        <p:cNvGrpSpPr/>
        <p:nvPr/>
      </p:nvGrpSpPr>
      <p:grpSpPr>
        <a:xfrm>
          <a:off x="0" y="0"/>
          <a:ext cx="0" cy="0"/>
          <a:chOff x="0" y="0"/>
          <a:chExt cx="0" cy="0"/>
        </a:xfrm>
      </p:grpSpPr>
      <p:sp>
        <p:nvSpPr>
          <p:cNvPr id="14" name="Google Shape;14;p34"/>
          <p:cNvSpPr/>
          <p:nvPr/>
        </p:nvSpPr>
        <p:spPr>
          <a:xfrm>
            <a:off x="304850" y="384125"/>
            <a:ext cx="1259100" cy="360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4"/>
          <p:cNvSpPr/>
          <p:nvPr/>
        </p:nvSpPr>
        <p:spPr>
          <a:xfrm>
            <a:off x="0" y="4686000"/>
            <a:ext cx="9144000" cy="457500"/>
          </a:xfrm>
          <a:prstGeom prst="rect">
            <a:avLst/>
          </a:prstGeom>
          <a:solidFill>
            <a:srgbClr val="00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4"/>
          <p:cNvSpPr/>
          <p:nvPr/>
        </p:nvSpPr>
        <p:spPr>
          <a:xfrm>
            <a:off x="8968150" y="4686025"/>
            <a:ext cx="175800" cy="4575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4"/>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0000"/>
              </a:buClr>
              <a:buSzPts val="2400"/>
              <a:buFont typeface="Arial"/>
              <a:buNone/>
              <a:defRPr sz="2400" b="0" i="0" u="none" strike="noStrike" cap="none">
                <a:solidFill>
                  <a:srgbClr val="002E4C"/>
                </a:solidFill>
                <a:latin typeface="Open Sans ExtraBold"/>
                <a:ea typeface="Open Sans ExtraBold"/>
                <a:cs typeface="Open Sans ExtraBold"/>
                <a:sym typeface="Open Sans ExtraBold"/>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34"/>
          <p:cNvSpPr txBox="1">
            <a:spLocks noGrp="1"/>
          </p:cNvSpPr>
          <p:nvPr>
            <p:ph type="subTitle" idx="1"/>
          </p:nvPr>
        </p:nvSpPr>
        <p:spPr>
          <a:xfrm>
            <a:off x="795250" y="1005250"/>
            <a:ext cx="7857300" cy="4575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0000"/>
              </a:buClr>
              <a:buSzPts val="2000"/>
              <a:buFont typeface="Arial"/>
              <a:buNone/>
              <a:defRPr sz="2000" b="1" i="0" u="none" strike="noStrike" cap="none">
                <a:solidFill>
                  <a:srgbClr val="002E4C"/>
                </a:solidFill>
                <a:latin typeface="Open Sans"/>
                <a:ea typeface="Open Sans"/>
                <a:cs typeface="Open Sans"/>
                <a:sym typeface="Open Sans"/>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34"/>
          <p:cNvSpPr txBox="1">
            <a:spLocks noGrp="1"/>
          </p:cNvSpPr>
          <p:nvPr>
            <p:ph type="body" idx="2"/>
          </p:nvPr>
        </p:nvSpPr>
        <p:spPr>
          <a:xfrm>
            <a:off x="795250" y="1733550"/>
            <a:ext cx="7857300" cy="2457600"/>
          </a:xfrm>
          <a:prstGeom prst="rect">
            <a:avLst/>
          </a:prstGeom>
          <a:noFill/>
          <a:ln>
            <a:noFill/>
          </a:ln>
        </p:spPr>
        <p:txBody>
          <a:bodyPr spcFirstLastPara="1" wrap="square" lIns="91425" tIns="91425" rIns="91425" bIns="91425" anchor="t" anchorCtr="0">
            <a:noAutofit/>
          </a:bodyPr>
          <a:lstStyle>
            <a:lvl1pPr marL="457200" marR="0" lvl="0" indent="-330200" algn="l">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1pPr>
            <a:lvl2pPr marL="914400" marR="0" lvl="1" indent="-330200" algn="l">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2pPr>
            <a:lvl3pPr marL="1371600" marR="0" lvl="2" indent="-330200" algn="l">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3pPr>
            <a:lvl4pPr marL="1828800" marR="0" lvl="3" indent="-330200" algn="l">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4pPr>
            <a:lvl5pPr marL="2286000" marR="0" lvl="4" indent="-330200" algn="l">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5pPr>
            <a:lvl6pPr marL="2743200" marR="0" lvl="5" indent="-330200" algn="l">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6pPr>
            <a:lvl7pPr marL="3200400" marR="0" lvl="6" indent="-330200" algn="l">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7pPr>
            <a:lvl8pPr marL="3657600" marR="0" lvl="7" indent="-330200" algn="l">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8pPr>
            <a:lvl9pPr marL="4114800" marR="0" lvl="8" indent="-330200" algn="l">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9pPr>
          </a:lstStyle>
          <a:p>
            <a:endParaRPr/>
          </a:p>
        </p:txBody>
      </p:sp>
      <p:pic>
        <p:nvPicPr>
          <p:cNvPr id="20" name="Google Shape;20;p34"/>
          <p:cNvPicPr preferRelativeResize="0"/>
          <p:nvPr/>
        </p:nvPicPr>
        <p:blipFill rotWithShape="1">
          <a:blip r:embed="rId2">
            <a:alphaModFix/>
          </a:blip>
          <a:srcRect/>
          <a:stretch/>
        </p:blipFill>
        <p:spPr>
          <a:xfrm>
            <a:off x="7975075" y="4641000"/>
            <a:ext cx="598474" cy="5414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0" name="Google Shape;30;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3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8" name="Google Shape;38;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4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4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4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5" name="Google Shape;45;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4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4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4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1" name="Google Shape;51;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 descr="HTML. Lenguaje de Marcas de Hipertexto, definicion - Digital Cubik"/>
          <p:cNvPicPr preferRelativeResize="0"/>
          <p:nvPr/>
        </p:nvPicPr>
        <p:blipFill rotWithShape="1">
          <a:blip r:embed="rId3">
            <a:alphaModFix/>
          </a:blip>
          <a:srcRect l="8641" r="10491"/>
          <a:stretch/>
        </p:blipFill>
        <p:spPr>
          <a:xfrm>
            <a:off x="0" y="0"/>
            <a:ext cx="5656881" cy="5143500"/>
          </a:xfrm>
          <a:prstGeom prst="rect">
            <a:avLst/>
          </a:prstGeom>
          <a:noFill/>
          <a:ln>
            <a:noFill/>
          </a:ln>
        </p:spPr>
      </p:pic>
      <p:sp>
        <p:nvSpPr>
          <p:cNvPr id="67" name="Google Shape;67;p1"/>
          <p:cNvSpPr txBox="1"/>
          <p:nvPr/>
        </p:nvSpPr>
        <p:spPr>
          <a:xfrm>
            <a:off x="5656881" y="300660"/>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a:solidFill>
                  <a:srgbClr val="002E4C"/>
                </a:solidFill>
                <a:latin typeface="Open Sans ExtraBold"/>
                <a:ea typeface="Open Sans ExtraBold"/>
                <a:cs typeface="Open Sans ExtraBold"/>
                <a:sym typeface="Open Sans ExtraBold"/>
              </a:rPr>
              <a:t>Lenguajes de marcas</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68" name="Google Shape;68;p1"/>
          <p:cNvSpPr txBox="1"/>
          <p:nvPr/>
        </p:nvSpPr>
        <p:spPr>
          <a:xfrm>
            <a:off x="5656881" y="1343281"/>
            <a:ext cx="3363133" cy="63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002E4C"/>
                </a:solidFill>
                <a:latin typeface="Open Sans"/>
                <a:ea typeface="Open Sans"/>
                <a:cs typeface="Open Sans"/>
                <a:sym typeface="Open Sans"/>
              </a:rPr>
              <a:t>TEMA </a:t>
            </a:r>
            <a:r>
              <a:rPr lang="es-ES" sz="2000" b="1">
                <a:solidFill>
                  <a:srgbClr val="002E4C"/>
                </a:solidFill>
                <a:latin typeface="Open Sans"/>
                <a:ea typeface="Open Sans"/>
                <a:cs typeface="Open Sans"/>
                <a:sym typeface="Open Sans"/>
              </a:rPr>
              <a:t>3</a:t>
            </a:r>
            <a:r>
              <a:rPr lang="es-ES" sz="2000" b="1" i="0" u="none" strike="noStrike" cap="none">
                <a:solidFill>
                  <a:srgbClr val="002E4C"/>
                </a:solidFill>
                <a:latin typeface="Open Sans"/>
                <a:ea typeface="Open Sans"/>
                <a:cs typeface="Open Sans"/>
                <a:sym typeface="Open Sans"/>
              </a:rPr>
              <a:t>. </a:t>
            </a:r>
            <a:r>
              <a:rPr lang="es-ES" sz="2000" b="1">
                <a:solidFill>
                  <a:srgbClr val="002E4C"/>
                </a:solidFill>
                <a:latin typeface="Open Sans"/>
                <a:ea typeface="Open Sans"/>
                <a:cs typeface="Open Sans"/>
                <a:sym typeface="Open Sans"/>
              </a:rPr>
              <a:t>Estructura de un documento HTML</a:t>
            </a:r>
            <a:r>
              <a:rPr lang="es-ES" sz="2000" b="1" i="0" u="none" strike="noStrike" cap="none">
                <a:solidFill>
                  <a:srgbClr val="002E4C"/>
                </a:solidFill>
                <a:latin typeface="Open Sans"/>
                <a:ea typeface="Open Sans"/>
                <a:cs typeface="Open Sans"/>
                <a:sym typeface="Open Sans"/>
              </a:rPr>
              <a:t>  </a:t>
            </a:r>
            <a:endParaRPr sz="2000" b="1" i="0" u="none" strike="noStrike" cap="none">
              <a:solidFill>
                <a:srgbClr val="002E4C"/>
              </a:solidFill>
              <a:latin typeface="Open Sans"/>
              <a:ea typeface="Open Sans"/>
              <a:cs typeface="Open Sans"/>
              <a:sym typeface="Open Sans"/>
            </a:endParaRPr>
          </a:p>
        </p:txBody>
      </p:sp>
      <p:cxnSp>
        <p:nvCxnSpPr>
          <p:cNvPr id="69" name="Google Shape;69;p1"/>
          <p:cNvCxnSpPr/>
          <p:nvPr/>
        </p:nvCxnSpPr>
        <p:spPr>
          <a:xfrm>
            <a:off x="3760600" y="881950"/>
            <a:ext cx="1368900" cy="7200"/>
          </a:xfrm>
          <a:prstGeom prst="straightConnector1">
            <a:avLst/>
          </a:prstGeom>
          <a:noFill/>
          <a:ln w="76200" cap="flat" cmpd="sng">
            <a:solidFill>
              <a:schemeClr val="accent5"/>
            </a:solidFill>
            <a:prstDash val="solid"/>
            <a:round/>
            <a:headEnd type="none" w="sm" len="sm"/>
            <a:tailEnd type="none" w="sm" len="sm"/>
          </a:ln>
        </p:spPr>
      </p:cxnSp>
      <p:pic>
        <p:nvPicPr>
          <p:cNvPr id="1026" name="Picture 2" descr="ADA ITS - Instituto Tecnológico Superior ADA ITS">
            <a:extLst>
              <a:ext uri="{FF2B5EF4-FFF2-40B4-BE49-F238E27FC236}">
                <a16:creationId xmlns:a16="http://schemas.microsoft.com/office/drawing/2014/main" id="{639DA9C4-7737-EFC2-5ADA-140455E9C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9032" y="4115419"/>
            <a:ext cx="2571307" cy="784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4. Cabecera</a:t>
            </a:r>
            <a:endParaRPr sz="2700"/>
          </a:p>
        </p:txBody>
      </p:sp>
      <p:sp>
        <p:nvSpPr>
          <p:cNvPr id="139" name="Google Shape;139;p10"/>
          <p:cNvSpPr txBox="1"/>
          <p:nvPr/>
        </p:nvSpPr>
        <p:spPr>
          <a:xfrm>
            <a:off x="600075" y="964025"/>
            <a:ext cx="8290800" cy="418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&lt;title&gt;:  </a:t>
            </a:r>
            <a:r>
              <a:rPr lang="es-ES" sz="1400" b="0" i="0" u="none" strike="noStrike" cap="none">
                <a:solidFill>
                  <a:srgbClr val="000000"/>
                </a:solidFill>
                <a:latin typeface="Arial"/>
                <a:ea typeface="Arial"/>
                <a:cs typeface="Arial"/>
                <a:sym typeface="Arial"/>
              </a:rPr>
              <a:t>se indica el título de la página y aparecerá en las pestañas de los navegadores.</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&lt;meta&gt;: </a:t>
            </a:r>
            <a:r>
              <a:rPr lang="es-ES" sz="1400" b="0" i="0" u="none" strike="noStrike" cap="none">
                <a:solidFill>
                  <a:srgbClr val="000000"/>
                </a:solidFill>
                <a:latin typeface="Arial"/>
                <a:ea typeface="Arial"/>
                <a:cs typeface="Arial"/>
                <a:sym typeface="Arial"/>
              </a:rPr>
              <a:t> define metadatos que no se pueden crear con otras etiquetas de HTML. Ejemplos de metadatos pueden ser:</a:t>
            </a:r>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&lt;meta charset=”UTF-8”&gt;:</a:t>
            </a:r>
            <a:r>
              <a:rPr lang="es-ES" sz="1400" b="0" i="0" u="none" strike="noStrike" cap="none">
                <a:solidFill>
                  <a:srgbClr val="000000"/>
                </a:solidFill>
                <a:latin typeface="Arial"/>
                <a:ea typeface="Arial"/>
                <a:cs typeface="Arial"/>
                <a:sym typeface="Arial"/>
              </a:rPr>
              <a:t>  indica el conjunto de caracteres usado. En este caso se usa UTF-8.</a:t>
            </a:r>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&lt;meta name=”description” content=”Contenido”&gt;:  </a:t>
            </a:r>
            <a:r>
              <a:rPr lang="es-ES" sz="1400" b="0" i="0" u="none" strike="noStrike" cap="none">
                <a:solidFill>
                  <a:srgbClr val="000000"/>
                </a:solidFill>
                <a:latin typeface="Arial"/>
                <a:ea typeface="Arial"/>
                <a:cs typeface="Arial"/>
                <a:sym typeface="Arial"/>
              </a:rPr>
              <a:t>se puede indicar qué tipo de información va a contener la página web.</a:t>
            </a:r>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&lt;meta name=”keywords” content=”palabras clave”&gt;:</a:t>
            </a:r>
            <a:r>
              <a:rPr lang="es-ES" sz="1400" b="0" i="0" u="none" strike="noStrike" cap="none">
                <a:solidFill>
                  <a:srgbClr val="000000"/>
                </a:solidFill>
                <a:latin typeface="Arial"/>
                <a:ea typeface="Arial"/>
                <a:cs typeface="Arial"/>
                <a:sym typeface="Arial"/>
              </a:rPr>
              <a:t>  permite indicar palabras clave para los motores de búsqueda.</a:t>
            </a:r>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&lt;meta name=”author” content=”nombre del autor”&gt;: </a:t>
            </a:r>
            <a:r>
              <a:rPr lang="es-ES" sz="1400" b="0" i="0" u="none" strike="noStrike" cap="none">
                <a:solidFill>
                  <a:srgbClr val="000000"/>
                </a:solidFill>
                <a:latin typeface="Arial"/>
                <a:ea typeface="Arial"/>
                <a:cs typeface="Arial"/>
                <a:sym typeface="Arial"/>
              </a:rPr>
              <a:t> se indica el autor de la web.</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&lt;link&gt;:  </a:t>
            </a:r>
            <a:r>
              <a:rPr lang="es-ES" sz="1400" b="0" i="0" u="none" strike="noStrike" cap="none">
                <a:solidFill>
                  <a:srgbClr val="000000"/>
                </a:solidFill>
                <a:latin typeface="Arial"/>
                <a:ea typeface="Arial"/>
                <a:cs typeface="Arial"/>
                <a:sym typeface="Arial"/>
              </a:rPr>
              <a:t>se utiliza para enlazar CSS externo.</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&lt;style&gt;: </a:t>
            </a:r>
            <a:r>
              <a:rPr lang="es-ES" sz="1400" b="0" i="0" u="none" strike="noStrike" cap="none">
                <a:solidFill>
                  <a:srgbClr val="000000"/>
                </a:solidFill>
                <a:latin typeface="Arial"/>
                <a:ea typeface="Arial"/>
                <a:cs typeface="Arial"/>
                <a:sym typeface="Arial"/>
              </a:rPr>
              <a:t> aquí escribiríamos el CSS en línea y no en un fichero externo.</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&lt;script&gt;: </a:t>
            </a:r>
            <a:r>
              <a:rPr lang="es-ES" sz="1400" b="0" i="0" u="none" strike="noStrike" cap="none">
                <a:solidFill>
                  <a:srgbClr val="000000"/>
                </a:solidFill>
                <a:latin typeface="Arial"/>
                <a:ea typeface="Arial"/>
                <a:cs typeface="Arial"/>
                <a:sym typeface="Arial"/>
              </a:rPr>
              <a:t> se indica un script en línea o la referencia a un fichero externo con el script, normalmente JavaScript.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Rectángulo 2">
            <a:extLst>
              <a:ext uri="{FF2B5EF4-FFF2-40B4-BE49-F238E27FC236}">
                <a16:creationId xmlns:a16="http://schemas.microsoft.com/office/drawing/2014/main" id="{F77CF2A9-FB19-E73F-0916-F68B05B73150}"/>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4. Cabecera</a:t>
            </a:r>
            <a:endParaRPr sz="2700"/>
          </a:p>
        </p:txBody>
      </p:sp>
      <p:pic>
        <p:nvPicPr>
          <p:cNvPr id="145" name="Google Shape;145;p11"/>
          <p:cNvPicPr preferRelativeResize="0"/>
          <p:nvPr/>
        </p:nvPicPr>
        <p:blipFill rotWithShape="1">
          <a:blip r:embed="rId3">
            <a:alphaModFix/>
          </a:blip>
          <a:srcRect/>
          <a:stretch/>
        </p:blipFill>
        <p:spPr>
          <a:xfrm>
            <a:off x="2246949" y="964025"/>
            <a:ext cx="4650102" cy="3598994"/>
          </a:xfrm>
          <a:prstGeom prst="rect">
            <a:avLst/>
          </a:prstGeom>
          <a:noFill/>
          <a:ln>
            <a:noFill/>
          </a:ln>
        </p:spPr>
      </p:pic>
      <p:sp>
        <p:nvSpPr>
          <p:cNvPr id="3" name="Rectángulo 2">
            <a:extLst>
              <a:ext uri="{FF2B5EF4-FFF2-40B4-BE49-F238E27FC236}">
                <a16:creationId xmlns:a16="http://schemas.microsoft.com/office/drawing/2014/main" id="{75439DCD-9DFF-831C-9C22-E67641A501F6}"/>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4. Cabecera. Charset</a:t>
            </a:r>
            <a:endParaRPr sz="2700"/>
          </a:p>
        </p:txBody>
      </p:sp>
      <p:sp>
        <p:nvSpPr>
          <p:cNvPr id="151" name="Google Shape;151;p12"/>
          <p:cNvSpPr txBox="1"/>
          <p:nvPr/>
        </p:nvSpPr>
        <p:spPr>
          <a:xfrm>
            <a:off x="914400" y="971312"/>
            <a:ext cx="7738150" cy="3323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Para que un documento HTML se muestre de manera correcta en el navegador, debemos indicarle el conjunto de caracteres a utilizar para que no haya errores de interpretación. Como hemos visto, esto se indica con la etiqueta</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&lt;meta charset = “UTF-8”&gt;.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Un ordenador solo entiende el 0 (sin paso de corriente) y 1 (con paso de corriente). Pues bien, para representar los caracteres con los que vamos a trabajar en el documento HTML, debemos relacionar esos ceros y unos con el juego de caracteres que se necesiten.</a:t>
            </a:r>
            <a:endParaRPr/>
          </a:p>
          <a:p>
            <a:pPr marL="0" marR="0" lvl="0" indent="0" algn="l" rtl="0">
              <a:lnSpc>
                <a:spcPct val="100000"/>
              </a:lnSpc>
              <a:spcBef>
                <a:spcPts val="0"/>
              </a:spcBef>
              <a:spcAft>
                <a:spcPts val="0"/>
              </a:spcAft>
              <a:buNone/>
            </a:pP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ASCII (American Standard Code for Information Interchange)</a:t>
            </a:r>
            <a:r>
              <a:rPr lang="es-ES" sz="1400" b="0" i="0" u="none" strike="noStrike" cap="none">
                <a:solidFill>
                  <a:srgbClr val="000000"/>
                </a:solidFill>
                <a:latin typeface="Arial"/>
                <a:ea typeface="Arial"/>
                <a:cs typeface="Arial"/>
                <a:sym typeface="Arial"/>
              </a:rPr>
              <a:t> fue el primer estándar para codificar los caracteres. Definió 128 caracteres alfanuméricos, aunque actualmente admite más. Algunos de esos caracteres son: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p:txBody>
      </p:sp>
      <p:sp>
        <p:nvSpPr>
          <p:cNvPr id="3" name="Rectángulo 2">
            <a:extLst>
              <a:ext uri="{FF2B5EF4-FFF2-40B4-BE49-F238E27FC236}">
                <a16:creationId xmlns:a16="http://schemas.microsoft.com/office/drawing/2014/main" id="{745F3225-4DCA-82C7-A0D2-06FD42D6ED93}"/>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3"/>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4. Cabecera. Charset</a:t>
            </a:r>
            <a:endParaRPr sz="2700"/>
          </a:p>
        </p:txBody>
      </p:sp>
      <p:pic>
        <p:nvPicPr>
          <p:cNvPr id="157" name="Google Shape;157;p13"/>
          <p:cNvPicPr preferRelativeResize="0"/>
          <p:nvPr/>
        </p:nvPicPr>
        <p:blipFill rotWithShape="1">
          <a:blip r:embed="rId3">
            <a:alphaModFix/>
          </a:blip>
          <a:srcRect/>
          <a:stretch/>
        </p:blipFill>
        <p:spPr>
          <a:xfrm>
            <a:off x="2572650" y="964025"/>
            <a:ext cx="4302500" cy="3508375"/>
          </a:xfrm>
          <a:prstGeom prst="rect">
            <a:avLst/>
          </a:prstGeom>
          <a:noFill/>
          <a:ln>
            <a:noFill/>
          </a:ln>
        </p:spPr>
      </p:pic>
      <p:sp>
        <p:nvSpPr>
          <p:cNvPr id="2" name="Rectángulo 1">
            <a:extLst>
              <a:ext uri="{FF2B5EF4-FFF2-40B4-BE49-F238E27FC236}">
                <a16:creationId xmlns:a16="http://schemas.microsoft.com/office/drawing/2014/main" id="{DEC87808-C062-921B-F1B2-271D9BC57B47}"/>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4"/>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4. Cabecera. Charset</a:t>
            </a:r>
            <a:endParaRPr sz="2700"/>
          </a:p>
        </p:txBody>
      </p:sp>
      <p:sp>
        <p:nvSpPr>
          <p:cNvPr id="163" name="Google Shape;163;p14"/>
          <p:cNvSpPr txBox="1"/>
          <p:nvPr/>
        </p:nvSpPr>
        <p:spPr>
          <a:xfrm>
            <a:off x="914400" y="971312"/>
            <a:ext cx="7738200" cy="289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Otros juegos de caracteres son: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ISO-8859-1:  </a:t>
            </a:r>
            <a:r>
              <a:rPr lang="es-ES" sz="1400" b="0" i="0" u="none" strike="noStrike" cap="none">
                <a:solidFill>
                  <a:srgbClr val="000000"/>
                </a:solidFill>
                <a:latin typeface="Arial"/>
                <a:ea typeface="Arial"/>
                <a:cs typeface="Arial"/>
                <a:sym typeface="Arial"/>
              </a:rPr>
              <a:t>era el juego de caracteres usado para HTML4. Admite 256 caracteres diferentes.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ANSI</a:t>
            </a:r>
            <a:r>
              <a:rPr lang="es-ES" sz="1400" b="0" i="0" u="none" strike="noStrike" cap="none">
                <a:solidFill>
                  <a:srgbClr val="000000"/>
                </a:solidFill>
                <a:latin typeface="Arial"/>
                <a:ea typeface="Arial"/>
                <a:cs typeface="Arial"/>
                <a:sym typeface="Arial"/>
              </a:rPr>
              <a:t>:  fue el juego original de Windows. Es igual que ISO-8859-1, pero tiene 32 caracteres más.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1" i="0" u="none" strike="noStrike" cap="none">
                <a:solidFill>
                  <a:srgbClr val="000000"/>
                </a:solidFill>
                <a:latin typeface="Arial"/>
                <a:ea typeface="Arial"/>
                <a:cs typeface="Arial"/>
                <a:sym typeface="Arial"/>
              </a:rPr>
              <a:t>• UTF-8:  </a:t>
            </a:r>
            <a:r>
              <a:rPr lang="es-ES" sz="1400" b="0" i="0" u="none" strike="noStrike" cap="none">
                <a:solidFill>
                  <a:srgbClr val="000000"/>
                </a:solidFill>
                <a:latin typeface="Arial"/>
                <a:ea typeface="Arial"/>
                <a:cs typeface="Arial"/>
                <a:sym typeface="Arial"/>
              </a:rPr>
              <a:t>salva las limitaciones de los dos juegos anteriores, pues UTF-8 cubre casi todos los caracteres y símbolos del mundo. Para HTML5 este es el conjunto de caracteres predeterminado. </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p:txBody>
      </p:sp>
      <p:sp>
        <p:nvSpPr>
          <p:cNvPr id="2" name="Rectángulo 1">
            <a:extLst>
              <a:ext uri="{FF2B5EF4-FFF2-40B4-BE49-F238E27FC236}">
                <a16:creationId xmlns:a16="http://schemas.microsoft.com/office/drawing/2014/main" id="{012F0276-A6A6-8339-29FA-96484BB6C72A}"/>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9" name="Google Shape;169;p15"/>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5"/>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5"/>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172" name="Google Shape;172;p15"/>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Estructura de un documento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Tipo de documento (DTD)</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Cabecera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Párrafo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Separador y división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Divisiones anidadas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Cita larga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Formateo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Secciones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Resumen </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6706DE34-FCE4-F3B6-3836-5E3CD7128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942" y="4636082"/>
            <a:ext cx="1827491" cy="55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5. Cuerpo bloques de contenido. Párrafo</a:t>
            </a:r>
            <a:endParaRPr sz="2700"/>
          </a:p>
        </p:txBody>
      </p:sp>
      <p:sp>
        <p:nvSpPr>
          <p:cNvPr id="178" name="Google Shape;178;p16"/>
          <p:cNvSpPr txBox="1"/>
          <p:nvPr/>
        </p:nvSpPr>
        <p:spPr>
          <a:xfrm>
            <a:off x="914400" y="971312"/>
            <a:ext cx="7738150"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Podemos clasificar los tipos de etiquetas en los siguientes grupos:</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Bloques de contenido</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Secciones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Texto</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Enlaces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Listas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Contenido incrustado</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Tablas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Formularios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Elementos interactivos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p:txBody>
      </p:sp>
      <p:sp>
        <p:nvSpPr>
          <p:cNvPr id="2" name="Rectángulo 1">
            <a:extLst>
              <a:ext uri="{FF2B5EF4-FFF2-40B4-BE49-F238E27FC236}">
                <a16:creationId xmlns:a16="http://schemas.microsoft.com/office/drawing/2014/main" id="{243F5CF6-D9DA-C92E-4E26-E8C7FCA3D82D}"/>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5. Cuerpo bloques de contenido. Párrafo</a:t>
            </a:r>
            <a:endParaRPr sz="2700"/>
          </a:p>
        </p:txBody>
      </p:sp>
      <p:sp>
        <p:nvSpPr>
          <p:cNvPr id="184" name="Google Shape;184;p17"/>
          <p:cNvSpPr txBox="1"/>
          <p:nvPr/>
        </p:nvSpPr>
        <p:spPr>
          <a:xfrm>
            <a:off x="914400" y="971312"/>
            <a:ext cx="7738150" cy="16004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Las etiquetas de este grupo nos van a permitir crear bloques de elementos que vamos a poder distribuir a lo largo de la página web. Distinguimos las siguientes: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Párrafo</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 Etiqueta:  &lt;p&gt;</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Función:  esta etiqueta nos va a permitir crear párrafos de texto o imágenes.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85" name="Google Shape;185;p17"/>
          <p:cNvPicPr preferRelativeResize="0"/>
          <p:nvPr/>
        </p:nvPicPr>
        <p:blipFill rotWithShape="1">
          <a:blip r:embed="rId3">
            <a:alphaModFix/>
          </a:blip>
          <a:srcRect/>
          <a:stretch/>
        </p:blipFill>
        <p:spPr>
          <a:xfrm>
            <a:off x="686593" y="2655877"/>
            <a:ext cx="3885407" cy="1617080"/>
          </a:xfrm>
          <a:prstGeom prst="rect">
            <a:avLst/>
          </a:prstGeom>
          <a:noFill/>
          <a:ln>
            <a:noFill/>
          </a:ln>
        </p:spPr>
      </p:pic>
      <p:pic>
        <p:nvPicPr>
          <p:cNvPr id="186" name="Google Shape;186;p17"/>
          <p:cNvPicPr preferRelativeResize="0"/>
          <p:nvPr/>
        </p:nvPicPr>
        <p:blipFill rotWithShape="1">
          <a:blip r:embed="rId4">
            <a:alphaModFix/>
          </a:blip>
          <a:srcRect/>
          <a:stretch/>
        </p:blipFill>
        <p:spPr>
          <a:xfrm>
            <a:off x="5784850" y="2571157"/>
            <a:ext cx="2444750" cy="1701800"/>
          </a:xfrm>
          <a:prstGeom prst="rect">
            <a:avLst/>
          </a:prstGeom>
          <a:noFill/>
          <a:ln>
            <a:noFill/>
          </a:ln>
        </p:spPr>
      </p:pic>
      <p:sp>
        <p:nvSpPr>
          <p:cNvPr id="2" name="Rectángulo 1">
            <a:extLst>
              <a:ext uri="{FF2B5EF4-FFF2-40B4-BE49-F238E27FC236}">
                <a16:creationId xmlns:a16="http://schemas.microsoft.com/office/drawing/2014/main" id="{1684DA05-B629-D6F6-9BFE-55F5D101B44F}"/>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6. Cuerpo. Separador y división</a:t>
            </a:r>
            <a:endParaRPr sz="2700"/>
          </a:p>
        </p:txBody>
      </p:sp>
      <p:sp>
        <p:nvSpPr>
          <p:cNvPr id="192" name="Google Shape;192;p18"/>
          <p:cNvSpPr txBox="1"/>
          <p:nvPr/>
        </p:nvSpPr>
        <p:spPr>
          <a:xfrm>
            <a:off x="914400" y="971312"/>
            <a:ext cx="77382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Separador</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Etiqueta: &lt;hr&gt;</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Función: nos permite separar elementos con una línea horizontal. No es </a:t>
            </a:r>
            <a:r>
              <a:rPr lang="es-ES"/>
              <a:t>necesario la etiqueta</a:t>
            </a:r>
            <a:r>
              <a:rPr lang="es-ES" sz="1400" b="0" i="0" u="none" strike="noStrike" cap="none">
                <a:solidFill>
                  <a:srgbClr val="000000"/>
                </a:solidFill>
                <a:latin typeface="Arial"/>
                <a:ea typeface="Arial"/>
                <a:cs typeface="Arial"/>
                <a:sym typeface="Arial"/>
              </a:rPr>
              <a:t> de cierre.</a:t>
            </a:r>
            <a:endParaRPr/>
          </a:p>
        </p:txBody>
      </p:sp>
      <p:pic>
        <p:nvPicPr>
          <p:cNvPr id="193" name="Google Shape;193;p18"/>
          <p:cNvPicPr preferRelativeResize="0"/>
          <p:nvPr/>
        </p:nvPicPr>
        <p:blipFill rotWithShape="1">
          <a:blip r:embed="rId3">
            <a:alphaModFix/>
          </a:blip>
          <a:srcRect/>
          <a:stretch/>
        </p:blipFill>
        <p:spPr>
          <a:xfrm>
            <a:off x="914400" y="2571157"/>
            <a:ext cx="3743325" cy="1558424"/>
          </a:xfrm>
          <a:prstGeom prst="rect">
            <a:avLst/>
          </a:prstGeom>
          <a:noFill/>
          <a:ln>
            <a:noFill/>
          </a:ln>
        </p:spPr>
      </p:pic>
      <p:pic>
        <p:nvPicPr>
          <p:cNvPr id="194" name="Google Shape;194;p18"/>
          <p:cNvPicPr preferRelativeResize="0"/>
          <p:nvPr/>
        </p:nvPicPr>
        <p:blipFill rotWithShape="1">
          <a:blip r:embed="rId4">
            <a:alphaModFix/>
          </a:blip>
          <a:srcRect/>
          <a:stretch/>
        </p:blipFill>
        <p:spPr>
          <a:xfrm>
            <a:off x="6409103" y="2571979"/>
            <a:ext cx="2243447" cy="1558425"/>
          </a:xfrm>
          <a:prstGeom prst="rect">
            <a:avLst/>
          </a:prstGeom>
          <a:noFill/>
          <a:ln>
            <a:noFill/>
          </a:ln>
        </p:spPr>
      </p:pic>
      <p:sp>
        <p:nvSpPr>
          <p:cNvPr id="2" name="Rectángulo 1">
            <a:extLst>
              <a:ext uri="{FF2B5EF4-FFF2-40B4-BE49-F238E27FC236}">
                <a16:creationId xmlns:a16="http://schemas.microsoft.com/office/drawing/2014/main" id="{41E91ABD-4D3E-B029-5D42-621D41989478}"/>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6</a:t>
            </a:r>
            <a:r>
              <a:rPr lang="es-ES" sz="2800" b="1">
                <a:solidFill>
                  <a:srgbClr val="002E4C"/>
                </a:solidFill>
                <a:latin typeface="Open Sans ExtraBold"/>
                <a:ea typeface="Open Sans ExtraBold"/>
                <a:cs typeface="Open Sans ExtraBold"/>
                <a:sym typeface="Open Sans ExtraBold"/>
              </a:rPr>
              <a:t>. Cuerpo. Separador y división</a:t>
            </a:r>
            <a:endParaRPr sz="2700"/>
          </a:p>
        </p:txBody>
      </p:sp>
      <p:sp>
        <p:nvSpPr>
          <p:cNvPr id="200" name="Google Shape;200;p19"/>
          <p:cNvSpPr txBox="1"/>
          <p:nvPr/>
        </p:nvSpPr>
        <p:spPr>
          <a:xfrm>
            <a:off x="914400" y="971312"/>
            <a:ext cx="773815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División</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Etiqueta: &lt;div&gt;</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Función: Esta etiqueta nos va a permitir agrupar otros elementos HTML (párrafos, tablas, otras divisiones, etc.) para crear una agrupación mayor. A las divisiones también se les suele llamar capas.</a:t>
            </a:r>
            <a:endParaRPr/>
          </a:p>
        </p:txBody>
      </p:sp>
      <p:pic>
        <p:nvPicPr>
          <p:cNvPr id="201" name="Google Shape;201;p19"/>
          <p:cNvPicPr preferRelativeResize="0"/>
          <p:nvPr/>
        </p:nvPicPr>
        <p:blipFill rotWithShape="1">
          <a:blip r:embed="rId3">
            <a:alphaModFix/>
          </a:blip>
          <a:srcRect/>
          <a:stretch/>
        </p:blipFill>
        <p:spPr>
          <a:xfrm>
            <a:off x="914400" y="2380099"/>
            <a:ext cx="2876550" cy="1955800"/>
          </a:xfrm>
          <a:prstGeom prst="rect">
            <a:avLst/>
          </a:prstGeom>
          <a:noFill/>
          <a:ln>
            <a:noFill/>
          </a:ln>
        </p:spPr>
      </p:pic>
      <p:pic>
        <p:nvPicPr>
          <p:cNvPr id="202" name="Google Shape;202;p19"/>
          <p:cNvPicPr preferRelativeResize="0"/>
          <p:nvPr/>
        </p:nvPicPr>
        <p:blipFill rotWithShape="1">
          <a:blip r:embed="rId4">
            <a:alphaModFix/>
          </a:blip>
          <a:srcRect/>
          <a:stretch/>
        </p:blipFill>
        <p:spPr>
          <a:xfrm>
            <a:off x="6200774" y="2272584"/>
            <a:ext cx="2028826" cy="1991649"/>
          </a:xfrm>
          <a:prstGeom prst="rect">
            <a:avLst/>
          </a:prstGeom>
          <a:noFill/>
          <a:ln>
            <a:noFill/>
          </a:ln>
        </p:spPr>
      </p:pic>
      <p:sp>
        <p:nvSpPr>
          <p:cNvPr id="2" name="Rectángulo 1">
            <a:extLst>
              <a:ext uri="{FF2B5EF4-FFF2-40B4-BE49-F238E27FC236}">
                <a16:creationId xmlns:a16="http://schemas.microsoft.com/office/drawing/2014/main" id="{6FA1BBC1-EAC4-2D00-D19D-08EC713E04FC}"/>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p:nvPr/>
        </p:nvSpPr>
        <p:spPr>
          <a:xfrm>
            <a:off x="1452025" y="1129575"/>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cxnSp>
        <p:nvCxnSpPr>
          <p:cNvPr id="76" name="Google Shape;76;p2"/>
          <p:cNvCxnSpPr/>
          <p:nvPr/>
        </p:nvCxnSpPr>
        <p:spPr>
          <a:xfrm>
            <a:off x="994825" y="1116750"/>
            <a:ext cx="1368900" cy="7200"/>
          </a:xfrm>
          <a:prstGeom prst="straightConnector1">
            <a:avLst/>
          </a:prstGeom>
          <a:noFill/>
          <a:ln w="38100" cap="flat" cmpd="sng">
            <a:solidFill>
              <a:schemeClr val="accent5"/>
            </a:solidFill>
            <a:prstDash val="solid"/>
            <a:round/>
            <a:headEnd type="none" w="sm" len="sm"/>
            <a:tailEnd type="none" w="sm" len="sm"/>
          </a:ln>
        </p:spPr>
      </p:cxnSp>
      <p:pic>
        <p:nvPicPr>
          <p:cNvPr id="77" name="Google Shape;77;p2"/>
          <p:cNvPicPr preferRelativeResize="0"/>
          <p:nvPr/>
        </p:nvPicPr>
        <p:blipFill rotWithShape="1">
          <a:blip r:embed="rId3">
            <a:alphaModFix/>
          </a:blip>
          <a:srcRect l="-2302" r="56331"/>
          <a:stretch/>
        </p:blipFill>
        <p:spPr>
          <a:xfrm flipH="1">
            <a:off x="5810249" y="0"/>
            <a:ext cx="3509651" cy="4686025"/>
          </a:xfrm>
          <a:prstGeom prst="rect">
            <a:avLst/>
          </a:prstGeom>
          <a:noFill/>
          <a:ln>
            <a:noFill/>
          </a:ln>
        </p:spPr>
      </p:pic>
      <p:sp>
        <p:nvSpPr>
          <p:cNvPr id="78" name="Google Shape;78;p2"/>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 name="Picture 2" descr="ADA ITS - Instituto Tecnológico Superior ADA ITS">
            <a:extLst>
              <a:ext uri="{FF2B5EF4-FFF2-40B4-BE49-F238E27FC236}">
                <a16:creationId xmlns:a16="http://schemas.microsoft.com/office/drawing/2014/main" id="{163FB2C3-63E3-B3BF-853C-48B123E456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942" y="4636082"/>
            <a:ext cx="1827491" cy="55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20"/>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0"/>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0"/>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211" name="Google Shape;211;p20"/>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Estructura de un documento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Tipo de documento (DTD)</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Cabecera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Párrafo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Separador y división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Divisiones anidadas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Cita larga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Formateo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Secciones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Resumen </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62BB7BC4-69AD-D182-8469-F7322B9E9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942" y="4636082"/>
            <a:ext cx="1827491" cy="55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1"/>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7</a:t>
            </a:r>
            <a:r>
              <a:rPr lang="es-ES" sz="2800" b="1">
                <a:solidFill>
                  <a:srgbClr val="002E4C"/>
                </a:solidFill>
                <a:latin typeface="Open Sans ExtraBold"/>
                <a:ea typeface="Open Sans ExtraBold"/>
                <a:cs typeface="Open Sans ExtraBold"/>
                <a:sym typeface="Open Sans ExtraBold"/>
              </a:rPr>
              <a:t>. Cuerpo. </a:t>
            </a:r>
            <a:r>
              <a:rPr lang="es-ES" sz="2800" b="1">
                <a:latin typeface="Open Sans ExtraBold"/>
                <a:ea typeface="Open Sans ExtraBold"/>
                <a:cs typeface="Open Sans ExtraBold"/>
                <a:sym typeface="Open Sans ExtraBold"/>
              </a:rPr>
              <a:t>Divisiones anidadas</a:t>
            </a:r>
            <a:endParaRPr sz="2700"/>
          </a:p>
        </p:txBody>
      </p:sp>
      <p:sp>
        <p:nvSpPr>
          <p:cNvPr id="217" name="Google Shape;217;p21"/>
          <p:cNvSpPr txBox="1"/>
          <p:nvPr/>
        </p:nvSpPr>
        <p:spPr>
          <a:xfrm>
            <a:off x="914400" y="971312"/>
            <a:ext cx="7738150"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Divisiones anidadas Como hemos comentado, las divisiones se pueden anidar, lo cual nos permitirá estructurar el contenido de nuestra página web en bloques mayores. </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p:txBody>
      </p:sp>
      <p:pic>
        <p:nvPicPr>
          <p:cNvPr id="218" name="Google Shape;218;p21"/>
          <p:cNvPicPr preferRelativeResize="0"/>
          <p:nvPr/>
        </p:nvPicPr>
        <p:blipFill rotWithShape="1">
          <a:blip r:embed="rId3">
            <a:alphaModFix/>
          </a:blip>
          <a:srcRect/>
          <a:stretch/>
        </p:blipFill>
        <p:spPr>
          <a:xfrm>
            <a:off x="914400" y="1524456"/>
            <a:ext cx="2986087" cy="2067632"/>
          </a:xfrm>
          <a:prstGeom prst="rect">
            <a:avLst/>
          </a:prstGeom>
          <a:noFill/>
          <a:ln>
            <a:noFill/>
          </a:ln>
        </p:spPr>
      </p:pic>
      <p:pic>
        <p:nvPicPr>
          <p:cNvPr id="219" name="Google Shape;219;p21"/>
          <p:cNvPicPr preferRelativeResize="0"/>
          <p:nvPr/>
        </p:nvPicPr>
        <p:blipFill rotWithShape="1">
          <a:blip r:embed="rId4">
            <a:alphaModFix/>
          </a:blip>
          <a:srcRect/>
          <a:stretch/>
        </p:blipFill>
        <p:spPr>
          <a:xfrm>
            <a:off x="4829175" y="1524456"/>
            <a:ext cx="3835876" cy="2085975"/>
          </a:xfrm>
          <a:prstGeom prst="rect">
            <a:avLst/>
          </a:prstGeom>
          <a:noFill/>
          <a:ln>
            <a:noFill/>
          </a:ln>
        </p:spPr>
      </p:pic>
      <p:sp>
        <p:nvSpPr>
          <p:cNvPr id="220" name="Google Shape;220;p21"/>
          <p:cNvSpPr txBox="1"/>
          <p:nvPr/>
        </p:nvSpPr>
        <p:spPr>
          <a:xfrm>
            <a:off x="848574" y="3610431"/>
            <a:ext cx="7869801"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Es muy útil usar divisiones, pero no hay que abusar de ello. Es una buena práctica usarlas solo cuando hay que </a:t>
            </a:r>
            <a:r>
              <a:rPr lang="es-ES" sz="1400" b="1" i="0" u="none" strike="noStrike" cap="none">
                <a:solidFill>
                  <a:srgbClr val="000000"/>
                </a:solidFill>
                <a:latin typeface="Arial"/>
                <a:ea typeface="Arial"/>
                <a:cs typeface="Arial"/>
                <a:sym typeface="Arial"/>
              </a:rPr>
              <a:t>agrupar más de un elemento</a:t>
            </a:r>
            <a:r>
              <a:rPr lang="es-ES" sz="1400" b="0" i="0" u="none" strike="noStrike" cap="none">
                <a:solidFill>
                  <a:srgbClr val="000000"/>
                </a:solidFill>
                <a:latin typeface="Arial"/>
                <a:ea typeface="Arial"/>
                <a:cs typeface="Arial"/>
                <a:sym typeface="Arial"/>
              </a:rPr>
              <a:t>. En cambio, una división será innecesaria si sólo va a contener un párrafo</a:t>
            </a:r>
            <a:endParaRPr/>
          </a:p>
        </p:txBody>
      </p:sp>
      <p:sp>
        <p:nvSpPr>
          <p:cNvPr id="2" name="Rectángulo 1">
            <a:extLst>
              <a:ext uri="{FF2B5EF4-FFF2-40B4-BE49-F238E27FC236}">
                <a16:creationId xmlns:a16="http://schemas.microsoft.com/office/drawing/2014/main" id="{86929B54-043B-86CF-5FCB-1CEE13E0EE43}"/>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2"/>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8. Cuerpo. </a:t>
            </a:r>
            <a:r>
              <a:rPr lang="es-ES" sz="2800" b="1">
                <a:latin typeface="Open Sans ExtraBold"/>
                <a:ea typeface="Open Sans ExtraBold"/>
                <a:cs typeface="Open Sans ExtraBold"/>
                <a:sym typeface="Open Sans ExtraBold"/>
              </a:rPr>
              <a:t>Cita larga</a:t>
            </a:r>
            <a:endParaRPr sz="2700"/>
          </a:p>
        </p:txBody>
      </p:sp>
      <p:sp>
        <p:nvSpPr>
          <p:cNvPr id="226" name="Google Shape;226;p22"/>
          <p:cNvSpPr txBox="1"/>
          <p:nvPr/>
        </p:nvSpPr>
        <p:spPr>
          <a:xfrm>
            <a:off x="914400" y="971312"/>
            <a:ext cx="7738150"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 Cita larga</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 Etiqueta:  &lt;blockquote&gt;</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Función:  permite incluir un texto «largo» que, a su vez, puede contener varios párrafos o, incluso, otras etiquetas. Como regla general, los navegadores suelen mostrar este bloque con un margen a izquierda y derecha.</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p:txBody>
      </p:sp>
      <p:pic>
        <p:nvPicPr>
          <p:cNvPr id="227" name="Google Shape;227;p22"/>
          <p:cNvPicPr preferRelativeResize="0"/>
          <p:nvPr/>
        </p:nvPicPr>
        <p:blipFill rotWithShape="1">
          <a:blip r:embed="rId3">
            <a:alphaModFix/>
          </a:blip>
          <a:srcRect/>
          <a:stretch/>
        </p:blipFill>
        <p:spPr>
          <a:xfrm>
            <a:off x="3289300" y="2325709"/>
            <a:ext cx="2565400" cy="2357073"/>
          </a:xfrm>
          <a:prstGeom prst="rect">
            <a:avLst/>
          </a:prstGeom>
          <a:noFill/>
          <a:ln>
            <a:noFill/>
          </a:ln>
        </p:spPr>
      </p:pic>
      <p:sp>
        <p:nvSpPr>
          <p:cNvPr id="2" name="Rectángulo 1">
            <a:extLst>
              <a:ext uri="{FF2B5EF4-FFF2-40B4-BE49-F238E27FC236}">
                <a16:creationId xmlns:a16="http://schemas.microsoft.com/office/drawing/2014/main" id="{B1A12B59-2716-6949-A82F-84BBCBF602FF}"/>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3"/>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9</a:t>
            </a:r>
            <a:r>
              <a:rPr lang="es-ES" sz="2800" b="1">
                <a:solidFill>
                  <a:srgbClr val="002E4C"/>
                </a:solidFill>
                <a:latin typeface="Open Sans ExtraBold"/>
                <a:ea typeface="Open Sans ExtraBold"/>
                <a:cs typeface="Open Sans ExtraBold"/>
                <a:sym typeface="Open Sans ExtraBold"/>
              </a:rPr>
              <a:t>. Cuerpo. </a:t>
            </a:r>
            <a:r>
              <a:rPr lang="es-ES" sz="2800" b="1">
                <a:latin typeface="Open Sans ExtraBold"/>
                <a:ea typeface="Open Sans ExtraBold"/>
                <a:cs typeface="Open Sans ExtraBold"/>
                <a:sym typeface="Open Sans ExtraBold"/>
              </a:rPr>
              <a:t>Formateo</a:t>
            </a:r>
            <a:endParaRPr sz="2700"/>
          </a:p>
        </p:txBody>
      </p:sp>
      <p:sp>
        <p:nvSpPr>
          <p:cNvPr id="233" name="Google Shape;233;p23"/>
          <p:cNvSpPr txBox="1"/>
          <p:nvPr/>
        </p:nvSpPr>
        <p:spPr>
          <a:xfrm>
            <a:off x="914400" y="971312"/>
            <a:ext cx="7738150" cy="138499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Formateo</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Etiqueta: &lt;pre&gt;</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Función: es</a:t>
            </a:r>
            <a:r>
              <a:rPr lang="es-ES" sz="1400" b="0" i="0" u="none" strike="noStrike" cap="none">
                <a:solidFill>
                  <a:srgbClr val="000000"/>
                </a:solidFill>
                <a:latin typeface="Helvetica Neue"/>
                <a:ea typeface="Helvetica Neue"/>
                <a:cs typeface="Helvetica Neue"/>
                <a:sym typeface="Helvetica Neue"/>
              </a:rPr>
              <a:t> ta etiqueta se utiliza cuando se quiere mantener los espacios, tabuladores y diseño del texto original.</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34" name="Google Shape;234;p23"/>
          <p:cNvPicPr preferRelativeResize="0"/>
          <p:nvPr/>
        </p:nvPicPr>
        <p:blipFill rotWithShape="1">
          <a:blip r:embed="rId3">
            <a:alphaModFix/>
          </a:blip>
          <a:srcRect/>
          <a:stretch/>
        </p:blipFill>
        <p:spPr>
          <a:xfrm>
            <a:off x="643350" y="2165385"/>
            <a:ext cx="4080550" cy="2194888"/>
          </a:xfrm>
          <a:prstGeom prst="rect">
            <a:avLst/>
          </a:prstGeom>
          <a:noFill/>
          <a:ln>
            <a:noFill/>
          </a:ln>
        </p:spPr>
      </p:pic>
      <p:pic>
        <p:nvPicPr>
          <p:cNvPr id="235" name="Google Shape;235;p23"/>
          <p:cNvPicPr preferRelativeResize="0"/>
          <p:nvPr/>
        </p:nvPicPr>
        <p:blipFill rotWithShape="1">
          <a:blip r:embed="rId4">
            <a:alphaModFix/>
          </a:blip>
          <a:srcRect r="32703"/>
          <a:stretch/>
        </p:blipFill>
        <p:spPr>
          <a:xfrm>
            <a:off x="5094962" y="2468187"/>
            <a:ext cx="3557588" cy="1892086"/>
          </a:xfrm>
          <a:prstGeom prst="rect">
            <a:avLst/>
          </a:prstGeom>
          <a:noFill/>
          <a:ln>
            <a:noFill/>
          </a:ln>
        </p:spPr>
      </p:pic>
      <p:sp>
        <p:nvSpPr>
          <p:cNvPr id="2" name="Rectángulo 1">
            <a:extLst>
              <a:ext uri="{FF2B5EF4-FFF2-40B4-BE49-F238E27FC236}">
                <a16:creationId xmlns:a16="http://schemas.microsoft.com/office/drawing/2014/main" id="{E49B9398-F6C4-D254-A6EE-BF9C2023D094}"/>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24"/>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4"/>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4"/>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244" name="Google Shape;244;p24"/>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Estructura de un documento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Tipo de documento (DTD)</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Cabecera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Párrafo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Separador y división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Divisiones anidadas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Cita larga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Formateo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Secciones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Resumen </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7B8916EF-AE48-BFA4-2F05-5668C0AFB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942" y="4636082"/>
            <a:ext cx="1827491" cy="55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10</a:t>
            </a:r>
            <a:r>
              <a:rPr lang="es-ES" sz="2800" b="1">
                <a:solidFill>
                  <a:srgbClr val="002E4C"/>
                </a:solidFill>
                <a:latin typeface="Open Sans ExtraBold"/>
                <a:ea typeface="Open Sans ExtraBold"/>
                <a:cs typeface="Open Sans ExtraBold"/>
                <a:sym typeface="Open Sans ExtraBold"/>
              </a:rPr>
              <a:t>. Secciones</a:t>
            </a:r>
            <a:endParaRPr sz="2700"/>
          </a:p>
        </p:txBody>
      </p:sp>
      <p:sp>
        <p:nvSpPr>
          <p:cNvPr id="250" name="Google Shape;250;p25"/>
          <p:cNvSpPr txBox="1"/>
          <p:nvPr/>
        </p:nvSpPr>
        <p:spPr>
          <a:xfrm>
            <a:off x="914400" y="971312"/>
            <a:ext cx="4787900" cy="39703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Las secciones nos permiten fraccionar el contenido en partes que comparten un tema común. En HTML4 / XHTML1 la única etiqueta para hacer agrupaciones y darle un significado común </a:t>
            </a:r>
            <a:r>
              <a:rPr lang="es-ES" sz="1400" b="1" i="0" u="none" strike="noStrike" cap="none">
                <a:solidFill>
                  <a:srgbClr val="000000"/>
                </a:solidFill>
                <a:latin typeface="Helvetica Neue"/>
                <a:ea typeface="Helvetica Neue"/>
                <a:cs typeface="Helvetica Neue"/>
                <a:sym typeface="Helvetica Neue"/>
              </a:rPr>
              <a:t>es &lt;div&gt;. </a:t>
            </a:r>
            <a:r>
              <a:rPr lang="es-ES" sz="1400" b="0" i="0" u="none" strike="noStrike" cap="none">
                <a:solidFill>
                  <a:srgbClr val="000000"/>
                </a:solidFill>
                <a:latin typeface="Helvetica Neue"/>
                <a:ea typeface="Helvetica Neue"/>
                <a:cs typeface="Helvetica Neue"/>
                <a:sym typeface="Helvetica Neue"/>
              </a:rPr>
              <a:t>En HTML5 se han incluido nuevas etiquetas que resuelven este problema.</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En el tema que dediquemos específicamente a las mejoras de HTML5 se incluirán estas etiquetas. Ahora solo se van a referenciar los títulos como elemento de sección.</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Títulos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Etiquetas: &lt;h1&gt;&lt;h2&gt;&lt;h3&gt;&lt;h4&gt;&lt;h5&gt;&lt;h6&gt;</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Función: Las etiquetas &lt;h1&gt;&lt;h2&gt;&lt;h3&gt;&lt;h4&gt;&lt;h5&gt;&lt;h6&gt; se utilizan para identificar títulos y subtítulos en</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nuestro contenido.</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51" name="Google Shape;251;p25"/>
          <p:cNvPicPr preferRelativeResize="0"/>
          <p:nvPr/>
        </p:nvPicPr>
        <p:blipFill rotWithShape="1">
          <a:blip r:embed="rId3">
            <a:alphaModFix/>
          </a:blip>
          <a:srcRect/>
          <a:stretch/>
        </p:blipFill>
        <p:spPr>
          <a:xfrm>
            <a:off x="5948025" y="50494"/>
            <a:ext cx="2950251" cy="1839989"/>
          </a:xfrm>
          <a:prstGeom prst="rect">
            <a:avLst/>
          </a:prstGeom>
          <a:noFill/>
          <a:ln>
            <a:noFill/>
          </a:ln>
        </p:spPr>
      </p:pic>
      <p:pic>
        <p:nvPicPr>
          <p:cNvPr id="252" name="Google Shape;252;p25"/>
          <p:cNvPicPr preferRelativeResize="0"/>
          <p:nvPr/>
        </p:nvPicPr>
        <p:blipFill rotWithShape="1">
          <a:blip r:embed="rId4">
            <a:alphaModFix/>
          </a:blip>
          <a:srcRect/>
          <a:stretch/>
        </p:blipFill>
        <p:spPr>
          <a:xfrm>
            <a:off x="5702300" y="1890468"/>
            <a:ext cx="3441700" cy="2792182"/>
          </a:xfrm>
          <a:prstGeom prst="rect">
            <a:avLst/>
          </a:prstGeom>
          <a:noFill/>
          <a:ln>
            <a:noFill/>
          </a:ln>
        </p:spPr>
      </p:pic>
      <p:sp>
        <p:nvSpPr>
          <p:cNvPr id="2" name="Rectángulo 1">
            <a:extLst>
              <a:ext uri="{FF2B5EF4-FFF2-40B4-BE49-F238E27FC236}">
                <a16:creationId xmlns:a16="http://schemas.microsoft.com/office/drawing/2014/main" id="{FB8C47D7-1564-4054-A5C4-384D584683C0}"/>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10</a:t>
            </a:r>
            <a:r>
              <a:rPr lang="es-ES" sz="2800" b="1">
                <a:solidFill>
                  <a:srgbClr val="002E4C"/>
                </a:solidFill>
                <a:latin typeface="Open Sans ExtraBold"/>
                <a:ea typeface="Open Sans ExtraBold"/>
                <a:cs typeface="Open Sans ExtraBold"/>
                <a:sym typeface="Open Sans ExtraBold"/>
              </a:rPr>
              <a:t>. Secciones</a:t>
            </a:r>
            <a:endParaRPr sz="2700"/>
          </a:p>
        </p:txBody>
      </p:sp>
      <p:sp>
        <p:nvSpPr>
          <p:cNvPr id="258" name="Google Shape;258;p26"/>
          <p:cNvSpPr txBox="1"/>
          <p:nvPr/>
        </p:nvSpPr>
        <p:spPr>
          <a:xfrm>
            <a:off x="914400" y="971312"/>
            <a:ext cx="7857300" cy="31085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Si al documento HTML no se le indica alguna hoja de estilo, el navegador trabaja con la hoja estilo por defecto. En esta, las etiquetas de título se muestran en tamaño inverso al número indicado en su etiqueta. Es decir, que a menor número mayor tamaño. Por lo tanto, </a:t>
            </a:r>
            <a:r>
              <a:rPr lang="es-ES" sz="1400" b="1" i="0" u="none" strike="noStrike" cap="none">
                <a:solidFill>
                  <a:srgbClr val="000000"/>
                </a:solidFill>
                <a:latin typeface="Arial"/>
                <a:ea typeface="Arial"/>
                <a:cs typeface="Arial"/>
                <a:sym typeface="Arial"/>
              </a:rPr>
              <a:t>&lt;h1&gt; </a:t>
            </a:r>
            <a:r>
              <a:rPr lang="es-ES" sz="1400" b="0" i="0" u="none" strike="noStrike" cap="none">
                <a:solidFill>
                  <a:srgbClr val="000000"/>
                </a:solidFill>
                <a:latin typeface="Arial"/>
                <a:ea typeface="Arial"/>
                <a:cs typeface="Arial"/>
                <a:sym typeface="Arial"/>
              </a:rPr>
              <a:t>será la etiqueta que mostrará el título más grande y </a:t>
            </a:r>
            <a:r>
              <a:rPr lang="es-ES" sz="1400" b="1" i="0" u="none" strike="noStrike" cap="none">
                <a:solidFill>
                  <a:srgbClr val="000000"/>
                </a:solidFill>
                <a:latin typeface="Arial"/>
                <a:ea typeface="Arial"/>
                <a:cs typeface="Arial"/>
                <a:sym typeface="Arial"/>
              </a:rPr>
              <a:t>&lt;h6&gt; el más pequeño</a:t>
            </a:r>
            <a:r>
              <a:rPr lang="es-ES" sz="1400" b="0" i="0" u="none" strike="noStrike" cap="none">
                <a:solidFill>
                  <a:srgbClr val="000000"/>
                </a:solidFill>
                <a:latin typeface="Arial"/>
                <a:ea typeface="Arial"/>
                <a:cs typeface="Arial"/>
                <a:sym typeface="Arial"/>
              </a:rPr>
              <a:t>.</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Las etiquetas &lt;h1&gt; deben usarse de manera jerárquica, es decir, no podemos saltarnos niveles. De esta manera, </a:t>
            </a:r>
            <a:r>
              <a:rPr lang="es-ES" sz="1400" b="1" i="0" u="none" strike="noStrike" cap="none">
                <a:solidFill>
                  <a:srgbClr val="000000"/>
                </a:solidFill>
                <a:latin typeface="Arial"/>
                <a:ea typeface="Arial"/>
                <a:cs typeface="Arial"/>
                <a:sym typeface="Arial"/>
              </a:rPr>
              <a:t>no debemos anteponer un &lt;h2&gt; a un &lt;h1&gt;, </a:t>
            </a:r>
            <a:r>
              <a:rPr lang="es-ES" sz="1400" b="0" i="0" u="none" strike="noStrike" cap="none">
                <a:solidFill>
                  <a:srgbClr val="000000"/>
                </a:solidFill>
                <a:latin typeface="Arial"/>
                <a:ea typeface="Arial"/>
                <a:cs typeface="Arial"/>
                <a:sym typeface="Arial"/>
              </a:rPr>
              <a:t>por ejemplo. El uso más frecuente de un nivel u otro es el siguiente:</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&lt;h1&gt; suele usarse para un apartado principal.</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&lt;h2&gt; para un apartado dentro del apartado principal.</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&lt;h3&gt; un subapartado incluido en el anterior, y así sucesivamente.</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 name="Rectángulo 1">
            <a:extLst>
              <a:ext uri="{FF2B5EF4-FFF2-40B4-BE49-F238E27FC236}">
                <a16:creationId xmlns:a16="http://schemas.microsoft.com/office/drawing/2014/main" id="{22AA9BC6-DEB2-5B08-59B6-4B393B66BD00}"/>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11</a:t>
            </a:r>
            <a:r>
              <a:rPr lang="es-ES" sz="2800" b="1">
                <a:solidFill>
                  <a:srgbClr val="002E4C"/>
                </a:solidFill>
                <a:latin typeface="Open Sans ExtraBold"/>
                <a:ea typeface="Open Sans ExtraBold"/>
                <a:cs typeface="Open Sans ExtraBold"/>
                <a:sym typeface="Open Sans ExtraBold"/>
              </a:rPr>
              <a:t>. Caso Práctico 1</a:t>
            </a:r>
            <a:endParaRPr sz="2700"/>
          </a:p>
        </p:txBody>
      </p:sp>
      <p:sp>
        <p:nvSpPr>
          <p:cNvPr id="264" name="Google Shape;264;p27"/>
          <p:cNvSpPr txBox="1"/>
          <p:nvPr/>
        </p:nvSpPr>
        <p:spPr>
          <a:xfrm>
            <a:off x="914400" y="971312"/>
            <a:ext cx="7857300"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0" i="0" u="none" strike="noStrike" cap="none">
                <a:solidFill>
                  <a:srgbClr val="000000"/>
                </a:solidFill>
                <a:latin typeface="Helvetica Neue"/>
                <a:ea typeface="Helvetica Neue"/>
                <a:cs typeface="Helvetica Neue"/>
                <a:sym typeface="Helvetica Neue"/>
              </a:rPr>
              <a:t> Alberto le comenta a Gloria que necesita un contenido en HTML donde se muestre información acerca de ella. </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Nombre y apellidos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Estudios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E-mail</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Para ello, utiliza las etiquetas vistas en el tema.</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65" name="Google Shape;265;p27"/>
          <p:cNvPicPr preferRelativeResize="0"/>
          <p:nvPr/>
        </p:nvPicPr>
        <p:blipFill rotWithShape="1">
          <a:blip r:embed="rId3">
            <a:alphaModFix/>
          </a:blip>
          <a:srcRect/>
          <a:stretch/>
        </p:blipFill>
        <p:spPr>
          <a:xfrm>
            <a:off x="6029325" y="1458821"/>
            <a:ext cx="2328862" cy="3067096"/>
          </a:xfrm>
          <a:prstGeom prst="rect">
            <a:avLst/>
          </a:prstGeom>
          <a:noFill/>
          <a:ln>
            <a:noFill/>
          </a:ln>
        </p:spPr>
      </p:pic>
      <p:sp>
        <p:nvSpPr>
          <p:cNvPr id="2" name="Rectángulo 1">
            <a:extLst>
              <a:ext uri="{FF2B5EF4-FFF2-40B4-BE49-F238E27FC236}">
                <a16:creationId xmlns:a16="http://schemas.microsoft.com/office/drawing/2014/main" id="{BFC80B27-CBD4-07C1-F3A4-990731EEC937}"/>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11</a:t>
            </a:r>
            <a:r>
              <a:rPr lang="es-ES" sz="2800" b="1">
                <a:solidFill>
                  <a:srgbClr val="002E4C"/>
                </a:solidFill>
                <a:latin typeface="Open Sans ExtraBold"/>
                <a:ea typeface="Open Sans ExtraBold"/>
                <a:cs typeface="Open Sans ExtraBold"/>
                <a:sym typeface="Open Sans ExtraBold"/>
              </a:rPr>
              <a:t>. Caso Práctico 1</a:t>
            </a:r>
            <a:endParaRPr sz="2700"/>
          </a:p>
        </p:txBody>
      </p:sp>
      <p:pic>
        <p:nvPicPr>
          <p:cNvPr id="271" name="Google Shape;271;p28"/>
          <p:cNvPicPr preferRelativeResize="0"/>
          <p:nvPr/>
        </p:nvPicPr>
        <p:blipFill rotWithShape="1">
          <a:blip r:embed="rId3">
            <a:alphaModFix/>
          </a:blip>
          <a:srcRect/>
          <a:stretch/>
        </p:blipFill>
        <p:spPr>
          <a:xfrm>
            <a:off x="6636774" y="1248900"/>
            <a:ext cx="2507226" cy="3302000"/>
          </a:xfrm>
          <a:prstGeom prst="rect">
            <a:avLst/>
          </a:prstGeom>
          <a:noFill/>
          <a:ln>
            <a:noFill/>
          </a:ln>
        </p:spPr>
      </p:pic>
      <p:pic>
        <p:nvPicPr>
          <p:cNvPr id="272" name="Google Shape;272;p28"/>
          <p:cNvPicPr preferRelativeResize="0"/>
          <p:nvPr/>
        </p:nvPicPr>
        <p:blipFill rotWithShape="1">
          <a:blip r:embed="rId4">
            <a:alphaModFix/>
          </a:blip>
          <a:srcRect/>
          <a:stretch/>
        </p:blipFill>
        <p:spPr>
          <a:xfrm>
            <a:off x="795250" y="1309075"/>
            <a:ext cx="5137714" cy="3224072"/>
          </a:xfrm>
          <a:prstGeom prst="rect">
            <a:avLst/>
          </a:prstGeom>
          <a:noFill/>
          <a:ln>
            <a:noFill/>
          </a:ln>
        </p:spPr>
      </p:pic>
      <p:sp>
        <p:nvSpPr>
          <p:cNvPr id="2" name="Rectángulo 1">
            <a:extLst>
              <a:ext uri="{FF2B5EF4-FFF2-40B4-BE49-F238E27FC236}">
                <a16:creationId xmlns:a16="http://schemas.microsoft.com/office/drawing/2014/main" id="{2BB9924C-62C9-6960-EFBC-116775786049}"/>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9"/>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12</a:t>
            </a:r>
            <a:r>
              <a:rPr lang="es-ES" sz="2800" b="1">
                <a:solidFill>
                  <a:srgbClr val="002E4C"/>
                </a:solidFill>
                <a:latin typeface="Open Sans ExtraBold"/>
                <a:ea typeface="Open Sans ExtraBold"/>
                <a:cs typeface="Open Sans ExtraBold"/>
                <a:sym typeface="Open Sans ExtraBold"/>
              </a:rPr>
              <a:t>. Caso Práctico 2</a:t>
            </a:r>
            <a:endParaRPr sz="2700"/>
          </a:p>
        </p:txBody>
      </p:sp>
      <p:sp>
        <p:nvSpPr>
          <p:cNvPr id="278" name="Google Shape;278;p29"/>
          <p:cNvSpPr txBox="1"/>
          <p:nvPr/>
        </p:nvSpPr>
        <p:spPr>
          <a:xfrm>
            <a:off x="914400" y="971312"/>
            <a:ext cx="7857300"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Alberto ve la plantilla que ha hecho Gloria y le comenta algunas cuestiones para que las revise y la vuelva a hacer</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«Gloria, debes incluir comentarios en el código y también quiero algo de formato mediante la etiqueta &lt;pre&gt; para que los datos personales y los estudios tengan un cierto sangrado.</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Utiliza también div, porque más adelante vamos a cambiar el color de cada apartado. Por último, incluye el teléfono en los datos personales.»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 name="Rectángulo 1">
            <a:extLst>
              <a:ext uri="{FF2B5EF4-FFF2-40B4-BE49-F238E27FC236}">
                <a16:creationId xmlns:a16="http://schemas.microsoft.com/office/drawing/2014/main" id="{73C05190-4D93-B09F-6DD9-58E15DB1E651}"/>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3"/>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88" name="Google Shape;88;p3"/>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Estructura de un documento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Tipo de documento (DTD)</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Cabecera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Párrafo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Separador y división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Divisiones anidadas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Cita larga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Formateo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Secciones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Resumen </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C345329A-50CE-E1FD-32B8-9FB3ADD07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942" y="4636082"/>
            <a:ext cx="1827491" cy="55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13</a:t>
            </a:r>
            <a:r>
              <a:rPr lang="es-ES" sz="2800" b="1">
                <a:solidFill>
                  <a:srgbClr val="002E4C"/>
                </a:solidFill>
                <a:latin typeface="Open Sans ExtraBold"/>
                <a:ea typeface="Open Sans ExtraBold"/>
                <a:cs typeface="Open Sans ExtraBold"/>
                <a:sym typeface="Open Sans ExtraBold"/>
              </a:rPr>
              <a:t>. Resumen</a:t>
            </a:r>
            <a:endParaRPr sz="2700"/>
          </a:p>
        </p:txBody>
      </p:sp>
      <p:sp>
        <p:nvSpPr>
          <p:cNvPr id="284" name="Google Shape;284;p30"/>
          <p:cNvSpPr txBox="1"/>
          <p:nvPr/>
        </p:nvSpPr>
        <p:spPr>
          <a:xfrm>
            <a:off x="795250" y="789057"/>
            <a:ext cx="7857300" cy="246221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Como hemos estudiado en el tema, un documento HTML se estructura en tres partes claramente diferenciadas:</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El tipo de documento, la cabecera y el cuerpo. El tipo de documento nos indicará la versión de HTML con la que trabajamos, en la cabecera damos información relativa al contenido y en el cuerpo incluimos las etiquetas necesarias para dotar de contenido a la página web.</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También hemos visto la importancia de elegir un correcto juego de caracteres para que no haya problemas en la visualización de ciertos símbolos poco frecuentes.</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Finalmente, se ha comprobado que la inclusión de etiquetas en el cuerpo nos permitirá añadirle riqueza y funcionalidad a la página web.</a:t>
            </a:r>
            <a:endParaRPr/>
          </a:p>
        </p:txBody>
      </p:sp>
      <p:pic>
        <p:nvPicPr>
          <p:cNvPr id="285" name="Google Shape;285;p30"/>
          <p:cNvPicPr preferRelativeResize="0"/>
          <p:nvPr/>
        </p:nvPicPr>
        <p:blipFill rotWithShape="1">
          <a:blip r:embed="rId3">
            <a:alphaModFix/>
          </a:blip>
          <a:srcRect/>
          <a:stretch/>
        </p:blipFill>
        <p:spPr>
          <a:xfrm>
            <a:off x="2528093" y="3251270"/>
            <a:ext cx="4087813" cy="1405552"/>
          </a:xfrm>
          <a:prstGeom prst="rect">
            <a:avLst/>
          </a:prstGeom>
          <a:noFill/>
          <a:ln>
            <a:noFill/>
          </a:ln>
        </p:spPr>
      </p:pic>
      <p:sp>
        <p:nvSpPr>
          <p:cNvPr id="2" name="Rectángulo 1">
            <a:extLst>
              <a:ext uri="{FF2B5EF4-FFF2-40B4-BE49-F238E27FC236}">
                <a16:creationId xmlns:a16="http://schemas.microsoft.com/office/drawing/2014/main" id="{B3740114-FBD1-07FE-B777-67B4D13E8C0D}"/>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Introducción y contextualización</a:t>
            </a:r>
            <a:br>
              <a:rPr lang="es-ES" sz="2800" b="1">
                <a:solidFill>
                  <a:srgbClr val="002E4C"/>
                </a:solidFill>
                <a:latin typeface="Open Sans ExtraBold"/>
                <a:ea typeface="Open Sans ExtraBold"/>
                <a:cs typeface="Open Sans ExtraBold"/>
                <a:sym typeface="Open Sans ExtraBold"/>
              </a:rPr>
            </a:br>
            <a:endParaRPr sz="2700"/>
          </a:p>
        </p:txBody>
      </p:sp>
      <p:sp>
        <p:nvSpPr>
          <p:cNvPr id="94" name="Google Shape;94;p4"/>
          <p:cNvSpPr txBox="1"/>
          <p:nvPr/>
        </p:nvSpPr>
        <p:spPr>
          <a:xfrm>
            <a:off x="1033643" y="1135031"/>
            <a:ext cx="7380514" cy="95410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El documento HTML y su estructura nos permiten dotar de contenido a nuestra página web. Para que los navegadores sepan interpretar correctamente esa información, debemos seguir unos estándares y prototipos que nos aseguren su correcta visualización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Rectángulo 2">
            <a:extLst>
              <a:ext uri="{FF2B5EF4-FFF2-40B4-BE49-F238E27FC236}">
                <a16:creationId xmlns:a16="http://schemas.microsoft.com/office/drawing/2014/main" id="{908BAD2A-CE28-5391-F467-95E158728877}"/>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2</a:t>
            </a:r>
            <a:r>
              <a:rPr lang="es-ES" sz="2800" b="1">
                <a:solidFill>
                  <a:srgbClr val="002E4C"/>
                </a:solidFill>
                <a:latin typeface="Open Sans ExtraBold"/>
                <a:ea typeface="Open Sans ExtraBold"/>
                <a:cs typeface="Open Sans ExtraBold"/>
                <a:sym typeface="Open Sans ExtraBold"/>
              </a:rPr>
              <a:t>. Estructura de un documento HTML</a:t>
            </a:r>
            <a:endParaRPr sz="2700"/>
          </a:p>
        </p:txBody>
      </p:sp>
      <p:sp>
        <p:nvSpPr>
          <p:cNvPr id="100" name="Google Shape;100;p5"/>
          <p:cNvSpPr txBox="1"/>
          <p:nvPr/>
        </p:nvSpPr>
        <p:spPr>
          <a:xfrm>
            <a:off x="1033643" y="1135031"/>
            <a:ext cx="6024382"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Un documento HTML tiene tres partes claramente diferenciadas:</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Una primera línea que </a:t>
            </a:r>
            <a:r>
              <a:rPr lang="es-ES" sz="1400" b="0" i="0" u="none" strike="noStrike" cap="none">
                <a:solidFill>
                  <a:srgbClr val="000000"/>
                </a:solidFill>
                <a:latin typeface="Arial"/>
                <a:ea typeface="Arial"/>
                <a:cs typeface="Arial"/>
                <a:sym typeface="Arial"/>
              </a:rPr>
              <a:t>contiene</a:t>
            </a:r>
            <a:r>
              <a:rPr lang="es-ES" sz="1400" b="0" i="0" u="none" strike="noStrike" cap="none">
                <a:solidFill>
                  <a:srgbClr val="000000"/>
                </a:solidFill>
                <a:latin typeface="Helvetica Neue"/>
                <a:ea typeface="Helvetica Neue"/>
                <a:cs typeface="Helvetica Neue"/>
                <a:sym typeface="Helvetica Neue"/>
              </a:rPr>
              <a:t> información sobre la versión de HTML que estamos usando (no siempre aparece).</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Una cabecera con información sobre la página web que estamos creando.</a:t>
            </a:r>
            <a:endParaRPr/>
          </a:p>
          <a:p>
            <a:pPr marL="0" marR="0" lvl="0" indent="0" algn="l" rtl="0">
              <a:lnSpc>
                <a:spcPct val="100000"/>
              </a:lnSpc>
              <a:spcBef>
                <a:spcPts val="0"/>
              </a:spcBef>
              <a:spcAft>
                <a:spcPts val="0"/>
              </a:spcAft>
              <a:buNone/>
            </a:pPr>
            <a:endParaRPr sz="1400" b="0" i="0" u="none" strike="noStrike" cap="none">
              <a:solidFill>
                <a:srgbClr val="000000"/>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 Un cuerpo que abarca la información del documento</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1" name="Google Shape;101;p5"/>
          <p:cNvPicPr preferRelativeResize="0"/>
          <p:nvPr/>
        </p:nvPicPr>
        <p:blipFill rotWithShape="1">
          <a:blip r:embed="rId3">
            <a:alphaModFix/>
          </a:blip>
          <a:srcRect/>
          <a:stretch/>
        </p:blipFill>
        <p:spPr>
          <a:xfrm>
            <a:off x="6768370" y="1135031"/>
            <a:ext cx="2375630" cy="1809825"/>
          </a:xfrm>
          <a:prstGeom prst="rect">
            <a:avLst/>
          </a:prstGeom>
          <a:noFill/>
          <a:ln>
            <a:noFill/>
          </a:ln>
        </p:spPr>
      </p:pic>
      <p:sp>
        <p:nvSpPr>
          <p:cNvPr id="4" name="Rectángulo 3">
            <a:extLst>
              <a:ext uri="{FF2B5EF4-FFF2-40B4-BE49-F238E27FC236}">
                <a16:creationId xmlns:a16="http://schemas.microsoft.com/office/drawing/2014/main" id="{63BACEAD-7834-97FF-E82A-A4C0BF6C0451}"/>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6"/>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6"/>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6"/>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110" name="Google Shape;110;p6"/>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Estructura de un documento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Tipo de documento (DTD)</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Cabecera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Párrafo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Separador y división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Divisiones anidadas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Cita larga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Formateo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Secciones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Resumen </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53764390-D49A-3CF3-758A-8465DD8B1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942" y="4636082"/>
            <a:ext cx="1827491" cy="55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3</a:t>
            </a:r>
            <a:r>
              <a:rPr lang="es-ES" sz="2800" b="1">
                <a:solidFill>
                  <a:srgbClr val="002E4C"/>
                </a:solidFill>
                <a:latin typeface="Open Sans ExtraBold"/>
                <a:ea typeface="Open Sans ExtraBold"/>
                <a:cs typeface="Open Sans ExtraBold"/>
                <a:sym typeface="Open Sans ExtraBold"/>
              </a:rPr>
              <a:t>. Tipo de documento (DTD)</a:t>
            </a:r>
            <a:endParaRPr sz="2700"/>
          </a:p>
        </p:txBody>
      </p:sp>
      <p:sp>
        <p:nvSpPr>
          <p:cNvPr id="116" name="Google Shape;116;p7"/>
          <p:cNvSpPr txBox="1"/>
          <p:nvPr/>
        </p:nvSpPr>
        <p:spPr>
          <a:xfrm>
            <a:off x="642938" y="964025"/>
            <a:ext cx="8248005" cy="35394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La etiqueta &lt;!DOCTYPE ….&gt; nos indica el tipo de documento con el que trabajaremos. Según el tipo de documento  que sea, se aplicarán una serie de reglas mediante las que podremos saber si el documento creado es válido o no.</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Los tipos de documentos posibles para la versión de HTML 4.01 son los siguientes: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Estricto</a:t>
            </a:r>
            <a:r>
              <a:rPr lang="es-ES" sz="1400" b="0" i="0" u="none" strike="noStrike" cap="none">
                <a:solidFill>
                  <a:srgbClr val="000000"/>
                </a:solidFill>
                <a:latin typeface="Arial"/>
                <a:ea typeface="Arial"/>
                <a:cs typeface="Arial"/>
                <a:sym typeface="Arial"/>
              </a:rPr>
              <a:t>: permite usar etiquetas HTML 4.01, pero no va a admitir etiquetas obsoletas.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&lt;!DOCTYPE html PUBLIC “-//W3C//DTD HTML 4.01//EN” “http://www.w3.org/TR/html4 /strict.dtd”&gt;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Transicional</a:t>
            </a:r>
            <a:r>
              <a:rPr lang="es-ES" sz="1400" b="0" i="0" u="none" strike="noStrike" cap="none">
                <a:solidFill>
                  <a:srgbClr val="000000"/>
                </a:solidFill>
                <a:latin typeface="Arial"/>
                <a:ea typeface="Arial"/>
                <a:cs typeface="Arial"/>
                <a:sym typeface="Arial"/>
              </a:rPr>
              <a:t>: en este se pueden usar etiquetas de cualquier versión de HTML.</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&lt;!DOCTYPE html PUBLIC “-//W3C//DTD HTML 4.01//EN” “http://www.w3.org/TR/html4 /loose.dtd”&gt;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Frameset</a:t>
            </a:r>
            <a:r>
              <a:rPr lang="es-ES" sz="1400" b="0" i="0" u="none" strike="noStrike" cap="none">
                <a:solidFill>
                  <a:srgbClr val="000000"/>
                </a:solidFill>
                <a:latin typeface="Arial"/>
                <a:ea typeface="Arial"/>
                <a:cs typeface="Arial"/>
                <a:sym typeface="Arial"/>
              </a:rPr>
              <a:t>: tendría soporte para frames (marcos que se crean en las páginas web). Actualmente lo podemos considerar desfasado, pues los frames se usan cada vez menos.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&lt;!DOCTYPE html PUBLIC “-//W3C//DTD HTML 4.01//EN”http://www.w3.org/TR/html4 /frameset.dtd”&gt;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Rectángulo 2">
            <a:extLst>
              <a:ext uri="{FF2B5EF4-FFF2-40B4-BE49-F238E27FC236}">
                <a16:creationId xmlns:a16="http://schemas.microsoft.com/office/drawing/2014/main" id="{34ADC693-963D-BD6D-C1FC-3170F5F03A59}"/>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3</a:t>
            </a:r>
            <a:r>
              <a:rPr lang="es-ES" sz="2800" b="1">
                <a:solidFill>
                  <a:srgbClr val="002E4C"/>
                </a:solidFill>
                <a:latin typeface="Open Sans ExtraBold"/>
                <a:ea typeface="Open Sans ExtraBold"/>
                <a:cs typeface="Open Sans ExtraBold"/>
                <a:sym typeface="Open Sans ExtraBold"/>
              </a:rPr>
              <a:t>. Tipo de documento (DTD)</a:t>
            </a:r>
            <a:endParaRPr sz="2700"/>
          </a:p>
        </p:txBody>
      </p:sp>
      <p:sp>
        <p:nvSpPr>
          <p:cNvPr id="122" name="Google Shape;122;p8"/>
          <p:cNvSpPr txBox="1"/>
          <p:nvPr/>
        </p:nvSpPr>
        <p:spPr>
          <a:xfrm>
            <a:off x="1033643" y="964025"/>
            <a:ext cx="7857300"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En caso de que trabajemos con la versión de HTML5, la manera de indicarlo se simplifica, porque simplemente tendríamos que poner la etiqueta:</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&lt;!DOCTYPE html&gt;.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Si no se indica el tipo de documento, el navegador pasa a un modo </a:t>
            </a:r>
            <a:r>
              <a:rPr lang="es-ES" sz="1400" b="1" i="0" u="none" strike="noStrike" cap="none">
                <a:solidFill>
                  <a:srgbClr val="000000"/>
                </a:solidFill>
                <a:latin typeface="Arial"/>
                <a:ea typeface="Arial"/>
                <a:cs typeface="Arial"/>
                <a:sym typeface="Arial"/>
              </a:rPr>
              <a:t>no estándar </a:t>
            </a:r>
            <a:r>
              <a:rPr lang="es-ES" sz="1400" b="0" i="0" u="none" strike="noStrike" cap="none">
                <a:solidFill>
                  <a:srgbClr val="000000"/>
                </a:solidFill>
                <a:latin typeface="Arial"/>
                <a:ea typeface="Arial"/>
                <a:cs typeface="Arial"/>
                <a:sym typeface="Arial"/>
              </a:rPr>
              <a:t>y se activa el </a:t>
            </a:r>
            <a:r>
              <a:rPr lang="es-ES" sz="1400" b="1" i="0" u="none" strike="noStrike" cap="none">
                <a:solidFill>
                  <a:srgbClr val="000000"/>
                </a:solidFill>
                <a:latin typeface="Arial"/>
                <a:ea typeface="Arial"/>
                <a:cs typeface="Arial"/>
                <a:sym typeface="Arial"/>
              </a:rPr>
              <a:t>modo de compatibilidad con páginas antiguas</a:t>
            </a:r>
            <a:r>
              <a:rPr lang="es-ES" sz="14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3" name="Google Shape;123;p8"/>
          <p:cNvPicPr preferRelativeResize="0"/>
          <p:nvPr/>
        </p:nvPicPr>
        <p:blipFill rotWithShape="1">
          <a:blip r:embed="rId3">
            <a:alphaModFix/>
          </a:blip>
          <a:srcRect/>
          <a:stretch/>
        </p:blipFill>
        <p:spPr>
          <a:xfrm>
            <a:off x="4568402" y="2883984"/>
            <a:ext cx="4321342" cy="1607725"/>
          </a:xfrm>
          <a:prstGeom prst="rect">
            <a:avLst/>
          </a:prstGeom>
          <a:noFill/>
          <a:ln>
            <a:noFill/>
          </a:ln>
        </p:spPr>
      </p:pic>
      <p:sp>
        <p:nvSpPr>
          <p:cNvPr id="124" name="Google Shape;124;p8"/>
          <p:cNvSpPr txBox="1"/>
          <p:nvPr/>
        </p:nvSpPr>
        <p:spPr>
          <a:xfrm>
            <a:off x="1033643" y="2883984"/>
            <a:ext cx="3538357" cy="160043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Esto puede ser peligroso porque algunas </a:t>
            </a:r>
            <a:r>
              <a:rPr lang="es-ES" sz="1400" b="1" i="0" u="none" strike="noStrike" cap="none">
                <a:solidFill>
                  <a:srgbClr val="000000"/>
                </a:solidFill>
                <a:latin typeface="Arial"/>
                <a:ea typeface="Arial"/>
                <a:cs typeface="Arial"/>
                <a:sym typeface="Arial"/>
              </a:rPr>
              <a:t>etiquetas se pueden interpretar de forma diferente</a:t>
            </a:r>
            <a:r>
              <a:rPr lang="es-ES" sz="1400" b="0" i="0" u="none" strike="noStrike" cap="none">
                <a:solidFill>
                  <a:srgbClr val="000000"/>
                </a:solidFill>
                <a:latin typeface="Arial"/>
                <a:ea typeface="Arial"/>
                <a:cs typeface="Arial"/>
                <a:sym typeface="Arial"/>
              </a:rPr>
              <a:t>. </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Si queremos que nuestro código use etiquetas HTML 4.01, y que no admita obsoletas, necesitaríamos el siguiente código:</a:t>
            </a:r>
            <a:endParaRPr/>
          </a:p>
        </p:txBody>
      </p:sp>
      <p:sp>
        <p:nvSpPr>
          <p:cNvPr id="3" name="Rectángulo 2">
            <a:extLst>
              <a:ext uri="{FF2B5EF4-FFF2-40B4-BE49-F238E27FC236}">
                <a16:creationId xmlns:a16="http://schemas.microsoft.com/office/drawing/2014/main" id="{DFF6BEFB-BB39-69F2-789D-63083A586932}"/>
              </a:ext>
            </a:extLst>
          </p:cNvPr>
          <p:cNvSpPr/>
          <p:nvPr/>
        </p:nvSpPr>
        <p:spPr>
          <a:xfrm>
            <a:off x="7995684" y="4713767"/>
            <a:ext cx="545804" cy="429733"/>
          </a:xfrm>
          <a:prstGeom prst="rect">
            <a:avLst/>
          </a:prstGeom>
          <a:solidFill>
            <a:srgbClr val="002E4C"/>
          </a:solidFill>
          <a:ln>
            <a:solidFill>
              <a:srgbClr val="002E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9"/>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9"/>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9"/>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133" name="Google Shape;133;p9"/>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Estructura de un documento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Tipo de documento (DTD)</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Cabecera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Párrafo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Separador y división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Divisiones anidadas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Cita larga</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Cuerpo bloques de contenido. Formateo</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Secciones</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Resumen </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pic>
        <p:nvPicPr>
          <p:cNvPr id="2" name="Picture 2" descr="ADA ITS - Instituto Tecnológico Superior ADA ITS">
            <a:extLst>
              <a:ext uri="{FF2B5EF4-FFF2-40B4-BE49-F238E27FC236}">
                <a16:creationId xmlns:a16="http://schemas.microsoft.com/office/drawing/2014/main" id="{8DEEAED7-E5F4-EB89-C322-3AFB62829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942" y="4636082"/>
            <a:ext cx="1827491" cy="557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2121</Words>
  <Application>Microsoft Office PowerPoint</Application>
  <PresentationFormat>Presentación en pantalla (16:9)</PresentationFormat>
  <Paragraphs>229</Paragraphs>
  <Slides>30</Slides>
  <Notes>30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Open Sans ExtraBold</vt:lpstr>
      <vt:lpstr>Arial</vt:lpstr>
      <vt:lpstr>Helvetica Neue</vt:lpstr>
      <vt:lpstr>Open Sans</vt:lpstr>
      <vt:lpstr>Simple Light</vt:lpstr>
      <vt:lpstr>Presentación de PowerPoint</vt:lpstr>
      <vt:lpstr>Presentación de PowerPoint</vt:lpstr>
      <vt:lpstr>Presentación de PowerPoint</vt:lpstr>
      <vt:lpstr>Introducción y contextualización </vt:lpstr>
      <vt:lpstr>2. Estructura de un documento HTML</vt:lpstr>
      <vt:lpstr>Presentación de PowerPoint</vt:lpstr>
      <vt:lpstr>3. Tipo de documento (DTD)</vt:lpstr>
      <vt:lpstr>3. Tipo de documento (DTD)</vt:lpstr>
      <vt:lpstr>Presentación de PowerPoint</vt:lpstr>
      <vt:lpstr>4. Cabecera</vt:lpstr>
      <vt:lpstr>4. Cabecera</vt:lpstr>
      <vt:lpstr>4. Cabecera. Charset</vt:lpstr>
      <vt:lpstr>4. Cabecera. Charset</vt:lpstr>
      <vt:lpstr>4. Cabecera. Charset</vt:lpstr>
      <vt:lpstr>Presentación de PowerPoint</vt:lpstr>
      <vt:lpstr>5. Cuerpo bloques de contenido. Párrafo</vt:lpstr>
      <vt:lpstr>5. Cuerpo bloques de contenido. Párrafo</vt:lpstr>
      <vt:lpstr>6. Cuerpo. Separador y división</vt:lpstr>
      <vt:lpstr>6. Cuerpo. Separador y división</vt:lpstr>
      <vt:lpstr>Presentación de PowerPoint</vt:lpstr>
      <vt:lpstr>7. Cuerpo. Divisiones anidadas</vt:lpstr>
      <vt:lpstr>8. Cuerpo. Cita larga</vt:lpstr>
      <vt:lpstr>9. Cuerpo. Formateo</vt:lpstr>
      <vt:lpstr>Presentación de PowerPoint</vt:lpstr>
      <vt:lpstr>10. Secciones</vt:lpstr>
      <vt:lpstr>10. Secciones</vt:lpstr>
      <vt:lpstr>11. Caso Práctico 1</vt:lpstr>
      <vt:lpstr>11. Caso Práctico 1</vt:lpstr>
      <vt:lpstr>12. Caso Práctico 2</vt:lpstr>
      <vt:lpstr>13. 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jesus doña</cp:lastModifiedBy>
  <cp:revision>1</cp:revision>
  <dcterms:modified xsi:type="dcterms:W3CDTF">2022-10-13T11:40:53Z</dcterms:modified>
</cp:coreProperties>
</file>