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62" r:id="rId4"/>
    <p:sldId id="266" r:id="rId5"/>
    <p:sldId id="281" r:id="rId6"/>
    <p:sldId id="282" r:id="rId7"/>
    <p:sldId id="297" r:id="rId8"/>
    <p:sldId id="283" r:id="rId9"/>
    <p:sldId id="284" r:id="rId10"/>
    <p:sldId id="298" r:id="rId11"/>
    <p:sldId id="299" r:id="rId12"/>
    <p:sldId id="300" r:id="rId13"/>
    <p:sldId id="285" r:id="rId14"/>
    <p:sldId id="286" r:id="rId15"/>
    <p:sldId id="287" r:id="rId16"/>
    <p:sldId id="301" r:id="rId17"/>
    <p:sldId id="288" r:id="rId18"/>
    <p:sldId id="302" r:id="rId19"/>
    <p:sldId id="303" r:id="rId20"/>
    <p:sldId id="289" r:id="rId21"/>
    <p:sldId id="304" r:id="rId22"/>
    <p:sldId id="290" r:id="rId23"/>
    <p:sldId id="305" r:id="rId24"/>
    <p:sldId id="306" r:id="rId25"/>
    <p:sldId id="291" r:id="rId26"/>
    <p:sldId id="292" r:id="rId27"/>
    <p:sldId id="293" r:id="rId28"/>
    <p:sldId id="294" r:id="rId29"/>
    <p:sldId id="307" r:id="rId30"/>
    <p:sldId id="308" r:id="rId31"/>
    <p:sldId id="309" r:id="rId32"/>
  </p:sldIdLst>
  <p:sldSz cx="9144000" cy="5143500" type="screen16x9"/>
  <p:notesSz cx="6858000" cy="9144000"/>
  <p:embeddedFontLst>
    <p:embeddedFont>
      <p:font typeface="Helvetica" panose="020B0604020202020204"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ExtraBold" panose="020B0906030804020204" pitchFamily="34" charset="0"/>
      <p:bold r:id="rId42"/>
      <p:italic r:id="rId43"/>
      <p:boldItalic r:id="rId44"/>
    </p:embeddedFont>
    <p:embeddedFont>
      <p:font typeface="Open Sans ExtraBold" panose="020B0906030804020204" pitchFamily="34" charset="0"/>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40"/>
    <p:restoredTop sz="94628"/>
  </p:normalViewPr>
  <p:slideViewPr>
    <p:cSldViewPr snapToGrid="0">
      <p:cViewPr varScale="1">
        <p:scale>
          <a:sx n="108" d="100"/>
          <a:sy n="108" d="100"/>
        </p:scale>
        <p:origin x="36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876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9718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764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48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242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16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7361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863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14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7000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3985bf04a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3985bf04a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20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8734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3264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62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046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650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4928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5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6165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16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47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4181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608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838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71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799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080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985bf04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985bf04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80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216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dirty="0"/>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2"/>
        <p:cNvGrpSpPr/>
        <p:nvPr/>
      </p:nvGrpSpPr>
      <p:grpSpPr>
        <a:xfrm>
          <a:off x="0" y="0"/>
          <a:ext cx="0" cy="0"/>
          <a:chOff x="0" y="0"/>
          <a:chExt cx="0" cy="0"/>
        </a:xfrm>
      </p:grpSpPr>
      <p:sp>
        <p:nvSpPr>
          <p:cNvPr id="13" name="Google Shape;13;p31"/>
          <p:cNvSpPr/>
          <p:nvPr/>
        </p:nvSpPr>
        <p:spPr>
          <a:xfrm>
            <a:off x="304850" y="384125"/>
            <a:ext cx="1259100" cy="360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1"/>
          <p:cNvSpPr/>
          <p:nvPr/>
        </p:nvSpPr>
        <p:spPr>
          <a:xfrm>
            <a:off x="0" y="4686000"/>
            <a:ext cx="9144000" cy="457500"/>
          </a:xfrm>
          <a:prstGeom prst="rect">
            <a:avLst/>
          </a:prstGeom>
          <a:solidFill>
            <a:srgbClr val="00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1"/>
          <p:cNvSpPr/>
          <p:nvPr/>
        </p:nvSpPr>
        <p:spPr>
          <a:xfrm>
            <a:off x="8968150" y="4686025"/>
            <a:ext cx="175800" cy="4575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1"/>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2E4C"/>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31"/>
          <p:cNvSpPr txBox="1">
            <a:spLocks noGrp="1"/>
          </p:cNvSpPr>
          <p:nvPr>
            <p:ph type="subTitle" idx="1"/>
          </p:nvPr>
        </p:nvSpPr>
        <p:spPr>
          <a:xfrm>
            <a:off x="795250" y="1005250"/>
            <a:ext cx="7857300" cy="457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000"/>
              <a:buFont typeface="Arial"/>
              <a:buNone/>
              <a:defRPr sz="2000" b="1" i="0" u="none" strike="noStrike" cap="none">
                <a:solidFill>
                  <a:srgbClr val="002E4C"/>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1"/>
          <p:cNvSpPr txBox="1">
            <a:spLocks noGrp="1"/>
          </p:cNvSpPr>
          <p:nvPr>
            <p:ph type="body" idx="2"/>
          </p:nvPr>
        </p:nvSpPr>
        <p:spPr>
          <a:xfrm>
            <a:off x="795250" y="1733550"/>
            <a:ext cx="7857300" cy="24576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8pPr>
            <a:lvl9pPr marL="4114800" marR="0" lvl="8" indent="-330200" algn="l" rtl="0">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9pPr>
          </a:lstStyle>
          <a:p>
            <a:endParaRPr/>
          </a:p>
        </p:txBody>
      </p:sp>
      <p:pic>
        <p:nvPicPr>
          <p:cNvPr id="19" name="Google Shape;19;p31"/>
          <p:cNvPicPr preferRelativeResize="0"/>
          <p:nvPr/>
        </p:nvPicPr>
        <p:blipFill rotWithShape="1">
          <a:blip r:embed="rId2">
            <a:alphaModFix/>
          </a:blip>
          <a:srcRect/>
          <a:stretch/>
        </p:blipFill>
        <p:spPr>
          <a:xfrm>
            <a:off x="7975075" y="4641000"/>
            <a:ext cx="598474" cy="541424"/>
          </a:xfrm>
          <a:prstGeom prst="rect">
            <a:avLst/>
          </a:prstGeom>
          <a:noFill/>
          <a:ln>
            <a:noFill/>
          </a:ln>
        </p:spPr>
      </p:pic>
    </p:spTree>
    <p:extLst>
      <p:ext uri="{BB962C8B-B14F-4D97-AF65-F5344CB8AC3E}">
        <p14:creationId xmlns:p14="http://schemas.microsoft.com/office/powerpoint/2010/main" val="281058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2" descr="HTML. Lenguaje de Marcas de Hipertexto, definicion - Digital Cubik">
            <a:extLst>
              <a:ext uri="{FF2B5EF4-FFF2-40B4-BE49-F238E27FC236}">
                <a16:creationId xmlns:a16="http://schemas.microsoft.com/office/drawing/2014/main" id="{F217711A-53BD-614C-A77D-96290F9364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41" r="10491"/>
          <a:stretch/>
        </p:blipFill>
        <p:spPr bwMode="auto">
          <a:xfrm>
            <a:off x="0" y="0"/>
            <a:ext cx="5656881" cy="5143500"/>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5;p13"/>
          <p:cNvSpPr txBox="1"/>
          <p:nvPr/>
        </p:nvSpPr>
        <p:spPr>
          <a:xfrm>
            <a:off x="5656881" y="300660"/>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Lenguaje de marcas</a:t>
            </a:r>
            <a:endParaRPr sz="3200" dirty="0">
              <a:solidFill>
                <a:srgbClr val="002E4C"/>
              </a:solidFill>
              <a:latin typeface="Open Sans ExtraBold"/>
              <a:ea typeface="Open Sans ExtraBold"/>
              <a:cs typeface="Open Sans ExtraBold"/>
              <a:sym typeface="Open Sans ExtraBold"/>
            </a:endParaRPr>
          </a:p>
        </p:txBody>
      </p:sp>
      <p:sp>
        <p:nvSpPr>
          <p:cNvPr id="56" name="Google Shape;56;p13"/>
          <p:cNvSpPr txBox="1"/>
          <p:nvPr/>
        </p:nvSpPr>
        <p:spPr>
          <a:xfrm>
            <a:off x="5656881" y="1343281"/>
            <a:ext cx="3363133"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a:solidFill>
                  <a:srgbClr val="002E4C"/>
                </a:solidFill>
                <a:latin typeface="Open Sans"/>
                <a:ea typeface="Open Sans"/>
                <a:cs typeface="Open Sans"/>
                <a:sym typeface="Open Sans"/>
              </a:rPr>
              <a:t>TEMA 6. La web semántica HTML5</a:t>
            </a:r>
            <a:endParaRPr sz="2000" b="1" dirty="0">
              <a:solidFill>
                <a:srgbClr val="002E4C"/>
              </a:solidFill>
              <a:latin typeface="Open Sans"/>
              <a:ea typeface="Open Sans"/>
              <a:cs typeface="Open Sans"/>
              <a:sym typeface="Open Sans"/>
            </a:endParaRPr>
          </a:p>
        </p:txBody>
      </p:sp>
      <p:cxnSp>
        <p:nvCxnSpPr>
          <p:cNvPr id="58" name="Google Shape;58;p13"/>
          <p:cNvCxnSpPr/>
          <p:nvPr/>
        </p:nvCxnSpPr>
        <p:spPr>
          <a:xfrm>
            <a:off x="3760600" y="881950"/>
            <a:ext cx="1368900" cy="7200"/>
          </a:xfrm>
          <a:prstGeom prst="straightConnector1">
            <a:avLst/>
          </a:prstGeom>
          <a:noFill/>
          <a:ln w="76200" cap="flat" cmpd="sng">
            <a:solidFill>
              <a:schemeClr val="accent5"/>
            </a:solidFill>
            <a:prstDash val="solid"/>
            <a:round/>
            <a:headEnd type="none" w="med" len="med"/>
            <a:tailEnd type="none" w="med" len="med"/>
          </a:ln>
        </p:spPr>
      </p:cxnSp>
      <p:pic>
        <p:nvPicPr>
          <p:cNvPr id="1026" name="Picture 2" descr="ADA ITS - Instituto Tecnológico Superior ADA ITS">
            <a:extLst>
              <a:ext uri="{FF2B5EF4-FFF2-40B4-BE49-F238E27FC236}">
                <a16:creationId xmlns:a16="http://schemas.microsoft.com/office/drawing/2014/main" id="{14F79901-CF8B-B0B9-28B4-206BFDAEB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881" y="3847878"/>
            <a:ext cx="3810000" cy="1162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8009116"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Etiquetas para estructura de contenido. Cabecera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76999"/>
          </a:xfrm>
          <a:prstGeom prst="rect">
            <a:avLst/>
          </a:prstGeom>
          <a:noFill/>
        </p:spPr>
        <p:txBody>
          <a:bodyPr wrap="square" rtlCol="0">
            <a:spAutoFit/>
          </a:bodyPr>
          <a:lstStyle/>
          <a:p>
            <a:pPr marL="742950" lvl="1" indent="-285750">
              <a:buFont typeface="Arial" panose="020B0604020202020204" pitchFamily="34" charset="0"/>
              <a:buChar char="•"/>
            </a:pPr>
            <a:endParaRPr lang="es-ES" sz="1200" dirty="0">
              <a:effectLst/>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04D4BEF0-39FC-A7C5-8096-4228A173738D}"/>
              </a:ext>
            </a:extLst>
          </p:cNvPr>
          <p:cNvPicPr>
            <a:picLocks noChangeAspect="1"/>
          </p:cNvPicPr>
          <p:nvPr/>
        </p:nvPicPr>
        <p:blipFill>
          <a:blip r:embed="rId3"/>
          <a:stretch>
            <a:fillRect/>
          </a:stretch>
        </p:blipFill>
        <p:spPr>
          <a:xfrm>
            <a:off x="270873" y="1365069"/>
            <a:ext cx="2349500" cy="1943100"/>
          </a:xfrm>
          <a:prstGeom prst="rect">
            <a:avLst/>
          </a:prstGeom>
        </p:spPr>
      </p:pic>
      <p:pic>
        <p:nvPicPr>
          <p:cNvPr id="5" name="Imagen 4">
            <a:extLst>
              <a:ext uri="{FF2B5EF4-FFF2-40B4-BE49-F238E27FC236}">
                <a16:creationId xmlns:a16="http://schemas.microsoft.com/office/drawing/2014/main" id="{23980ECA-547C-B002-02C6-C6DA45F63EB1}"/>
              </a:ext>
            </a:extLst>
          </p:cNvPr>
          <p:cNvPicPr>
            <a:picLocks noChangeAspect="1"/>
          </p:cNvPicPr>
          <p:nvPr/>
        </p:nvPicPr>
        <p:blipFill>
          <a:blip r:embed="rId4"/>
          <a:stretch>
            <a:fillRect/>
          </a:stretch>
        </p:blipFill>
        <p:spPr>
          <a:xfrm>
            <a:off x="7552248" y="885648"/>
            <a:ext cx="1293845" cy="2676158"/>
          </a:xfrm>
          <a:prstGeom prst="rect">
            <a:avLst/>
          </a:prstGeom>
        </p:spPr>
      </p:pic>
      <p:sp>
        <p:nvSpPr>
          <p:cNvPr id="8" name="CuadroTexto 7">
            <a:extLst>
              <a:ext uri="{FF2B5EF4-FFF2-40B4-BE49-F238E27FC236}">
                <a16:creationId xmlns:a16="http://schemas.microsoft.com/office/drawing/2014/main" id="{05EF52D0-CD30-637F-F8C9-790CB0F37DA1}"/>
              </a:ext>
            </a:extLst>
          </p:cNvPr>
          <p:cNvSpPr txBox="1"/>
          <p:nvPr/>
        </p:nvSpPr>
        <p:spPr>
          <a:xfrm>
            <a:off x="2662101" y="1335092"/>
            <a:ext cx="4572000" cy="1938992"/>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En HTML4, cuando se quería dividir el documento en secciones, teníamos que usar la etiqueta &lt;</a:t>
            </a:r>
            <a:r>
              <a:rPr lang="es-ES" sz="1200" dirty="0" err="1">
                <a:effectLst/>
                <a:latin typeface="Arial" panose="020B0604020202020204" pitchFamily="34" charset="0"/>
                <a:cs typeface="Arial" panose="020B0604020202020204" pitchFamily="34" charset="0"/>
              </a:rPr>
              <a:t>div</a:t>
            </a:r>
            <a:r>
              <a:rPr lang="es-ES" sz="1200" dirty="0">
                <a:effectLst/>
                <a:latin typeface="Arial" panose="020B0604020202020204" pitchFamily="34" charset="0"/>
                <a:cs typeface="Arial" panose="020B0604020202020204" pitchFamily="34" charset="0"/>
              </a:rPr>
              <a:t>&gt;, y no era posible</a:t>
            </a:r>
          </a:p>
          <a:p>
            <a:r>
              <a:rPr lang="es-ES" sz="1200" dirty="0">
                <a:effectLst/>
                <a:latin typeface="Arial" panose="020B0604020202020204" pitchFamily="34" charset="0"/>
                <a:cs typeface="Arial" panose="020B0604020202020204" pitchFamily="34" charset="0"/>
              </a:rPr>
              <a:t>utilizar otra etiqueta. Por lo tanto, nos veíamos muy limitados a la hora de dar significado a contenidos agrupados.</a:t>
            </a:r>
          </a:p>
          <a:p>
            <a:r>
              <a:rPr lang="es-ES" sz="1200" dirty="0">
                <a:effectLst/>
                <a:latin typeface="Arial" panose="020B0604020202020204" pitchFamily="34" charset="0"/>
                <a:cs typeface="Arial" panose="020B0604020202020204" pitchFamily="34" charset="0"/>
              </a:rPr>
              <a:t>Con HTML5 podremos dividir el documento HTML tal y como se muestra en la siguiente figura:</a:t>
            </a:r>
          </a:p>
          <a:p>
            <a:r>
              <a:rPr lang="es-ES" sz="1200" dirty="0">
                <a:effectLst/>
                <a:latin typeface="Arial" panose="020B0604020202020204" pitchFamily="34" charset="0"/>
                <a:cs typeface="Arial" panose="020B0604020202020204" pitchFamily="34" charset="0"/>
              </a:rPr>
              <a:t>Todas estas etiquetas las usaremos dentro del &lt;</a:t>
            </a:r>
            <a:r>
              <a:rPr lang="es-ES" sz="1200" dirty="0" err="1">
                <a:effectLst/>
                <a:latin typeface="Arial" panose="020B0604020202020204" pitchFamily="34" charset="0"/>
                <a:cs typeface="Arial" panose="020B0604020202020204" pitchFamily="34" charset="0"/>
              </a:rPr>
              <a:t>body</a:t>
            </a:r>
            <a:r>
              <a:rPr lang="es-ES" sz="1200" dirty="0">
                <a:effectLst/>
                <a:latin typeface="Arial" panose="020B0604020202020204" pitchFamily="34" charset="0"/>
                <a:cs typeface="Arial" panose="020B0604020202020204" pitchFamily="34" charset="0"/>
              </a:rPr>
              <a:t>&gt; y,</a:t>
            </a:r>
          </a:p>
          <a:p>
            <a:r>
              <a:rPr lang="es-ES" sz="1200" dirty="0">
                <a:effectLst/>
                <a:latin typeface="Arial" panose="020B0604020202020204" pitchFamily="34" charset="0"/>
                <a:cs typeface="Arial" panose="020B0604020202020204" pitchFamily="34" charset="0"/>
              </a:rPr>
              <a:t>a su vez, podemos incluir todos los elementos HTML que</a:t>
            </a:r>
          </a:p>
          <a:p>
            <a:r>
              <a:rPr lang="es-ES" sz="1200" dirty="0">
                <a:effectLst/>
                <a:latin typeface="Arial" panose="020B0604020202020204" pitchFamily="34" charset="0"/>
                <a:cs typeface="Arial" panose="020B0604020202020204" pitchFamily="34" charset="0"/>
              </a:rPr>
              <a:t>hemos visto en temas anteriores.</a:t>
            </a:r>
          </a:p>
          <a:p>
            <a:endParaRPr lang="es-ES" sz="1200" dirty="0">
              <a:effectLst/>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5CDF19CA-7259-3D65-FE4E-06B2B4D559D1}"/>
              </a:ext>
            </a:extLst>
          </p:cNvPr>
          <p:cNvSpPr txBox="1"/>
          <p:nvPr/>
        </p:nvSpPr>
        <p:spPr>
          <a:xfrm>
            <a:off x="33277" y="3215502"/>
            <a:ext cx="8280944" cy="1569660"/>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Normalmente, se ubica al principio de la página. No debemos confundir esta etiqueta con la cabecera principal del</a:t>
            </a:r>
          </a:p>
          <a:p>
            <a:r>
              <a:rPr lang="es-ES" sz="1200" dirty="0">
                <a:effectLst/>
                <a:latin typeface="Arial" panose="020B0604020202020204" pitchFamily="34" charset="0"/>
                <a:cs typeface="Arial" panose="020B0604020202020204" pitchFamily="34" charset="0"/>
              </a:rPr>
              <a:t>documento HTML, la cual indicamos con la etiqueta &lt;head&gt; y que se encuentra al principio de nuestra página web.</a:t>
            </a:r>
          </a:p>
          <a:p>
            <a:r>
              <a:rPr lang="es-ES" sz="1200" dirty="0">
                <a:effectLst/>
                <a:latin typeface="Arial" panose="020B0604020202020204" pitchFamily="34" charset="0"/>
                <a:cs typeface="Arial" panose="020B0604020202020204" pitchFamily="34" charset="0"/>
              </a:rPr>
              <a:t>Dentro de esta etiqueta, se colocará el contenido que queremos dedicar a la cabecera de nuestro documento, como</a:t>
            </a:r>
          </a:p>
          <a:p>
            <a:r>
              <a:rPr lang="es-ES" sz="1200" dirty="0">
                <a:effectLst/>
                <a:latin typeface="Arial" panose="020B0604020202020204" pitchFamily="34" charset="0"/>
                <a:cs typeface="Arial" panose="020B0604020202020204" pitchFamily="34" charset="0"/>
              </a:rPr>
              <a:t>puede ser el logo de la empresa, nombre, eslogan, navegación.</a:t>
            </a:r>
          </a:p>
          <a:p>
            <a:r>
              <a:rPr lang="es-ES" sz="1200" dirty="0">
                <a:effectLst/>
                <a:latin typeface="Arial" panose="020B0604020202020204" pitchFamily="34" charset="0"/>
                <a:cs typeface="Arial" panose="020B0604020202020204" pitchFamily="34" charset="0"/>
              </a:rPr>
              <a:t>El encabezado también se puede utilizar dentro de otros elementos semánticos como, por ejemplo, la cabecera</a:t>
            </a:r>
          </a:p>
          <a:p>
            <a:r>
              <a:rPr lang="es-ES" sz="1200" dirty="0">
                <a:effectLst/>
                <a:latin typeface="Arial" panose="020B0604020202020204" pitchFamily="34" charset="0"/>
                <a:cs typeface="Arial" panose="020B0604020202020204" pitchFamily="34" charset="0"/>
              </a:rPr>
              <a:t>de una sección, aportando datos sobre esa parte del documento. En este caso su ubicación no es el principio de</a:t>
            </a:r>
          </a:p>
          <a:p>
            <a:r>
              <a:rPr lang="es-ES" sz="1200" dirty="0">
                <a:effectLst/>
                <a:latin typeface="Arial" panose="020B0604020202020204" pitchFamily="34" charset="0"/>
                <a:cs typeface="Arial" panose="020B0604020202020204" pitchFamily="34" charset="0"/>
              </a:rPr>
              <a:t>la página.</a:t>
            </a:r>
          </a:p>
          <a:p>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FE50B295-10EC-2DC7-D2A0-284F273BDCEE}"/>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3815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Navegación. </a:t>
            </a:r>
            <a:r>
              <a:rPr lang="es-ES" sz="2800" b="1" dirty="0" err="1">
                <a:solidFill>
                  <a:srgbClr val="002E4C"/>
                </a:solidFill>
                <a:latin typeface="Open Sans Extrabold"/>
                <a:ea typeface="Open Sans Extrabold"/>
                <a:cs typeface="Open Sans Extrabold"/>
                <a:sym typeface="Open Sans ExtraBold"/>
              </a:rPr>
              <a:t>Nav</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970318"/>
          </a:xfrm>
          <a:prstGeom prst="rect">
            <a:avLst/>
          </a:prstGeom>
          <a:noFill/>
        </p:spPr>
        <p:txBody>
          <a:bodyPr wrap="square" rtlCol="0">
            <a:spAutoFit/>
          </a:bodyPr>
          <a:lstStyle/>
          <a:p>
            <a:r>
              <a:rPr lang="es-ES" sz="1200" b="1" dirty="0" err="1">
                <a:effectLst/>
                <a:latin typeface="Arial" panose="020B0604020202020204" pitchFamily="34" charset="0"/>
                <a:cs typeface="Arial" panose="020B0604020202020204" pitchFamily="34" charset="0"/>
              </a:rPr>
              <a:t>Navegacion</a:t>
            </a:r>
            <a:r>
              <a:rPr lang="es-ES" sz="1200" b="1" dirty="0">
                <a:effectLst/>
                <a:latin typeface="Arial" panose="020B0604020202020204" pitchFamily="34" charset="0"/>
                <a:cs typeface="Arial" panose="020B0604020202020204" pitchFamily="34" charset="0"/>
              </a:rPr>
              <a:t> &lt;</a:t>
            </a:r>
            <a:r>
              <a:rPr lang="es-ES" sz="1200" b="1" dirty="0" err="1">
                <a:effectLst/>
                <a:latin typeface="Arial" panose="020B0604020202020204" pitchFamily="34" charset="0"/>
                <a:cs typeface="Arial" panose="020B0604020202020204" pitchFamily="34" charset="0"/>
              </a:rPr>
              <a:t>Nav</a:t>
            </a:r>
            <a:r>
              <a:rPr lang="es-ES" sz="1200" b="1" dirty="0">
                <a:effectLst/>
                <a:latin typeface="Arial" panose="020B0604020202020204" pitchFamily="34" charset="0"/>
                <a:cs typeface="Arial" panose="020B0604020202020204" pitchFamily="34" charset="0"/>
              </a:rPr>
              <a:t>&gt;:</a:t>
            </a:r>
            <a:r>
              <a:rPr lang="es-ES" sz="1200" dirty="0">
                <a:effectLst/>
                <a:latin typeface="Arial" panose="020B0604020202020204" pitchFamily="34" charset="0"/>
                <a:cs typeface="Arial" panose="020B0604020202020204" pitchFamily="34" charset="0"/>
              </a:rPr>
              <a:t> Define la parte del documento donde tendremos los enlaces que nos van a permitir acceder a los diferentes apartados del documento HTML. Normalmente, se asocia con el menú superior que podemos ver en numerosas páginas web. Al igual que ocurre con la etiqueta &lt;</a:t>
            </a:r>
            <a:r>
              <a:rPr lang="es-ES" sz="1200" dirty="0" err="1">
                <a:effectLst/>
                <a:latin typeface="Arial" panose="020B0604020202020204" pitchFamily="34" charset="0"/>
                <a:cs typeface="Arial" panose="020B0604020202020204" pitchFamily="34" charset="0"/>
              </a:rPr>
              <a:t>header</a:t>
            </a:r>
            <a:r>
              <a:rPr lang="es-ES" sz="1200" dirty="0">
                <a:effectLst/>
                <a:latin typeface="Arial" panose="020B0604020202020204" pitchFamily="34" charset="0"/>
                <a:cs typeface="Arial" panose="020B0604020202020204" pitchFamily="34" charset="0"/>
              </a:rPr>
              <a:t>&gt;, también podremos disponer de esta etiqueta en otras partes del documento HTML, por ejemplo, en un menú que tengamos en el pie de página o en un lateral.</a:t>
            </a:r>
          </a:p>
          <a:p>
            <a:endParaRPr lang="es-ES" sz="1200" dirty="0">
              <a:latin typeface="Arial" panose="020B0604020202020204" pitchFamily="34" charset="0"/>
              <a:cs typeface="Arial" panose="020B0604020202020204" pitchFamily="34" charset="0"/>
            </a:endParaRPr>
          </a:p>
          <a:p>
            <a:r>
              <a:rPr lang="es-ES" sz="1200" b="1" dirty="0">
                <a:effectLst/>
                <a:latin typeface="Arial" panose="020B0604020202020204" pitchFamily="34" charset="0"/>
                <a:cs typeface="Arial" panose="020B0604020202020204" pitchFamily="34" charset="0"/>
              </a:rPr>
              <a:t>Contenido &lt;</a:t>
            </a:r>
            <a:r>
              <a:rPr lang="es-ES" sz="1200" b="1" dirty="0" err="1">
                <a:effectLst/>
                <a:latin typeface="Arial" panose="020B0604020202020204" pitchFamily="34" charset="0"/>
                <a:cs typeface="Arial" panose="020B0604020202020204" pitchFamily="34" charset="0"/>
              </a:rPr>
              <a:t>Main</a:t>
            </a:r>
            <a:r>
              <a:rPr lang="es-ES" sz="1200" b="1" dirty="0">
                <a:effectLst/>
                <a:latin typeface="Arial" panose="020B0604020202020204" pitchFamily="34" charset="0"/>
                <a:cs typeface="Arial" panose="020B0604020202020204" pitchFamily="34" charset="0"/>
              </a:rPr>
              <a:t>&gt;: </a:t>
            </a:r>
            <a:r>
              <a:rPr lang="es-ES" sz="1200" dirty="0">
                <a:effectLst/>
                <a:latin typeface="Arial" panose="020B0604020202020204" pitchFamily="34" charset="0"/>
                <a:cs typeface="Arial" panose="020B0604020202020204" pitchFamily="34" charset="0"/>
              </a:rPr>
              <a:t>Dentro de esta etiqueta tenemos el contenido principal de nuestra página y tiene las siguientes características:</a:t>
            </a:r>
          </a:p>
          <a:p>
            <a:r>
              <a:rPr lang="es-ES" sz="1200" dirty="0">
                <a:effectLst/>
                <a:latin typeface="Arial" panose="020B0604020202020204" pitchFamily="34" charset="0"/>
                <a:cs typeface="Arial" panose="020B0604020202020204" pitchFamily="34" charset="0"/>
              </a:rPr>
              <a:t>• Es única en la página. No se puede repetir.</a:t>
            </a:r>
          </a:p>
          <a:p>
            <a:r>
              <a:rPr lang="es-ES" sz="1200" dirty="0">
                <a:effectLst/>
                <a:latin typeface="Arial" panose="020B0604020202020204" pitchFamily="34" charset="0"/>
                <a:cs typeface="Arial" panose="020B0604020202020204" pitchFamily="34" charset="0"/>
              </a:rPr>
              <a:t>• No puede formar parte de otra capa.</a:t>
            </a:r>
          </a:p>
          <a:p>
            <a:r>
              <a:rPr lang="es-ES" sz="1200" dirty="0">
                <a:effectLst/>
                <a:latin typeface="Arial" panose="020B0604020202020204" pitchFamily="34" charset="0"/>
                <a:cs typeface="Arial" panose="020B0604020202020204" pitchFamily="34" charset="0"/>
              </a:rPr>
              <a:t>• Contendrá el contenido que varía de una página a otra. Normalmente el resto de etiquetas semánticas se</a:t>
            </a:r>
          </a:p>
          <a:p>
            <a:r>
              <a:rPr lang="es-ES" sz="1200" dirty="0">
                <a:effectLst/>
                <a:latin typeface="Arial" panose="020B0604020202020204" pitchFamily="34" charset="0"/>
                <a:cs typeface="Arial" panose="020B0604020202020204" pitchFamily="34" charset="0"/>
              </a:rPr>
              <a:t>repiten en todas las páginas de nuestro sitio web.</a:t>
            </a:r>
          </a:p>
          <a:p>
            <a:endParaRPr lang="es-ES" sz="1200" dirty="0">
              <a:latin typeface="Arial" panose="020B0604020202020204" pitchFamily="34" charset="0"/>
              <a:cs typeface="Arial" panose="020B0604020202020204" pitchFamily="34" charset="0"/>
            </a:endParaRPr>
          </a:p>
          <a:p>
            <a:r>
              <a:rPr lang="es-ES" sz="1200" b="1" dirty="0">
                <a:effectLst/>
                <a:latin typeface="Arial" panose="020B0604020202020204" pitchFamily="34" charset="0"/>
                <a:cs typeface="Arial" panose="020B0604020202020204" pitchFamily="34" charset="0"/>
              </a:rPr>
              <a:t>Contenido genérico &lt;</a:t>
            </a:r>
            <a:r>
              <a:rPr lang="es-ES" sz="1200" b="1" dirty="0" err="1">
                <a:effectLst/>
                <a:latin typeface="Arial" panose="020B0604020202020204" pitchFamily="34" charset="0"/>
                <a:cs typeface="Arial" panose="020B0604020202020204" pitchFamily="34" charset="0"/>
              </a:rPr>
              <a:t>section</a:t>
            </a:r>
            <a:r>
              <a:rPr lang="es-ES" sz="1200" b="1" dirty="0">
                <a:effectLst/>
                <a:latin typeface="Arial" panose="020B0604020202020204" pitchFamily="34" charset="0"/>
                <a:cs typeface="Arial" panose="020B0604020202020204" pitchFamily="34" charset="0"/>
              </a:rPr>
              <a:t>&gt;: </a:t>
            </a:r>
            <a:r>
              <a:rPr lang="es-ES" sz="1200" i="1" dirty="0">
                <a:effectLst/>
                <a:latin typeface="Arial" panose="020B0604020202020204" pitchFamily="34" charset="0"/>
                <a:cs typeface="Arial" panose="020B0604020202020204" pitchFamily="34" charset="0"/>
              </a:rPr>
              <a:t>El contenido que incluyamos en esta etiqueta serán secciones de información similares. Por ejemplo, si tenemos un</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blog sobre deportes, podremos crear una sección de baloncesto, otra de fútbol y otra de ciclismo.</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Las etiquetas &lt;</a:t>
            </a:r>
            <a:r>
              <a:rPr lang="es-ES" sz="1200" i="1" dirty="0" err="1">
                <a:effectLst/>
                <a:latin typeface="Arial" panose="020B0604020202020204" pitchFamily="34" charset="0"/>
                <a:cs typeface="Arial" panose="020B0604020202020204" pitchFamily="34" charset="0"/>
              </a:rPr>
              <a:t>section</a:t>
            </a:r>
            <a:r>
              <a:rPr lang="es-ES" sz="1200" i="1" dirty="0">
                <a:effectLst/>
                <a:latin typeface="Arial" panose="020B0604020202020204" pitchFamily="34" charset="0"/>
                <a:cs typeface="Arial" panose="020B0604020202020204" pitchFamily="34" charset="0"/>
              </a:rPr>
              <a:t>&gt; se pueden repetir en nuestra página y pueden contener, a su vez, otras cajas &lt;</a:t>
            </a:r>
            <a:r>
              <a:rPr lang="es-ES" sz="1200" i="1" dirty="0" err="1">
                <a:effectLst/>
                <a:latin typeface="Arial" panose="020B0604020202020204" pitchFamily="34" charset="0"/>
                <a:cs typeface="Arial" panose="020B0604020202020204" pitchFamily="34" charset="0"/>
              </a:rPr>
              <a:t>div</a:t>
            </a:r>
            <a:r>
              <a:rPr lang="es-ES" sz="1200" i="1" dirty="0">
                <a:effectLst/>
                <a:latin typeface="Arial" panose="020B0604020202020204" pitchFamily="34" charset="0"/>
                <a:cs typeface="Arial" panose="020B0604020202020204" pitchFamily="34" charset="0"/>
              </a:rPr>
              <a:t>&gt; o &lt;</a:t>
            </a:r>
            <a:r>
              <a:rPr lang="es-ES" sz="1200" i="1" dirty="0" err="1">
                <a:effectLst/>
                <a:latin typeface="Arial" panose="020B0604020202020204" pitchFamily="34" charset="0"/>
                <a:cs typeface="Arial" panose="020B0604020202020204" pitchFamily="34" charset="0"/>
              </a:rPr>
              <a:t>article</a:t>
            </a:r>
            <a:r>
              <a:rPr lang="es-ES" sz="1200" i="1" dirty="0">
                <a:effectLst/>
                <a:latin typeface="Arial" panose="020B0604020202020204" pitchFamily="34" charset="0"/>
                <a:cs typeface="Arial" panose="020B0604020202020204" pitchFamily="34" charset="0"/>
              </a:rPr>
              <a:t>&gt;.</a:t>
            </a:r>
            <a:endParaRPr lang="es-ES" sz="1200" dirty="0">
              <a:effectLst/>
              <a:latin typeface="Arial" panose="020B0604020202020204" pitchFamily="34" charset="0"/>
              <a:cs typeface="Arial" panose="020B0604020202020204" pitchFamily="34" charset="0"/>
            </a:endParaRPr>
          </a:p>
          <a:p>
            <a:endParaRPr lang="es-ES" sz="1200" dirty="0">
              <a:effectLst/>
              <a:latin typeface="Arial" panose="020B0604020202020204" pitchFamily="34" charset="0"/>
              <a:cs typeface="Arial" panose="020B0604020202020204" pitchFamily="34" charset="0"/>
            </a:endParaRPr>
          </a:p>
          <a:p>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43DA141E-2E6A-88E3-D0C9-259BE9495052}"/>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480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Etiquetas nuevas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046988"/>
          </a:xfrm>
          <a:prstGeom prst="rect">
            <a:avLst/>
          </a:prstGeom>
          <a:noFill/>
        </p:spPr>
        <p:txBody>
          <a:bodyPr wrap="square" rtlCol="0">
            <a:spAutoFit/>
          </a:bodyPr>
          <a:lstStyle/>
          <a:p>
            <a:r>
              <a:rPr lang="es-ES" sz="1200" b="1" dirty="0">
                <a:solidFill>
                  <a:srgbClr val="132F4A"/>
                </a:solidFill>
                <a:effectLst/>
                <a:latin typeface="Arial" panose="020B0604020202020204" pitchFamily="34" charset="0"/>
                <a:cs typeface="Arial" panose="020B0604020202020204" pitchFamily="34" charset="0"/>
              </a:rPr>
              <a:t>Contenido específico (&lt;</a:t>
            </a:r>
            <a:r>
              <a:rPr lang="es-ES" sz="1200" b="1" dirty="0" err="1">
                <a:solidFill>
                  <a:srgbClr val="132F4A"/>
                </a:solidFill>
                <a:effectLst/>
                <a:latin typeface="Arial" panose="020B0604020202020204" pitchFamily="34" charset="0"/>
                <a:cs typeface="Arial" panose="020B0604020202020204" pitchFamily="34" charset="0"/>
              </a:rPr>
              <a:t>article</a:t>
            </a:r>
            <a:r>
              <a:rPr lang="es-ES" sz="1200" b="1" dirty="0">
                <a:solidFill>
                  <a:srgbClr val="132F4A"/>
                </a:solidFill>
                <a:effectLst/>
                <a:latin typeface="Arial" panose="020B0604020202020204" pitchFamily="34" charset="0"/>
                <a:cs typeface="Arial" panose="020B0604020202020204" pitchFamily="34" charset="0"/>
              </a:rPr>
              <a:t>&gt;):  </a:t>
            </a:r>
            <a:r>
              <a:rPr lang="es-ES" sz="1200" dirty="0">
                <a:effectLst/>
                <a:latin typeface="Arial" panose="020B0604020202020204" pitchFamily="34" charset="0"/>
                <a:cs typeface="Arial" panose="020B0604020202020204" pitchFamily="34" charset="0"/>
              </a:rPr>
              <a:t>Su objetivo también es albergar contenido de nuestra página web. Muestra información más concreta y suele tener</a:t>
            </a:r>
          </a:p>
          <a:p>
            <a:r>
              <a:rPr lang="es-ES" sz="1200" dirty="0">
                <a:effectLst/>
                <a:latin typeface="Arial" panose="020B0604020202020204" pitchFamily="34" charset="0"/>
                <a:cs typeface="Arial" panose="020B0604020202020204" pitchFamily="34" charset="0"/>
              </a:rPr>
              <a:t>un carácter autónomo. Normalmente se incluye dentro de la etiqueta &lt;</a:t>
            </a:r>
            <a:r>
              <a:rPr lang="es-ES" sz="1200" dirty="0" err="1">
                <a:effectLst/>
                <a:latin typeface="Arial" panose="020B0604020202020204" pitchFamily="34" charset="0"/>
                <a:cs typeface="Arial" panose="020B0604020202020204" pitchFamily="34" charset="0"/>
              </a:rPr>
              <a:t>section</a:t>
            </a:r>
            <a:r>
              <a:rPr lang="es-ES" sz="1200" dirty="0">
                <a:effectLst/>
                <a:latin typeface="Arial" panose="020B0604020202020204" pitchFamily="34" charset="0"/>
                <a:cs typeface="Arial" panose="020B0604020202020204" pitchFamily="34" charset="0"/>
              </a:rPr>
              <a:t>&gt;. Siguiendo con el ejemplo anterior, podríamos tener uno o varios artículos relacionados con la sección de fútbol</a:t>
            </a:r>
          </a:p>
          <a:p>
            <a:endParaRPr lang="es-ES" sz="1200" b="1" dirty="0">
              <a:solidFill>
                <a:srgbClr val="132F4A"/>
              </a:solidFill>
              <a:effectLst/>
              <a:latin typeface="Arial" panose="020B0604020202020204" pitchFamily="34" charset="0"/>
              <a:cs typeface="Arial" panose="020B0604020202020204" pitchFamily="34" charset="0"/>
            </a:endParaRPr>
          </a:p>
          <a:p>
            <a:r>
              <a:rPr lang="es-ES" sz="1200" b="1" dirty="0">
                <a:solidFill>
                  <a:srgbClr val="132F4A"/>
                </a:solidFill>
                <a:effectLst/>
                <a:latin typeface="Arial" panose="020B0604020202020204" pitchFamily="34" charset="0"/>
                <a:cs typeface="Arial" panose="020B0604020202020204" pitchFamily="34" charset="0"/>
              </a:rPr>
              <a:t>Contenido independiente (&lt;aside&gt;): </a:t>
            </a:r>
            <a:r>
              <a:rPr lang="es-ES" sz="1200" dirty="0">
                <a:effectLst/>
                <a:latin typeface="Arial" panose="020B0604020202020204" pitchFamily="34" charset="0"/>
                <a:cs typeface="Arial" panose="020B0604020202020204" pitchFamily="34" charset="0"/>
              </a:rPr>
              <a:t>Es la parte de la web donde vamos a mostrar un conteniendo secundario que es independiente del contenido</a:t>
            </a:r>
          </a:p>
          <a:p>
            <a:r>
              <a:rPr lang="es-ES" sz="1200" dirty="0">
                <a:effectLst/>
                <a:latin typeface="Arial" panose="020B0604020202020204" pitchFamily="34" charset="0"/>
                <a:cs typeface="Arial" panose="020B0604020202020204" pitchFamily="34" charset="0"/>
              </a:rPr>
              <a:t>principal. Suele mostrar información como un anuncio, un calendario, publicidad, etc. Casi siempre se ubica en un lateral de la web.</a:t>
            </a:r>
          </a:p>
          <a:p>
            <a:endParaRPr lang="es-ES" sz="1200" b="1" dirty="0">
              <a:solidFill>
                <a:srgbClr val="132F4A"/>
              </a:solidFill>
              <a:effectLst/>
              <a:latin typeface="Arial" panose="020B0604020202020204" pitchFamily="34" charset="0"/>
              <a:cs typeface="Arial" panose="020B0604020202020204" pitchFamily="34" charset="0"/>
            </a:endParaRPr>
          </a:p>
          <a:p>
            <a:r>
              <a:rPr lang="es-ES" sz="1200" b="1" dirty="0">
                <a:solidFill>
                  <a:srgbClr val="132F4A"/>
                </a:solidFill>
                <a:effectLst/>
                <a:latin typeface="Arial" panose="020B0604020202020204" pitchFamily="34" charset="0"/>
                <a:cs typeface="Arial" panose="020B0604020202020204" pitchFamily="34" charset="0"/>
              </a:rPr>
              <a:t>Pie de página (&lt;</a:t>
            </a:r>
            <a:r>
              <a:rPr lang="es-ES" sz="1200" b="1" dirty="0" err="1">
                <a:solidFill>
                  <a:srgbClr val="132F4A"/>
                </a:solidFill>
                <a:effectLst/>
                <a:latin typeface="Arial" panose="020B0604020202020204" pitchFamily="34" charset="0"/>
                <a:cs typeface="Arial" panose="020B0604020202020204" pitchFamily="34" charset="0"/>
              </a:rPr>
              <a:t>footer</a:t>
            </a:r>
            <a:r>
              <a:rPr lang="es-ES" sz="1200" b="1" dirty="0">
                <a:solidFill>
                  <a:srgbClr val="132F4A"/>
                </a:solidFill>
                <a:effectLst/>
                <a:latin typeface="Arial" panose="020B0604020202020204" pitchFamily="34" charset="0"/>
                <a:cs typeface="Arial" panose="020B0604020202020204" pitchFamily="34" charset="0"/>
              </a:rPr>
              <a:t>&gt;): </a:t>
            </a:r>
            <a:r>
              <a:rPr lang="es-ES" sz="1200" dirty="0">
                <a:effectLst/>
                <a:latin typeface="Arial" panose="020B0604020202020204" pitchFamily="34" charset="0"/>
                <a:cs typeface="Arial" panose="020B0604020202020204" pitchFamily="34" charset="0"/>
              </a:rPr>
              <a:t>Dentro de esta etiqueta generalmente se indica el copyright, el autor, la fecha, las redes sociales, el contacto, etc.</a:t>
            </a:r>
          </a:p>
          <a:p>
            <a:r>
              <a:rPr lang="es-ES" sz="1200" dirty="0">
                <a:effectLst/>
                <a:latin typeface="Arial" panose="020B0604020202020204" pitchFamily="34" charset="0"/>
                <a:cs typeface="Arial" panose="020B0604020202020204" pitchFamily="34" charset="0"/>
              </a:rPr>
              <a:t>El &lt;</a:t>
            </a:r>
            <a:r>
              <a:rPr lang="es-ES" sz="1200" dirty="0" err="1">
                <a:effectLst/>
                <a:latin typeface="Arial" panose="020B0604020202020204" pitchFamily="34" charset="0"/>
                <a:cs typeface="Arial" panose="020B0604020202020204" pitchFamily="34" charset="0"/>
              </a:rPr>
              <a:t>footer</a:t>
            </a:r>
            <a:r>
              <a:rPr lang="es-ES" sz="1200" dirty="0">
                <a:effectLst/>
                <a:latin typeface="Arial" panose="020B0604020202020204" pitchFamily="34" charset="0"/>
                <a:cs typeface="Arial" panose="020B0604020202020204" pitchFamily="34" charset="0"/>
              </a:rPr>
              <a:t>&gt; no es propio de la página web en su conjunto, dado que también podríamos tener un pie de página en una sección donde podríamos mostrar la fecha de creación, el autor, etc.</a:t>
            </a:r>
          </a:p>
          <a:p>
            <a:endParaRPr lang="es-ES" sz="1200" dirty="0">
              <a:effectLst/>
              <a:latin typeface="Arial" panose="020B0604020202020204" pitchFamily="34" charset="0"/>
              <a:cs typeface="Arial" panose="020B0604020202020204" pitchFamily="34" charset="0"/>
            </a:endParaRPr>
          </a:p>
          <a:p>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82166D3A-B5D1-E452-BB2B-2802C05662F6}"/>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3482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8261FB66-6806-D2FB-5EEB-245A7E2E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4. Código en estructura HTML5.</a:t>
            </a:r>
            <a:endParaRPr sz="2700" dirty="0"/>
          </a:p>
        </p:txBody>
      </p:sp>
      <p:sp>
        <p:nvSpPr>
          <p:cNvPr id="4" name="CuadroTexto 3">
            <a:extLst>
              <a:ext uri="{FF2B5EF4-FFF2-40B4-BE49-F238E27FC236}">
                <a16:creationId xmlns:a16="http://schemas.microsoft.com/office/drawing/2014/main" id="{A878353B-AC9C-CE8A-B4D7-52B25231D578}"/>
              </a:ext>
            </a:extLst>
          </p:cNvPr>
          <p:cNvSpPr txBox="1"/>
          <p:nvPr/>
        </p:nvSpPr>
        <p:spPr>
          <a:xfrm>
            <a:off x="795250" y="861036"/>
            <a:ext cx="7857300" cy="830997"/>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La distribución de los bloques mostrados en la figura 3 no es la más habitual, es decir, el bloque de publicidad</a:t>
            </a:r>
          </a:p>
          <a:p>
            <a:r>
              <a:rPr lang="es-ES" sz="1200" dirty="0">
                <a:effectLst/>
                <a:latin typeface="Arial" panose="020B0604020202020204" pitchFamily="34" charset="0"/>
                <a:cs typeface="Arial" panose="020B0604020202020204" pitchFamily="34" charset="0"/>
              </a:rPr>
              <a:t>suele estar a la derecha, el menú a la derecha o centrado, los artículos uno al lado del otro, etc. Ya veremos más</a:t>
            </a:r>
          </a:p>
          <a:p>
            <a:r>
              <a:rPr lang="es-ES" sz="1200" dirty="0">
                <a:effectLst/>
                <a:latin typeface="Arial" panose="020B0604020202020204" pitchFamily="34" charset="0"/>
                <a:cs typeface="Arial" panose="020B0604020202020204" pitchFamily="34" charset="0"/>
              </a:rPr>
              <a:t>adelante que, para colocar cada una de esas «cajas» en su lugar, usaremos CSS, pero para entender la distribución del contenido en HTML5, este código es el adecuado.</a:t>
            </a:r>
          </a:p>
        </p:txBody>
      </p:sp>
      <p:pic>
        <p:nvPicPr>
          <p:cNvPr id="7" name="Imagen 6">
            <a:extLst>
              <a:ext uri="{FF2B5EF4-FFF2-40B4-BE49-F238E27FC236}">
                <a16:creationId xmlns:a16="http://schemas.microsoft.com/office/drawing/2014/main" id="{B7655BC0-0CA0-440D-6517-C10091AFCF13}"/>
              </a:ext>
            </a:extLst>
          </p:cNvPr>
          <p:cNvPicPr>
            <a:picLocks noChangeAspect="1"/>
          </p:cNvPicPr>
          <p:nvPr/>
        </p:nvPicPr>
        <p:blipFill>
          <a:blip r:embed="rId3"/>
          <a:stretch>
            <a:fillRect/>
          </a:stretch>
        </p:blipFill>
        <p:spPr>
          <a:xfrm>
            <a:off x="393976" y="1677012"/>
            <a:ext cx="3894587" cy="3092269"/>
          </a:xfrm>
          <a:prstGeom prst="rect">
            <a:avLst/>
          </a:prstGeom>
        </p:spPr>
      </p:pic>
      <p:pic>
        <p:nvPicPr>
          <p:cNvPr id="9" name="Imagen 8">
            <a:extLst>
              <a:ext uri="{FF2B5EF4-FFF2-40B4-BE49-F238E27FC236}">
                <a16:creationId xmlns:a16="http://schemas.microsoft.com/office/drawing/2014/main" id="{D8295D5F-D4FF-884E-4F17-5F20CD6FD48E}"/>
              </a:ext>
            </a:extLst>
          </p:cNvPr>
          <p:cNvPicPr>
            <a:picLocks noChangeAspect="1"/>
          </p:cNvPicPr>
          <p:nvPr/>
        </p:nvPicPr>
        <p:blipFill>
          <a:blip r:embed="rId4"/>
          <a:stretch>
            <a:fillRect/>
          </a:stretch>
        </p:blipFill>
        <p:spPr>
          <a:xfrm>
            <a:off x="4965062" y="1628308"/>
            <a:ext cx="3784962" cy="3189675"/>
          </a:xfrm>
          <a:prstGeom prst="rect">
            <a:avLst/>
          </a:prstGeom>
        </p:spPr>
      </p:pic>
      <p:sp>
        <p:nvSpPr>
          <p:cNvPr id="2" name="Rectángulo 1">
            <a:extLst>
              <a:ext uri="{FF2B5EF4-FFF2-40B4-BE49-F238E27FC236}">
                <a16:creationId xmlns:a16="http://schemas.microsoft.com/office/drawing/2014/main" id="{D9DFB6DB-251A-334D-3193-9F10D2ED505F}"/>
              </a:ext>
            </a:extLst>
          </p:cNvPr>
          <p:cNvSpPr/>
          <p:nvPr/>
        </p:nvSpPr>
        <p:spPr>
          <a:xfrm>
            <a:off x="7967330" y="4817983"/>
            <a:ext cx="574158" cy="325517"/>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2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0954D4F0-F3C2-5692-8049-2BF89D7E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26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Nuevos elementos formulario</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38554"/>
          </a:xfrm>
          <a:prstGeom prst="rect">
            <a:avLst/>
          </a:prstGeom>
          <a:noFill/>
        </p:spPr>
        <p:txBody>
          <a:bodyPr wrap="square" rtlCol="0">
            <a:spAutoFit/>
          </a:bodyPr>
          <a:lstStyle/>
          <a:p>
            <a:pPr algn="just"/>
            <a:r>
              <a:rPr lang="es-ES" sz="1600" i="1" dirty="0">
                <a:effectLst/>
                <a:latin typeface="Helvetica" pitchFamily="2" charset="0"/>
              </a:rPr>
              <a:t>En la tabla se muestran algunos de los nuevos &lt;input</a:t>
            </a:r>
            <a:r>
              <a:rPr lang="es-ES" sz="1200" i="1" dirty="0">
                <a:effectLst/>
                <a:latin typeface="Arial" panose="020B0604020202020204" pitchFamily="34" charset="0"/>
                <a:cs typeface="Arial" panose="020B0604020202020204" pitchFamily="34" charset="0"/>
              </a:rPr>
              <a:t>&gt;</a:t>
            </a:r>
            <a:r>
              <a:rPr lang="es-ES" sz="1200" dirty="0">
                <a:effectLst/>
                <a:latin typeface="Arial" panose="020B0604020202020204" pitchFamily="34" charset="0"/>
                <a:cs typeface="Arial" panose="020B0604020202020204" pitchFamily="34" charset="0"/>
              </a:rPr>
              <a:t>: </a:t>
            </a:r>
          </a:p>
        </p:txBody>
      </p:sp>
      <p:pic>
        <p:nvPicPr>
          <p:cNvPr id="3" name="Imagen 2">
            <a:extLst>
              <a:ext uri="{FF2B5EF4-FFF2-40B4-BE49-F238E27FC236}">
                <a16:creationId xmlns:a16="http://schemas.microsoft.com/office/drawing/2014/main" id="{129D4B0C-7FA4-81B8-C3EA-B22EC6211D2B}"/>
              </a:ext>
            </a:extLst>
          </p:cNvPr>
          <p:cNvPicPr>
            <a:picLocks noChangeAspect="1"/>
          </p:cNvPicPr>
          <p:nvPr/>
        </p:nvPicPr>
        <p:blipFill>
          <a:blip r:embed="rId3"/>
          <a:stretch>
            <a:fillRect/>
          </a:stretch>
        </p:blipFill>
        <p:spPr>
          <a:xfrm>
            <a:off x="1911350" y="1475088"/>
            <a:ext cx="5321300" cy="2514600"/>
          </a:xfrm>
          <a:prstGeom prst="rect">
            <a:avLst/>
          </a:prstGeom>
        </p:spPr>
      </p:pic>
      <p:sp>
        <p:nvSpPr>
          <p:cNvPr id="2" name="Rectángulo 1">
            <a:extLst>
              <a:ext uri="{FF2B5EF4-FFF2-40B4-BE49-F238E27FC236}">
                <a16:creationId xmlns:a16="http://schemas.microsoft.com/office/drawing/2014/main" id="{947DF1A6-543B-4D74-BFFD-F68535276DF8}"/>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3011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Nuevos elementos formulario</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07774" y="972734"/>
            <a:ext cx="8637372" cy="1015663"/>
          </a:xfrm>
          <a:prstGeom prst="rect">
            <a:avLst/>
          </a:prstGeom>
          <a:noFill/>
        </p:spPr>
        <p:txBody>
          <a:bodyPr wrap="square" rtlCol="0">
            <a:spAutoFit/>
          </a:bodyPr>
          <a:lstStyle/>
          <a:p>
            <a:r>
              <a:rPr lang="es-ES" sz="1200" dirty="0">
                <a:effectLst/>
                <a:latin typeface="Arial" panose="020B0604020202020204" pitchFamily="34" charset="0"/>
                <a:cs typeface="Arial" panose="020B0604020202020204" pitchFamily="34" charset="0"/>
              </a:rPr>
              <a:t>Los elementos input también tienen en HTML nuevos atributos que van a controlar su funcionamiento. En la siguiente tabla se muestran los principales:</a:t>
            </a:r>
          </a:p>
          <a:p>
            <a:pPr algn="just"/>
            <a:endParaRPr lang="es-ES" sz="1200" dirty="0">
              <a:effectLst/>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BA294A70-65A8-EAC3-F140-4BB6898A6F9E}"/>
              </a:ext>
            </a:extLst>
          </p:cNvPr>
          <p:cNvPicPr>
            <a:picLocks noChangeAspect="1"/>
          </p:cNvPicPr>
          <p:nvPr/>
        </p:nvPicPr>
        <p:blipFill>
          <a:blip r:embed="rId3"/>
          <a:stretch>
            <a:fillRect/>
          </a:stretch>
        </p:blipFill>
        <p:spPr>
          <a:xfrm>
            <a:off x="2396742" y="1295899"/>
            <a:ext cx="4350516" cy="3018933"/>
          </a:xfrm>
          <a:prstGeom prst="rect">
            <a:avLst/>
          </a:prstGeom>
        </p:spPr>
      </p:pic>
      <p:sp>
        <p:nvSpPr>
          <p:cNvPr id="2" name="Rectángulo 1">
            <a:extLst>
              <a:ext uri="{FF2B5EF4-FFF2-40B4-BE49-F238E27FC236}">
                <a16:creationId xmlns:a16="http://schemas.microsoft.com/office/drawing/2014/main" id="{B92A2D1B-A65D-229D-7218-75A1979A19CF}"/>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9499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Nuevos elementos formulario. otros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07774" y="972734"/>
            <a:ext cx="8637372" cy="276999"/>
          </a:xfrm>
          <a:prstGeom prst="rect">
            <a:avLst/>
          </a:prstGeom>
          <a:noFill/>
        </p:spPr>
        <p:txBody>
          <a:bodyPr wrap="square" rtlCol="0">
            <a:spAutoFit/>
          </a:bodyPr>
          <a:lstStyle/>
          <a:p>
            <a:r>
              <a:rPr lang="es-ES" sz="1200" i="1" dirty="0">
                <a:effectLst/>
                <a:latin typeface="Arial" panose="020B0604020202020204" pitchFamily="34" charset="0"/>
                <a:cs typeface="Arial" panose="020B0604020202020204" pitchFamily="34" charset="0"/>
              </a:rPr>
              <a:t>Además de los nuevos tipos de input, también se han añadido nuevos elementos de formulario:</a:t>
            </a:r>
            <a:endParaRPr lang="es-ES" sz="1200" dirty="0">
              <a:effectLst/>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18C3862B-8E0A-E3B4-7F11-8CA3A92DFF40}"/>
              </a:ext>
            </a:extLst>
          </p:cNvPr>
          <p:cNvPicPr>
            <a:picLocks noChangeAspect="1"/>
          </p:cNvPicPr>
          <p:nvPr/>
        </p:nvPicPr>
        <p:blipFill>
          <a:blip r:embed="rId3"/>
          <a:stretch>
            <a:fillRect/>
          </a:stretch>
        </p:blipFill>
        <p:spPr>
          <a:xfrm>
            <a:off x="1885950" y="1478366"/>
            <a:ext cx="5372100" cy="2692400"/>
          </a:xfrm>
          <a:prstGeom prst="rect">
            <a:avLst/>
          </a:prstGeom>
        </p:spPr>
      </p:pic>
      <p:sp>
        <p:nvSpPr>
          <p:cNvPr id="2" name="Rectángulo 1">
            <a:extLst>
              <a:ext uri="{FF2B5EF4-FFF2-40B4-BE49-F238E27FC236}">
                <a16:creationId xmlns:a16="http://schemas.microsoft.com/office/drawing/2014/main" id="{DE86B99E-924B-149D-E44E-763A1F14BF06}"/>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557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5. Nuevos elementos formulario. Ejemplo </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407774" y="972734"/>
            <a:ext cx="8637372" cy="1754326"/>
          </a:xfrm>
          <a:prstGeom prst="rect">
            <a:avLst/>
          </a:prstGeom>
          <a:noFill/>
        </p:spPr>
        <p:txBody>
          <a:bodyPr wrap="square" rtlCol="0">
            <a:spAutoFit/>
          </a:bodyPr>
          <a:lstStyle/>
          <a:p>
            <a:r>
              <a:rPr lang="es-ES" sz="1200" i="1" dirty="0">
                <a:effectLst/>
                <a:latin typeface="Arial" panose="020B0604020202020204" pitchFamily="34" charset="0"/>
                <a:cs typeface="Arial" panose="020B0604020202020204" pitchFamily="34" charset="0"/>
              </a:rPr>
              <a:t>Este formulario del tema anterior se ha mejorado añadiendo:</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 Texto de ayuda con el nombre.</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 Campo de tipo correo.</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 Limitación del número de hijos (entre 0 y 5).</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 Rango de sueldo (entre 1000€ y 2000€) y elección de color</a:t>
            </a:r>
          </a:p>
          <a:p>
            <a:r>
              <a:rPr lang="es-ES" sz="1200" i="1" dirty="0">
                <a:effectLst/>
                <a:latin typeface="Arial" panose="020B0604020202020204" pitchFamily="34" charset="0"/>
                <a:cs typeface="Arial" panose="020B0604020202020204" pitchFamily="34" charset="0"/>
              </a:rPr>
              <a:t>• Uso de patrón para la matrícula de coche (sólo se admiten 4 caracteres y </a:t>
            </a:r>
          </a:p>
          <a:p>
            <a:r>
              <a:rPr lang="es-ES" sz="1200" i="1" dirty="0">
                <a:effectLst/>
                <a:latin typeface="Arial" panose="020B0604020202020204" pitchFamily="34" charset="0"/>
                <a:cs typeface="Arial" panose="020B0604020202020204" pitchFamily="34" charset="0"/>
              </a:rPr>
              <a:t>3 números). Por ejemplo: 6732KPC.</a:t>
            </a:r>
            <a:endParaRPr lang="es-ES" sz="1200" dirty="0">
              <a:effectLst/>
              <a:latin typeface="Arial" panose="020B0604020202020204" pitchFamily="34" charset="0"/>
              <a:cs typeface="Arial" panose="020B0604020202020204" pitchFamily="34" charset="0"/>
            </a:endParaRPr>
          </a:p>
          <a:p>
            <a:r>
              <a:rPr lang="es-ES" sz="1200" i="1" dirty="0">
                <a:effectLst/>
                <a:latin typeface="Arial" panose="020B0604020202020204" pitchFamily="34" charset="0"/>
                <a:cs typeface="Arial" panose="020B0604020202020204" pitchFamily="34" charset="0"/>
              </a:rPr>
              <a:t>• Progreso del proyecto. El valor total es de 100% y ha conseguido el 35%.</a:t>
            </a:r>
            <a:endParaRPr lang="es-ES" sz="1200" dirty="0">
              <a:effectLst/>
              <a:latin typeface="Arial" panose="020B0604020202020204" pitchFamily="34" charset="0"/>
              <a:cs typeface="Arial" panose="020B0604020202020204" pitchFamily="34" charset="0"/>
            </a:endParaRPr>
          </a:p>
          <a:p>
            <a:endParaRPr lang="es-ES" sz="1200" dirty="0">
              <a:effectLst/>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AA9BE6A-1BF5-CB72-9832-3505FC6A59D3}"/>
              </a:ext>
            </a:extLst>
          </p:cNvPr>
          <p:cNvPicPr>
            <a:picLocks noChangeAspect="1"/>
          </p:cNvPicPr>
          <p:nvPr/>
        </p:nvPicPr>
        <p:blipFill>
          <a:blip r:embed="rId3"/>
          <a:stretch>
            <a:fillRect/>
          </a:stretch>
        </p:blipFill>
        <p:spPr>
          <a:xfrm>
            <a:off x="6124832" y="1258442"/>
            <a:ext cx="2690547" cy="3380431"/>
          </a:xfrm>
          <a:prstGeom prst="rect">
            <a:avLst/>
          </a:prstGeom>
        </p:spPr>
      </p:pic>
      <p:sp>
        <p:nvSpPr>
          <p:cNvPr id="2" name="Rectángulo 1">
            <a:extLst>
              <a:ext uri="{FF2B5EF4-FFF2-40B4-BE49-F238E27FC236}">
                <a16:creationId xmlns:a16="http://schemas.microsoft.com/office/drawing/2014/main" id="{255FD212-C69F-2F1F-A860-D89A834D5CD1}"/>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6576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452025" y="1129575"/>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cxnSp>
        <p:nvCxnSpPr>
          <p:cNvPr id="65" name="Google Shape;65;p14"/>
          <p:cNvCxnSpPr/>
          <p:nvPr/>
        </p:nvCxnSpPr>
        <p:spPr>
          <a:xfrm>
            <a:off x="994825" y="1116750"/>
            <a:ext cx="1368900" cy="7200"/>
          </a:xfrm>
          <a:prstGeom prst="straightConnector1">
            <a:avLst/>
          </a:prstGeom>
          <a:noFill/>
          <a:ln w="38100" cap="flat" cmpd="sng">
            <a:solidFill>
              <a:schemeClr val="accent5"/>
            </a:solidFill>
            <a:prstDash val="solid"/>
            <a:round/>
            <a:headEnd type="none" w="med" len="med"/>
            <a:tailEnd type="none" w="med" len="med"/>
          </a:ln>
        </p:spPr>
      </p:cxnSp>
      <p:pic>
        <p:nvPicPr>
          <p:cNvPr id="66" name="Google Shape;66;p14"/>
          <p:cNvPicPr preferRelativeResize="0"/>
          <p:nvPr/>
        </p:nvPicPr>
        <p:blipFill rotWithShape="1">
          <a:blip r:embed="rId3">
            <a:alphaModFix/>
          </a:blip>
          <a:srcRect l="-2303" r="56332"/>
          <a:stretch/>
        </p:blipFill>
        <p:spPr>
          <a:xfrm flipH="1">
            <a:off x="5810249" y="0"/>
            <a:ext cx="3509651" cy="4686025"/>
          </a:xfrm>
          <a:prstGeom prst="rect">
            <a:avLst/>
          </a:prstGeom>
          <a:noFill/>
          <a:ln>
            <a:noFill/>
          </a:ln>
        </p:spPr>
      </p:pic>
      <p:sp>
        <p:nvSpPr>
          <p:cNvPr id="67" name="Google Shape;67;p1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ADA ITS - Instituto Tecnológico Superior ADA ITS">
            <a:extLst>
              <a:ext uri="{FF2B5EF4-FFF2-40B4-BE49-F238E27FC236}">
                <a16:creationId xmlns:a16="http://schemas.microsoft.com/office/drawing/2014/main" id="{7ADE7965-EE3A-59A1-022C-C3098F57C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1C74B8FF-58C7-85AC-ACCC-DBC47350E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6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Etiquetas multimedia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862322"/>
          </a:xfrm>
          <a:prstGeom prst="rect">
            <a:avLst/>
          </a:prstGeom>
          <a:noFill/>
        </p:spPr>
        <p:txBody>
          <a:bodyPr wrap="square" rtlCol="0">
            <a:spAutoFit/>
          </a:bodyPr>
          <a:lstStyle/>
          <a:p>
            <a:r>
              <a:rPr lang="es-ES" sz="1200" b="1" dirty="0">
                <a:effectLst/>
                <a:latin typeface="Arial" panose="020B0604020202020204" pitchFamily="34" charset="0"/>
                <a:cs typeface="Arial" panose="020B0604020202020204" pitchFamily="34" charset="0"/>
              </a:rPr>
              <a:t>Audio: </a:t>
            </a:r>
            <a:r>
              <a:rPr lang="es-ES" sz="1200" dirty="0">
                <a:effectLst/>
                <a:latin typeface="Arial" panose="020B0604020202020204" pitchFamily="34" charset="0"/>
                <a:cs typeface="Arial" panose="020B0604020202020204" pitchFamily="34" charset="0"/>
              </a:rPr>
              <a:t>Con esta etiqueta podremos incluir audio en nuestra página web. La etiqueta a utilizar sería &lt;audio&gt; y tiene los siguientes atributos:</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controls</a:t>
            </a:r>
            <a:r>
              <a:rPr lang="es-ES" sz="1200" dirty="0">
                <a:effectLst/>
                <a:latin typeface="Arial" panose="020B0604020202020204" pitchFamily="34" charset="0"/>
                <a:cs typeface="Arial" panose="020B0604020202020204" pitchFamily="34" charset="0"/>
              </a:rPr>
              <a:t>: se indica si se han de mostrar una barra de control de la reproducción del audio (</a:t>
            </a:r>
            <a:r>
              <a:rPr lang="es-ES" sz="1200" dirty="0" err="1">
                <a:effectLst/>
                <a:latin typeface="Arial" panose="020B0604020202020204" pitchFamily="34" charset="0"/>
                <a:cs typeface="Arial" panose="020B0604020202020204" pitchFamily="34" charset="0"/>
              </a:rPr>
              <a:t>play</a:t>
            </a:r>
            <a:r>
              <a:rPr lang="es-ES" sz="1200" dirty="0">
                <a:effectLst/>
                <a:latin typeface="Arial" panose="020B0604020202020204" pitchFamily="34" charset="0"/>
                <a:cs typeface="Arial" panose="020B0604020202020204" pitchFamily="34" charset="0"/>
              </a:rPr>
              <a:t>, stop, </a:t>
            </a:r>
            <a:r>
              <a:rPr lang="es-ES" sz="1200" dirty="0" err="1">
                <a:effectLst/>
                <a:latin typeface="Arial" panose="020B0604020202020204" pitchFamily="34" charset="0"/>
                <a:cs typeface="Arial" panose="020B0604020202020204" pitchFamily="34" charset="0"/>
              </a:rPr>
              <a:t>etc</a:t>
            </a:r>
            <a:r>
              <a:rPr lang="es-ES" sz="1200" dirty="0">
                <a:effectLst/>
                <a:latin typeface="Arial" panose="020B0604020202020204" pitchFamily="34" charset="0"/>
                <a:cs typeface="Arial" panose="020B0604020202020204" pitchFamily="34" charset="0"/>
              </a:rPr>
              <a:t>).</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loop</a:t>
            </a:r>
            <a:r>
              <a:rPr lang="es-ES" sz="1200" dirty="0">
                <a:effectLst/>
                <a:latin typeface="Arial" panose="020B0604020202020204" pitchFamily="34" charset="0"/>
                <a:cs typeface="Arial" panose="020B0604020202020204" pitchFamily="34" charset="0"/>
              </a:rPr>
              <a:t>: se indica si al acabar el audio debe comenzar de nuevo.</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preload</a:t>
            </a:r>
            <a:r>
              <a:rPr lang="es-ES" sz="1200" dirty="0">
                <a:effectLst/>
                <a:latin typeface="Arial" panose="020B0604020202020204" pitchFamily="34" charset="0"/>
                <a:cs typeface="Arial" panose="020B0604020202020204" pitchFamily="34" charset="0"/>
              </a:rPr>
              <a:t>: se indica si el audio se precarga con la carga de la página o se carga por defecto al darle</a:t>
            </a:r>
          </a:p>
          <a:p>
            <a:r>
              <a:rPr lang="es-ES" sz="1200" dirty="0">
                <a:effectLst/>
                <a:latin typeface="Arial" panose="020B0604020202020204" pitchFamily="34" charset="0"/>
                <a:cs typeface="Arial" panose="020B0604020202020204" pitchFamily="34" charset="0"/>
              </a:rPr>
              <a:t>a reproducir.</a:t>
            </a:r>
          </a:p>
          <a:p>
            <a:r>
              <a:rPr lang="es-ES" sz="1200" dirty="0">
                <a:effectLst/>
                <a:latin typeface="Arial" panose="020B0604020202020204" pitchFamily="34" charset="0"/>
                <a:cs typeface="Arial" panose="020B0604020202020204" pitchFamily="34" charset="0"/>
              </a:rPr>
              <a:t>Dentro de la etiqueta &lt;audio&gt; puedo tener la etiqueta &lt;</a:t>
            </a:r>
            <a:r>
              <a:rPr lang="es-ES" sz="1200" dirty="0" err="1">
                <a:effectLst/>
                <a:latin typeface="Arial" panose="020B0604020202020204" pitchFamily="34" charset="0"/>
                <a:cs typeface="Arial" panose="020B0604020202020204" pitchFamily="34" charset="0"/>
              </a:rPr>
              <a:t>source</a:t>
            </a:r>
            <a:r>
              <a:rPr lang="es-ES" sz="1200" dirty="0">
                <a:effectLst/>
                <a:latin typeface="Arial" panose="020B0604020202020204" pitchFamily="34" charset="0"/>
                <a:cs typeface="Arial" panose="020B0604020202020204" pitchFamily="34" charset="0"/>
              </a:rPr>
              <a:t>&gt;, que nos va a permitir indicar los diferentes formatos</a:t>
            </a:r>
          </a:p>
          <a:p>
            <a:r>
              <a:rPr lang="es-ES" sz="1200" dirty="0">
                <a:effectLst/>
                <a:latin typeface="Arial" panose="020B0604020202020204" pitchFamily="34" charset="0"/>
                <a:cs typeface="Arial" panose="020B0604020202020204" pitchFamily="34" charset="0"/>
              </a:rPr>
              <a:t>del audio. Esta tiene el atributo </a:t>
            </a:r>
            <a:r>
              <a:rPr lang="es-ES" sz="1200" dirty="0" err="1">
                <a:effectLst/>
                <a:latin typeface="Arial" panose="020B0604020202020204" pitchFamily="34" charset="0"/>
                <a:cs typeface="Arial" panose="020B0604020202020204" pitchFamily="34" charset="0"/>
              </a:rPr>
              <a:t>src</a:t>
            </a:r>
            <a:r>
              <a:rPr lang="es-ES" sz="1200" dirty="0">
                <a:effectLst/>
                <a:latin typeface="Arial" panose="020B0604020202020204" pitchFamily="34" charset="0"/>
                <a:cs typeface="Arial" panose="020B0604020202020204" pitchFamily="34" charset="0"/>
              </a:rPr>
              <a:t> donde se indica la ubicación del fichero de audio. Puede estar en local o ser una dirección de Internet.</a:t>
            </a:r>
          </a:p>
          <a:p>
            <a:r>
              <a:rPr lang="es-ES" sz="1200" dirty="0">
                <a:effectLst/>
                <a:latin typeface="Arial" panose="020B0604020202020204" pitchFamily="34" charset="0"/>
                <a:cs typeface="Arial" panose="020B0604020202020204" pitchFamily="34" charset="0"/>
              </a:rPr>
              <a:t>En la web se utilizan mayoritariamente los formatos MP3 y Ogg. Debido a que no todos los navegadores son compatibles con estos formatos, habría que incluir ambos para garantizar su reproducción. </a:t>
            </a:r>
            <a:r>
              <a:rPr lang="es-ES" sz="1200" dirty="0">
                <a:solidFill>
                  <a:srgbClr val="275B9C"/>
                </a:solidFill>
                <a:effectLst/>
                <a:latin typeface="Arial" panose="020B0604020202020204" pitchFamily="34" charset="0"/>
                <a:cs typeface="Arial" panose="020B0604020202020204" pitchFamily="34" charset="0"/>
              </a:rPr>
              <a:t>Aquí </a:t>
            </a:r>
            <a:r>
              <a:rPr lang="es-ES" sz="1200" dirty="0">
                <a:effectLst/>
                <a:latin typeface="Arial" panose="020B0604020202020204" pitchFamily="34" charset="0"/>
                <a:cs typeface="Arial" panose="020B0604020202020204" pitchFamily="34" charset="0"/>
              </a:rPr>
              <a:t>puedes consultar la compatibilidad de los navegadores.</a:t>
            </a:r>
          </a:p>
          <a:p>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8A3872BA-BFF0-F25C-ED52-8EAF48DE5E69}"/>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7862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Etiquetas multimedia</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2123658"/>
          </a:xfrm>
          <a:prstGeom prst="rect">
            <a:avLst/>
          </a:prstGeom>
          <a:noFill/>
        </p:spPr>
        <p:txBody>
          <a:bodyPr wrap="square" rtlCol="0">
            <a:spAutoFit/>
          </a:bodyPr>
          <a:lstStyle/>
          <a:p>
            <a:r>
              <a:rPr lang="es-ES" sz="1200" b="1" dirty="0">
                <a:effectLst/>
                <a:latin typeface="Arial" panose="020B0604020202020204" pitchFamily="34" charset="0"/>
                <a:cs typeface="Arial" panose="020B0604020202020204" pitchFamily="34" charset="0"/>
              </a:rPr>
              <a:t>Video: </a:t>
            </a:r>
            <a:r>
              <a:rPr lang="es-ES" sz="1200" dirty="0">
                <a:effectLst/>
                <a:latin typeface="Arial" panose="020B0604020202020204" pitchFamily="34" charset="0"/>
                <a:cs typeface="Arial" panose="020B0604020202020204" pitchFamily="34" charset="0"/>
              </a:rPr>
              <a:t>Con esta etiqueta podremos incluir vídeo en nuestra página web. La etiqueta que tendremos que usar es &lt;video&gt;,</a:t>
            </a:r>
          </a:p>
          <a:p>
            <a:r>
              <a:rPr lang="es-ES" sz="1200" dirty="0">
                <a:effectLst/>
                <a:latin typeface="Arial" panose="020B0604020202020204" pitchFamily="34" charset="0"/>
                <a:cs typeface="Arial" panose="020B0604020202020204" pitchFamily="34" charset="0"/>
              </a:rPr>
              <a:t>que utiliza las mismas etiquetas y atributos que la etiqueta &lt;audio&gt;, pero también incluye los siguientes atributos:</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width</a:t>
            </a:r>
            <a:r>
              <a:rPr lang="es-ES" sz="1200" dirty="0">
                <a:effectLst/>
                <a:latin typeface="Arial" panose="020B0604020202020204" pitchFamily="34" charset="0"/>
                <a:cs typeface="Arial" panose="020B0604020202020204" pitchFamily="34" charset="0"/>
              </a:rPr>
              <a:t> y </a:t>
            </a:r>
            <a:r>
              <a:rPr lang="es-ES" sz="1200" dirty="0" err="1">
                <a:effectLst/>
                <a:latin typeface="Arial" panose="020B0604020202020204" pitchFamily="34" charset="0"/>
                <a:cs typeface="Arial" panose="020B0604020202020204" pitchFamily="34" charset="0"/>
              </a:rPr>
              <a:t>height</a:t>
            </a:r>
            <a:r>
              <a:rPr lang="es-ES" sz="1200" dirty="0">
                <a:effectLst/>
                <a:latin typeface="Arial" panose="020B0604020202020204" pitchFamily="34" charset="0"/>
                <a:cs typeface="Arial" panose="020B0604020202020204" pitchFamily="34" charset="0"/>
              </a:rPr>
              <a:t>: para configurar ancho y alto del vídeo.</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autoplay</a:t>
            </a:r>
            <a:r>
              <a:rPr lang="es-ES" sz="1200" dirty="0">
                <a:effectLst/>
                <a:latin typeface="Arial" panose="020B0604020202020204" pitchFamily="34" charset="0"/>
                <a:cs typeface="Arial" panose="020B0604020202020204" pitchFamily="34" charset="0"/>
              </a:rPr>
              <a:t>: si comienza al cargar la página o no.</a:t>
            </a:r>
          </a:p>
          <a:p>
            <a:r>
              <a:rPr lang="es-ES" sz="1200" dirty="0">
                <a:effectLst/>
                <a:latin typeface="Arial" panose="020B0604020202020204" pitchFamily="34" charset="0"/>
                <a:cs typeface="Arial" panose="020B0604020202020204" pitchFamily="34" charset="0"/>
              </a:rPr>
              <a:t>• </a:t>
            </a:r>
            <a:r>
              <a:rPr lang="es-ES" sz="1200" dirty="0" err="1">
                <a:effectLst/>
                <a:latin typeface="Arial" panose="020B0604020202020204" pitchFamily="34" charset="0"/>
                <a:cs typeface="Arial" panose="020B0604020202020204" pitchFamily="34" charset="0"/>
              </a:rPr>
              <a:t>muted</a:t>
            </a:r>
            <a:r>
              <a:rPr lang="es-ES" sz="1200" dirty="0">
                <a:effectLst/>
                <a:latin typeface="Arial" panose="020B0604020202020204" pitchFamily="34" charset="0"/>
                <a:cs typeface="Arial" panose="020B0604020202020204" pitchFamily="34" charset="0"/>
              </a:rPr>
              <a:t>: si el audio se reproduce o no.</a:t>
            </a:r>
          </a:p>
          <a:p>
            <a:r>
              <a:rPr lang="es-ES" sz="1200" dirty="0">
                <a:effectLst/>
                <a:latin typeface="Arial" panose="020B0604020202020204" pitchFamily="34" charset="0"/>
                <a:cs typeface="Arial" panose="020B0604020202020204" pitchFamily="34" charset="0"/>
              </a:rPr>
              <a:t>• poster: fotograma inicial del vídeo.</a:t>
            </a:r>
          </a:p>
          <a:p>
            <a:r>
              <a:rPr lang="es-ES" sz="1200" dirty="0">
                <a:effectLst/>
                <a:latin typeface="Arial" panose="020B0604020202020204" pitchFamily="34" charset="0"/>
                <a:cs typeface="Arial" panose="020B0604020202020204" pitchFamily="34" charset="0"/>
              </a:rPr>
              <a:t>En la web se utilizan mayoritariamente los formatos MP4, Ogg y </a:t>
            </a:r>
            <a:r>
              <a:rPr lang="es-ES" sz="1200" dirty="0" err="1">
                <a:effectLst/>
                <a:latin typeface="Arial" panose="020B0604020202020204" pitchFamily="34" charset="0"/>
                <a:cs typeface="Arial" panose="020B0604020202020204" pitchFamily="34" charset="0"/>
              </a:rPr>
              <a:t>WebM</a:t>
            </a:r>
            <a:r>
              <a:rPr lang="es-ES" sz="1200" dirty="0">
                <a:effectLst/>
                <a:latin typeface="Arial" panose="020B0604020202020204" pitchFamily="34" charset="0"/>
                <a:cs typeface="Arial" panose="020B0604020202020204" pitchFamily="34" charset="0"/>
              </a:rPr>
              <a:t>. Como pasaba con el audio, debido a que no todos los navegadores son compatibles con estos formatos, habrá que incluir ambos para garantizar su reproducción con la etiqueta &lt;</a:t>
            </a:r>
            <a:r>
              <a:rPr lang="es-ES" sz="1200" dirty="0" err="1">
                <a:effectLst/>
                <a:latin typeface="Arial" panose="020B0604020202020204" pitchFamily="34" charset="0"/>
                <a:cs typeface="Arial" panose="020B0604020202020204" pitchFamily="34" charset="0"/>
              </a:rPr>
              <a:t>source</a:t>
            </a:r>
            <a:r>
              <a:rPr lang="es-ES" sz="1200" dirty="0">
                <a:effectLst/>
                <a:latin typeface="Arial" panose="020B0604020202020204" pitchFamily="34" charset="0"/>
                <a:cs typeface="Arial" panose="020B0604020202020204" pitchFamily="34" charset="0"/>
              </a:rPr>
              <a:t>&gt;. </a:t>
            </a:r>
          </a:p>
        </p:txBody>
      </p:sp>
      <p:sp>
        <p:nvSpPr>
          <p:cNvPr id="2" name="Rectángulo 1">
            <a:extLst>
              <a:ext uri="{FF2B5EF4-FFF2-40B4-BE49-F238E27FC236}">
                <a16:creationId xmlns:a16="http://schemas.microsoft.com/office/drawing/2014/main" id="{75418640-7CFE-B1F0-D80B-383DEDC86F12}"/>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3802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Etiquetas multimedia</a:t>
            </a:r>
            <a:endParaRPr sz="2700" dirty="0"/>
          </a:p>
        </p:txBody>
      </p:sp>
      <p:pic>
        <p:nvPicPr>
          <p:cNvPr id="3" name="Imagen 2">
            <a:extLst>
              <a:ext uri="{FF2B5EF4-FFF2-40B4-BE49-F238E27FC236}">
                <a16:creationId xmlns:a16="http://schemas.microsoft.com/office/drawing/2014/main" id="{D79990D3-8662-03C4-F1C9-C1C5C6CBBA43}"/>
              </a:ext>
            </a:extLst>
          </p:cNvPr>
          <p:cNvPicPr>
            <a:picLocks noChangeAspect="1"/>
          </p:cNvPicPr>
          <p:nvPr/>
        </p:nvPicPr>
        <p:blipFill>
          <a:blip r:embed="rId3"/>
          <a:stretch>
            <a:fillRect/>
          </a:stretch>
        </p:blipFill>
        <p:spPr>
          <a:xfrm>
            <a:off x="702778" y="1196387"/>
            <a:ext cx="4209499" cy="2983109"/>
          </a:xfrm>
          <a:prstGeom prst="rect">
            <a:avLst/>
          </a:prstGeom>
        </p:spPr>
      </p:pic>
      <p:pic>
        <p:nvPicPr>
          <p:cNvPr id="5" name="Imagen 4">
            <a:extLst>
              <a:ext uri="{FF2B5EF4-FFF2-40B4-BE49-F238E27FC236}">
                <a16:creationId xmlns:a16="http://schemas.microsoft.com/office/drawing/2014/main" id="{DEE946FF-0FB7-E726-69F8-53D2D38C9110}"/>
              </a:ext>
            </a:extLst>
          </p:cNvPr>
          <p:cNvPicPr>
            <a:picLocks noChangeAspect="1"/>
          </p:cNvPicPr>
          <p:nvPr/>
        </p:nvPicPr>
        <p:blipFill>
          <a:blip r:embed="rId4"/>
          <a:stretch>
            <a:fillRect/>
          </a:stretch>
        </p:blipFill>
        <p:spPr>
          <a:xfrm>
            <a:off x="5924892" y="1196387"/>
            <a:ext cx="2218209" cy="2983109"/>
          </a:xfrm>
          <a:prstGeom prst="rect">
            <a:avLst/>
          </a:prstGeom>
        </p:spPr>
      </p:pic>
      <p:sp>
        <p:nvSpPr>
          <p:cNvPr id="2" name="Rectángulo 1">
            <a:extLst>
              <a:ext uri="{FF2B5EF4-FFF2-40B4-BE49-F238E27FC236}">
                <a16:creationId xmlns:a16="http://schemas.microsoft.com/office/drawing/2014/main" id="{3A83A573-DC5B-8875-F3AD-3649CD7183EE}"/>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3629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6. Etiquetas figure</a:t>
            </a:r>
            <a:endParaRPr sz="2700" dirty="0"/>
          </a:p>
        </p:txBody>
      </p:sp>
      <p:sp>
        <p:nvSpPr>
          <p:cNvPr id="4" name="CuadroTexto 3">
            <a:extLst>
              <a:ext uri="{FF2B5EF4-FFF2-40B4-BE49-F238E27FC236}">
                <a16:creationId xmlns:a16="http://schemas.microsoft.com/office/drawing/2014/main" id="{8548F520-DBAF-67E3-F854-D49496034695}"/>
              </a:ext>
            </a:extLst>
          </p:cNvPr>
          <p:cNvSpPr txBox="1"/>
          <p:nvPr/>
        </p:nvSpPr>
        <p:spPr>
          <a:xfrm>
            <a:off x="795249" y="964025"/>
            <a:ext cx="7965691" cy="830997"/>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Con esta etiqueta podemos incluir una descripción de una imagen, que se va a mostrar en el navegador. La etiqueta que hay que utilizar es &lt;figure&gt;, y debe contener estas otras etiquetas:</a:t>
            </a:r>
          </a:p>
          <a:p>
            <a:r>
              <a:rPr lang="es-ES" sz="1200" dirty="0">
                <a:effectLst/>
                <a:latin typeface="Arial" panose="020B0604020202020204" pitchFamily="34" charset="0"/>
                <a:cs typeface="Arial" panose="020B0604020202020204" pitchFamily="34" charset="0"/>
              </a:rPr>
              <a:t>• &lt;</a:t>
            </a:r>
            <a:r>
              <a:rPr lang="es-ES" sz="1200" dirty="0" err="1">
                <a:effectLst/>
                <a:latin typeface="Arial" panose="020B0604020202020204" pitchFamily="34" charset="0"/>
                <a:cs typeface="Arial" panose="020B0604020202020204" pitchFamily="34" charset="0"/>
              </a:rPr>
              <a:t>img</a:t>
            </a:r>
            <a:r>
              <a:rPr lang="es-ES" sz="1200" dirty="0">
                <a:effectLst/>
                <a:latin typeface="Arial" panose="020B0604020202020204" pitchFamily="34" charset="0"/>
                <a:cs typeface="Arial" panose="020B0604020202020204" pitchFamily="34" charset="0"/>
              </a:rPr>
              <a:t>&gt;: se indica la imagen a mostrar.</a:t>
            </a:r>
          </a:p>
          <a:p>
            <a:r>
              <a:rPr lang="es-ES" sz="1200" dirty="0">
                <a:effectLst/>
                <a:latin typeface="Arial" panose="020B0604020202020204" pitchFamily="34" charset="0"/>
                <a:cs typeface="Arial" panose="020B0604020202020204" pitchFamily="34" charset="0"/>
              </a:rPr>
              <a:t>• &lt;</a:t>
            </a:r>
            <a:r>
              <a:rPr lang="es-ES" sz="1200" dirty="0" err="1">
                <a:effectLst/>
                <a:latin typeface="Arial" panose="020B0604020202020204" pitchFamily="34" charset="0"/>
                <a:cs typeface="Arial" panose="020B0604020202020204" pitchFamily="34" charset="0"/>
              </a:rPr>
              <a:t>figcaption</a:t>
            </a:r>
            <a:r>
              <a:rPr lang="es-ES" sz="1200" dirty="0">
                <a:effectLst/>
                <a:latin typeface="Arial" panose="020B0604020202020204" pitchFamily="34" charset="0"/>
                <a:cs typeface="Arial" panose="020B0604020202020204" pitchFamily="34" charset="0"/>
              </a:rPr>
              <a:t>&gt;: la descripción de la imagen.</a:t>
            </a:r>
          </a:p>
        </p:txBody>
      </p:sp>
      <p:pic>
        <p:nvPicPr>
          <p:cNvPr id="7" name="Imagen 6">
            <a:extLst>
              <a:ext uri="{FF2B5EF4-FFF2-40B4-BE49-F238E27FC236}">
                <a16:creationId xmlns:a16="http://schemas.microsoft.com/office/drawing/2014/main" id="{3D541B13-E767-FD1A-875A-94CE6D016EB6}"/>
              </a:ext>
            </a:extLst>
          </p:cNvPr>
          <p:cNvPicPr>
            <a:picLocks noChangeAspect="1"/>
          </p:cNvPicPr>
          <p:nvPr/>
        </p:nvPicPr>
        <p:blipFill>
          <a:blip r:embed="rId3"/>
          <a:stretch>
            <a:fillRect/>
          </a:stretch>
        </p:blipFill>
        <p:spPr>
          <a:xfrm>
            <a:off x="795249" y="1944275"/>
            <a:ext cx="3200400" cy="2235200"/>
          </a:xfrm>
          <a:prstGeom prst="rect">
            <a:avLst/>
          </a:prstGeom>
        </p:spPr>
      </p:pic>
      <p:pic>
        <p:nvPicPr>
          <p:cNvPr id="9" name="Imagen 8">
            <a:extLst>
              <a:ext uri="{FF2B5EF4-FFF2-40B4-BE49-F238E27FC236}">
                <a16:creationId xmlns:a16="http://schemas.microsoft.com/office/drawing/2014/main" id="{F504F25D-3040-CD5A-CAFB-783939991110}"/>
              </a:ext>
            </a:extLst>
          </p:cNvPr>
          <p:cNvPicPr>
            <a:picLocks noChangeAspect="1"/>
          </p:cNvPicPr>
          <p:nvPr/>
        </p:nvPicPr>
        <p:blipFill>
          <a:blip r:embed="rId4"/>
          <a:stretch>
            <a:fillRect/>
          </a:stretch>
        </p:blipFill>
        <p:spPr>
          <a:xfrm>
            <a:off x="5686339" y="2096675"/>
            <a:ext cx="2120900" cy="1930400"/>
          </a:xfrm>
          <a:prstGeom prst="rect">
            <a:avLst/>
          </a:prstGeom>
        </p:spPr>
      </p:pic>
      <p:sp>
        <p:nvSpPr>
          <p:cNvPr id="2" name="Rectángulo 1">
            <a:extLst>
              <a:ext uri="{FF2B5EF4-FFF2-40B4-BE49-F238E27FC236}">
                <a16:creationId xmlns:a16="http://schemas.microsoft.com/office/drawing/2014/main" id="{11116903-ED9B-5389-F9D6-E86A3C869C09}"/>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98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74C1B909-DFEB-C3BB-2BC9-9B24EFE18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769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7. Elementos interactivos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1569660"/>
          </a:xfrm>
          <a:prstGeom prst="rect">
            <a:avLst/>
          </a:prstGeom>
          <a:noFill/>
        </p:spPr>
        <p:txBody>
          <a:bodyPr wrap="square" rtlCol="0">
            <a:spAutoFit/>
          </a:bodyPr>
          <a:lstStyle/>
          <a:p>
            <a:r>
              <a:rPr lang="es-ES" sz="1200" dirty="0">
                <a:effectLst/>
                <a:latin typeface="Arial" panose="020B0604020202020204" pitchFamily="34" charset="0"/>
                <a:cs typeface="Arial" panose="020B0604020202020204" pitchFamily="34" charset="0"/>
              </a:rPr>
              <a:t>HTML5 incluye algunas etiquetas que nos permiten cierta interactividad con los elementos HTML. Entre esas etiquetas se encuentra &lt;</a:t>
            </a:r>
            <a:r>
              <a:rPr lang="es-ES" sz="1200" dirty="0" err="1">
                <a:effectLst/>
                <a:latin typeface="Arial" panose="020B0604020202020204" pitchFamily="34" charset="0"/>
                <a:cs typeface="Arial" panose="020B0604020202020204" pitchFamily="34" charset="0"/>
              </a:rPr>
              <a:t>details</a:t>
            </a:r>
            <a:r>
              <a:rPr lang="es-ES" sz="1200" dirty="0">
                <a:effectLst/>
                <a:latin typeface="Arial" panose="020B0604020202020204" pitchFamily="34" charset="0"/>
                <a:cs typeface="Arial" panose="020B0604020202020204" pitchFamily="34" charset="0"/>
              </a:rPr>
              <a:t>&gt;, que nos permitirá ocultar parte de nuestra página web y volverá a ser visible cuando pinchemos en un icono que representa al elemento.</a:t>
            </a:r>
          </a:p>
          <a:p>
            <a:r>
              <a:rPr lang="es-ES" sz="1200" dirty="0">
                <a:effectLst/>
                <a:latin typeface="Arial" panose="020B0604020202020204" pitchFamily="34" charset="0"/>
                <a:cs typeface="Arial" panose="020B0604020202020204" pitchFamily="34" charset="0"/>
              </a:rPr>
              <a:t>Dentro de la etiqueta &lt;</a:t>
            </a:r>
            <a:r>
              <a:rPr lang="es-ES" sz="1200" dirty="0" err="1">
                <a:effectLst/>
                <a:latin typeface="Arial" panose="020B0604020202020204" pitchFamily="34" charset="0"/>
                <a:cs typeface="Arial" panose="020B0604020202020204" pitchFamily="34" charset="0"/>
              </a:rPr>
              <a:t>details</a:t>
            </a:r>
            <a:r>
              <a:rPr lang="es-ES" sz="1200" dirty="0">
                <a:effectLst/>
                <a:latin typeface="Arial" panose="020B0604020202020204" pitchFamily="34" charset="0"/>
                <a:cs typeface="Arial" panose="020B0604020202020204" pitchFamily="34" charset="0"/>
              </a:rPr>
              <a:t>&gt; se incluye la etiqueta &lt;</a:t>
            </a:r>
            <a:r>
              <a:rPr lang="es-ES" sz="1200" dirty="0" err="1">
                <a:effectLst/>
                <a:latin typeface="Arial" panose="020B0604020202020204" pitchFamily="34" charset="0"/>
                <a:cs typeface="Arial" panose="020B0604020202020204" pitchFamily="34" charset="0"/>
              </a:rPr>
              <a:t>summary</a:t>
            </a:r>
            <a:r>
              <a:rPr lang="es-ES" sz="1200" dirty="0">
                <a:effectLst/>
                <a:latin typeface="Arial" panose="020B0604020202020204" pitchFamily="34" charset="0"/>
                <a:cs typeface="Arial" panose="020B0604020202020204" pitchFamily="34" charset="0"/>
              </a:rPr>
              <a:t>&gt;.</a:t>
            </a:r>
          </a:p>
          <a:p>
            <a:r>
              <a:rPr lang="es-ES" sz="1200" dirty="0">
                <a:effectLst/>
                <a:latin typeface="Arial" panose="020B0604020202020204" pitchFamily="34" charset="0"/>
                <a:cs typeface="Arial" panose="020B0604020202020204" pitchFamily="34" charset="0"/>
              </a:rPr>
              <a:t>El contenido que se indique en &lt;</a:t>
            </a:r>
            <a:r>
              <a:rPr lang="es-ES" sz="1200" dirty="0" err="1">
                <a:effectLst/>
                <a:latin typeface="Arial" panose="020B0604020202020204" pitchFamily="34" charset="0"/>
                <a:cs typeface="Arial" panose="020B0604020202020204" pitchFamily="34" charset="0"/>
              </a:rPr>
              <a:t>summary</a:t>
            </a:r>
            <a:r>
              <a:rPr lang="es-ES" sz="1200" dirty="0">
                <a:effectLst/>
                <a:latin typeface="Arial" panose="020B0604020202020204" pitchFamily="34" charset="0"/>
                <a:cs typeface="Arial" panose="020B0604020202020204" pitchFamily="34" charset="0"/>
              </a:rPr>
              <a:t>&gt; es lo que se muestra inicialmente, y el resto de contenido que se incluya en &lt;</a:t>
            </a:r>
            <a:r>
              <a:rPr lang="es-ES" sz="1200" dirty="0" err="1">
                <a:effectLst/>
                <a:latin typeface="Arial" panose="020B0604020202020204" pitchFamily="34" charset="0"/>
                <a:cs typeface="Arial" panose="020B0604020202020204" pitchFamily="34" charset="0"/>
              </a:rPr>
              <a:t>details</a:t>
            </a:r>
            <a:r>
              <a:rPr lang="es-ES" sz="1200" dirty="0">
                <a:effectLst/>
                <a:latin typeface="Arial" panose="020B0604020202020204" pitchFamily="34" charset="0"/>
                <a:cs typeface="Arial" panose="020B0604020202020204" pitchFamily="34" charset="0"/>
              </a:rPr>
              <a:t>&gt; es el que se oculta hasta que pulsemos en el icono. Con un ejemplo lo veremos más claro, no es</a:t>
            </a:r>
          </a:p>
          <a:p>
            <a:r>
              <a:rPr lang="es-ES" sz="1200" dirty="0">
                <a:effectLst/>
                <a:latin typeface="Arial" panose="020B0604020202020204" pitchFamily="34" charset="0"/>
                <a:cs typeface="Arial" panose="020B0604020202020204" pitchFamily="34" charset="0"/>
              </a:rPr>
              <a:t>complicado:</a:t>
            </a:r>
          </a:p>
        </p:txBody>
      </p:sp>
      <p:pic>
        <p:nvPicPr>
          <p:cNvPr id="7" name="Imagen 6">
            <a:extLst>
              <a:ext uri="{FF2B5EF4-FFF2-40B4-BE49-F238E27FC236}">
                <a16:creationId xmlns:a16="http://schemas.microsoft.com/office/drawing/2014/main" id="{C47E8830-65BB-C5F9-ABB9-E37494061561}"/>
              </a:ext>
            </a:extLst>
          </p:cNvPr>
          <p:cNvPicPr>
            <a:picLocks noChangeAspect="1"/>
          </p:cNvPicPr>
          <p:nvPr/>
        </p:nvPicPr>
        <p:blipFill>
          <a:blip r:embed="rId3"/>
          <a:stretch>
            <a:fillRect/>
          </a:stretch>
        </p:blipFill>
        <p:spPr>
          <a:xfrm>
            <a:off x="5338118" y="1959931"/>
            <a:ext cx="3208981" cy="2624598"/>
          </a:xfrm>
          <a:prstGeom prst="rect">
            <a:avLst/>
          </a:prstGeom>
        </p:spPr>
      </p:pic>
      <p:pic>
        <p:nvPicPr>
          <p:cNvPr id="9" name="Imagen 8">
            <a:extLst>
              <a:ext uri="{FF2B5EF4-FFF2-40B4-BE49-F238E27FC236}">
                <a16:creationId xmlns:a16="http://schemas.microsoft.com/office/drawing/2014/main" id="{6BB172D0-47A6-0705-FE70-851A38ECCEBE}"/>
              </a:ext>
            </a:extLst>
          </p:cNvPr>
          <p:cNvPicPr>
            <a:picLocks noChangeAspect="1"/>
          </p:cNvPicPr>
          <p:nvPr/>
        </p:nvPicPr>
        <p:blipFill>
          <a:blip r:embed="rId4"/>
          <a:stretch>
            <a:fillRect/>
          </a:stretch>
        </p:blipFill>
        <p:spPr>
          <a:xfrm>
            <a:off x="2120401" y="2153335"/>
            <a:ext cx="2603499" cy="2237790"/>
          </a:xfrm>
          <a:prstGeom prst="rect">
            <a:avLst/>
          </a:prstGeom>
        </p:spPr>
      </p:pic>
      <p:sp>
        <p:nvSpPr>
          <p:cNvPr id="2" name="Rectángulo 1">
            <a:extLst>
              <a:ext uri="{FF2B5EF4-FFF2-40B4-BE49-F238E27FC236}">
                <a16:creationId xmlns:a16="http://schemas.microsoft.com/office/drawing/2014/main" id="{E251A56D-3C0F-B017-C8DF-B93D440795EC}"/>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25131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0FA4E080-A5DB-FFE9-C32D-50E2E3ED3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54260"/>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1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834875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8. Caso práctico 1. ”Actividades formativas”</a:t>
            </a:r>
            <a:endParaRPr sz="2700" dirty="0"/>
          </a:p>
        </p:txBody>
      </p:sp>
      <p:sp>
        <p:nvSpPr>
          <p:cNvPr id="4" name="CuadroTexto 3">
            <a:extLst>
              <a:ext uri="{FF2B5EF4-FFF2-40B4-BE49-F238E27FC236}">
                <a16:creationId xmlns:a16="http://schemas.microsoft.com/office/drawing/2014/main" id="{EC0FF62C-2B5C-18F1-F224-B2E23BFBDAF0}"/>
              </a:ext>
            </a:extLst>
          </p:cNvPr>
          <p:cNvSpPr txBox="1"/>
          <p:nvPr/>
        </p:nvSpPr>
        <p:spPr>
          <a:xfrm>
            <a:off x="926757" y="964024"/>
            <a:ext cx="7421993" cy="1754326"/>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Alberto ha pensado que quiere incluir un apartado de preguntas frecuentes en la intranet de la</a:t>
            </a:r>
          </a:p>
          <a:p>
            <a:r>
              <a:rPr lang="es-ES" sz="1200" dirty="0">
                <a:effectLst/>
                <a:latin typeface="Arial" panose="020B0604020202020204" pitchFamily="34" charset="0"/>
                <a:cs typeface="Arial" panose="020B0604020202020204" pitchFamily="34" charset="0"/>
              </a:rPr>
              <a:t>empresa, y habla con Gloria para hacerlo.</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Alberto llama a Gloria y le comenta su idea. Ha pensado que la etiqueta ideal sería &lt;</a:t>
            </a:r>
            <a:r>
              <a:rPr lang="es-ES" sz="1200" dirty="0" err="1">
                <a:effectLst/>
                <a:latin typeface="Arial" panose="020B0604020202020204" pitchFamily="34" charset="0"/>
                <a:cs typeface="Arial" panose="020B0604020202020204" pitchFamily="34" charset="0"/>
              </a:rPr>
              <a:t>details</a:t>
            </a:r>
            <a:r>
              <a:rPr lang="es-ES" sz="1200" dirty="0">
                <a:effectLst/>
                <a:latin typeface="Arial" panose="020B0604020202020204" pitchFamily="34" charset="0"/>
                <a:cs typeface="Arial" panose="020B0604020202020204" pitchFamily="34" charset="0"/>
              </a:rPr>
              <a:t>&gt;. De esta manera,</a:t>
            </a:r>
          </a:p>
          <a:p>
            <a:r>
              <a:rPr lang="es-ES" sz="1200" dirty="0">
                <a:effectLst/>
                <a:latin typeface="Arial" panose="020B0604020202020204" pitchFamily="34" charset="0"/>
                <a:cs typeface="Arial" panose="020B0604020202020204" pitchFamily="34" charset="0"/>
              </a:rPr>
              <a:t>el sumario sería la pregunta frecuente y el contenido sería la respuesta.</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A Gloria le gusta mucho la idea y se pone a ello. Alberto le comenta que el hará las preguntas sobre el correo electrónico y que ella las haga sobre el uso de la impresora.</a:t>
            </a:r>
          </a:p>
        </p:txBody>
      </p:sp>
      <p:sp>
        <p:nvSpPr>
          <p:cNvPr id="2" name="Rectángulo 1">
            <a:extLst>
              <a:ext uri="{FF2B5EF4-FFF2-40B4-BE49-F238E27FC236}">
                <a16:creationId xmlns:a16="http://schemas.microsoft.com/office/drawing/2014/main" id="{412F06CE-57D9-6439-B6B1-A732C0A02410}"/>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50206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834875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8. Caso práctico 1. ”Actividades formativas”</a:t>
            </a:r>
            <a:endParaRPr sz="2700" dirty="0"/>
          </a:p>
        </p:txBody>
      </p:sp>
      <p:pic>
        <p:nvPicPr>
          <p:cNvPr id="7" name="Imagen 6">
            <a:extLst>
              <a:ext uri="{FF2B5EF4-FFF2-40B4-BE49-F238E27FC236}">
                <a16:creationId xmlns:a16="http://schemas.microsoft.com/office/drawing/2014/main" id="{1A27146D-F9B0-2108-BB95-4520E1036981}"/>
              </a:ext>
            </a:extLst>
          </p:cNvPr>
          <p:cNvPicPr>
            <a:picLocks noChangeAspect="1"/>
          </p:cNvPicPr>
          <p:nvPr/>
        </p:nvPicPr>
        <p:blipFill>
          <a:blip r:embed="rId3"/>
          <a:stretch>
            <a:fillRect/>
          </a:stretch>
        </p:blipFill>
        <p:spPr>
          <a:xfrm>
            <a:off x="5639820" y="852616"/>
            <a:ext cx="3417683" cy="3361037"/>
          </a:xfrm>
          <a:prstGeom prst="rect">
            <a:avLst/>
          </a:prstGeom>
        </p:spPr>
      </p:pic>
      <p:sp>
        <p:nvSpPr>
          <p:cNvPr id="3" name="CuadroTexto 2">
            <a:extLst>
              <a:ext uri="{FF2B5EF4-FFF2-40B4-BE49-F238E27FC236}">
                <a16:creationId xmlns:a16="http://schemas.microsoft.com/office/drawing/2014/main" id="{9DE33E96-FDDD-0856-A753-24EF10266C69}"/>
              </a:ext>
            </a:extLst>
          </p:cNvPr>
          <p:cNvSpPr txBox="1"/>
          <p:nvPr/>
        </p:nvSpPr>
        <p:spPr>
          <a:xfrm>
            <a:off x="926757" y="1240536"/>
            <a:ext cx="4572000" cy="738664"/>
          </a:xfrm>
          <a:prstGeom prst="rect">
            <a:avLst/>
          </a:prstGeom>
          <a:noFill/>
        </p:spPr>
        <p:txBody>
          <a:bodyPr wrap="square">
            <a:spAutoFit/>
          </a:bodyPr>
          <a:lstStyle/>
          <a:p>
            <a:r>
              <a:rPr lang="es-ES" sz="1400" dirty="0">
                <a:effectLst/>
                <a:latin typeface="Arial" panose="020B0604020202020204" pitchFamily="34" charset="0"/>
                <a:cs typeface="Arial" panose="020B0604020202020204" pitchFamily="34" charset="0"/>
              </a:rPr>
              <a:t>Desenlace: en la siguiente figura puedes ver una representación de lo que visualizaría el navegador, y el código</a:t>
            </a:r>
          </a:p>
        </p:txBody>
      </p:sp>
      <p:sp>
        <p:nvSpPr>
          <p:cNvPr id="2" name="Rectángulo 1">
            <a:extLst>
              <a:ext uri="{FF2B5EF4-FFF2-40B4-BE49-F238E27FC236}">
                <a16:creationId xmlns:a16="http://schemas.microsoft.com/office/drawing/2014/main" id="{F7B9502B-D11C-D8E2-D121-A910C2DF1305}"/>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127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049B98FC-AF17-0C46-D2C1-FC284B35A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99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834875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8. Caso práctico 2. ”Vídeos explicativos”</a:t>
            </a:r>
            <a:endParaRPr sz="2700" dirty="0"/>
          </a:p>
        </p:txBody>
      </p:sp>
      <p:sp>
        <p:nvSpPr>
          <p:cNvPr id="3" name="CuadroTexto 2">
            <a:extLst>
              <a:ext uri="{FF2B5EF4-FFF2-40B4-BE49-F238E27FC236}">
                <a16:creationId xmlns:a16="http://schemas.microsoft.com/office/drawing/2014/main" id="{9DE33E96-FDDD-0856-A753-24EF10266C69}"/>
              </a:ext>
            </a:extLst>
          </p:cNvPr>
          <p:cNvSpPr txBox="1"/>
          <p:nvPr/>
        </p:nvSpPr>
        <p:spPr>
          <a:xfrm>
            <a:off x="795249" y="1186755"/>
            <a:ext cx="5716761" cy="1015663"/>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Gloria ha terminado las preguntas frecuentes, pero ha pensado incluir una última pregunta.</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Ha detectado que le preguntan con mucha frecuencia cómo usar las funciones de las impresoras, y ha pensado incluir un apartado con algunos vídeos.</a:t>
            </a:r>
          </a:p>
        </p:txBody>
      </p:sp>
      <p:pic>
        <p:nvPicPr>
          <p:cNvPr id="4" name="Imagen 3">
            <a:extLst>
              <a:ext uri="{FF2B5EF4-FFF2-40B4-BE49-F238E27FC236}">
                <a16:creationId xmlns:a16="http://schemas.microsoft.com/office/drawing/2014/main" id="{CB115862-0189-6F80-18FB-EABA145FC264}"/>
              </a:ext>
            </a:extLst>
          </p:cNvPr>
          <p:cNvPicPr>
            <a:picLocks noChangeAspect="1"/>
          </p:cNvPicPr>
          <p:nvPr/>
        </p:nvPicPr>
        <p:blipFill>
          <a:blip r:embed="rId3"/>
          <a:stretch>
            <a:fillRect/>
          </a:stretch>
        </p:blipFill>
        <p:spPr>
          <a:xfrm>
            <a:off x="6911772" y="840260"/>
            <a:ext cx="2232228" cy="3764520"/>
          </a:xfrm>
          <a:prstGeom prst="rect">
            <a:avLst/>
          </a:prstGeom>
        </p:spPr>
      </p:pic>
      <p:sp>
        <p:nvSpPr>
          <p:cNvPr id="2" name="Rectángulo 1">
            <a:extLst>
              <a:ext uri="{FF2B5EF4-FFF2-40B4-BE49-F238E27FC236}">
                <a16:creationId xmlns:a16="http://schemas.microsoft.com/office/drawing/2014/main" id="{0D3DB5A5-5051-E5BE-2271-D37860AD7E57}"/>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8673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834875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8. Caso práctico 2. ”Vídeos explicativos”</a:t>
            </a:r>
            <a:endParaRPr sz="2700" dirty="0"/>
          </a:p>
        </p:txBody>
      </p:sp>
      <p:sp>
        <p:nvSpPr>
          <p:cNvPr id="3" name="CuadroTexto 2">
            <a:extLst>
              <a:ext uri="{FF2B5EF4-FFF2-40B4-BE49-F238E27FC236}">
                <a16:creationId xmlns:a16="http://schemas.microsoft.com/office/drawing/2014/main" id="{9DE33E96-FDDD-0856-A753-24EF10266C69}"/>
              </a:ext>
            </a:extLst>
          </p:cNvPr>
          <p:cNvSpPr txBox="1"/>
          <p:nvPr/>
        </p:nvSpPr>
        <p:spPr>
          <a:xfrm>
            <a:off x="926757" y="1240536"/>
            <a:ext cx="4572000" cy="2492990"/>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Gloria busca vídeos en YouTube para añadir demostraciones de cómo imprimir una página de prueba</a:t>
            </a:r>
          </a:p>
          <a:p>
            <a:r>
              <a:rPr lang="es-ES" sz="1200" dirty="0">
                <a:effectLst/>
                <a:latin typeface="Arial" panose="020B0604020202020204" pitchFamily="34" charset="0"/>
                <a:cs typeface="Arial" panose="020B0604020202020204" pitchFamily="34" charset="0"/>
              </a:rPr>
              <a:t>en las impresoras HP y EPSON. Empieza a utilizar la etiqueta &lt;video&gt; y pensaba incluir en el </a:t>
            </a:r>
            <a:r>
              <a:rPr lang="es-ES" sz="1200" dirty="0" err="1">
                <a:effectLst/>
                <a:latin typeface="Arial" panose="020B0604020202020204" pitchFamily="34" charset="0"/>
                <a:cs typeface="Arial" panose="020B0604020202020204" pitchFamily="34" charset="0"/>
              </a:rPr>
              <a:t>src</a:t>
            </a:r>
            <a:r>
              <a:rPr lang="es-ES" sz="1200" dirty="0">
                <a:effectLst/>
                <a:latin typeface="Arial" panose="020B0604020202020204" pitchFamily="34" charset="0"/>
                <a:cs typeface="Arial" panose="020B0604020202020204" pitchFamily="34" charset="0"/>
              </a:rPr>
              <a:t> la dirección web de</a:t>
            </a:r>
          </a:p>
          <a:p>
            <a:r>
              <a:rPr lang="es-ES" sz="1200" dirty="0">
                <a:effectLst/>
                <a:latin typeface="Arial" panose="020B0604020202020204" pitchFamily="34" charset="0"/>
                <a:cs typeface="Arial" panose="020B0604020202020204" pitchFamily="34" charset="0"/>
              </a:rPr>
              <a:t>YouTube. </a:t>
            </a:r>
          </a:p>
          <a:p>
            <a:endParaRPr lang="es-ES" sz="1200" dirty="0">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Sin embargo, le da problemas de permiso, incompatibilidad con el navegador, etc.</a:t>
            </a:r>
          </a:p>
          <a:p>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Por este motivo, investiga un poco y ve que en los vídeos de YouTube, en el apartado de ‘compartir’, se ofrece un</a:t>
            </a:r>
          </a:p>
          <a:p>
            <a:r>
              <a:rPr lang="es-ES" sz="1200" dirty="0">
                <a:effectLst/>
                <a:latin typeface="Arial" panose="020B0604020202020204" pitchFamily="34" charset="0"/>
                <a:cs typeface="Arial" panose="020B0604020202020204" pitchFamily="34" charset="0"/>
              </a:rPr>
              <a:t>código con la etiqueta &lt;</a:t>
            </a:r>
            <a:r>
              <a:rPr lang="es-ES" sz="1200" dirty="0" err="1">
                <a:effectLst/>
                <a:latin typeface="Arial" panose="020B0604020202020204" pitchFamily="34" charset="0"/>
                <a:cs typeface="Arial" panose="020B0604020202020204" pitchFamily="34" charset="0"/>
              </a:rPr>
              <a:t>iframe</a:t>
            </a:r>
            <a:r>
              <a:rPr lang="es-ES" sz="1200" dirty="0">
                <a:effectLst/>
                <a:latin typeface="Arial" panose="020B0604020202020204" pitchFamily="34" charset="0"/>
                <a:cs typeface="Arial" panose="020B0604020202020204" pitchFamily="34" charset="0"/>
              </a:rPr>
              <a:t>&gt;. Copia este código y lo utiliza en sus preguntas frecuentes</a:t>
            </a:r>
          </a:p>
        </p:txBody>
      </p:sp>
      <p:sp>
        <p:nvSpPr>
          <p:cNvPr id="2" name="Rectángulo 1">
            <a:extLst>
              <a:ext uri="{FF2B5EF4-FFF2-40B4-BE49-F238E27FC236}">
                <a16:creationId xmlns:a16="http://schemas.microsoft.com/office/drawing/2014/main" id="{20BFB8B9-FF37-52E0-A281-5FC088943EBA}"/>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18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Introducción y contextualización</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1384995"/>
          </a:xfrm>
          <a:prstGeom prst="rect">
            <a:avLst/>
          </a:prstGeom>
          <a:noFill/>
        </p:spPr>
        <p:txBody>
          <a:bodyPr wrap="square" rtlCol="0">
            <a:spAutoFit/>
          </a:bodyPr>
          <a:lstStyle/>
          <a:p>
            <a:r>
              <a:rPr lang="es-ES" sz="1200" dirty="0">
                <a:effectLst/>
                <a:latin typeface="Arial" panose="020B0604020202020204" pitchFamily="34" charset="0"/>
                <a:cs typeface="Arial" panose="020B0604020202020204" pitchFamily="34" charset="0"/>
              </a:rPr>
              <a:t>La web evoluciona día tras día, y las tecnologías deben adaptarse a las nuevas necesidades que van apareciendo. Por ello, el lenguaje HTML ha evolucionado hasta llegar a esta quinta revisión. Esta aporta numerosas novedades que permitirán conseguir aplicaciones web cada vez más parecidas a una aplicación de escritorio. </a:t>
            </a:r>
          </a:p>
          <a:p>
            <a:endParaRPr lang="es-ES" sz="1200" dirty="0">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En toda esta evolución trabaja continuamente la comunidad internacional W3C, cuya misión es guiar a la web hacia su máximo potencial. Quien sabe si en breves estaremos hablando de HTML6 </a:t>
            </a:r>
            <a:endParaRPr lang="es-ES" sz="1200" dirty="0">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8F3B0459-A27F-04F7-EC09-E0524D021623}"/>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1607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2A22E228-7A75-F6AC-F0D9-79DC2CEA8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6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2. Concepto de web semántica y HTML5</a:t>
            </a:r>
            <a:br>
              <a:rPr lang="es-ES" sz="2800" b="1" dirty="0">
                <a:solidFill>
                  <a:srgbClr val="002E4C"/>
                </a:solidFill>
                <a:latin typeface="Open Sans Extrabold"/>
                <a:ea typeface="Open Sans Extrabold"/>
                <a:cs typeface="Open Sans Extrabold"/>
                <a:sym typeface="Open Sans ExtraBold"/>
              </a:rPr>
            </a:br>
            <a:endParaRPr sz="2700" dirty="0"/>
          </a:p>
        </p:txBody>
      </p:sp>
      <p:sp>
        <p:nvSpPr>
          <p:cNvPr id="4" name="CuadroTexto 3">
            <a:extLst>
              <a:ext uri="{FF2B5EF4-FFF2-40B4-BE49-F238E27FC236}">
                <a16:creationId xmlns:a16="http://schemas.microsoft.com/office/drawing/2014/main" id="{D03BCEA0-217A-C922-2347-66D5FD8DFD98}"/>
              </a:ext>
            </a:extLst>
          </p:cNvPr>
          <p:cNvSpPr txBox="1"/>
          <p:nvPr/>
        </p:nvSpPr>
        <p:spPr>
          <a:xfrm>
            <a:off x="795250" y="964024"/>
            <a:ext cx="7469184" cy="2123658"/>
          </a:xfrm>
          <a:prstGeom prst="rect">
            <a:avLst/>
          </a:prstGeom>
          <a:noFill/>
        </p:spPr>
        <p:txBody>
          <a:bodyPr wrap="square">
            <a:spAutoFit/>
          </a:bodyPr>
          <a:lstStyle/>
          <a:p>
            <a:r>
              <a:rPr lang="es-ES" sz="1200" dirty="0">
                <a:effectLst/>
                <a:latin typeface="Arial" panose="020B0604020202020204" pitchFamily="34" charset="0"/>
                <a:cs typeface="Arial" panose="020B0604020202020204" pitchFamily="34" charset="0"/>
              </a:rPr>
              <a:t>HTML5 es la </a:t>
            </a:r>
            <a:r>
              <a:rPr lang="es-ES" sz="1200" b="1" dirty="0">
                <a:effectLst/>
                <a:latin typeface="Arial" panose="020B0604020202020204" pitchFamily="34" charset="0"/>
                <a:cs typeface="Arial" panose="020B0604020202020204" pitchFamily="34" charset="0"/>
              </a:rPr>
              <a:t>ultima versión </a:t>
            </a:r>
            <a:r>
              <a:rPr lang="es-ES" sz="1200" dirty="0">
                <a:effectLst/>
                <a:latin typeface="Arial" panose="020B0604020202020204" pitchFamily="34" charset="0"/>
                <a:cs typeface="Arial" panose="020B0604020202020204" pitchFamily="34" charset="0"/>
              </a:rPr>
              <a:t>de HTML y aporta nuevas especificaciones relativas al desarrollo web. Por lo tanto, no lo podemos considerar como una simple evolución de HTML 4 que incluye nuevas etiquetas, ya que también agrupa tecnologías de apoyo complementarias. </a:t>
            </a:r>
          </a:p>
          <a:p>
            <a:endParaRPr lang="es-ES" sz="1200" dirty="0">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Esta nueva versión permitirá aplicaciones </a:t>
            </a:r>
            <a:r>
              <a:rPr lang="es-ES" sz="1200" b="1" dirty="0">
                <a:effectLst/>
                <a:latin typeface="Arial" panose="020B0604020202020204" pitchFamily="34" charset="0"/>
                <a:cs typeface="Arial" panose="020B0604020202020204" pitchFamily="34" charset="0"/>
              </a:rPr>
              <a:t>web muy similares a aplicaciones de escritorio</a:t>
            </a:r>
            <a:r>
              <a:rPr lang="es-ES" sz="1200" dirty="0">
                <a:effectLst/>
                <a:latin typeface="Arial" panose="020B0604020202020204" pitchFamily="34" charset="0"/>
                <a:cs typeface="Arial" panose="020B0604020202020204" pitchFamily="34" charset="0"/>
              </a:rPr>
              <a:t>, de forma que se consigue una mejor experiencia al usarlo, pues se pretende uso del </a:t>
            </a:r>
            <a:r>
              <a:rPr lang="es-ES" sz="1200" b="1" dirty="0">
                <a:effectLst/>
                <a:latin typeface="Arial" panose="020B0604020202020204" pitchFamily="34" charset="0"/>
                <a:cs typeface="Arial" panose="020B0604020202020204" pitchFamily="34" charset="0"/>
              </a:rPr>
              <a:t>navegador no limite la </a:t>
            </a:r>
            <a:r>
              <a:rPr lang="es-ES" sz="1200" dirty="0">
                <a:effectLst/>
                <a:latin typeface="Arial" panose="020B0604020202020204" pitchFamily="34" charset="0"/>
                <a:cs typeface="Arial" panose="020B0604020202020204" pitchFamily="34" charset="0"/>
              </a:rPr>
              <a:t>potencia y funcionalidad de una determinada aplicación informática.</a:t>
            </a:r>
          </a:p>
          <a:p>
            <a:endParaRPr lang="es-ES" sz="1200" dirty="0">
              <a:latin typeface="Arial" panose="020B0604020202020204" pitchFamily="34" charset="0"/>
              <a:cs typeface="Arial" panose="020B0604020202020204" pitchFamily="34" charset="0"/>
            </a:endParaRPr>
          </a:p>
          <a:p>
            <a:endParaRPr lang="es-ES" sz="1200" dirty="0">
              <a:effectLst/>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5222A2D-37A7-07A0-2491-C5731222F6CD}"/>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0342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2. Mejoras HTML5</a:t>
            </a:r>
            <a:endParaRPr sz="2700" dirty="0"/>
          </a:p>
        </p:txBody>
      </p:sp>
      <p:sp>
        <p:nvSpPr>
          <p:cNvPr id="4" name="CuadroTexto 3">
            <a:extLst>
              <a:ext uri="{FF2B5EF4-FFF2-40B4-BE49-F238E27FC236}">
                <a16:creationId xmlns:a16="http://schemas.microsoft.com/office/drawing/2014/main" id="{D03BCEA0-217A-C922-2347-66D5FD8DFD98}"/>
              </a:ext>
            </a:extLst>
          </p:cNvPr>
          <p:cNvSpPr txBox="1"/>
          <p:nvPr/>
        </p:nvSpPr>
        <p:spPr>
          <a:xfrm>
            <a:off x="566058" y="798561"/>
            <a:ext cx="8264434" cy="4524315"/>
          </a:xfrm>
          <a:prstGeom prst="rect">
            <a:avLst/>
          </a:prstGeom>
          <a:noFill/>
        </p:spPr>
        <p:txBody>
          <a:bodyPr wrap="square">
            <a:spAutoFit/>
          </a:bodyPr>
          <a:lstStyle/>
          <a:p>
            <a:pPr algn="just"/>
            <a:r>
              <a:rPr lang="es-ES" sz="1200" dirty="0">
                <a:effectLst/>
                <a:latin typeface="Arial" panose="020B0604020202020204" pitchFamily="34" charset="0"/>
                <a:cs typeface="Arial" panose="020B0604020202020204" pitchFamily="34" charset="0"/>
              </a:rPr>
              <a:t>HTML5 no solo incorpora nuevas etiquetas y atributos en etiquetas ya existentes, sino que incluye mejoras que se pueden clasificar en los siguientes grupos: </a:t>
            </a:r>
          </a:p>
          <a:p>
            <a:pPr algn="just"/>
            <a:endParaRPr lang="es-ES" sz="1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Semántica: </a:t>
            </a:r>
            <a:r>
              <a:rPr lang="es-ES" sz="1200" dirty="0">
                <a:effectLst/>
                <a:latin typeface="Arial" panose="020B0604020202020204" pitchFamily="34" charset="0"/>
                <a:cs typeface="Arial" panose="020B0604020202020204" pitchFamily="34" charset="0"/>
              </a:rPr>
              <a:t>se dispone de nuevas etiquetas que le darán un valor semántico a la estructura de la web. De esta manera, las partes de la web se podrán agrupar en etiquetas que representen las partes principales de nuestro documento HTML. </a:t>
            </a:r>
          </a:p>
          <a:p>
            <a:pPr algn="just">
              <a:buFont typeface="Arial" panose="020B0604020202020204" pitchFamily="34" charset="0"/>
              <a:buChar char="•"/>
            </a:pPr>
            <a:endParaRPr lang="es-ES" sz="120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Etiquetas multimedia: </a:t>
            </a:r>
            <a:r>
              <a:rPr lang="es-ES" sz="1200" dirty="0">
                <a:effectLst/>
                <a:latin typeface="Arial" panose="020B0604020202020204" pitchFamily="34" charset="0"/>
                <a:cs typeface="Arial" panose="020B0604020202020204" pitchFamily="34" charset="0"/>
              </a:rPr>
              <a:t>es posible incluir audio o vídeo sin tener que usar controles externos. </a:t>
            </a:r>
          </a:p>
          <a:p>
            <a:pPr algn="just">
              <a:buFont typeface="Arial" panose="020B0604020202020204" pitchFamily="34" charset="0"/>
              <a:buChar char="•"/>
            </a:pPr>
            <a:r>
              <a:rPr lang="es-ES" sz="1200" b="1" dirty="0" err="1">
                <a:effectLst/>
                <a:latin typeface="Arial" panose="020B0604020202020204" pitchFamily="34" charset="0"/>
                <a:cs typeface="Arial" panose="020B0604020202020204" pitchFamily="34" charset="0"/>
              </a:rPr>
              <a:t>Gráficos</a:t>
            </a:r>
            <a:r>
              <a:rPr lang="es-ES" sz="1200" b="1" dirty="0">
                <a:effectLst/>
                <a:latin typeface="Arial" panose="020B0604020202020204" pitchFamily="34" charset="0"/>
                <a:cs typeface="Arial" panose="020B0604020202020204" pitchFamily="34" charset="0"/>
              </a:rPr>
              <a:t> 2D/3D: </a:t>
            </a:r>
            <a:r>
              <a:rPr lang="es-ES" sz="1200" dirty="0">
                <a:effectLst/>
                <a:latin typeface="Arial" panose="020B0604020202020204" pitchFamily="34" charset="0"/>
                <a:cs typeface="Arial" panose="020B0604020202020204" pitchFamily="34" charset="0"/>
              </a:rPr>
              <a:t>permite una mayor capacidad de presentación de este tipo de gráficos. </a:t>
            </a: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Bases de datos locales: </a:t>
            </a:r>
            <a:r>
              <a:rPr lang="es-ES" sz="1200" dirty="0">
                <a:effectLst/>
                <a:latin typeface="Arial" panose="020B0604020202020204" pitchFamily="34" charset="0"/>
                <a:cs typeface="Arial" panose="020B0604020202020204" pitchFamily="34" charset="0"/>
              </a:rPr>
              <a:t>capacidad de almacenar </a:t>
            </a:r>
            <a:r>
              <a:rPr lang="es-ES" sz="1200" dirty="0" err="1">
                <a:effectLst/>
                <a:latin typeface="Arial" panose="020B0604020202020204" pitchFamily="34" charset="0"/>
                <a:cs typeface="Arial" panose="020B0604020202020204" pitchFamily="34" charset="0"/>
              </a:rPr>
              <a:t>informacioón</a:t>
            </a:r>
            <a:r>
              <a:rPr lang="es-ES" sz="1200" dirty="0">
                <a:effectLst/>
                <a:latin typeface="Arial" panose="020B0604020202020204" pitchFamily="34" charset="0"/>
                <a:cs typeface="Arial" panose="020B0604020202020204" pitchFamily="34" charset="0"/>
              </a:rPr>
              <a:t> en local, lo cual permite que algunos módulos o aplicaciones web funcionen offline. </a:t>
            </a: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Rendimiento e integración: </a:t>
            </a:r>
            <a:r>
              <a:rPr lang="es-ES" sz="1200" dirty="0">
                <a:effectLst/>
                <a:latin typeface="Arial" panose="020B0604020202020204" pitchFamily="34" charset="0"/>
                <a:cs typeface="Arial" panose="020B0604020202020204" pitchFamily="34" charset="0"/>
              </a:rPr>
              <a:t>mayor optimización de la velocidad y uso del hardware del ordenador. </a:t>
            </a:r>
          </a:p>
          <a:p>
            <a:pPr algn="just">
              <a:buFont typeface="Arial" panose="020B0604020202020204" pitchFamily="34" charset="0"/>
              <a:buChar char="•"/>
            </a:pPr>
            <a:r>
              <a:rPr lang="es-ES" sz="1200" b="1" dirty="0" err="1">
                <a:effectLst/>
                <a:latin typeface="Arial" panose="020B0604020202020204" pitchFamily="34" charset="0"/>
                <a:cs typeface="Arial" panose="020B0604020202020204" pitchFamily="34" charset="0"/>
              </a:rPr>
              <a:t>Geolocalizacioón</a:t>
            </a:r>
            <a:r>
              <a:rPr lang="es-ES" sz="1200" b="1" dirty="0">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permite localizar nuestra ubicación. </a:t>
            </a: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Arrastrar y soltar: </a:t>
            </a:r>
            <a:r>
              <a:rPr lang="es-ES" sz="1200" dirty="0">
                <a:effectLst/>
                <a:latin typeface="Arial" panose="020B0604020202020204" pitchFamily="34" charset="0"/>
                <a:cs typeface="Arial" panose="020B0604020202020204" pitchFamily="34" charset="0"/>
              </a:rPr>
              <a:t>es una funcionalidad que podremos tener en nuestras páginas web. </a:t>
            </a:r>
          </a:p>
          <a:p>
            <a:pPr algn="just">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Desaparecen las etiquetas de presentación: </a:t>
            </a:r>
            <a:r>
              <a:rPr lang="es-ES" sz="1200" dirty="0">
                <a:effectLst/>
                <a:latin typeface="Arial" panose="020B0604020202020204" pitchFamily="34" charset="0"/>
                <a:cs typeface="Arial" panose="020B0604020202020204" pitchFamily="34" charset="0"/>
              </a:rPr>
              <a:t>en HTML5 todo el aspecto visual de la página web se tiene que realizar a través de hojas de estilo CSS, que veremos más adelante.</a:t>
            </a:r>
          </a:p>
          <a:p>
            <a:pPr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1200" dirty="0">
                <a:effectLst/>
                <a:latin typeface="Arial" panose="020B0604020202020204" pitchFamily="34" charset="0"/>
                <a:cs typeface="Arial" panose="020B0604020202020204" pitchFamily="34" charset="0"/>
              </a:rPr>
              <a:t>No todos los navegadores soportan HTML5. Para saber si nuestro navegador está preparado para HTML5, existe la web </a:t>
            </a:r>
            <a:r>
              <a:rPr lang="es-ES" sz="1200" dirty="0">
                <a:solidFill>
                  <a:srgbClr val="265999"/>
                </a:solidFill>
                <a:effectLst/>
                <a:latin typeface="Arial" panose="020B0604020202020204" pitchFamily="34" charset="0"/>
                <a:cs typeface="Arial" panose="020B0604020202020204" pitchFamily="34" charset="0"/>
              </a:rPr>
              <a:t>http://html5test.com</a:t>
            </a:r>
            <a:r>
              <a:rPr lang="es-ES" sz="1200" dirty="0">
                <a:effectLst/>
                <a:latin typeface="Arial" panose="020B0604020202020204" pitchFamily="34" charset="0"/>
                <a:cs typeface="Arial" panose="020B0604020202020204" pitchFamily="34" charset="0"/>
              </a:rPr>
              <a:t>, que indicará la compatibilidad del navegador y mostrará un informe sobre qué etiquetas se pueden usar y cuáles no. Con la web </a:t>
            </a:r>
            <a:r>
              <a:rPr lang="es-ES" sz="1200" dirty="0">
                <a:solidFill>
                  <a:srgbClr val="265999"/>
                </a:solidFill>
                <a:effectLst/>
                <a:latin typeface="Arial" panose="020B0604020202020204" pitchFamily="34" charset="0"/>
                <a:cs typeface="Arial" panose="020B0604020202020204" pitchFamily="34" charset="0"/>
              </a:rPr>
              <a:t>https://</a:t>
            </a:r>
            <a:r>
              <a:rPr lang="es-ES" sz="1200" dirty="0" err="1">
                <a:solidFill>
                  <a:srgbClr val="265999"/>
                </a:solidFill>
                <a:effectLst/>
                <a:latin typeface="Arial" panose="020B0604020202020204" pitchFamily="34" charset="0"/>
                <a:cs typeface="Arial" panose="020B0604020202020204" pitchFamily="34" charset="0"/>
              </a:rPr>
              <a:t>caniuse.com</a:t>
            </a:r>
            <a:r>
              <a:rPr lang="es-ES" sz="1200" dirty="0">
                <a:solidFill>
                  <a:srgbClr val="265999"/>
                </a:solidFill>
                <a:effectLst/>
                <a:latin typeface="Arial" panose="020B0604020202020204" pitchFamily="34" charset="0"/>
                <a:cs typeface="Arial" panose="020B0604020202020204" pitchFamily="34" charset="0"/>
              </a:rPr>
              <a:t>/ </a:t>
            </a:r>
            <a:r>
              <a:rPr lang="es-ES" sz="1200" dirty="0">
                <a:effectLst/>
                <a:latin typeface="Arial" panose="020B0604020202020204" pitchFamily="34" charset="0"/>
                <a:cs typeface="Arial" panose="020B0604020202020204" pitchFamily="34" charset="0"/>
              </a:rPr>
              <a:t>podremos consultar si el navegador en cuestión soporta una etiqueta concreta. </a:t>
            </a:r>
          </a:p>
          <a:p>
            <a:pPr algn="just">
              <a:buFont typeface="Arial" panose="020B0604020202020204" pitchFamily="34" charset="0"/>
              <a:buChar char="•"/>
            </a:pPr>
            <a:endParaRPr lang="es-ES" sz="120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r>
              <a:rPr lang="es-ES" sz="1200" dirty="0">
                <a:effectLst/>
                <a:latin typeface="Arial" panose="020B0604020202020204" pitchFamily="34" charset="0"/>
                <a:cs typeface="Arial" panose="020B0604020202020204" pitchFamily="34" charset="0"/>
              </a:rPr>
              <a:t> </a:t>
            </a:r>
          </a:p>
        </p:txBody>
      </p:sp>
      <p:sp>
        <p:nvSpPr>
          <p:cNvPr id="2" name="Rectángulo 1">
            <a:extLst>
              <a:ext uri="{FF2B5EF4-FFF2-40B4-BE49-F238E27FC236}">
                <a16:creationId xmlns:a16="http://schemas.microsoft.com/office/drawing/2014/main" id="{91AAFB25-E74F-87DF-FD87-E635E51D9C9B}"/>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9538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p14">
            <a:extLst>
              <a:ext uri="{FF2B5EF4-FFF2-40B4-BE49-F238E27FC236}">
                <a16:creationId xmlns:a16="http://schemas.microsoft.com/office/drawing/2014/main" id="{9B13BC54-A292-AD4B-A8E4-063B9F2CB397}"/>
              </a:ext>
            </a:extLst>
          </p:cNvPr>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200" dirty="0">
                <a:solidFill>
                  <a:srgbClr val="002E4C"/>
                </a:solidFill>
                <a:latin typeface="Open Sans ExtraBold"/>
                <a:ea typeface="Open Sans ExtraBold"/>
                <a:cs typeface="Open Sans ExtraBold"/>
                <a:sym typeface="Open Sans ExtraBold"/>
              </a:rPr>
              <a:t>Contenido</a:t>
            </a:r>
            <a:endParaRPr sz="3200" dirty="0">
              <a:solidFill>
                <a:srgbClr val="002E4C"/>
              </a:solidFill>
              <a:latin typeface="Open Sans ExtraBold"/>
              <a:ea typeface="Open Sans ExtraBold"/>
              <a:cs typeface="Open Sans ExtraBold"/>
              <a:sym typeface="Open Sans ExtraBold"/>
            </a:endParaRPr>
          </a:p>
        </p:txBody>
      </p:sp>
      <p:sp>
        <p:nvSpPr>
          <p:cNvPr id="6" name="Google Shape;89;p16">
            <a:extLst>
              <a:ext uri="{FF2B5EF4-FFF2-40B4-BE49-F238E27FC236}">
                <a16:creationId xmlns:a16="http://schemas.microsoft.com/office/drawing/2014/main" id="{85FA1AD6-561B-5E45-80B1-888B3CB186CE}"/>
              </a:ext>
            </a:extLst>
          </p:cNvPr>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Introducción y contextualización</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Concepto de web semántica y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Nuevas etiquetas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Código en estructura HTML5</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Nuevos elementos del formulario</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Etiquetas multimedia</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Elementos interactivos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1. “Actividades formativas”</a:t>
            </a:r>
          </a:p>
          <a:p>
            <a:pPr marL="342900" lvl="0" indent="-342900" algn="l" rtl="0">
              <a:spcBef>
                <a:spcPts val="0"/>
              </a:spcBef>
              <a:spcAft>
                <a:spcPts val="0"/>
              </a:spcAft>
              <a:buAutoNum type="arabicPeriod"/>
            </a:pPr>
            <a:r>
              <a:rPr lang="es-ES" sz="1600" b="1" dirty="0">
                <a:solidFill>
                  <a:srgbClr val="002E4C"/>
                </a:solidFill>
                <a:latin typeface="Open Sans Extrabold"/>
                <a:ea typeface="Open Sans Extrabold"/>
                <a:cs typeface="Open Sans Extrabold"/>
                <a:sym typeface="Open Sans ExtraBold"/>
              </a:rPr>
              <a:t>Caso práctico 2. “Videos explicativos”</a:t>
            </a: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a:p>
            <a:pPr marL="342900" lvl="0" indent="-342900" algn="l" rtl="0">
              <a:spcBef>
                <a:spcPts val="0"/>
              </a:spcBef>
              <a:spcAft>
                <a:spcPts val="0"/>
              </a:spcAft>
              <a:buAutoNum type="arabicPeriod"/>
            </a:pPr>
            <a:endParaRPr lang="es-ES" sz="1600" b="1" dirty="0">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FF17148B-E4E7-EAEE-54FC-47FB7FB3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787" y="4647172"/>
            <a:ext cx="1861801" cy="56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5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4" name="Google Shape;154;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a:buSzPts val="2700"/>
            </a:pPr>
            <a:r>
              <a:rPr lang="es-ES" sz="2800" b="1" dirty="0">
                <a:solidFill>
                  <a:srgbClr val="002E4C"/>
                </a:solidFill>
                <a:latin typeface="Open Sans Extrabold"/>
                <a:ea typeface="Open Sans Extrabold"/>
                <a:cs typeface="Open Sans Extrabold"/>
                <a:sym typeface="Open Sans ExtraBold"/>
              </a:rPr>
              <a:t>3. Nuevas etiquetas</a:t>
            </a:r>
            <a:endParaRPr sz="2700" dirty="0"/>
          </a:p>
        </p:txBody>
      </p:sp>
      <p:sp>
        <p:nvSpPr>
          <p:cNvPr id="6" name="CuadroTexto 5">
            <a:extLst>
              <a:ext uri="{FF2B5EF4-FFF2-40B4-BE49-F238E27FC236}">
                <a16:creationId xmlns:a16="http://schemas.microsoft.com/office/drawing/2014/main" id="{0CE9D9F2-9121-134A-92A4-553ED159B8EB}"/>
              </a:ext>
            </a:extLst>
          </p:cNvPr>
          <p:cNvSpPr txBox="1"/>
          <p:nvPr/>
        </p:nvSpPr>
        <p:spPr>
          <a:xfrm>
            <a:off x="881743" y="972734"/>
            <a:ext cx="7380514" cy="3785652"/>
          </a:xfrm>
          <a:prstGeom prst="rect">
            <a:avLst/>
          </a:prstGeom>
          <a:noFill/>
        </p:spPr>
        <p:txBody>
          <a:bodyPr wrap="square" rtlCol="0">
            <a:spAutoFit/>
          </a:bodyPr>
          <a:lstStyle/>
          <a:p>
            <a:r>
              <a:rPr lang="es-ES" sz="1200" dirty="0">
                <a:effectLst/>
                <a:latin typeface="Arial" panose="020B0604020202020204" pitchFamily="34" charset="0"/>
                <a:cs typeface="Arial" panose="020B0604020202020204" pitchFamily="34" charset="0"/>
              </a:rPr>
              <a:t>HTML5 hereda la gran mayoría de etiquetas que hemos visto en temas anteriores, pero aporta muchas más. Para explicarlas, las agruparemos en la siguiente clasificación: </a:t>
            </a:r>
          </a:p>
          <a:p>
            <a:endParaRPr lang="es-ES" sz="12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Etiquetas para la estructura del documento: </a:t>
            </a:r>
            <a:r>
              <a:rPr lang="es-ES" sz="1200" dirty="0">
                <a:effectLst/>
                <a:latin typeface="Arial" panose="020B0604020202020204" pitchFamily="34" charset="0"/>
                <a:cs typeface="Arial" panose="020B0604020202020204" pitchFamily="34" charset="0"/>
              </a:rPr>
              <a:t>nos van a permitir estructurar la </a:t>
            </a:r>
            <a:r>
              <a:rPr lang="es-ES" sz="1200" dirty="0" err="1">
                <a:effectLst/>
                <a:latin typeface="Arial" panose="020B0604020202020204" pitchFamily="34" charset="0"/>
                <a:cs typeface="Arial" panose="020B0604020202020204" pitchFamily="34" charset="0"/>
              </a:rPr>
              <a:t>página</a:t>
            </a:r>
            <a:r>
              <a:rPr lang="es-ES" sz="1200" dirty="0">
                <a:effectLst/>
                <a:latin typeface="Arial" panose="020B0604020202020204" pitchFamily="34" charset="0"/>
                <a:cs typeface="Arial" panose="020B0604020202020204" pitchFamily="34" charset="0"/>
              </a:rPr>
              <a:t> web a través de su significado semántico. </a:t>
            </a:r>
          </a:p>
          <a:p>
            <a:pPr marL="742950" lvl="1" indent="-285750">
              <a:buFont typeface="Arial" panose="020B0604020202020204" pitchFamily="34" charset="0"/>
              <a:buChar char="•"/>
            </a:pPr>
            <a:r>
              <a:rPr lang="es-ES" sz="1200" b="1" dirty="0">
                <a:effectLst/>
                <a:latin typeface="Arial" panose="020B0604020202020204" pitchFamily="34" charset="0"/>
                <a:cs typeface="Arial" panose="020B0604020202020204" pitchFamily="34" charset="0"/>
              </a:rPr>
              <a:t>Nuevos elementos de formulario: </a:t>
            </a:r>
            <a:r>
              <a:rPr lang="es-ES" sz="1200" dirty="0">
                <a:effectLst/>
                <a:latin typeface="Arial" panose="020B0604020202020204" pitchFamily="34" charset="0"/>
                <a:cs typeface="Arial" panose="020B0604020202020204" pitchFamily="34" charset="0"/>
              </a:rPr>
              <a:t>tendremos nuevas etiquetas y atributos para los controles incluidos en el formulario.</a:t>
            </a:r>
          </a:p>
          <a:p>
            <a:pPr marL="742950" lvl="1" indent="-285750">
              <a:buFont typeface="Arial" panose="020B0604020202020204" pitchFamily="34" charset="0"/>
              <a:buChar char="•"/>
            </a:pPr>
            <a:endParaRPr lang="es-ES" sz="1200" dirty="0">
              <a:effectLst/>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 </a:t>
            </a:r>
            <a:r>
              <a:rPr lang="es-ES" sz="1200" b="1" dirty="0">
                <a:effectLst/>
                <a:latin typeface="Arial" panose="020B0604020202020204" pitchFamily="34" charset="0"/>
                <a:cs typeface="Arial" panose="020B0604020202020204" pitchFamily="34" charset="0"/>
              </a:rPr>
              <a:t>Etiquetas multimedia: </a:t>
            </a:r>
            <a:r>
              <a:rPr lang="es-ES" sz="1200" dirty="0">
                <a:effectLst/>
                <a:latin typeface="Arial" panose="020B0604020202020204" pitchFamily="34" charset="0"/>
                <a:cs typeface="Arial" panose="020B0604020202020204" pitchFamily="34" charset="0"/>
              </a:rPr>
              <a:t>podremos integrar contenido incrustado gracias a las etiquetas &lt;audio&gt; y &lt;video&gt;, principalmente. </a:t>
            </a:r>
          </a:p>
          <a:p>
            <a:endParaRPr lang="es-ES" sz="1200" dirty="0">
              <a:latin typeface="Arial" panose="020B0604020202020204" pitchFamily="34" charset="0"/>
              <a:cs typeface="Arial" panose="020B0604020202020204" pitchFamily="34" charset="0"/>
            </a:endParaRPr>
          </a:p>
          <a:p>
            <a:r>
              <a:rPr lang="es-ES" sz="1200" dirty="0">
                <a:effectLst/>
                <a:latin typeface="Arial" panose="020B0604020202020204" pitchFamily="34" charset="0"/>
                <a:cs typeface="Arial" panose="020B0604020202020204" pitchFamily="34" charset="0"/>
              </a:rPr>
              <a:t>• </a:t>
            </a:r>
            <a:r>
              <a:rPr lang="es-ES" sz="1200" b="1" dirty="0">
                <a:effectLst/>
                <a:latin typeface="Arial" panose="020B0604020202020204" pitchFamily="34" charset="0"/>
                <a:cs typeface="Arial" panose="020B0604020202020204" pitchFamily="34" charset="0"/>
              </a:rPr>
              <a:t>Elementos interactivos: </a:t>
            </a:r>
            <a:r>
              <a:rPr lang="es-ES" sz="1200" dirty="0">
                <a:effectLst/>
                <a:latin typeface="Arial" panose="020B0604020202020204" pitchFamily="34" charset="0"/>
                <a:cs typeface="Arial" panose="020B0604020202020204" pitchFamily="34" charset="0"/>
              </a:rPr>
              <a:t>permitirán interactuar con algunos elementos HTML para generar efectos interesantes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b="1" dirty="0">
                <a:effectLst/>
                <a:latin typeface="Arial" panose="020B0604020202020204" pitchFamily="34" charset="0"/>
                <a:cs typeface="Arial" panose="020B0604020202020204" pitchFamily="34" charset="0"/>
              </a:rPr>
              <a:t>Cuando se trabaje con HTML5 hay que indicarlo en el tipo de documento (DOCTYPE). Ya lo comentamos en temas anteriores, pero os recordamos que todo documento HTML5 debe comenzar con la siguiente </a:t>
            </a:r>
            <a:r>
              <a:rPr lang="es-ES" sz="1200" b="1" dirty="0" err="1">
                <a:effectLst/>
                <a:latin typeface="Arial" panose="020B0604020202020204" pitchFamily="34" charset="0"/>
                <a:cs typeface="Arial" panose="020B0604020202020204" pitchFamily="34" charset="0"/>
              </a:rPr>
              <a:t>línea</a:t>
            </a:r>
            <a:r>
              <a:rPr lang="es-ES" sz="1200" b="1" dirty="0">
                <a:effectLst/>
                <a:latin typeface="Arial" panose="020B0604020202020204" pitchFamily="34" charset="0"/>
                <a:cs typeface="Arial" panose="020B0604020202020204" pitchFamily="34" charset="0"/>
              </a:rPr>
              <a:t> de </a:t>
            </a:r>
            <a:r>
              <a:rPr lang="es-ES" sz="1200" b="1" dirty="0" err="1">
                <a:effectLst/>
                <a:latin typeface="Arial" panose="020B0604020202020204" pitchFamily="34" charset="0"/>
                <a:cs typeface="Arial" panose="020B0604020202020204" pitchFamily="34" charset="0"/>
              </a:rPr>
              <a:t>código</a:t>
            </a:r>
            <a:r>
              <a:rPr lang="es-ES" sz="1200" b="1" dirty="0">
                <a:effectLst/>
                <a:latin typeface="Arial" panose="020B0604020202020204" pitchFamily="34" charset="0"/>
                <a:cs typeface="Arial" panose="020B0604020202020204" pitchFamily="34" charset="0"/>
              </a:rPr>
              <a:t>: &lt;! DOCTYPE </a:t>
            </a:r>
            <a:r>
              <a:rPr lang="es-ES" sz="1200" b="1" dirty="0" err="1">
                <a:effectLst/>
                <a:latin typeface="Arial" panose="020B0604020202020204" pitchFamily="34" charset="0"/>
                <a:cs typeface="Arial" panose="020B0604020202020204" pitchFamily="34" charset="0"/>
              </a:rPr>
              <a:t>html</a:t>
            </a:r>
            <a:r>
              <a:rPr lang="es-ES" sz="1200" b="1" dirty="0">
                <a:effectLst/>
                <a:latin typeface="Arial" panose="020B0604020202020204" pitchFamily="34" charset="0"/>
                <a:cs typeface="Arial" panose="020B0604020202020204" pitchFamily="34" charset="0"/>
              </a:rPr>
              <a:t>&gt; </a:t>
            </a:r>
            <a:endParaRPr lang="es-ES" sz="1200" b="1"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s-ES" sz="1200" dirty="0">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8527D06-F7A9-00F1-9FA5-E9338F3C7CD0}"/>
              </a:ext>
            </a:extLst>
          </p:cNvPr>
          <p:cNvSpPr/>
          <p:nvPr/>
        </p:nvSpPr>
        <p:spPr>
          <a:xfrm>
            <a:off x="7967330" y="4706679"/>
            <a:ext cx="574158" cy="436821"/>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76447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2647</Words>
  <Application>Microsoft Office PowerPoint</Application>
  <PresentationFormat>Presentación en pantalla (16:9)</PresentationFormat>
  <Paragraphs>227</Paragraphs>
  <Slides>31</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Open Sans ExtraBold</vt:lpstr>
      <vt:lpstr>Arial</vt:lpstr>
      <vt:lpstr>Helvetica</vt:lpstr>
      <vt:lpstr>Open Sans ExtraBold</vt:lpstr>
      <vt:lpstr>Open Sans</vt:lpstr>
      <vt:lpstr>Simple Light</vt:lpstr>
      <vt:lpstr>Presentación de PowerPoint</vt:lpstr>
      <vt:lpstr>Presentación de PowerPoint</vt:lpstr>
      <vt:lpstr>Presentación de PowerPoint</vt:lpstr>
      <vt:lpstr>Introducción y contextualización</vt:lpstr>
      <vt:lpstr>Presentación de PowerPoint</vt:lpstr>
      <vt:lpstr>2. Concepto de web semántica y HTML5 </vt:lpstr>
      <vt:lpstr>2. Mejoras HTML5</vt:lpstr>
      <vt:lpstr>Presentación de PowerPoint</vt:lpstr>
      <vt:lpstr>3. Nuevas etiquetas</vt:lpstr>
      <vt:lpstr>3. Etiquetas para estructura de contenido. Cabecera</vt:lpstr>
      <vt:lpstr>3. Navegación. Nav</vt:lpstr>
      <vt:lpstr>3. Etiquetas nuevas</vt:lpstr>
      <vt:lpstr>Presentación de PowerPoint</vt:lpstr>
      <vt:lpstr>4. Código en estructura HTML5.</vt:lpstr>
      <vt:lpstr>Presentación de PowerPoint</vt:lpstr>
      <vt:lpstr>5. Nuevos elementos formulario</vt:lpstr>
      <vt:lpstr>5. Nuevos elementos formulario</vt:lpstr>
      <vt:lpstr>5. Nuevos elementos formulario. otros</vt:lpstr>
      <vt:lpstr>5. Nuevos elementos formulario. Ejemplo </vt:lpstr>
      <vt:lpstr>Presentación de PowerPoint</vt:lpstr>
      <vt:lpstr>6. Etiquetas multimedia</vt:lpstr>
      <vt:lpstr>6. Etiquetas multimedia</vt:lpstr>
      <vt:lpstr>6. Etiquetas multimedia</vt:lpstr>
      <vt:lpstr>6. Etiquetas figure</vt:lpstr>
      <vt:lpstr>Presentación de PowerPoint</vt:lpstr>
      <vt:lpstr>7. Elementos interactivos</vt:lpstr>
      <vt:lpstr>Presentación de PowerPoint</vt:lpstr>
      <vt:lpstr>8. Caso práctico 1. ”Actividades formativas”</vt:lpstr>
      <vt:lpstr>8. Caso práctico 1. ”Actividades formativas”</vt:lpstr>
      <vt:lpstr>8. Caso práctico 2. ”Vídeos explicativos”</vt:lpstr>
      <vt:lpstr>8. Caso práctico 2. ”Vídeos explicativos”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47</cp:revision>
  <dcterms:modified xsi:type="dcterms:W3CDTF">2022-11-03T16:42:33Z</dcterms:modified>
</cp:coreProperties>
</file>