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057399"/>
          </a:xfrm>
        </p:spPr>
        <p:txBody>
          <a:bodyPr/>
          <a:lstStyle/>
          <a:p>
            <a:r>
              <a:rPr lang="en-IN" dirty="0" smtClean="0"/>
              <a:t>Comparison of Dictionary Implementations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124200"/>
            <a:ext cx="7315200" cy="2514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1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Padala</a:t>
            </a:r>
            <a:r>
              <a:rPr lang="en-US" dirty="0" smtClean="0"/>
              <a:t> </a:t>
            </a:r>
            <a:r>
              <a:rPr lang="en-US" dirty="0" smtClean="0"/>
              <a:t>Preethi|15IT225</a:t>
            </a:r>
            <a:endParaRPr lang="en-US" dirty="0" smtClean="0"/>
          </a:p>
          <a:p>
            <a:pPr algn="l"/>
            <a:r>
              <a:rPr lang="en-US" dirty="0" smtClean="0"/>
              <a:t>2.Navya W Prakash|15IT222</a:t>
            </a:r>
          </a:p>
          <a:p>
            <a:pPr algn="l"/>
            <a:r>
              <a:rPr lang="en-US" dirty="0" smtClean="0"/>
              <a:t>3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Manasa</a:t>
            </a:r>
            <a:r>
              <a:rPr lang="en-US" dirty="0" smtClean="0"/>
              <a:t> B|15IT219</a:t>
            </a:r>
          </a:p>
          <a:p>
            <a:pPr algn="l"/>
            <a:r>
              <a:rPr lang="en-US" dirty="0" smtClean="0"/>
              <a:t>4.Rashika Chowlek|15IT135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Ternary Search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IN" dirty="0" smtClean="0"/>
              <a:t>A ternary search tree is a special </a:t>
            </a:r>
            <a:r>
              <a:rPr lang="en-IN" dirty="0" err="1" smtClean="0"/>
              <a:t>trie</a:t>
            </a:r>
            <a:r>
              <a:rPr lang="en-IN" dirty="0" smtClean="0"/>
              <a:t> data structure where the child nodes of a standard </a:t>
            </a:r>
            <a:r>
              <a:rPr lang="en-IN" dirty="0" err="1" smtClean="0"/>
              <a:t>trie</a:t>
            </a:r>
            <a:r>
              <a:rPr lang="en-IN" dirty="0" smtClean="0"/>
              <a:t> are ordered as a binary search tree.</a:t>
            </a:r>
          </a:p>
          <a:p>
            <a:pPr fontAlgn="base"/>
            <a:r>
              <a:rPr lang="en-IN" b="1" dirty="0" smtClean="0"/>
              <a:t>Representation of ternary search trees: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Unlike </a:t>
            </a:r>
            <a:r>
              <a:rPr lang="en-IN" dirty="0" err="1" smtClean="0"/>
              <a:t>trie</a:t>
            </a:r>
            <a:r>
              <a:rPr lang="en-IN" dirty="0" smtClean="0"/>
              <a:t>(standard) data structure where each node contains 26 pointers for its children, each node in a ternary search tree contains only 3 pointers:</a:t>
            </a:r>
            <a:br>
              <a:rPr lang="en-IN" dirty="0" smtClean="0"/>
            </a:br>
            <a:r>
              <a:rPr lang="en-IN" dirty="0" smtClean="0"/>
              <a:t>1. The left pointer points to the node whose value is less than the value in the current node.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09600" y="-457200"/>
            <a:ext cx="8077200" cy="762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8213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2. The equal pointer points to the node </a:t>
            </a:r>
            <a:r>
              <a:rPr lang="en-IN" dirty="0" err="1" smtClean="0"/>
              <a:t>whosevalue</a:t>
            </a:r>
            <a:r>
              <a:rPr lang="en-IN" dirty="0" smtClean="0"/>
              <a:t> </a:t>
            </a:r>
            <a:r>
              <a:rPr lang="en-IN" dirty="0" smtClean="0"/>
              <a:t>is equal to the value in the current </a:t>
            </a:r>
            <a:r>
              <a:rPr lang="en-IN" dirty="0" smtClean="0"/>
              <a:t>node.</a:t>
            </a:r>
          </a:p>
          <a:p>
            <a:pPr>
              <a:buNone/>
            </a:pPr>
            <a:r>
              <a:rPr lang="en-IN" dirty="0" smtClean="0"/>
              <a:t>3</a:t>
            </a:r>
            <a:r>
              <a:rPr lang="en-IN" dirty="0" smtClean="0"/>
              <a:t>. The right pointer points to the node whose value is greater than the value in the current node.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762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658" y="533400"/>
            <a:ext cx="5723979" cy="580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9601"/>
            <a:ext cx="8229600" cy="30480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400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sz="4000" dirty="0" smtClean="0"/>
              <a:t> </a:t>
            </a:r>
            <a:r>
              <a:rPr lang="en-IN" sz="4000" dirty="0" smtClean="0"/>
              <a:t>void </a:t>
            </a:r>
            <a:r>
              <a:rPr lang="en-IN" sz="4000" dirty="0" smtClean="0"/>
              <a:t>insert(</a:t>
            </a:r>
            <a:r>
              <a:rPr lang="en-IN" sz="4000" dirty="0" err="1" smtClean="0"/>
              <a:t>struct</a:t>
            </a:r>
            <a:r>
              <a:rPr lang="en-IN" sz="4000" dirty="0" smtClean="0"/>
              <a:t> Node** root, char *word)</a:t>
            </a:r>
          </a:p>
          <a:p>
            <a:pPr fontAlgn="base">
              <a:buNone/>
            </a:pPr>
            <a:r>
              <a:rPr lang="en-IN" sz="4000" dirty="0" smtClean="0"/>
              <a:t>     if (!(*root))</a:t>
            </a:r>
          </a:p>
          <a:p>
            <a:pPr fontAlgn="base">
              <a:buNone/>
            </a:pPr>
            <a:r>
              <a:rPr lang="en-IN" sz="4000" dirty="0" smtClean="0"/>
              <a:t>        *root = </a:t>
            </a:r>
            <a:r>
              <a:rPr lang="en-IN" sz="4000" dirty="0" err="1" smtClean="0"/>
              <a:t>newNode</a:t>
            </a:r>
            <a:r>
              <a:rPr lang="en-IN" sz="4000" dirty="0" smtClean="0"/>
              <a:t>(*word);</a:t>
            </a:r>
          </a:p>
          <a:p>
            <a:pPr fontAlgn="base">
              <a:buNone/>
            </a:pPr>
            <a:r>
              <a:rPr lang="en-IN" sz="4000" dirty="0" smtClean="0"/>
              <a:t> </a:t>
            </a:r>
          </a:p>
          <a:p>
            <a:pPr fontAlgn="base">
              <a:buNone/>
            </a:pPr>
            <a:r>
              <a:rPr lang="en-IN" sz="4000" dirty="0" smtClean="0"/>
              <a:t>        if ((*word) &lt; (*root)-&gt;data</a:t>
            </a:r>
            <a:r>
              <a:rPr lang="en-IN" sz="4000" dirty="0" smtClean="0"/>
              <a:t>)</a:t>
            </a:r>
            <a:r>
              <a:rPr lang="en-IN" sz="4000" dirty="0" smtClean="0"/>
              <a:t> // If current character of word is smaller than root's character,</a:t>
            </a:r>
          </a:p>
          <a:p>
            <a:pPr fontAlgn="base">
              <a:buNone/>
            </a:pPr>
            <a:r>
              <a:rPr lang="en-IN" sz="4000" dirty="0" smtClean="0"/>
              <a:t>  </a:t>
            </a:r>
            <a:r>
              <a:rPr lang="en-IN" sz="4000" dirty="0" smtClean="0"/>
              <a:t>            </a:t>
            </a:r>
            <a:r>
              <a:rPr lang="en-IN" sz="4000" dirty="0" smtClean="0"/>
              <a:t> </a:t>
            </a:r>
            <a:r>
              <a:rPr lang="en-IN" sz="4000" dirty="0" smtClean="0"/>
              <a:t> </a:t>
            </a:r>
            <a:r>
              <a:rPr lang="en-IN" sz="4000" dirty="0" smtClean="0"/>
              <a:t>insert(&amp;( (*root)-&gt;left ), word);</a:t>
            </a:r>
            <a:r>
              <a:rPr lang="en-IN" sz="4000" dirty="0" smtClean="0"/>
              <a:t>     </a:t>
            </a:r>
            <a:r>
              <a:rPr lang="en-IN" sz="4000" dirty="0" smtClean="0"/>
              <a:t> // then insert this word in left </a:t>
            </a:r>
            <a:r>
              <a:rPr lang="en-IN" sz="4000" dirty="0" err="1" smtClean="0"/>
              <a:t>subtree</a:t>
            </a:r>
            <a:r>
              <a:rPr lang="en-IN" sz="4000" dirty="0" smtClean="0"/>
              <a:t> of root</a:t>
            </a:r>
          </a:p>
          <a:p>
            <a:pPr fontAlgn="base">
              <a:buNone/>
            </a:pPr>
            <a:endParaRPr lang="en-IN" sz="4000" dirty="0" smtClean="0"/>
          </a:p>
          <a:p>
            <a:pPr fontAlgn="base">
              <a:buNone/>
            </a:pPr>
            <a:r>
              <a:rPr lang="en-IN" sz="4000" dirty="0" smtClean="0"/>
              <a:t>        </a:t>
            </a:r>
          </a:p>
          <a:p>
            <a:pPr fontAlgn="base">
              <a:buNone/>
            </a:pPr>
            <a:r>
              <a:rPr lang="en-IN" sz="4000" dirty="0" smtClean="0"/>
              <a:t> </a:t>
            </a:r>
          </a:p>
          <a:p>
            <a:pPr fontAlgn="base">
              <a:buNone/>
            </a:pPr>
            <a:r>
              <a:rPr lang="en-IN" sz="4000" dirty="0" smtClean="0"/>
              <a:t>      else if ((*word) &gt; (*root)-&gt;data</a:t>
            </a:r>
            <a:r>
              <a:rPr lang="en-IN" sz="4000" dirty="0" smtClean="0"/>
              <a:t>)</a:t>
            </a:r>
            <a:r>
              <a:rPr lang="en-IN" sz="4000" dirty="0" smtClean="0"/>
              <a:t>   // If current character of word is </a:t>
            </a:r>
            <a:r>
              <a:rPr lang="en-IN" sz="4000" dirty="0" err="1" smtClean="0"/>
              <a:t>greate</a:t>
            </a:r>
            <a:r>
              <a:rPr lang="en-IN" sz="4000" dirty="0" smtClean="0"/>
              <a:t> than root's character,</a:t>
            </a:r>
          </a:p>
          <a:p>
            <a:pPr fontAlgn="base">
              <a:buNone/>
            </a:pPr>
            <a:r>
              <a:rPr lang="en-IN" sz="4000" dirty="0" smtClean="0"/>
              <a:t>   </a:t>
            </a:r>
            <a:r>
              <a:rPr lang="en-IN" sz="4000" dirty="0" smtClean="0"/>
              <a:t>            insert</a:t>
            </a:r>
            <a:r>
              <a:rPr lang="en-IN" sz="4000" dirty="0" smtClean="0"/>
              <a:t>(&amp;( (*root)-&gt;right ), word);</a:t>
            </a:r>
            <a:r>
              <a:rPr lang="en-IN" sz="4000" dirty="0" smtClean="0"/>
              <a:t>     </a:t>
            </a:r>
            <a:r>
              <a:rPr lang="en-IN" sz="4000" dirty="0" smtClean="0"/>
              <a:t> // then insert this word in right </a:t>
            </a:r>
            <a:r>
              <a:rPr lang="en-IN" sz="4000" dirty="0" err="1" smtClean="0"/>
              <a:t>subtree</a:t>
            </a:r>
            <a:r>
              <a:rPr lang="en-IN" sz="4000" dirty="0" smtClean="0"/>
              <a:t> of root</a:t>
            </a:r>
          </a:p>
          <a:p>
            <a:pPr fontAlgn="base">
              <a:buNone/>
            </a:pPr>
            <a:r>
              <a:rPr lang="en-IN" sz="4000" dirty="0" smtClean="0"/>
              <a:t>   </a:t>
            </a:r>
            <a:r>
              <a:rPr lang="en-IN" sz="4000" dirty="0" smtClean="0"/>
              <a:t>     </a:t>
            </a:r>
          </a:p>
          <a:p>
            <a:pPr fontAlgn="base">
              <a:buNone/>
            </a:pPr>
            <a:endParaRPr lang="en-IN" sz="4000" dirty="0" smtClean="0"/>
          </a:p>
          <a:p>
            <a:pPr fontAlgn="base">
              <a:buNone/>
            </a:pPr>
            <a:r>
              <a:rPr lang="en-IN" sz="4000" dirty="0" smtClean="0"/>
              <a:t>    </a:t>
            </a:r>
            <a:r>
              <a:rPr lang="en-IN" sz="4000" dirty="0" smtClean="0"/>
              <a:t>else </a:t>
            </a:r>
            <a:r>
              <a:rPr lang="en-IN" sz="4000" dirty="0" smtClean="0"/>
              <a:t>// If current character of word is same as root's character,</a:t>
            </a:r>
          </a:p>
          <a:p>
            <a:pPr fontAlgn="base">
              <a:buNone/>
            </a:pPr>
            <a:r>
              <a:rPr lang="en-IN" sz="4000" dirty="0" smtClean="0"/>
              <a:t>    </a:t>
            </a:r>
          </a:p>
          <a:p>
            <a:pPr fontAlgn="base">
              <a:buNone/>
            </a:pPr>
            <a:r>
              <a:rPr lang="en-IN" sz="4000" dirty="0" smtClean="0"/>
              <a:t>        if (*(word+1))</a:t>
            </a:r>
          </a:p>
          <a:p>
            <a:pPr fontAlgn="base">
              <a:buNone/>
            </a:pPr>
            <a:r>
              <a:rPr lang="en-IN" sz="4000" dirty="0" smtClean="0"/>
              <a:t>            insert(&amp;( (*root)-&gt;</a:t>
            </a:r>
            <a:r>
              <a:rPr lang="en-IN" sz="4000" dirty="0" err="1" smtClean="0"/>
              <a:t>eq</a:t>
            </a:r>
            <a:r>
              <a:rPr lang="en-IN" sz="4000" dirty="0" smtClean="0"/>
              <a:t> ), word+1);</a:t>
            </a:r>
          </a:p>
          <a:p>
            <a:pPr fontAlgn="base">
              <a:buNone/>
            </a:pPr>
            <a:r>
              <a:rPr lang="en-IN" sz="4000" dirty="0" smtClean="0"/>
              <a:t> </a:t>
            </a:r>
          </a:p>
          <a:p>
            <a:pPr fontAlgn="base">
              <a:buNone/>
            </a:pPr>
            <a:r>
              <a:rPr lang="en-IN" sz="4000" dirty="0" smtClean="0"/>
              <a:t>        // the last character of the word</a:t>
            </a:r>
          </a:p>
          <a:p>
            <a:pPr fontAlgn="base">
              <a:buNone/>
            </a:pPr>
            <a:r>
              <a:rPr lang="en-IN" sz="4000" dirty="0" smtClean="0"/>
              <a:t>        else</a:t>
            </a:r>
          </a:p>
          <a:p>
            <a:pPr fontAlgn="base">
              <a:buNone/>
            </a:pPr>
            <a:r>
              <a:rPr lang="en-IN" sz="4000" dirty="0" smtClean="0"/>
              <a:t>            (*root)-&gt;</a:t>
            </a:r>
            <a:r>
              <a:rPr lang="en-IN" sz="4000" dirty="0" err="1" smtClean="0"/>
              <a:t>isEndOfString</a:t>
            </a:r>
            <a:r>
              <a:rPr lang="en-IN" sz="4000" dirty="0" smtClean="0"/>
              <a:t> = 1;</a:t>
            </a:r>
          </a:p>
          <a:p>
            <a:pPr fontAlgn="base">
              <a:buNone/>
            </a:pPr>
            <a:r>
              <a:rPr lang="en-IN" sz="4000" dirty="0" smtClean="0"/>
              <a:t>  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799"/>
            <a:ext cx="8153400" cy="1524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searchTST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Node *root, char *word)</a:t>
            </a:r>
          </a:p>
          <a:p>
            <a:pPr fontAlgn="base">
              <a:buNone/>
            </a:pPr>
            <a:r>
              <a:rPr lang="en-IN" dirty="0" smtClean="0"/>
              <a:t>    </a:t>
            </a:r>
            <a:r>
              <a:rPr lang="en-IN" dirty="0" smtClean="0"/>
              <a:t>    if </a:t>
            </a:r>
            <a:r>
              <a:rPr lang="en-IN" dirty="0" smtClean="0"/>
              <a:t>(!root)</a:t>
            </a:r>
          </a:p>
          <a:p>
            <a:pPr fontAlgn="base">
              <a:buNone/>
            </a:pPr>
            <a:r>
              <a:rPr lang="en-IN" dirty="0" smtClean="0"/>
              <a:t>        </a:t>
            </a:r>
            <a:r>
              <a:rPr lang="en-IN" dirty="0" smtClean="0"/>
              <a:t>    return </a:t>
            </a:r>
            <a:r>
              <a:rPr lang="en-IN" dirty="0" smtClean="0"/>
              <a:t>0;</a:t>
            </a:r>
          </a:p>
          <a:p>
            <a:pPr fontAlgn="base">
              <a:buNone/>
            </a:pPr>
            <a:r>
              <a:rPr lang="en-IN" dirty="0" smtClean="0"/>
              <a:t> </a:t>
            </a:r>
          </a:p>
          <a:p>
            <a:pPr fontAlgn="base">
              <a:buNone/>
            </a:pPr>
            <a:r>
              <a:rPr lang="en-IN" dirty="0" smtClean="0"/>
              <a:t>   </a:t>
            </a:r>
            <a:r>
              <a:rPr lang="en-IN" dirty="0" smtClean="0"/>
              <a:t>   </a:t>
            </a:r>
            <a:r>
              <a:rPr lang="en-IN" dirty="0" smtClean="0"/>
              <a:t> if (*word &lt; (root)-&gt;data)</a:t>
            </a:r>
          </a:p>
          <a:p>
            <a:pPr fontAlgn="base">
              <a:buNone/>
            </a:pPr>
            <a:r>
              <a:rPr lang="en-IN" dirty="0" smtClean="0"/>
              <a:t>        </a:t>
            </a:r>
            <a:r>
              <a:rPr lang="en-IN" dirty="0" smtClean="0"/>
              <a:t> return </a:t>
            </a:r>
            <a:r>
              <a:rPr lang="en-IN" dirty="0" err="1" smtClean="0"/>
              <a:t>searchTST</a:t>
            </a:r>
            <a:r>
              <a:rPr lang="en-IN" dirty="0" smtClean="0"/>
              <a:t>(root-&gt;left, word);</a:t>
            </a:r>
          </a:p>
          <a:p>
            <a:pPr fontAlgn="base">
              <a:buNone/>
            </a:pPr>
            <a:r>
              <a:rPr lang="en-IN" dirty="0" smtClean="0"/>
              <a:t> </a:t>
            </a:r>
          </a:p>
          <a:p>
            <a:pPr fontAlgn="base">
              <a:buNone/>
            </a:pPr>
            <a:r>
              <a:rPr lang="en-IN" dirty="0" smtClean="0"/>
              <a:t>    </a:t>
            </a:r>
            <a:r>
              <a:rPr lang="en-IN" dirty="0" smtClean="0"/>
              <a:t>   else </a:t>
            </a:r>
            <a:r>
              <a:rPr lang="en-IN" dirty="0" smtClean="0"/>
              <a:t>if (*word &gt; (root)-&gt;data)</a:t>
            </a:r>
          </a:p>
          <a:p>
            <a:pPr fontAlgn="base">
              <a:buNone/>
            </a:pPr>
            <a:r>
              <a:rPr lang="en-IN" dirty="0" smtClean="0"/>
              <a:t>       </a:t>
            </a:r>
            <a:r>
              <a:rPr lang="en-IN" dirty="0" smtClean="0"/>
              <a:t>   </a:t>
            </a:r>
            <a:r>
              <a:rPr lang="en-IN" dirty="0" smtClean="0"/>
              <a:t> return </a:t>
            </a:r>
            <a:r>
              <a:rPr lang="en-IN" dirty="0" err="1" smtClean="0"/>
              <a:t>searchTST</a:t>
            </a:r>
            <a:r>
              <a:rPr lang="en-IN" dirty="0" smtClean="0"/>
              <a:t>(root-&gt;right, word);</a:t>
            </a:r>
          </a:p>
          <a:p>
            <a:pPr fontAlgn="base">
              <a:buNone/>
            </a:pPr>
            <a:r>
              <a:rPr lang="en-IN" dirty="0" smtClean="0"/>
              <a:t> </a:t>
            </a:r>
          </a:p>
          <a:p>
            <a:pPr fontAlgn="base">
              <a:buNone/>
            </a:pPr>
            <a:r>
              <a:rPr lang="en-IN" dirty="0" smtClean="0"/>
              <a:t>   </a:t>
            </a:r>
            <a:r>
              <a:rPr lang="en-IN" dirty="0" smtClean="0"/>
              <a:t>     </a:t>
            </a:r>
            <a:r>
              <a:rPr lang="en-IN" dirty="0" smtClean="0"/>
              <a:t> else</a:t>
            </a:r>
          </a:p>
          <a:p>
            <a:pPr fontAlgn="base">
              <a:buNone/>
            </a:pPr>
            <a:r>
              <a:rPr lang="en-IN" dirty="0" smtClean="0"/>
              <a:t>           if (*(word+1) == '\0')</a:t>
            </a:r>
          </a:p>
          <a:p>
            <a:pPr fontAlgn="base">
              <a:buNone/>
            </a:pPr>
            <a:r>
              <a:rPr lang="en-IN" dirty="0" smtClean="0"/>
              <a:t>            return root-&gt;</a:t>
            </a:r>
            <a:r>
              <a:rPr lang="en-IN" dirty="0" err="1" smtClean="0"/>
              <a:t>isEndOfString</a:t>
            </a:r>
            <a:r>
              <a:rPr lang="en-IN" dirty="0" smtClean="0"/>
              <a:t>;</a:t>
            </a:r>
          </a:p>
          <a:p>
            <a:pPr fontAlgn="base">
              <a:buNone/>
            </a:pPr>
            <a:r>
              <a:rPr lang="en-IN" dirty="0" smtClean="0"/>
              <a:t> </a:t>
            </a:r>
          </a:p>
          <a:p>
            <a:pPr fontAlgn="base">
              <a:buNone/>
            </a:pPr>
            <a:r>
              <a:rPr lang="en-IN" dirty="0" smtClean="0"/>
              <a:t>        return </a:t>
            </a:r>
            <a:r>
              <a:rPr lang="en-IN" dirty="0" err="1" smtClean="0"/>
              <a:t>searchTST</a:t>
            </a:r>
            <a:r>
              <a:rPr lang="en-IN" dirty="0" smtClean="0"/>
              <a:t>(root-&gt;</a:t>
            </a:r>
            <a:r>
              <a:rPr lang="en-IN" dirty="0" err="1" smtClean="0"/>
              <a:t>eq</a:t>
            </a:r>
            <a:r>
              <a:rPr lang="en-IN" dirty="0" smtClean="0"/>
              <a:t>, word+1);</a:t>
            </a:r>
          </a:p>
          <a:p>
            <a:pPr fontAlgn="base">
              <a:buNone/>
            </a:pPr>
            <a:r>
              <a:rPr lang="en-IN" dirty="0" smtClean="0"/>
              <a:t>  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Comparsion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86038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1.Best case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717" y="1524000"/>
            <a:ext cx="723874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2.Average case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564" y="1581536"/>
            <a:ext cx="7101036" cy="436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3.Worst Case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6885942" cy="414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/>
            <a:r>
              <a:rPr lang="en-IN" dirty="0" smtClean="0"/>
              <a:t>Hashing doesn’t support operations like prefix search. Prefix search is something where a user types a prefix and your dictionary shows all words starting with that prefix. </a:t>
            </a:r>
          </a:p>
          <a:p>
            <a:pPr fontAlgn="base"/>
            <a:r>
              <a:rPr lang="en-IN" dirty="0" smtClean="0"/>
              <a:t>If we want both operations, look up and prefix search, </a:t>
            </a:r>
            <a:r>
              <a:rPr lang="en-IN" b="1" dirty="0" err="1" smtClean="0"/>
              <a:t>Trie</a:t>
            </a:r>
            <a:r>
              <a:rPr lang="en-IN" dirty="0" err="1" smtClean="0"/>
              <a:t>is</a:t>
            </a:r>
            <a:r>
              <a:rPr lang="en-IN" dirty="0" smtClean="0"/>
              <a:t> </a:t>
            </a:r>
            <a:r>
              <a:rPr lang="en-IN" dirty="0" smtClean="0"/>
              <a:t>suited. With </a:t>
            </a:r>
            <a:r>
              <a:rPr lang="en-IN" dirty="0" err="1" smtClean="0"/>
              <a:t>Trie</a:t>
            </a:r>
            <a:r>
              <a:rPr lang="en-IN" dirty="0" smtClean="0"/>
              <a:t>, we can support all operations like insert, search, delete in O(n) time where n is length of the word to be </a:t>
            </a:r>
            <a:r>
              <a:rPr lang="en-IN" dirty="0" smtClean="0"/>
              <a:t>processed</a:t>
            </a:r>
            <a:endParaRPr lang="en-IN" dirty="0" smtClean="0"/>
          </a:p>
          <a:p>
            <a:pPr fontAlgn="base"/>
            <a:r>
              <a:rPr lang="en-IN" dirty="0" smtClean="0"/>
              <a:t> concerning the space complexity ,</a:t>
            </a:r>
            <a:r>
              <a:rPr lang="en-IN" dirty="0" smtClean="0"/>
              <a:t> </a:t>
            </a:r>
            <a:r>
              <a:rPr lang="en-IN" b="1" dirty="0" smtClean="0"/>
              <a:t>TST</a:t>
            </a:r>
            <a:r>
              <a:rPr lang="en-IN" b="1" dirty="0" smtClean="0"/>
              <a:t> </a:t>
            </a:r>
            <a:r>
              <a:rPr lang="en-IN" dirty="0" smtClean="0"/>
              <a:t>can be preferred. In Ternary Search Tree, time complexity of search operation is O(h) where h is height of the tree.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dictionary is a mapping between two sets of items, K, and V. It must support the following operations:</a:t>
            </a:r>
          </a:p>
          <a:p>
            <a:pPr>
              <a:buNone/>
            </a:pPr>
            <a:r>
              <a:rPr lang="en-IN" dirty="0" smtClean="0"/>
              <a:t>1. Insert an item v for a given key k. If key k already exists in the dictionary, its item is updated to be v.</a:t>
            </a:r>
          </a:p>
          <a:p>
            <a:pPr>
              <a:buNone/>
            </a:pPr>
            <a:r>
              <a:rPr lang="en-IN" dirty="0" smtClean="0"/>
              <a:t>2. Retrieve a value v for a given key k.</a:t>
            </a:r>
          </a:p>
          <a:p>
            <a:pPr>
              <a:buNone/>
            </a:pPr>
            <a:r>
              <a:rPr lang="en-IN" dirty="0" smtClean="0"/>
              <a:t>3. Remove a given k and its value from the Dictionary.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[1] Morimoto AK, Sato T. An Efficient implementation of </a:t>
            </a:r>
            <a:r>
              <a:rPr lang="en-IN" dirty="0" err="1" smtClean="0"/>
              <a:t>trie</a:t>
            </a:r>
            <a:r>
              <a:rPr lang="en-IN" dirty="0" smtClean="0"/>
              <a:t> structures. Software </a:t>
            </a:r>
            <a:r>
              <a:rPr lang="en-IN" dirty="0" err="1" smtClean="0"/>
              <a:t>Pract</a:t>
            </a:r>
            <a:r>
              <a:rPr lang="en-IN" dirty="0" smtClean="0"/>
              <a:t> Ex. 1992 Sep; 22(9):695–721.</a:t>
            </a:r>
          </a:p>
          <a:p>
            <a:r>
              <a:rPr lang="en-IN" dirty="0" smtClean="0"/>
              <a:t>[2] A. V. </a:t>
            </a:r>
            <a:r>
              <a:rPr lang="en-IN" dirty="0" err="1" smtClean="0"/>
              <a:t>Aho</a:t>
            </a:r>
            <a:r>
              <a:rPr lang="en-IN" dirty="0" smtClean="0"/>
              <a:t>, J. E. </a:t>
            </a:r>
            <a:r>
              <a:rPr lang="en-IN" dirty="0" err="1" smtClean="0"/>
              <a:t>Hopcroft</a:t>
            </a:r>
            <a:r>
              <a:rPr lang="en-IN" dirty="0" smtClean="0"/>
              <a:t>, and J. D. </a:t>
            </a:r>
            <a:r>
              <a:rPr lang="en-IN" dirty="0" err="1" smtClean="0"/>
              <a:t>Ullman</a:t>
            </a:r>
            <a:r>
              <a:rPr lang="en-IN" dirty="0" smtClean="0"/>
              <a:t>. Data Structures and Algorithms. </a:t>
            </a:r>
            <a:r>
              <a:rPr lang="en-IN" dirty="0" err="1" smtClean="0"/>
              <a:t>AddisonWesley</a:t>
            </a:r>
            <a:r>
              <a:rPr lang="en-IN" dirty="0" smtClean="0"/>
              <a:t>, Reading, Massachusetts, 1983.</a:t>
            </a:r>
          </a:p>
          <a:p>
            <a:r>
              <a:rPr lang="en-IN" dirty="0" smtClean="0"/>
              <a:t>[3]</a:t>
            </a:r>
            <a:r>
              <a:rPr lang="en-IN" dirty="0" err="1" smtClean="0"/>
              <a:t>Kanimozhi</a:t>
            </a:r>
            <a:r>
              <a:rPr lang="en-IN" dirty="0" smtClean="0"/>
              <a:t> </a:t>
            </a:r>
            <a:r>
              <a:rPr lang="en-IN" dirty="0" err="1" smtClean="0"/>
              <a:t>Balaraman</a:t>
            </a:r>
            <a:r>
              <a:rPr lang="en-IN" dirty="0" smtClean="0"/>
              <a:t> ,Implementation of Dictionaries using AVL Tree ,Indiana State </a:t>
            </a:r>
            <a:r>
              <a:rPr lang="en-IN" dirty="0" err="1" smtClean="0"/>
              <a:t>Universit</a:t>
            </a:r>
            <a:r>
              <a:rPr lang="en-IN" dirty="0" smtClean="0"/>
              <a:t> Terre Haute IN, USA December 11, 2011.</a:t>
            </a:r>
          </a:p>
          <a:p>
            <a:r>
              <a:rPr lang="en-IN" dirty="0" smtClean="0"/>
              <a:t>[4]Applied Data Structures with C++ ,By Peter Smith </a:t>
            </a:r>
          </a:p>
          <a:p>
            <a:r>
              <a:rPr lang="en-IN" dirty="0" smtClean="0"/>
              <a:t>[5]Donald </a:t>
            </a:r>
            <a:r>
              <a:rPr lang="en-IN" dirty="0" smtClean="0"/>
              <a:t>Knuth. The Art of Computer Programming, volume 3. Addison-Wesley Publishing Co., Philippines,</a:t>
            </a:r>
            <a:br>
              <a:rPr lang="en-IN" dirty="0" smtClean="0"/>
            </a:br>
            <a:r>
              <a:rPr lang="en-IN" dirty="0" smtClean="0"/>
              <a:t>1973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62000"/>
            <a:ext cx="8077200" cy="5334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IN" dirty="0" smtClean="0"/>
              <a:t>Dictionary as a part of computation is used in NLP. So Dictionary creation is laboured and Time consuming</a:t>
            </a:r>
          </a:p>
          <a:p>
            <a:r>
              <a:rPr lang="en-IN" dirty="0" smtClean="0">
                <a:latin typeface="Times New Roman,Bold"/>
              </a:rPr>
              <a:t>In many information systems, a dictionary lookup </a:t>
            </a:r>
            <a:r>
              <a:rPr lang="en-IN" dirty="0" smtClean="0">
                <a:latin typeface="Times New Roman,Bold"/>
              </a:rPr>
              <a:t>is widely </a:t>
            </a:r>
            <a:r>
              <a:rPr lang="en-IN" dirty="0" smtClean="0">
                <a:latin typeface="Times New Roman,Bold"/>
              </a:rPr>
              <a:t>adopt and utilized as a part of computation. To use </a:t>
            </a:r>
            <a:r>
              <a:rPr lang="en-IN" dirty="0" smtClean="0">
                <a:latin typeface="Times New Roman,Bold"/>
              </a:rPr>
              <a:t>in memory dictionary</a:t>
            </a:r>
            <a:r>
              <a:rPr lang="en-IN" dirty="0" smtClean="0">
                <a:latin typeface="Times New Roman,Bold"/>
              </a:rPr>
              <a:t>, one of the most popular techniques is </a:t>
            </a:r>
            <a:r>
              <a:rPr lang="en-IN" dirty="0" smtClean="0">
                <a:latin typeface="Times New Roman,Bold"/>
              </a:rPr>
              <a:t>the using </a:t>
            </a:r>
            <a:r>
              <a:rPr lang="en-IN" dirty="0" smtClean="0">
                <a:latin typeface="Times New Roman,Bold"/>
              </a:rPr>
              <a:t>of </a:t>
            </a:r>
            <a:r>
              <a:rPr lang="en-IN" dirty="0" err="1" smtClean="0">
                <a:latin typeface="Times New Roman,Bold"/>
              </a:rPr>
              <a:t>trie</a:t>
            </a:r>
            <a:r>
              <a:rPr lang="en-IN" dirty="0" smtClean="0">
                <a:latin typeface="Times New Roman,Bold"/>
              </a:rPr>
              <a:t> structure to store a collection of words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Trie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450" y="2468721"/>
            <a:ext cx="5753100" cy="278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457200"/>
            <a:ext cx="8458200" cy="762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5668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trie_insert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 smtClean="0"/>
              <a:t>trie_node</a:t>
            </a:r>
            <a:r>
              <a:rPr lang="en-IN" dirty="0" smtClean="0"/>
              <a:t> *node, const char *word, char *description)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strlen</a:t>
            </a:r>
            <a:r>
              <a:rPr lang="en-IN" dirty="0" smtClean="0"/>
              <a:t>(word);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smtClean="0"/>
              <a:t>letter = </a:t>
            </a:r>
            <a:r>
              <a:rPr lang="en-IN" dirty="0" err="1" smtClean="0"/>
              <a:t>letter_to_int</a:t>
            </a:r>
            <a:r>
              <a:rPr lang="en-IN" dirty="0" smtClean="0"/>
              <a:t>(word[</a:t>
            </a:r>
            <a:r>
              <a:rPr lang="en-IN" dirty="0" err="1" smtClean="0"/>
              <a:t>i</a:t>
            </a:r>
            <a:r>
              <a:rPr lang="en-IN" dirty="0" smtClean="0"/>
              <a:t>]);</a:t>
            </a:r>
          </a:p>
          <a:p>
            <a:pPr>
              <a:buNone/>
            </a:pPr>
            <a:r>
              <a:rPr lang="en-IN" dirty="0" smtClean="0"/>
              <a:t>        if (letter == -1)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smtClean="0"/>
              <a:t>// </a:t>
            </a:r>
            <a:r>
              <a:rPr lang="en-IN" dirty="0" smtClean="0"/>
              <a:t>invalid character in the string, cannot be inserted into the </a:t>
            </a:r>
            <a:r>
              <a:rPr lang="en-IN" dirty="0" err="1" smtClean="0"/>
              <a:t>trie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printf</a:t>
            </a:r>
            <a:r>
              <a:rPr lang="en-IN" dirty="0" smtClean="0"/>
              <a:t>("failed to insert due to invalid character in word\n");</a:t>
            </a:r>
          </a:p>
          <a:p>
            <a:pPr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print_invalid_word</a:t>
            </a:r>
            <a:r>
              <a:rPr lang="en-IN" dirty="0" smtClean="0"/>
              <a:t>(word,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printf</a:t>
            </a:r>
            <a:r>
              <a:rPr lang="en-IN" dirty="0" smtClean="0"/>
              <a:t>("  description: \"%s\"\n", description);</a:t>
            </a:r>
          </a:p>
          <a:p>
            <a:pPr>
              <a:buNone/>
            </a:pPr>
            <a:r>
              <a:rPr lang="en-IN" dirty="0" smtClean="0"/>
              <a:t>            return false;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smtClean="0"/>
              <a:t>if </a:t>
            </a:r>
            <a:r>
              <a:rPr lang="en-IN" dirty="0" smtClean="0"/>
              <a:t>(!node)</a:t>
            </a:r>
          </a:p>
          <a:p>
            <a:pPr>
              <a:buNone/>
            </a:pPr>
            <a:r>
              <a:rPr lang="en-IN" dirty="0" smtClean="0"/>
              <a:t>       </a:t>
            </a:r>
          </a:p>
          <a:p>
            <a:pPr>
              <a:buNone/>
            </a:pPr>
            <a:r>
              <a:rPr lang="en-IN" dirty="0" smtClean="0"/>
              <a:t>            node = 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 smtClean="0"/>
              <a:t>trie_node</a:t>
            </a:r>
            <a:r>
              <a:rPr lang="en-IN" dirty="0" smtClean="0"/>
              <a:t>));</a:t>
            </a:r>
          </a:p>
          <a:p>
            <a:pPr>
              <a:buNone/>
            </a:pPr>
            <a:r>
              <a:rPr lang="en-IN" dirty="0" smtClean="0"/>
              <a:t>            parent-&gt;children[letter] = node;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09600" y="-228600"/>
            <a:ext cx="8077200" cy="762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char *</a:t>
            </a:r>
            <a:r>
              <a:rPr lang="en-IN" dirty="0" err="1" smtClean="0"/>
              <a:t>trie_get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 smtClean="0"/>
              <a:t>trie_node</a:t>
            </a:r>
            <a:r>
              <a:rPr lang="en-IN" dirty="0" smtClean="0"/>
              <a:t> *node, const char *word)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for 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strlen</a:t>
            </a:r>
            <a:r>
              <a:rPr lang="en-IN" dirty="0" smtClean="0"/>
              <a:t>(word);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smtClean="0"/>
              <a:t>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smtClean="0"/>
              <a:t>letter = </a:t>
            </a:r>
            <a:r>
              <a:rPr lang="en-IN" dirty="0" err="1" smtClean="0"/>
              <a:t>letter_to_int</a:t>
            </a:r>
            <a:r>
              <a:rPr lang="en-IN" dirty="0" smtClean="0"/>
              <a:t>(word[</a:t>
            </a:r>
            <a:r>
              <a:rPr lang="en-IN" dirty="0" err="1" smtClean="0"/>
              <a:t>i</a:t>
            </a:r>
            <a:r>
              <a:rPr lang="en-IN" dirty="0" smtClean="0"/>
              <a:t>]);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smtClean="0"/>
              <a:t>      if </a:t>
            </a:r>
            <a:r>
              <a:rPr lang="en-IN" dirty="0" smtClean="0"/>
              <a:t>(letter == -1)</a:t>
            </a:r>
          </a:p>
          <a:p>
            <a:pPr>
              <a:buNone/>
            </a:pPr>
            <a:r>
              <a:rPr lang="en-IN" dirty="0" smtClean="0"/>
              <a:t>       </a:t>
            </a:r>
            <a:r>
              <a:rPr lang="en-IN" dirty="0" smtClean="0"/>
              <a:t>             return </a:t>
            </a:r>
            <a:r>
              <a:rPr lang="en-IN" dirty="0" smtClean="0"/>
              <a:t>false;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smtClean="0"/>
              <a:t>        if </a:t>
            </a:r>
            <a:r>
              <a:rPr lang="en-IN" dirty="0" smtClean="0"/>
              <a:t>(!node</a:t>
            </a:r>
            <a:r>
              <a:rPr lang="en-IN" dirty="0" smtClean="0"/>
              <a:t>)//element not found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</a:t>
            </a:r>
            <a:r>
              <a:rPr lang="en-IN" dirty="0" smtClean="0"/>
              <a:t>             return </a:t>
            </a:r>
            <a:r>
              <a:rPr lang="en-IN" dirty="0" smtClean="0"/>
              <a:t>false; </a:t>
            </a:r>
          </a:p>
          <a:p>
            <a:pPr>
              <a:buNone/>
            </a:pPr>
            <a:r>
              <a:rPr lang="en-IN" dirty="0" smtClean="0"/>
              <a:t>        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smtClean="0"/>
              <a:t> return </a:t>
            </a:r>
            <a:r>
              <a:rPr lang="en-IN" dirty="0" smtClean="0"/>
              <a:t>node-&gt;value</a:t>
            </a:r>
            <a:r>
              <a:rPr lang="en-IN" dirty="0" smtClean="0"/>
              <a:t>;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SST 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330" t="21887" r="58523" b="14135"/>
          <a:stretch>
            <a:fillRect/>
          </a:stretch>
        </p:blipFill>
        <p:spPr bwMode="auto">
          <a:xfrm>
            <a:off x="457200" y="1524000"/>
            <a:ext cx="357939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7500" t="24445" r="60625" b="12222"/>
          <a:stretch>
            <a:fillRect/>
          </a:stretch>
        </p:blipFill>
        <p:spPr bwMode="auto">
          <a:xfrm>
            <a:off x="4648200" y="1295400"/>
            <a:ext cx="3505200" cy="391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46591" t="18095" r="20583" b="9048"/>
          <a:stretch>
            <a:fillRect/>
          </a:stretch>
        </p:blipFill>
        <p:spPr bwMode="auto">
          <a:xfrm>
            <a:off x="2863584" y="1731327"/>
            <a:ext cx="3416832" cy="426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30863" t="17143" r="33054" b="9524"/>
          <a:stretch>
            <a:fillRect/>
          </a:stretch>
        </p:blipFill>
        <p:spPr bwMode="auto">
          <a:xfrm>
            <a:off x="2694074" y="1717399"/>
            <a:ext cx="3755851" cy="42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574</Words>
  <Application>Microsoft Office PowerPoint</Application>
  <PresentationFormat>On-screen Show (4:3)</PresentationFormat>
  <Paragraphs>98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Comparison of Dictionary Implementations</vt:lpstr>
      <vt:lpstr>Introduction</vt:lpstr>
      <vt:lpstr>Slide 3</vt:lpstr>
      <vt:lpstr>Trie</vt:lpstr>
      <vt:lpstr>Slide 5</vt:lpstr>
      <vt:lpstr>Slide 6</vt:lpstr>
      <vt:lpstr>SST </vt:lpstr>
      <vt:lpstr>Slide 8</vt:lpstr>
      <vt:lpstr>Slide 9</vt:lpstr>
      <vt:lpstr>Ternary Search Tree</vt:lpstr>
      <vt:lpstr>Slide 11</vt:lpstr>
      <vt:lpstr>Slide 12</vt:lpstr>
      <vt:lpstr>Slide 13</vt:lpstr>
      <vt:lpstr>Slide 14</vt:lpstr>
      <vt:lpstr>Comparsion</vt:lpstr>
      <vt:lpstr>1.Best case</vt:lpstr>
      <vt:lpstr>2.Average case</vt:lpstr>
      <vt:lpstr>3.Worst Case</vt:lpstr>
      <vt:lpstr>RESULTS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Dictionary Implementations</dc:title>
  <dc:creator>Manasa</dc:creator>
  <cp:lastModifiedBy>Manasa</cp:lastModifiedBy>
  <cp:revision>8</cp:revision>
  <dcterms:created xsi:type="dcterms:W3CDTF">2006-08-16T00:00:00Z</dcterms:created>
  <dcterms:modified xsi:type="dcterms:W3CDTF">2017-04-06T21:03:11Z</dcterms:modified>
</cp:coreProperties>
</file>