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300" r:id="rId2"/>
    <p:sldId id="306" r:id="rId3"/>
    <p:sldId id="285" r:id="rId4"/>
    <p:sldId id="303" r:id="rId5"/>
    <p:sldId id="286" r:id="rId6"/>
    <p:sldId id="291" r:id="rId7"/>
    <p:sldId id="287" r:id="rId8"/>
    <p:sldId id="288" r:id="rId9"/>
    <p:sldId id="289" r:id="rId10"/>
    <p:sldId id="290" r:id="rId11"/>
    <p:sldId id="293" r:id="rId12"/>
    <p:sldId id="295" r:id="rId13"/>
    <p:sldId id="292" r:id="rId14"/>
    <p:sldId id="296" r:id="rId15"/>
    <p:sldId id="297" r:id="rId16"/>
    <p:sldId id="298" r:id="rId17"/>
    <p:sldId id="304" r:id="rId18"/>
    <p:sldId id="305" r:id="rId19"/>
    <p:sldId id="299" r:id="rId20"/>
    <p:sldId id="256" r:id="rId21"/>
    <p:sldId id="257" r:id="rId22"/>
    <p:sldId id="258" r:id="rId23"/>
    <p:sldId id="260" r:id="rId24"/>
    <p:sldId id="259" r:id="rId25"/>
    <p:sldId id="261" r:id="rId26"/>
    <p:sldId id="262" r:id="rId27"/>
    <p:sldId id="307" r:id="rId28"/>
    <p:sldId id="308" r:id="rId29"/>
    <p:sldId id="263" r:id="rId30"/>
    <p:sldId id="264" r:id="rId31"/>
    <p:sldId id="265" r:id="rId32"/>
    <p:sldId id="273" r:id="rId33"/>
    <p:sldId id="301" r:id="rId34"/>
    <p:sldId id="309" r:id="rId35"/>
    <p:sldId id="310" r:id="rId36"/>
    <p:sldId id="311" r:id="rId37"/>
    <p:sldId id="312" r:id="rId38"/>
    <p:sldId id="313" r:id="rId39"/>
    <p:sldId id="314" r:id="rId40"/>
    <p:sldId id="274" r:id="rId41"/>
    <p:sldId id="275" r:id="rId42"/>
    <p:sldId id="30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188"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57AD3D8-269E-4D1A-A4AE-7903B2F12AD2}" type="datetimeFigureOut">
              <a:rPr lang="en-US" smtClean="0"/>
              <a:pPr/>
              <a:t>8/9/2022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363C68E-0920-4FF9-83B0-C02505A653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7AD3D8-269E-4D1A-A4AE-7903B2F12AD2}"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63C68E-0920-4FF9-83B0-C02505A6533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7AD3D8-269E-4D1A-A4AE-7903B2F12AD2}"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63C68E-0920-4FF9-83B0-C02505A653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57AD3D8-269E-4D1A-A4AE-7903B2F12AD2}" type="datetimeFigureOut">
              <a:rPr lang="en-US" smtClean="0"/>
              <a:pPr/>
              <a:t>8/9/2022</a:t>
            </a:fld>
            <a:endParaRPr lang="en-US" dirty="0"/>
          </a:p>
        </p:txBody>
      </p:sp>
      <p:sp>
        <p:nvSpPr>
          <p:cNvPr id="9" name="Slide Number Placeholder 8"/>
          <p:cNvSpPr>
            <a:spLocks noGrp="1"/>
          </p:cNvSpPr>
          <p:nvPr>
            <p:ph type="sldNum" sz="quarter" idx="15"/>
          </p:nvPr>
        </p:nvSpPr>
        <p:spPr/>
        <p:txBody>
          <a:bodyPr rtlCol="0"/>
          <a:lstStyle/>
          <a:p>
            <a:fld id="{A363C68E-0920-4FF9-83B0-C02505A6533C}"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57AD3D8-269E-4D1A-A4AE-7903B2F12AD2}" type="datetimeFigureOut">
              <a:rPr lang="en-US" smtClean="0"/>
              <a:pPr/>
              <a:t>8/9/2022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363C68E-0920-4FF9-83B0-C02505A653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7AD3D8-269E-4D1A-A4AE-7903B2F12AD2}"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63C68E-0920-4FF9-83B0-C02505A6533C}"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57AD3D8-269E-4D1A-A4AE-7903B2F12AD2}" type="datetimeFigureOut">
              <a:rPr lang="en-US" smtClean="0"/>
              <a:pPr/>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63C68E-0920-4FF9-83B0-C02505A6533C}"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57AD3D8-269E-4D1A-A4AE-7903B2F12AD2}" type="datetimeFigureOut">
              <a:rPr lang="en-US" smtClean="0"/>
              <a:pPr/>
              <a:t>8/9/2022</a:t>
            </a:fld>
            <a:endParaRPr lang="en-US" dirty="0"/>
          </a:p>
        </p:txBody>
      </p:sp>
      <p:sp>
        <p:nvSpPr>
          <p:cNvPr id="7" name="Slide Number Placeholder 6"/>
          <p:cNvSpPr>
            <a:spLocks noGrp="1"/>
          </p:cNvSpPr>
          <p:nvPr>
            <p:ph type="sldNum" sz="quarter" idx="11"/>
          </p:nvPr>
        </p:nvSpPr>
        <p:spPr/>
        <p:txBody>
          <a:bodyPr rtlCol="0"/>
          <a:lstStyle/>
          <a:p>
            <a:fld id="{A363C68E-0920-4FF9-83B0-C02505A6533C}"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AD3D8-269E-4D1A-A4AE-7903B2F12AD2}" type="datetimeFigureOut">
              <a:rPr lang="en-US" smtClean="0"/>
              <a:pPr/>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63C68E-0920-4FF9-83B0-C02505A653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57AD3D8-269E-4D1A-A4AE-7903B2F12AD2}" type="datetimeFigureOut">
              <a:rPr lang="en-US" smtClean="0"/>
              <a:pPr/>
              <a:t>8/9/2022</a:t>
            </a:fld>
            <a:endParaRPr lang="en-US" dirty="0"/>
          </a:p>
        </p:txBody>
      </p:sp>
      <p:sp>
        <p:nvSpPr>
          <p:cNvPr id="22" name="Slide Number Placeholder 21"/>
          <p:cNvSpPr>
            <a:spLocks noGrp="1"/>
          </p:cNvSpPr>
          <p:nvPr>
            <p:ph type="sldNum" sz="quarter" idx="15"/>
          </p:nvPr>
        </p:nvSpPr>
        <p:spPr/>
        <p:txBody>
          <a:bodyPr rtlCol="0"/>
          <a:lstStyle/>
          <a:p>
            <a:fld id="{A363C68E-0920-4FF9-83B0-C02505A6533C}"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57AD3D8-269E-4D1A-A4AE-7903B2F12AD2}" type="datetimeFigureOut">
              <a:rPr lang="en-US" smtClean="0"/>
              <a:pPr/>
              <a:t>8/9/2022</a:t>
            </a:fld>
            <a:endParaRPr lang="en-US" dirty="0"/>
          </a:p>
        </p:txBody>
      </p:sp>
      <p:sp>
        <p:nvSpPr>
          <p:cNvPr id="18" name="Slide Number Placeholder 17"/>
          <p:cNvSpPr>
            <a:spLocks noGrp="1"/>
          </p:cNvSpPr>
          <p:nvPr>
            <p:ph type="sldNum" sz="quarter" idx="11"/>
          </p:nvPr>
        </p:nvSpPr>
        <p:spPr/>
        <p:txBody>
          <a:bodyPr rtlCol="0"/>
          <a:lstStyle/>
          <a:p>
            <a:fld id="{A363C68E-0920-4FF9-83B0-C02505A6533C}"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57AD3D8-269E-4D1A-A4AE-7903B2F12AD2}" type="datetimeFigureOut">
              <a:rPr lang="en-US" smtClean="0"/>
              <a:pPr/>
              <a:t>8/9/2022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363C68E-0920-4FF9-83B0-C02505A653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6858000" cy="5029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4" name="TextBox 3"/>
          <p:cNvSpPr txBox="1"/>
          <p:nvPr/>
        </p:nvSpPr>
        <p:spPr>
          <a:xfrm>
            <a:off x="1143000" y="1219200"/>
            <a:ext cx="6934200" cy="584775"/>
          </a:xfrm>
          <a:prstGeom prst="rect">
            <a:avLst/>
          </a:prstGeom>
          <a:noFill/>
        </p:spPr>
        <p:txBody>
          <a:bodyPr wrap="square" rtlCol="0">
            <a:spAutoFit/>
          </a:bodyPr>
          <a:lstStyle/>
          <a:p>
            <a:pPr algn="ctr"/>
            <a:r>
              <a:rPr lang="en-IN" sz="3200" b="1" dirty="0" smtClean="0"/>
              <a:t>DMDW Lab using PYTHON</a:t>
            </a:r>
            <a:endParaRPr lang="en-IN" sz="3200" b="1" dirty="0"/>
          </a:p>
        </p:txBody>
      </p:sp>
      <p:sp>
        <p:nvSpPr>
          <p:cNvPr id="5" name="TextBox 4"/>
          <p:cNvSpPr txBox="1"/>
          <p:nvPr/>
        </p:nvSpPr>
        <p:spPr>
          <a:xfrm>
            <a:off x="2082800" y="4343399"/>
            <a:ext cx="5054600" cy="1200329"/>
          </a:xfrm>
          <a:prstGeom prst="rect">
            <a:avLst/>
          </a:prstGeom>
          <a:noFill/>
        </p:spPr>
        <p:txBody>
          <a:bodyPr wrap="square" rtlCol="0">
            <a:spAutoFit/>
          </a:bodyPr>
          <a:lstStyle/>
          <a:p>
            <a:pPr algn="ctr"/>
            <a:r>
              <a:rPr lang="en-IN" b="1" dirty="0" smtClean="0"/>
              <a:t>5</a:t>
            </a:r>
            <a:r>
              <a:rPr lang="en-IN" b="1" baseline="30000" dirty="0" smtClean="0"/>
              <a:t>th</a:t>
            </a:r>
            <a:r>
              <a:rPr lang="en-IN" b="1" dirty="0" smtClean="0"/>
              <a:t> Semester</a:t>
            </a:r>
          </a:p>
          <a:p>
            <a:pPr algn="ctr"/>
            <a:r>
              <a:rPr lang="en-IN" b="1" dirty="0"/>
              <a:t>Department of </a:t>
            </a:r>
            <a:r>
              <a:rPr lang="en-IN" b="1" dirty="0" smtClean="0"/>
              <a:t>Computer Science and Engineering</a:t>
            </a:r>
            <a:endParaRPr lang="en-IN" b="1" dirty="0"/>
          </a:p>
          <a:p>
            <a:pPr algn="ctr"/>
            <a:r>
              <a:rPr lang="en-IN" b="1" dirty="0"/>
              <a:t>GIET University, Gunupur</a:t>
            </a:r>
          </a:p>
          <a:p>
            <a:endParaRPr lang="en-IN" dirty="0" smtClean="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2800" y="1993978"/>
            <a:ext cx="2282508" cy="2324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06099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normAutofit fontScale="90000"/>
          </a:bodyPr>
          <a:lstStyle/>
          <a:p>
            <a:pPr algn="l"/>
            <a:r>
              <a:rPr lang="en-US" sz="3600" dirty="0" smtClean="0"/>
              <a:t/>
            </a:r>
            <a:br>
              <a:rPr lang="en-US" sz="3600" dirty="0" smtClean="0"/>
            </a:br>
            <a:r>
              <a:rPr lang="en-US" sz="3100" dirty="0" smtClean="0"/>
              <a:t>Summary </a:t>
            </a:r>
            <a:r>
              <a:rPr lang="en-US" sz="3100" dirty="0"/>
              <a:t>of when to use the mean, median and </a:t>
            </a:r>
            <a:r>
              <a:rPr lang="en-US" sz="3100" dirty="0" smtClean="0"/>
              <a:t>mode</a:t>
            </a:r>
            <a:endParaRPr lang="en-IN" dirty="0"/>
          </a:p>
        </p:txBody>
      </p:sp>
      <p:sp>
        <p:nvSpPr>
          <p:cNvPr id="3" name="Content Placeholder 2"/>
          <p:cNvSpPr>
            <a:spLocks noGrp="1"/>
          </p:cNvSpPr>
          <p:nvPr>
            <p:ph sz="quarter" idx="1"/>
          </p:nvPr>
        </p:nvSpPr>
        <p:spPr>
          <a:xfrm>
            <a:off x="457200" y="990600"/>
            <a:ext cx="8229600" cy="5135563"/>
          </a:xfrm>
        </p:spPr>
        <p:txBody>
          <a:bodyPr>
            <a:normAutofit/>
          </a:bodyPr>
          <a:lstStyle/>
          <a:p>
            <a:pPr marL="0" indent="0">
              <a:buNone/>
            </a:pPr>
            <a:endParaRPr lang="en-US" sz="1800" dirty="0" smtClean="0"/>
          </a:p>
          <a:p>
            <a:pPr marL="0" indent="0">
              <a:buNone/>
            </a:pPr>
            <a:endParaRPr lang="en-US" sz="1800" dirty="0"/>
          </a:p>
          <a:p>
            <a:pPr marL="0" indent="0">
              <a:buNone/>
            </a:pPr>
            <a:r>
              <a:rPr lang="en-US" sz="2000" dirty="0" smtClean="0"/>
              <a:t>Please </a:t>
            </a:r>
            <a:r>
              <a:rPr lang="en-US" sz="2000" dirty="0"/>
              <a:t>use the following summary table to know what the best measure of central tendency is </a:t>
            </a:r>
            <a:r>
              <a:rPr lang="en-US" sz="2000" dirty="0" smtClean="0"/>
              <a:t>with </a:t>
            </a:r>
            <a:r>
              <a:rPr lang="en-US" sz="2000" dirty="0"/>
              <a:t>respect to the different types of variable</a:t>
            </a:r>
            <a:r>
              <a:rPr lang="en-US" sz="2000" dirty="0" smtClean="0"/>
              <a:t>.</a:t>
            </a:r>
          </a:p>
          <a:p>
            <a:pPr marL="0" indent="0">
              <a:buNone/>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xmlns="" val="3397607438"/>
              </p:ext>
            </p:extLst>
          </p:nvPr>
        </p:nvGraphicFramePr>
        <p:xfrm>
          <a:off x="1676400" y="2971800"/>
          <a:ext cx="5562600" cy="2377440"/>
        </p:xfrm>
        <a:graphic>
          <a:graphicData uri="http://schemas.openxmlformats.org/drawingml/2006/table">
            <a:tbl>
              <a:tblPr>
                <a:tableStyleId>{BC89EF96-8CEA-46FF-86C4-4CE0E7609802}</a:tableStyleId>
              </a:tblPr>
              <a:tblGrid>
                <a:gridCol w="2781300"/>
                <a:gridCol w="2781300"/>
              </a:tblGrid>
              <a:tr h="0">
                <a:tc>
                  <a:txBody>
                    <a:bodyPr/>
                    <a:lstStyle/>
                    <a:p>
                      <a:pPr algn="ctr"/>
                      <a:r>
                        <a:rPr lang="en-IN" dirty="0">
                          <a:effectLst/>
                        </a:rPr>
                        <a:t>Type of Variable</a:t>
                      </a:r>
                    </a:p>
                  </a:txBody>
                  <a:tcPr anchor="ctr"/>
                </a:tc>
                <a:tc>
                  <a:txBody>
                    <a:bodyPr/>
                    <a:lstStyle/>
                    <a:p>
                      <a:pPr algn="ctr"/>
                      <a:r>
                        <a:rPr lang="en-US" dirty="0">
                          <a:effectLst/>
                        </a:rPr>
                        <a:t>Best measure of central tendency</a:t>
                      </a:r>
                    </a:p>
                  </a:txBody>
                  <a:tcPr anchor="ctr"/>
                </a:tc>
              </a:tr>
              <a:tr h="0">
                <a:tc>
                  <a:txBody>
                    <a:bodyPr/>
                    <a:lstStyle/>
                    <a:p>
                      <a:pPr algn="ctr"/>
                      <a:r>
                        <a:rPr lang="en-IN" dirty="0">
                          <a:effectLst/>
                        </a:rPr>
                        <a:t>Nominal</a:t>
                      </a:r>
                    </a:p>
                  </a:txBody>
                  <a:tcPr anchor="ctr"/>
                </a:tc>
                <a:tc>
                  <a:txBody>
                    <a:bodyPr/>
                    <a:lstStyle/>
                    <a:p>
                      <a:pPr algn="ctr"/>
                      <a:r>
                        <a:rPr lang="en-IN" dirty="0">
                          <a:effectLst/>
                        </a:rPr>
                        <a:t>Mode</a:t>
                      </a:r>
                    </a:p>
                  </a:txBody>
                  <a:tcPr anchor="ctr"/>
                </a:tc>
              </a:tr>
              <a:tr h="0">
                <a:tc>
                  <a:txBody>
                    <a:bodyPr/>
                    <a:lstStyle/>
                    <a:p>
                      <a:pPr algn="ctr"/>
                      <a:r>
                        <a:rPr lang="en-IN" dirty="0">
                          <a:effectLst/>
                        </a:rPr>
                        <a:t>Ordinal</a:t>
                      </a:r>
                    </a:p>
                  </a:txBody>
                  <a:tcPr anchor="ctr"/>
                </a:tc>
                <a:tc>
                  <a:txBody>
                    <a:bodyPr/>
                    <a:lstStyle/>
                    <a:p>
                      <a:pPr algn="ctr"/>
                      <a:r>
                        <a:rPr lang="en-IN" dirty="0">
                          <a:effectLst/>
                        </a:rPr>
                        <a:t>Median</a:t>
                      </a:r>
                    </a:p>
                  </a:txBody>
                  <a:tcPr anchor="ctr"/>
                </a:tc>
              </a:tr>
              <a:tr h="0">
                <a:tc>
                  <a:txBody>
                    <a:bodyPr/>
                    <a:lstStyle/>
                    <a:p>
                      <a:pPr algn="ctr"/>
                      <a:r>
                        <a:rPr lang="en-IN" dirty="0">
                          <a:effectLst/>
                        </a:rPr>
                        <a:t>Interval/Ratio (not skewed)</a:t>
                      </a:r>
                    </a:p>
                  </a:txBody>
                  <a:tcPr anchor="ctr"/>
                </a:tc>
                <a:tc>
                  <a:txBody>
                    <a:bodyPr/>
                    <a:lstStyle/>
                    <a:p>
                      <a:pPr algn="ctr"/>
                      <a:r>
                        <a:rPr lang="en-IN" dirty="0">
                          <a:effectLst/>
                        </a:rPr>
                        <a:t>Mean</a:t>
                      </a:r>
                    </a:p>
                  </a:txBody>
                  <a:tcPr anchor="ctr"/>
                </a:tc>
              </a:tr>
              <a:tr h="0">
                <a:tc>
                  <a:txBody>
                    <a:bodyPr/>
                    <a:lstStyle/>
                    <a:p>
                      <a:pPr algn="ctr"/>
                      <a:r>
                        <a:rPr lang="en-IN" dirty="0">
                          <a:effectLst/>
                        </a:rPr>
                        <a:t>Interval/Ratio (skewed)</a:t>
                      </a:r>
                    </a:p>
                  </a:txBody>
                  <a:tcPr anchor="ctr"/>
                </a:tc>
                <a:tc>
                  <a:txBody>
                    <a:bodyPr/>
                    <a:lstStyle/>
                    <a:p>
                      <a:pPr algn="ctr"/>
                      <a:r>
                        <a:rPr lang="en-IN" dirty="0">
                          <a:effectLst/>
                        </a:rPr>
                        <a:t>Median</a:t>
                      </a:r>
                    </a:p>
                  </a:txBody>
                  <a:tcPr anchor="ctr"/>
                </a:tc>
              </a:tr>
            </a:tbl>
          </a:graphicData>
        </a:graphic>
      </p:graphicFrame>
    </p:spTree>
    <p:extLst>
      <p:ext uri="{BB962C8B-B14F-4D97-AF65-F5344CB8AC3E}">
        <p14:creationId xmlns:p14="http://schemas.microsoft.com/office/powerpoint/2010/main" xmlns="" val="1355076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153400" cy="792162"/>
          </a:xfrm>
        </p:spPr>
        <p:txBody>
          <a:bodyPr>
            <a:normAutofit fontScale="90000"/>
          </a:bodyPr>
          <a:lstStyle/>
          <a:p>
            <a:pPr algn="l"/>
            <a:r>
              <a:rPr lang="en-IN" sz="4000" dirty="0" smtClean="0"/>
              <a:t>Variance and Standard Deviation</a:t>
            </a:r>
            <a:endParaRPr lang="en-IN" sz="4000" dirty="0"/>
          </a:p>
        </p:txBody>
      </p:sp>
      <p:sp>
        <p:nvSpPr>
          <p:cNvPr id="3" name="Content Placeholder 2"/>
          <p:cNvSpPr>
            <a:spLocks noGrp="1"/>
          </p:cNvSpPr>
          <p:nvPr>
            <p:ph sz="quarter" idx="1"/>
          </p:nvPr>
        </p:nvSpPr>
        <p:spPr>
          <a:xfrm>
            <a:off x="457200" y="1219200"/>
            <a:ext cx="7543800" cy="4906963"/>
          </a:xfrm>
        </p:spPr>
        <p:txBody>
          <a:bodyPr/>
          <a:lstStyle/>
          <a:p>
            <a:pPr marL="0" indent="0">
              <a:buNone/>
            </a:pPr>
            <a:endParaRPr lang="en-IN"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219200"/>
            <a:ext cx="7543801"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9824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IN" dirty="0" smtClean="0"/>
              <a:t>Example</a:t>
            </a:r>
            <a:endParaRPr lang="en-IN" dirty="0"/>
          </a:p>
        </p:txBody>
      </p:sp>
      <p:sp>
        <p:nvSpPr>
          <p:cNvPr id="3" name="Content Placeholder 2"/>
          <p:cNvSpPr>
            <a:spLocks noGrp="1"/>
          </p:cNvSpPr>
          <p:nvPr>
            <p:ph sz="quarter" idx="1"/>
          </p:nvPr>
        </p:nvSpPr>
        <p:spPr>
          <a:xfrm>
            <a:off x="228600" y="609600"/>
            <a:ext cx="8458200" cy="5516563"/>
          </a:xfrm>
        </p:spPr>
        <p:txBody>
          <a:bodyPr>
            <a:normAutofit fontScale="92500" lnSpcReduction="20000"/>
          </a:bodyPr>
          <a:lstStyle/>
          <a:p>
            <a:pPr marL="0" indent="0" fontAlgn="base">
              <a:buNone/>
            </a:pPr>
            <a:endParaRPr lang="en-US" dirty="0" smtClean="0"/>
          </a:p>
          <a:p>
            <a:pPr marL="0" indent="0" fontAlgn="base">
              <a:buNone/>
            </a:pPr>
            <a:r>
              <a:rPr lang="en-US" dirty="0" smtClean="0"/>
              <a:t>The </a:t>
            </a:r>
            <a:r>
              <a:rPr lang="en-US" dirty="0"/>
              <a:t>ages of you and your friends are 25, 26, 27, 30, and 32.</a:t>
            </a:r>
          </a:p>
          <a:p>
            <a:pPr marL="0" indent="0" fontAlgn="base">
              <a:buNone/>
            </a:pPr>
            <a:r>
              <a:rPr lang="en-US" dirty="0"/>
              <a:t>First, we must find the mean age: (25 + 26 + 27 + 30 + 32) / 5 = 28.</a:t>
            </a:r>
          </a:p>
          <a:p>
            <a:pPr marL="0" indent="0" fontAlgn="base">
              <a:buNone/>
            </a:pPr>
            <a:r>
              <a:rPr lang="en-US" dirty="0"/>
              <a:t>Then, we need to calculate the differences from the mean for each of the 5 friends.</a:t>
            </a:r>
          </a:p>
          <a:p>
            <a:pPr marL="0" indent="0" fontAlgn="base">
              <a:buNone/>
            </a:pPr>
            <a:r>
              <a:rPr lang="en-US" dirty="0"/>
              <a:t>25 – 28 = -3</a:t>
            </a:r>
            <a:br>
              <a:rPr lang="en-US" dirty="0"/>
            </a:br>
            <a:r>
              <a:rPr lang="en-US" dirty="0"/>
              <a:t>26 – 28 = -2</a:t>
            </a:r>
            <a:br>
              <a:rPr lang="en-US" dirty="0"/>
            </a:br>
            <a:r>
              <a:rPr lang="en-US" dirty="0"/>
              <a:t>27 – 28 = -1</a:t>
            </a:r>
            <a:br>
              <a:rPr lang="en-US" dirty="0"/>
            </a:br>
            <a:r>
              <a:rPr lang="en-US" dirty="0"/>
              <a:t>30 – 28 = 2</a:t>
            </a:r>
            <a:br>
              <a:rPr lang="en-US" dirty="0"/>
            </a:br>
            <a:r>
              <a:rPr lang="en-US" dirty="0"/>
              <a:t>32 – 28 = 4</a:t>
            </a:r>
          </a:p>
          <a:p>
            <a:pPr marL="0" indent="0" fontAlgn="base">
              <a:buNone/>
            </a:pPr>
            <a:r>
              <a:rPr lang="en-US" dirty="0"/>
              <a:t>Next, to calculate the variance, we take each difference from the mean, square it, then average the result.</a:t>
            </a:r>
          </a:p>
          <a:p>
            <a:pPr marL="0" indent="0" fontAlgn="base">
              <a:buNone/>
            </a:pPr>
            <a:r>
              <a:rPr lang="en-US" dirty="0"/>
              <a:t>Variance = ( (-3)</a:t>
            </a:r>
            <a:r>
              <a:rPr lang="en-US" baseline="30000" dirty="0"/>
              <a:t>2</a:t>
            </a:r>
            <a:r>
              <a:rPr lang="en-US" dirty="0"/>
              <a:t> + (-2)</a:t>
            </a:r>
            <a:r>
              <a:rPr lang="en-US" baseline="30000" dirty="0"/>
              <a:t>2</a:t>
            </a:r>
            <a:r>
              <a:rPr lang="en-US" dirty="0"/>
              <a:t> + (-1)</a:t>
            </a:r>
            <a:r>
              <a:rPr lang="en-US" baseline="30000" dirty="0"/>
              <a:t>2</a:t>
            </a:r>
            <a:r>
              <a:rPr lang="en-US" dirty="0"/>
              <a:t> + 2</a:t>
            </a:r>
            <a:r>
              <a:rPr lang="en-US" baseline="30000" dirty="0"/>
              <a:t>2</a:t>
            </a:r>
            <a:r>
              <a:rPr lang="en-US" dirty="0"/>
              <a:t> + 4</a:t>
            </a:r>
            <a:r>
              <a:rPr lang="en-US" baseline="30000" dirty="0"/>
              <a:t>2</a:t>
            </a:r>
            <a:r>
              <a:rPr lang="en-US" dirty="0"/>
              <a:t>)/ 5</a:t>
            </a:r>
          </a:p>
          <a:p>
            <a:pPr marL="0" indent="0" fontAlgn="base">
              <a:buNone/>
            </a:pPr>
            <a:r>
              <a:rPr lang="en-US" dirty="0"/>
              <a:t>= (9 + 4 + 1 + 4 + 16 ) / 5 = 6.8</a:t>
            </a:r>
          </a:p>
          <a:p>
            <a:pPr marL="0" indent="0" fontAlgn="base">
              <a:buNone/>
            </a:pPr>
            <a:r>
              <a:rPr lang="en-US" dirty="0" smtClean="0"/>
              <a:t>Variance </a:t>
            </a:r>
            <a:r>
              <a:rPr lang="en-US" dirty="0"/>
              <a:t>is 6.8. </a:t>
            </a:r>
            <a:r>
              <a:rPr lang="en-US" dirty="0" smtClean="0"/>
              <a:t>Standard </a:t>
            </a:r>
            <a:r>
              <a:rPr lang="en-US" dirty="0"/>
              <a:t>deviation is the square root of the variance, which is 2.61. </a:t>
            </a:r>
          </a:p>
          <a:p>
            <a:endParaRPr lang="en-IN" dirty="0"/>
          </a:p>
        </p:txBody>
      </p:sp>
    </p:spTree>
    <p:extLst>
      <p:ext uri="{BB962C8B-B14F-4D97-AF65-F5344CB8AC3E}">
        <p14:creationId xmlns:p14="http://schemas.microsoft.com/office/powerpoint/2010/main" xmlns="" val="653006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dirty="0" smtClean="0">
                <a:solidFill>
                  <a:srgbClr val="FF0000"/>
                </a:solidFill>
              </a:rPr>
              <a:t>PRACTICE-1</a:t>
            </a:r>
            <a:endParaRPr lang="en-IN" dirty="0">
              <a:solidFill>
                <a:srgbClr val="FF0000"/>
              </a:solidFill>
            </a:endParaRPr>
          </a:p>
        </p:txBody>
      </p:sp>
      <p:sp>
        <p:nvSpPr>
          <p:cNvPr id="3" name="Content Placeholder 2"/>
          <p:cNvSpPr>
            <a:spLocks noGrp="1"/>
          </p:cNvSpPr>
          <p:nvPr>
            <p:ph sz="quarter" idx="1"/>
          </p:nvPr>
        </p:nvSpPr>
        <p:spPr>
          <a:xfrm>
            <a:off x="457200" y="914400"/>
            <a:ext cx="8229600" cy="5211763"/>
          </a:xfrm>
        </p:spPr>
        <p:txBody>
          <a:bodyPr/>
          <a:lstStyle/>
          <a:p>
            <a:r>
              <a:rPr lang="en-IN" dirty="0" smtClean="0"/>
              <a:t>Write the python code for following statistical operations with and without library function:</a:t>
            </a:r>
          </a:p>
          <a:p>
            <a:pPr marL="1255713">
              <a:buFont typeface="Wingdings" pitchFamily="2" charset="2"/>
              <a:buChar char="ü"/>
            </a:pPr>
            <a:r>
              <a:rPr lang="en-IN" dirty="0" smtClean="0"/>
              <a:t>Mean</a:t>
            </a:r>
          </a:p>
          <a:p>
            <a:pPr marL="1255713">
              <a:buFont typeface="Wingdings" pitchFamily="2" charset="2"/>
              <a:buChar char="ü"/>
            </a:pPr>
            <a:r>
              <a:rPr lang="en-IN" dirty="0" smtClean="0"/>
              <a:t>Median</a:t>
            </a:r>
          </a:p>
          <a:p>
            <a:pPr marL="1255713">
              <a:buFont typeface="Wingdings" pitchFamily="2" charset="2"/>
              <a:buChar char="ü"/>
            </a:pPr>
            <a:r>
              <a:rPr lang="en-IN" dirty="0" smtClean="0"/>
              <a:t>Mode</a:t>
            </a:r>
          </a:p>
          <a:p>
            <a:pPr marL="1255713">
              <a:buFont typeface="Wingdings" pitchFamily="2" charset="2"/>
              <a:buChar char="ü"/>
            </a:pPr>
            <a:r>
              <a:rPr lang="en-IN" dirty="0" smtClean="0"/>
              <a:t>Standard Deviation and </a:t>
            </a:r>
          </a:p>
          <a:p>
            <a:pPr marL="1255713">
              <a:buFont typeface="Wingdings" pitchFamily="2" charset="2"/>
              <a:buChar char="ü"/>
            </a:pPr>
            <a:r>
              <a:rPr lang="en-IN" dirty="0" smtClean="0"/>
              <a:t>Variance</a:t>
            </a:r>
            <a:endParaRPr lang="en-IN" dirty="0"/>
          </a:p>
        </p:txBody>
      </p:sp>
    </p:spTree>
    <p:extLst>
      <p:ext uri="{BB962C8B-B14F-4D97-AF65-F5344CB8AC3E}">
        <p14:creationId xmlns:p14="http://schemas.microsoft.com/office/powerpoint/2010/main" xmlns="" val="2572227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Mean Without Library Function</a:t>
            </a:r>
            <a:endParaRPr lang="en-IN" dirty="0"/>
          </a:p>
        </p:txBody>
      </p:sp>
      <p:sp>
        <p:nvSpPr>
          <p:cNvPr id="3" name="Content Placeholder 2"/>
          <p:cNvSpPr>
            <a:spLocks noGrp="1"/>
          </p:cNvSpPr>
          <p:nvPr>
            <p:ph sz="quarter" idx="1"/>
          </p:nvPr>
        </p:nvSpPr>
        <p:spPr>
          <a:xfrm>
            <a:off x="457200" y="1371600"/>
            <a:ext cx="8229600" cy="4754563"/>
          </a:xfrm>
        </p:spPr>
        <p:txBody>
          <a:bodyPr>
            <a:normAutofit/>
          </a:bodyPr>
          <a:lstStyle/>
          <a:p>
            <a:r>
              <a:rPr lang="en-US" dirty="0" smtClean="0">
                <a:solidFill>
                  <a:srgbClr val="FF0000"/>
                </a:solidFill>
              </a:rPr>
              <a:t># Mean without using library</a:t>
            </a:r>
          </a:p>
          <a:p>
            <a:pPr>
              <a:buNone/>
            </a:pPr>
            <a:r>
              <a:rPr lang="en-US" dirty="0" smtClean="0"/>
              <a:t> n_num = [1, 2, 3, 4, 5] </a:t>
            </a:r>
          </a:p>
          <a:p>
            <a:pPr>
              <a:buNone/>
            </a:pPr>
            <a:r>
              <a:rPr lang="en-US" dirty="0" smtClean="0"/>
              <a:t> n = len(n_num) </a:t>
            </a:r>
          </a:p>
          <a:p>
            <a:pPr>
              <a:buNone/>
            </a:pPr>
            <a:r>
              <a:rPr lang="en-US" dirty="0" smtClean="0"/>
              <a:t> get_sum = sum(n_num) </a:t>
            </a:r>
          </a:p>
          <a:p>
            <a:pPr>
              <a:buNone/>
            </a:pPr>
            <a:r>
              <a:rPr lang="en-US" dirty="0" smtClean="0"/>
              <a:t>mean = get_sum / n </a:t>
            </a:r>
          </a:p>
          <a:p>
            <a:pPr>
              <a:buNone/>
            </a:pPr>
            <a:r>
              <a:rPr lang="en-US" dirty="0" smtClean="0"/>
              <a:t>print("Mean / Average is: " + str(mean)) </a:t>
            </a:r>
          </a:p>
          <a:p>
            <a:endParaRPr lang="en-IN" dirty="0"/>
          </a:p>
        </p:txBody>
      </p:sp>
    </p:spTree>
    <p:extLst>
      <p:ext uri="{BB962C8B-B14F-4D97-AF65-F5344CB8AC3E}">
        <p14:creationId xmlns:p14="http://schemas.microsoft.com/office/powerpoint/2010/main" xmlns="" val="2972280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Median without library function</a:t>
            </a:r>
            <a:endParaRPr lang="en-IN" dirty="0"/>
          </a:p>
        </p:txBody>
      </p:sp>
      <p:sp>
        <p:nvSpPr>
          <p:cNvPr id="3" name="Content Placeholder 2"/>
          <p:cNvSpPr>
            <a:spLocks noGrp="1"/>
          </p:cNvSpPr>
          <p:nvPr>
            <p:ph sz="quarter" idx="1"/>
          </p:nvPr>
        </p:nvSpPr>
        <p:spPr>
          <a:xfrm>
            <a:off x="457200" y="914400"/>
            <a:ext cx="8229600" cy="5211763"/>
          </a:xfrm>
        </p:spPr>
        <p:txBody>
          <a:bodyPr>
            <a:normAutofit/>
          </a:bodyPr>
          <a:lstStyle/>
          <a:p>
            <a:r>
              <a:rPr lang="en-US" dirty="0" smtClean="0">
                <a:solidFill>
                  <a:srgbClr val="FF0000"/>
                </a:solidFill>
              </a:rPr>
              <a:t># Median without using library</a:t>
            </a:r>
          </a:p>
          <a:p>
            <a:pPr>
              <a:buNone/>
            </a:pPr>
            <a:r>
              <a:rPr lang="en-US" dirty="0" smtClean="0"/>
              <a:t>n_num = [1, 2, 3, 4, 5] </a:t>
            </a:r>
          </a:p>
          <a:p>
            <a:pPr>
              <a:buNone/>
            </a:pPr>
            <a:r>
              <a:rPr lang="en-US" dirty="0" smtClean="0"/>
              <a:t>n = len(n_num) </a:t>
            </a:r>
          </a:p>
          <a:p>
            <a:pPr>
              <a:buNone/>
            </a:pPr>
            <a:r>
              <a:rPr lang="en-US" dirty="0" smtClean="0"/>
              <a:t>n_num.sort() </a:t>
            </a:r>
          </a:p>
          <a:p>
            <a:pPr>
              <a:buNone/>
            </a:pPr>
            <a:r>
              <a:rPr lang="en-US" dirty="0" smtClean="0"/>
              <a:t> if n % 2 == 0: </a:t>
            </a:r>
          </a:p>
          <a:p>
            <a:pPr>
              <a:buNone/>
            </a:pPr>
            <a:r>
              <a:rPr lang="en-US" dirty="0" smtClean="0"/>
              <a:t>median1 = n_num[n//2] </a:t>
            </a:r>
          </a:p>
          <a:p>
            <a:pPr>
              <a:buNone/>
            </a:pPr>
            <a:r>
              <a:rPr lang="en-US" dirty="0" smtClean="0"/>
              <a:t>median2 = n_num[n//2 - 1] </a:t>
            </a:r>
          </a:p>
          <a:p>
            <a:pPr>
              <a:buNone/>
            </a:pPr>
            <a:r>
              <a:rPr lang="en-US" dirty="0" smtClean="0"/>
              <a:t>median = (median1 + median2)/2</a:t>
            </a:r>
          </a:p>
          <a:p>
            <a:pPr>
              <a:buNone/>
            </a:pPr>
            <a:r>
              <a:rPr lang="en-US" dirty="0" smtClean="0"/>
              <a:t>else: </a:t>
            </a:r>
          </a:p>
          <a:p>
            <a:pPr>
              <a:buNone/>
            </a:pPr>
            <a:r>
              <a:rPr lang="en-US" dirty="0" smtClean="0"/>
              <a:t>median = n_num[n//2] </a:t>
            </a:r>
          </a:p>
          <a:p>
            <a:pPr>
              <a:buNone/>
            </a:pPr>
            <a:r>
              <a:rPr lang="en-US" dirty="0" smtClean="0"/>
              <a:t>print("Median is: " + str(median))</a:t>
            </a:r>
          </a:p>
          <a:p>
            <a:pPr marL="0" indent="0">
              <a:buNone/>
            </a:pPr>
            <a:endParaRPr lang="en-IN" dirty="0"/>
          </a:p>
        </p:txBody>
      </p:sp>
    </p:spTree>
    <p:extLst>
      <p:ext uri="{BB962C8B-B14F-4D97-AF65-F5344CB8AC3E}">
        <p14:creationId xmlns:p14="http://schemas.microsoft.com/office/powerpoint/2010/main" xmlns="" val="1763817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3600" dirty="0" smtClean="0"/>
              <a:t>Mode without library function</a:t>
            </a:r>
            <a:endParaRPr lang="en-IN" sz="3600" dirty="0"/>
          </a:p>
        </p:txBody>
      </p:sp>
      <p:sp>
        <p:nvSpPr>
          <p:cNvPr id="3" name="Content Placeholder 2"/>
          <p:cNvSpPr>
            <a:spLocks noGrp="1"/>
          </p:cNvSpPr>
          <p:nvPr>
            <p:ph sz="quarter" idx="1"/>
          </p:nvPr>
        </p:nvSpPr>
        <p:spPr>
          <a:xfrm>
            <a:off x="304800" y="838200"/>
            <a:ext cx="7772400" cy="5562600"/>
          </a:xfrm>
        </p:spPr>
        <p:txBody>
          <a:bodyPr>
            <a:normAutofit lnSpcReduction="10000"/>
          </a:bodyPr>
          <a:lstStyle/>
          <a:p>
            <a:pPr marL="0" indent="0" fontAlgn="base">
              <a:buNone/>
            </a:pPr>
            <a:r>
              <a:rPr lang="en-IN" dirty="0">
                <a:solidFill>
                  <a:srgbClr val="FF0000"/>
                </a:solidFill>
              </a:rPr>
              <a:t># Python program to print </a:t>
            </a:r>
            <a:r>
              <a:rPr lang="en-IN" dirty="0" smtClean="0">
                <a:solidFill>
                  <a:srgbClr val="FF0000"/>
                </a:solidFill>
              </a:rPr>
              <a:t>mode </a:t>
            </a:r>
            <a:r>
              <a:rPr lang="en-IN" dirty="0">
                <a:solidFill>
                  <a:srgbClr val="FF0000"/>
                </a:solidFill>
              </a:rPr>
              <a:t>of elements </a:t>
            </a:r>
          </a:p>
          <a:p>
            <a:pPr marL="0" indent="0" algn="just" fontAlgn="base">
              <a:buNone/>
            </a:pPr>
            <a:r>
              <a:rPr lang="en-IN" dirty="0"/>
              <a:t>from collections import Counter </a:t>
            </a:r>
          </a:p>
          <a:p>
            <a:pPr marL="0" indent="0" algn="just" fontAlgn="base">
              <a:buNone/>
            </a:pPr>
            <a:r>
              <a:rPr lang="en-IN" dirty="0"/>
              <a:t>  </a:t>
            </a:r>
            <a:r>
              <a:rPr lang="en-IN" dirty="0" smtClean="0"/>
              <a:t>n_num </a:t>
            </a:r>
            <a:r>
              <a:rPr lang="en-IN" dirty="0"/>
              <a:t>= [1, 2, 3, 4, 5, 5] </a:t>
            </a:r>
          </a:p>
          <a:p>
            <a:pPr marL="0" indent="0" algn="just" fontAlgn="base">
              <a:buNone/>
            </a:pPr>
            <a:r>
              <a:rPr lang="en-IN" dirty="0"/>
              <a:t>n = len(n_num) </a:t>
            </a:r>
          </a:p>
          <a:p>
            <a:pPr marL="0" indent="0" algn="just" fontAlgn="base">
              <a:buNone/>
            </a:pPr>
            <a:r>
              <a:rPr lang="en-IN" dirty="0"/>
              <a:t> </a:t>
            </a:r>
            <a:r>
              <a:rPr lang="en-IN" dirty="0" smtClean="0"/>
              <a:t>data </a:t>
            </a:r>
            <a:r>
              <a:rPr lang="en-IN" dirty="0"/>
              <a:t>= Counter(n_num) </a:t>
            </a:r>
          </a:p>
          <a:p>
            <a:pPr marL="0" indent="0" algn="just" fontAlgn="base">
              <a:buNone/>
            </a:pPr>
            <a:r>
              <a:rPr lang="en-IN" dirty="0"/>
              <a:t>get_mode = dict(data) </a:t>
            </a:r>
          </a:p>
          <a:p>
            <a:pPr marL="0" indent="0" algn="just" fontAlgn="base">
              <a:buNone/>
            </a:pPr>
            <a:r>
              <a:rPr lang="en-IN" dirty="0"/>
              <a:t>mode = [k for k, v in get_mode.items() if </a:t>
            </a:r>
            <a:r>
              <a:rPr lang="en-IN" dirty="0" smtClean="0"/>
              <a:t>v== max(list(data.values()))] </a:t>
            </a:r>
            <a:endParaRPr lang="en-IN" dirty="0"/>
          </a:p>
          <a:p>
            <a:pPr marL="0" indent="0" algn="just" fontAlgn="base">
              <a:buNone/>
            </a:pPr>
            <a:r>
              <a:rPr lang="en-IN" dirty="0"/>
              <a:t>  </a:t>
            </a:r>
            <a:r>
              <a:rPr lang="en-IN" dirty="0" smtClean="0"/>
              <a:t>if </a:t>
            </a:r>
            <a:r>
              <a:rPr lang="en-IN" dirty="0"/>
              <a:t>len(mode) == n: </a:t>
            </a:r>
          </a:p>
          <a:p>
            <a:pPr marL="0" indent="0" algn="just" fontAlgn="base">
              <a:buNone/>
            </a:pPr>
            <a:r>
              <a:rPr lang="en-IN" dirty="0"/>
              <a:t>    get_mode = "No mode found"</a:t>
            </a:r>
          </a:p>
          <a:p>
            <a:pPr marL="0" indent="0" algn="just" fontAlgn="base">
              <a:buNone/>
            </a:pPr>
            <a:r>
              <a:rPr lang="en-IN" dirty="0"/>
              <a:t>else: </a:t>
            </a:r>
          </a:p>
          <a:p>
            <a:pPr marL="0" indent="0" algn="just" fontAlgn="base">
              <a:buNone/>
            </a:pPr>
            <a:r>
              <a:rPr lang="en-IN" dirty="0"/>
              <a:t>    get_mode = "Mode is / are: " + ', '.join(map(str, mode)) </a:t>
            </a:r>
          </a:p>
          <a:p>
            <a:pPr marL="0" indent="0" algn="just" fontAlgn="base">
              <a:buNone/>
            </a:pPr>
            <a:r>
              <a:rPr lang="en-IN" dirty="0"/>
              <a:t> </a:t>
            </a:r>
            <a:r>
              <a:rPr lang="en-IN" dirty="0" smtClean="0"/>
              <a:t>print(get_mode</a:t>
            </a:r>
            <a:r>
              <a:rPr lang="en-IN" dirty="0"/>
              <a:t>) </a:t>
            </a:r>
          </a:p>
          <a:p>
            <a:pPr marL="0" indent="0">
              <a:buNone/>
            </a:pPr>
            <a:endParaRPr lang="en-IN" dirty="0"/>
          </a:p>
        </p:txBody>
      </p:sp>
    </p:spTree>
    <p:extLst>
      <p:ext uri="{BB962C8B-B14F-4D97-AF65-F5344CB8AC3E}">
        <p14:creationId xmlns:p14="http://schemas.microsoft.com/office/powerpoint/2010/main" xmlns="" val="3135041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3600" dirty="0" smtClean="0"/>
              <a:t>Mode with library function</a:t>
            </a:r>
            <a:endParaRPr lang="en-IN" sz="3600" dirty="0"/>
          </a:p>
        </p:txBody>
      </p:sp>
      <p:sp>
        <p:nvSpPr>
          <p:cNvPr id="3" name="Content Placeholder 2"/>
          <p:cNvSpPr>
            <a:spLocks noGrp="1"/>
          </p:cNvSpPr>
          <p:nvPr>
            <p:ph sz="quarter" idx="1"/>
          </p:nvPr>
        </p:nvSpPr>
        <p:spPr>
          <a:xfrm>
            <a:off x="152400" y="838200"/>
            <a:ext cx="7924800" cy="5257800"/>
          </a:xfrm>
        </p:spPr>
        <p:txBody>
          <a:bodyPr>
            <a:normAutofit/>
          </a:bodyPr>
          <a:lstStyle/>
          <a:p>
            <a:pPr>
              <a:buNone/>
            </a:pPr>
            <a:r>
              <a:rPr lang="en-US" dirty="0" smtClean="0"/>
              <a:t>import </a:t>
            </a:r>
            <a:r>
              <a:rPr lang="en-US" dirty="0" err="1" smtClean="0"/>
              <a:t>numpy</a:t>
            </a:r>
            <a:endParaRPr lang="en-US" dirty="0" smtClean="0"/>
          </a:p>
          <a:p>
            <a:pPr>
              <a:buNone/>
            </a:pPr>
            <a:r>
              <a:rPr lang="en-US" dirty="0" smtClean="0"/>
              <a:t>speed = [99,86,87,88,111,86,103,87,94,78,77,85,86]</a:t>
            </a:r>
          </a:p>
          <a:p>
            <a:pPr>
              <a:buNone/>
            </a:pPr>
            <a:r>
              <a:rPr lang="en-US" dirty="0" smtClean="0"/>
              <a:t>x = </a:t>
            </a:r>
            <a:r>
              <a:rPr lang="en-US" dirty="0" err="1" smtClean="0"/>
              <a:t>numpy.mean</a:t>
            </a:r>
            <a:r>
              <a:rPr lang="en-US" dirty="0" smtClean="0"/>
              <a:t>(speed)</a:t>
            </a:r>
          </a:p>
          <a:p>
            <a:pPr>
              <a:buNone/>
            </a:pPr>
            <a:r>
              <a:rPr lang="en-US" dirty="0" smtClean="0"/>
              <a:t>y = </a:t>
            </a:r>
            <a:r>
              <a:rPr lang="en-US" dirty="0" err="1" smtClean="0"/>
              <a:t>numpy.median</a:t>
            </a:r>
            <a:r>
              <a:rPr lang="en-US" dirty="0" smtClean="0"/>
              <a:t>(speed)</a:t>
            </a:r>
          </a:p>
          <a:p>
            <a:pPr>
              <a:buNone/>
            </a:pPr>
            <a:r>
              <a:rPr lang="en-US" dirty="0" smtClean="0"/>
              <a:t>s = numpy.std(speed)</a:t>
            </a:r>
          </a:p>
          <a:p>
            <a:pPr>
              <a:buNone/>
            </a:pPr>
            <a:r>
              <a:rPr lang="en-US" dirty="0" smtClean="0"/>
              <a:t>v = numpy.var(speed)</a:t>
            </a:r>
          </a:p>
          <a:p>
            <a:pPr>
              <a:buNone/>
            </a:pPr>
            <a:r>
              <a:rPr lang="en-US" dirty="0" smtClean="0"/>
              <a:t>print(x)</a:t>
            </a:r>
          </a:p>
          <a:p>
            <a:pPr>
              <a:buNone/>
            </a:pPr>
            <a:r>
              <a:rPr lang="en-US" dirty="0" smtClean="0"/>
              <a:t>print(y)</a:t>
            </a:r>
          </a:p>
          <a:p>
            <a:pPr>
              <a:buNone/>
            </a:pPr>
            <a:r>
              <a:rPr lang="en-US" dirty="0" smtClean="0"/>
              <a:t>print(s)</a:t>
            </a:r>
          </a:p>
          <a:p>
            <a:pPr>
              <a:buNone/>
            </a:pPr>
            <a:r>
              <a:rPr lang="en-US" dirty="0" smtClean="0"/>
              <a:t>print(v)</a:t>
            </a:r>
          </a:p>
          <a:p>
            <a:pPr marL="0" indent="0" fontAlgn="base">
              <a:buNone/>
            </a:pPr>
            <a:endParaRPr lang="en-IN" dirty="0">
              <a:solidFill>
                <a:srgbClr val="FF0000"/>
              </a:solidFill>
            </a:endParaRPr>
          </a:p>
        </p:txBody>
      </p:sp>
    </p:spTree>
    <p:extLst>
      <p:ext uri="{BB962C8B-B14F-4D97-AF65-F5344CB8AC3E}">
        <p14:creationId xmlns:p14="http://schemas.microsoft.com/office/powerpoint/2010/main" xmlns="" val="3135041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3600" dirty="0" smtClean="0"/>
              <a:t>Mode with library function</a:t>
            </a:r>
            <a:endParaRPr lang="en-IN" sz="3600" dirty="0"/>
          </a:p>
        </p:txBody>
      </p:sp>
      <p:sp>
        <p:nvSpPr>
          <p:cNvPr id="3" name="Content Placeholder 2"/>
          <p:cNvSpPr>
            <a:spLocks noGrp="1"/>
          </p:cNvSpPr>
          <p:nvPr>
            <p:ph sz="quarter" idx="1"/>
          </p:nvPr>
        </p:nvSpPr>
        <p:spPr>
          <a:xfrm>
            <a:off x="228600" y="914400"/>
            <a:ext cx="7848600" cy="4800600"/>
          </a:xfrm>
        </p:spPr>
        <p:txBody>
          <a:bodyPr>
            <a:normAutofit/>
          </a:bodyPr>
          <a:lstStyle/>
          <a:p>
            <a:pPr>
              <a:buNone/>
            </a:pPr>
            <a:r>
              <a:rPr lang="en-US" dirty="0" smtClean="0"/>
              <a:t>from </a:t>
            </a:r>
            <a:r>
              <a:rPr lang="en-US" dirty="0" err="1" smtClean="0"/>
              <a:t>scipy</a:t>
            </a:r>
            <a:r>
              <a:rPr lang="en-US" dirty="0" smtClean="0"/>
              <a:t> import stats</a:t>
            </a:r>
          </a:p>
          <a:p>
            <a:pPr>
              <a:buNone/>
            </a:pPr>
            <a:r>
              <a:rPr lang="en-US" dirty="0" smtClean="0"/>
              <a:t>speed = [99,86,87,88,111,86,103,87,94,78,77,85,86]</a:t>
            </a:r>
          </a:p>
          <a:p>
            <a:pPr>
              <a:buNone/>
            </a:pPr>
            <a:r>
              <a:rPr lang="en-US" dirty="0" smtClean="0"/>
              <a:t>x = </a:t>
            </a:r>
            <a:r>
              <a:rPr lang="en-US" dirty="0" err="1" smtClean="0"/>
              <a:t>stats.mode</a:t>
            </a:r>
            <a:r>
              <a:rPr lang="en-US" dirty="0" smtClean="0"/>
              <a:t>(speed)</a:t>
            </a:r>
          </a:p>
          <a:p>
            <a:pPr>
              <a:buNone/>
            </a:pPr>
            <a:r>
              <a:rPr lang="en-US" dirty="0" smtClean="0"/>
              <a:t>print(x)</a:t>
            </a:r>
          </a:p>
          <a:p>
            <a:pPr>
              <a:buNone/>
            </a:pPr>
            <a:endParaRPr lang="en-US" dirty="0" smtClean="0"/>
          </a:p>
          <a:p>
            <a:pPr marL="0" indent="0" fontAlgn="base">
              <a:buNone/>
            </a:pPr>
            <a:r>
              <a:rPr lang="en-IN" dirty="0" smtClean="0">
                <a:solidFill>
                  <a:srgbClr val="FF0000"/>
                </a:solidFill>
              </a:rPr>
              <a:t> </a:t>
            </a:r>
            <a:endParaRPr lang="en-IN" dirty="0">
              <a:solidFill>
                <a:srgbClr val="FF0000"/>
              </a:solidFill>
            </a:endParaRPr>
          </a:p>
        </p:txBody>
      </p:sp>
    </p:spTree>
    <p:extLst>
      <p:ext uri="{BB962C8B-B14F-4D97-AF65-F5344CB8AC3E}">
        <p14:creationId xmlns:p14="http://schemas.microsoft.com/office/powerpoint/2010/main" xmlns="" val="3135041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IN" dirty="0" smtClean="0"/>
              <a:t>Anaconda Platform</a:t>
            </a:r>
            <a:endParaRPr lang="en-IN" dirty="0"/>
          </a:p>
        </p:txBody>
      </p:sp>
      <p:sp>
        <p:nvSpPr>
          <p:cNvPr id="3" name="Content Placeholder 2"/>
          <p:cNvSpPr>
            <a:spLocks noGrp="1"/>
          </p:cNvSpPr>
          <p:nvPr>
            <p:ph sz="quarter" idx="1"/>
          </p:nvPr>
        </p:nvSpPr>
        <p:spPr>
          <a:xfrm>
            <a:off x="457200" y="990600"/>
            <a:ext cx="8229600" cy="5135563"/>
          </a:xfrm>
        </p:spPr>
        <p:txBody>
          <a:bodyPr/>
          <a:lstStyle/>
          <a:p>
            <a:pPr marL="0" indent="0">
              <a:buNone/>
            </a:pPr>
            <a:r>
              <a:rPr lang="en-US" sz="1800" b="1" dirty="0" smtClean="0"/>
              <a:t>Anaconda</a:t>
            </a:r>
            <a:r>
              <a:rPr lang="en-US" sz="1800" dirty="0"/>
              <a:t> Individual Edition is the world's </a:t>
            </a:r>
            <a:r>
              <a:rPr lang="en-US" sz="1800" dirty="0" smtClean="0"/>
              <a:t>most popular</a:t>
            </a:r>
            <a:r>
              <a:rPr lang="en-US" sz="1800" dirty="0"/>
              <a:t> </a:t>
            </a:r>
            <a:r>
              <a:rPr lang="en-US" sz="1800" b="1" dirty="0"/>
              <a:t>Python</a:t>
            </a:r>
            <a:r>
              <a:rPr lang="en-US" sz="1800" dirty="0"/>
              <a:t> distribution platform with over 20 million users worldwide</a:t>
            </a:r>
            <a:r>
              <a:rPr lang="en-US" sz="1800" dirty="0" smtClean="0"/>
              <a:t>.</a:t>
            </a:r>
          </a:p>
          <a:p>
            <a:endParaRPr lang="en-US" dirty="0"/>
          </a:p>
          <a:p>
            <a:endParaRPr lang="en-IN" dirty="0"/>
          </a:p>
        </p:txBody>
      </p:sp>
      <p:sp>
        <p:nvSpPr>
          <p:cNvPr id="4" name="Rectangle 3"/>
          <p:cNvSpPr/>
          <p:nvPr/>
        </p:nvSpPr>
        <p:spPr>
          <a:xfrm>
            <a:off x="372533" y="5181600"/>
            <a:ext cx="7924800" cy="830997"/>
          </a:xfrm>
          <a:prstGeom prst="rect">
            <a:avLst/>
          </a:prstGeom>
        </p:spPr>
        <p:txBody>
          <a:bodyPr wrap="square">
            <a:spAutoFit/>
          </a:bodyPr>
          <a:lstStyle/>
          <a:p>
            <a:pPr marL="285750" indent="-285750">
              <a:buFont typeface="Arial" pitchFamily="34" charset="0"/>
              <a:buChar char="•"/>
            </a:pPr>
            <a:r>
              <a:rPr lang="en-IN" sz="1600" dirty="0"/>
              <a:t>Anaconda Navigator is a desktop graphical user interface (GUI) included in Anaconda distribution that allows users to launch applications and manage conda packages, environments and channels without using command-line commands. </a:t>
            </a:r>
            <a:endParaRPr lang="en-IN" sz="1600" dirty="0" smtClean="0"/>
          </a:p>
        </p:txBody>
      </p:sp>
      <p:pic>
        <p:nvPicPr>
          <p:cNvPr id="11266" name="Picture 2"/>
          <p:cNvPicPr>
            <a:picLocks noChangeAspect="1" noChangeArrowheads="1"/>
          </p:cNvPicPr>
          <p:nvPr/>
        </p:nvPicPr>
        <p:blipFill>
          <a:blip r:embed="rId2"/>
          <a:srcRect/>
          <a:stretch>
            <a:fillRect/>
          </a:stretch>
        </p:blipFill>
        <p:spPr bwMode="auto">
          <a:xfrm>
            <a:off x="838200" y="1905000"/>
            <a:ext cx="6629399" cy="3132264"/>
          </a:xfrm>
          <a:prstGeom prst="rect">
            <a:avLst/>
          </a:prstGeom>
          <a:noFill/>
          <a:ln w="9525">
            <a:noFill/>
            <a:miter lim="800000"/>
            <a:headEnd/>
            <a:tailEnd/>
          </a:ln>
          <a:effectLst/>
        </p:spPr>
      </p:pic>
    </p:spTree>
    <p:extLst>
      <p:ext uri="{BB962C8B-B14F-4D97-AF65-F5344CB8AC3E}">
        <p14:creationId xmlns:p14="http://schemas.microsoft.com/office/powerpoint/2010/main" xmlns="" val="352508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6858000" cy="5029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6" name="Title 5"/>
          <p:cNvSpPr>
            <a:spLocks noGrp="1"/>
          </p:cNvSpPr>
          <p:nvPr>
            <p:ph type="title"/>
          </p:nvPr>
        </p:nvSpPr>
        <p:spPr>
          <a:xfrm>
            <a:off x="1905000" y="1752600"/>
            <a:ext cx="6019800" cy="1905000"/>
          </a:xfrm>
        </p:spPr>
        <p:txBody>
          <a:bodyPr/>
          <a:lstStyle/>
          <a:p>
            <a:r>
              <a:rPr lang="en-US" sz="4800" b="1" dirty="0" smtClean="0">
                <a:solidFill>
                  <a:schemeClr val="tx1"/>
                </a:solidFill>
              </a:rPr>
              <a:t>Assignment 1</a:t>
            </a:r>
            <a:endParaRPr lang="en-US" b="1" dirty="0">
              <a:solidFill>
                <a:schemeClr val="tx1"/>
              </a:solidFill>
            </a:endParaRPr>
          </a:p>
        </p:txBody>
      </p:sp>
    </p:spTree>
    <p:extLst>
      <p:ext uri="{BB962C8B-B14F-4D97-AF65-F5344CB8AC3E}">
        <p14:creationId xmlns:p14="http://schemas.microsoft.com/office/powerpoint/2010/main" xmlns="" val="2906099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0651" y="381000"/>
            <a:ext cx="4810356" cy="523220"/>
          </a:xfrm>
          <a:prstGeom prst="rect">
            <a:avLst/>
          </a:prstGeom>
        </p:spPr>
        <p:txBody>
          <a:bodyPr wrap="none">
            <a:spAutoFit/>
          </a:bodyPr>
          <a:lstStyle/>
          <a:p>
            <a:pPr fontAlgn="base"/>
            <a:r>
              <a:rPr lang="en-US" sz="2800" u="sng" dirty="0" smtClean="0"/>
              <a:t> </a:t>
            </a:r>
            <a:r>
              <a:rPr lang="en-US" sz="2800" u="sng" dirty="0">
                <a:solidFill>
                  <a:srgbClr val="FF0000"/>
                </a:solidFill>
              </a:rPr>
              <a:t>Anaconda </a:t>
            </a:r>
            <a:r>
              <a:rPr lang="en-US" sz="2800" u="sng" dirty="0" smtClean="0">
                <a:solidFill>
                  <a:srgbClr val="FF0000"/>
                </a:solidFill>
              </a:rPr>
              <a:t>Installation Steps </a:t>
            </a:r>
            <a:endParaRPr lang="en-US" sz="2800" u="sng" dirty="0">
              <a:solidFill>
                <a:srgbClr val="FF0000"/>
              </a:solidFill>
            </a:endParaRPr>
          </a:p>
        </p:txBody>
      </p:sp>
      <p:pic>
        <p:nvPicPr>
          <p:cNvPr id="12290" name="Picture 2"/>
          <p:cNvPicPr>
            <a:picLocks noChangeAspect="1" noChangeArrowheads="1"/>
          </p:cNvPicPr>
          <p:nvPr/>
        </p:nvPicPr>
        <p:blipFill>
          <a:blip r:embed="rId2"/>
          <a:srcRect/>
          <a:stretch>
            <a:fillRect/>
          </a:stretch>
        </p:blipFill>
        <p:spPr bwMode="auto">
          <a:xfrm>
            <a:off x="2438400" y="1676400"/>
            <a:ext cx="6400800" cy="4038600"/>
          </a:xfrm>
          <a:prstGeom prst="rect">
            <a:avLst/>
          </a:prstGeom>
          <a:noFill/>
          <a:ln w="9525">
            <a:noFill/>
            <a:miter lim="800000"/>
            <a:headEnd/>
            <a:tailEnd/>
          </a:ln>
          <a:effectLst/>
        </p:spPr>
      </p:pic>
      <p:sp>
        <p:nvSpPr>
          <p:cNvPr id="5" name="Rectangle 4"/>
          <p:cNvSpPr/>
          <p:nvPr/>
        </p:nvSpPr>
        <p:spPr>
          <a:xfrm>
            <a:off x="1828800" y="1066800"/>
            <a:ext cx="6553200" cy="369332"/>
          </a:xfrm>
          <a:prstGeom prst="rect">
            <a:avLst/>
          </a:prstGeom>
        </p:spPr>
        <p:txBody>
          <a:bodyPr wrap="square">
            <a:spAutoFit/>
          </a:bodyPr>
          <a:lstStyle/>
          <a:p>
            <a:r>
              <a:rPr lang="en-US" dirty="0" smtClean="0"/>
              <a:t>https://www.anaconda.com/products/distribution#windows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09800" y="1371600"/>
            <a:ext cx="582728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228600"/>
            <a:ext cx="6629400" cy="369332"/>
          </a:xfrm>
          <a:prstGeom prst="rect">
            <a:avLst/>
          </a:prstGeom>
          <a:noFill/>
        </p:spPr>
        <p:txBody>
          <a:bodyPr wrap="square" rtlCol="0">
            <a:spAutoFit/>
          </a:bodyPr>
          <a:lstStyle/>
          <a:p>
            <a:r>
              <a:rPr lang="en-US" dirty="0" smtClean="0"/>
              <a:t>3. Now, you’ll see the license agreement. Click on ‘I Agree’</a:t>
            </a:r>
            <a:endParaRPr lang="en-US" dirty="0"/>
          </a:p>
        </p:txBody>
      </p:sp>
      <p:pic>
        <p:nvPicPr>
          <p:cNvPr id="4" name="Picture 3"/>
          <p:cNvPicPr/>
          <p:nvPr/>
        </p:nvPicPr>
        <p:blipFill>
          <a:blip r:embed="rId2"/>
          <a:srcRect/>
          <a:stretch>
            <a:fillRect/>
          </a:stretch>
        </p:blipFill>
        <p:spPr bwMode="auto">
          <a:xfrm>
            <a:off x="2286000" y="838200"/>
            <a:ext cx="6629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228600"/>
            <a:ext cx="6858000" cy="923330"/>
          </a:xfrm>
          <a:prstGeom prst="rect">
            <a:avLst/>
          </a:prstGeom>
          <a:noFill/>
        </p:spPr>
        <p:txBody>
          <a:bodyPr wrap="square" rtlCol="0">
            <a:spAutoFit/>
          </a:bodyPr>
          <a:lstStyle/>
          <a:p>
            <a:r>
              <a:rPr lang="en-US" dirty="0" smtClean="0"/>
              <a:t>4. You can install it for all users or just for yourself. If you want to install it for all users, you need administrator </a:t>
            </a:r>
            <a:r>
              <a:rPr lang="en-US" dirty="0" err="1" smtClean="0"/>
              <a:t>priveleges</a:t>
            </a:r>
            <a:r>
              <a:rPr lang="en-US" dirty="0" smtClean="0"/>
              <a:t>.</a:t>
            </a:r>
            <a:endParaRPr lang="en-US" dirty="0"/>
          </a:p>
        </p:txBody>
      </p:sp>
      <p:pic>
        <p:nvPicPr>
          <p:cNvPr id="2050" name="Picture 2"/>
          <p:cNvPicPr>
            <a:picLocks noChangeAspect="1" noChangeArrowheads="1"/>
          </p:cNvPicPr>
          <p:nvPr/>
        </p:nvPicPr>
        <p:blipFill>
          <a:blip r:embed="rId2"/>
          <a:srcRect/>
          <a:stretch>
            <a:fillRect/>
          </a:stretch>
        </p:blipFill>
        <p:spPr bwMode="auto">
          <a:xfrm>
            <a:off x="2590800" y="1447800"/>
            <a:ext cx="6096000" cy="47602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228600"/>
            <a:ext cx="6629400" cy="646331"/>
          </a:xfrm>
          <a:prstGeom prst="rect">
            <a:avLst/>
          </a:prstGeom>
          <a:noFill/>
        </p:spPr>
        <p:txBody>
          <a:bodyPr wrap="square" rtlCol="0">
            <a:spAutoFit/>
          </a:bodyPr>
          <a:lstStyle/>
          <a:p>
            <a:r>
              <a:rPr lang="en-US" dirty="0" smtClean="0"/>
              <a:t>5. Choose where you want to install it. Here, you can see the available space and how much you need.</a:t>
            </a:r>
            <a:endParaRPr lang="en-US" dirty="0"/>
          </a:p>
        </p:txBody>
      </p:sp>
      <p:pic>
        <p:nvPicPr>
          <p:cNvPr id="3074" name="Picture 2"/>
          <p:cNvPicPr>
            <a:picLocks noChangeAspect="1" noChangeArrowheads="1"/>
          </p:cNvPicPr>
          <p:nvPr/>
        </p:nvPicPr>
        <p:blipFill>
          <a:blip r:embed="rId2"/>
          <a:srcRect/>
          <a:stretch>
            <a:fillRect/>
          </a:stretch>
        </p:blipFill>
        <p:spPr bwMode="auto">
          <a:xfrm>
            <a:off x="2438400" y="1371600"/>
            <a:ext cx="6248400" cy="47809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228600"/>
            <a:ext cx="7156126" cy="1200329"/>
          </a:xfrm>
          <a:prstGeom prst="rect">
            <a:avLst/>
          </a:prstGeom>
          <a:noFill/>
        </p:spPr>
        <p:txBody>
          <a:bodyPr wrap="none" rtlCol="0">
            <a:spAutoFit/>
          </a:bodyPr>
          <a:lstStyle/>
          <a:p>
            <a:r>
              <a:rPr lang="en-US" dirty="0" smtClean="0"/>
              <a:t>6. Now, you’ll get some advanced options. You can add Anaconda </a:t>
            </a:r>
          </a:p>
          <a:p>
            <a:r>
              <a:rPr lang="en-US" dirty="0" smtClean="0"/>
              <a:t>to your system’s PATH environment </a:t>
            </a:r>
            <a:r>
              <a:rPr lang="en-US" dirty="0" err="1" smtClean="0"/>
              <a:t>vairable</a:t>
            </a:r>
            <a:r>
              <a:rPr lang="en-US" dirty="0" smtClean="0"/>
              <a:t>, and register it as </a:t>
            </a:r>
          </a:p>
          <a:p>
            <a:r>
              <a:rPr lang="en-US" dirty="0" smtClean="0"/>
              <a:t>the primary system Python 3.7. If you add it to PATH, it will </a:t>
            </a:r>
          </a:p>
          <a:p>
            <a:r>
              <a:rPr lang="en-US" dirty="0" smtClean="0"/>
              <a:t>found before any other installation. Click on ‘Install’.</a:t>
            </a:r>
            <a:endParaRPr lang="en-US" dirty="0"/>
          </a:p>
        </p:txBody>
      </p:sp>
      <p:pic>
        <p:nvPicPr>
          <p:cNvPr id="4099" name="Picture 3"/>
          <p:cNvPicPr>
            <a:picLocks noChangeAspect="1" noChangeArrowheads="1"/>
          </p:cNvPicPr>
          <p:nvPr/>
        </p:nvPicPr>
        <p:blipFill>
          <a:blip r:embed="rId2"/>
          <a:srcRect/>
          <a:stretch>
            <a:fillRect/>
          </a:stretch>
        </p:blipFill>
        <p:spPr bwMode="auto">
          <a:xfrm>
            <a:off x="2362200" y="1524000"/>
            <a:ext cx="5867400" cy="45548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304800"/>
            <a:ext cx="6934200" cy="646331"/>
          </a:xfrm>
          <a:prstGeom prst="rect">
            <a:avLst/>
          </a:prstGeom>
          <a:noFill/>
        </p:spPr>
        <p:txBody>
          <a:bodyPr wrap="square" rtlCol="0">
            <a:spAutoFit/>
          </a:bodyPr>
          <a:lstStyle/>
          <a:p>
            <a:r>
              <a:rPr lang="en-US" dirty="0" smtClean="0"/>
              <a:t>7. It will unpack some packages and extract some files on your</a:t>
            </a:r>
          </a:p>
          <a:p>
            <a:r>
              <a:rPr lang="en-US" dirty="0" smtClean="0"/>
              <a:t>Machine. This will take a few minutes.</a:t>
            </a:r>
            <a:endParaRPr lang="en-US" dirty="0"/>
          </a:p>
        </p:txBody>
      </p:sp>
      <p:pic>
        <p:nvPicPr>
          <p:cNvPr id="5122" name="Picture 2"/>
          <p:cNvPicPr>
            <a:picLocks noChangeAspect="1" noChangeArrowheads="1"/>
          </p:cNvPicPr>
          <p:nvPr/>
        </p:nvPicPr>
        <p:blipFill>
          <a:blip r:embed="rId2"/>
          <a:srcRect/>
          <a:stretch>
            <a:fillRect/>
          </a:stretch>
        </p:blipFill>
        <p:spPr bwMode="auto">
          <a:xfrm>
            <a:off x="2438400" y="1295400"/>
            <a:ext cx="6019800" cy="4725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66800" y="914400"/>
            <a:ext cx="6858000" cy="534821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371600" y="838200"/>
            <a:ext cx="6248400" cy="482515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228600"/>
            <a:ext cx="5562600" cy="369332"/>
          </a:xfrm>
          <a:prstGeom prst="rect">
            <a:avLst/>
          </a:prstGeom>
          <a:noFill/>
        </p:spPr>
        <p:txBody>
          <a:bodyPr wrap="square" rtlCol="0">
            <a:spAutoFit/>
          </a:bodyPr>
          <a:lstStyle/>
          <a:p>
            <a:r>
              <a:rPr lang="en-US" dirty="0" smtClean="0"/>
              <a:t>8. The installation is complete. Click Next.</a:t>
            </a:r>
            <a:endParaRPr lang="en-US" dirty="0"/>
          </a:p>
        </p:txBody>
      </p:sp>
      <p:pic>
        <p:nvPicPr>
          <p:cNvPr id="8195" name="Picture 3"/>
          <p:cNvPicPr>
            <a:picLocks noChangeAspect="1" noChangeArrowheads="1"/>
          </p:cNvPicPr>
          <p:nvPr/>
        </p:nvPicPr>
        <p:blipFill>
          <a:blip r:embed="rId2"/>
          <a:srcRect/>
          <a:stretch>
            <a:fillRect/>
          </a:stretch>
        </p:blipFill>
        <p:spPr bwMode="auto">
          <a:xfrm>
            <a:off x="2590800" y="1143000"/>
            <a:ext cx="5410200" cy="5022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b="1" dirty="0"/>
              <a:t>Measures of Central </a:t>
            </a:r>
            <a:r>
              <a:rPr lang="en-IN" b="1" dirty="0" smtClean="0"/>
              <a:t>Tendency</a:t>
            </a:r>
            <a:endParaRPr lang="en-IN" dirty="0"/>
          </a:p>
        </p:txBody>
      </p:sp>
      <p:sp>
        <p:nvSpPr>
          <p:cNvPr id="3" name="Content Placeholder 2"/>
          <p:cNvSpPr>
            <a:spLocks noGrp="1"/>
          </p:cNvSpPr>
          <p:nvPr>
            <p:ph sz="quarter" idx="1"/>
          </p:nvPr>
        </p:nvSpPr>
        <p:spPr>
          <a:xfrm>
            <a:off x="457200" y="1143000"/>
            <a:ext cx="8229600" cy="4983163"/>
          </a:xfrm>
        </p:spPr>
        <p:txBody>
          <a:bodyPr/>
          <a:lstStyle/>
          <a:p>
            <a:r>
              <a:rPr lang="en-US" sz="2800" dirty="0" smtClean="0"/>
              <a:t>It describes distribution of data focusing on central location around which all other data </a:t>
            </a:r>
          </a:p>
          <a:p>
            <a:pPr>
              <a:buNone/>
            </a:pPr>
            <a:r>
              <a:rPr lang="en-US" sz="2800" dirty="0" smtClean="0"/>
              <a:t>   are clustered.</a:t>
            </a:r>
          </a:p>
          <a:p>
            <a:pPr>
              <a:buNone/>
            </a:pPr>
            <a:endParaRPr lang="en-US" dirty="0" smtClean="0"/>
          </a:p>
        </p:txBody>
      </p:sp>
      <p:pic>
        <p:nvPicPr>
          <p:cNvPr id="4" name="Picture 3" descr="ct.png"/>
          <p:cNvPicPr>
            <a:picLocks noChangeAspect="1"/>
          </p:cNvPicPr>
          <p:nvPr/>
        </p:nvPicPr>
        <p:blipFill>
          <a:blip r:embed="rId2" cstate="print"/>
          <a:stretch>
            <a:fillRect/>
          </a:stretch>
        </p:blipFill>
        <p:spPr>
          <a:xfrm>
            <a:off x="1905000" y="2667000"/>
            <a:ext cx="5638800"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519560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304800"/>
            <a:ext cx="6781800" cy="369332"/>
          </a:xfrm>
          <a:prstGeom prst="rect">
            <a:avLst/>
          </a:prstGeom>
          <a:noFill/>
        </p:spPr>
        <p:txBody>
          <a:bodyPr wrap="square" rtlCol="0">
            <a:spAutoFit/>
          </a:bodyPr>
          <a:lstStyle/>
          <a:p>
            <a:r>
              <a:rPr lang="en-US" dirty="0" smtClean="0"/>
              <a:t>9. This screen will inform you about </a:t>
            </a:r>
            <a:r>
              <a:rPr lang="en-US" dirty="0" err="1" smtClean="0"/>
              <a:t>JetBrains</a:t>
            </a:r>
            <a:r>
              <a:rPr lang="en-US" dirty="0" smtClean="0"/>
              <a:t>.</a:t>
            </a:r>
            <a:endParaRPr lang="en-US" dirty="0"/>
          </a:p>
        </p:txBody>
      </p:sp>
      <p:pic>
        <p:nvPicPr>
          <p:cNvPr id="9218" name="Picture 2"/>
          <p:cNvPicPr>
            <a:picLocks noChangeAspect="1" noChangeArrowheads="1"/>
          </p:cNvPicPr>
          <p:nvPr/>
        </p:nvPicPr>
        <p:blipFill>
          <a:blip r:embed="rId2"/>
          <a:srcRect/>
          <a:stretch>
            <a:fillRect/>
          </a:stretch>
        </p:blipFill>
        <p:spPr bwMode="auto">
          <a:xfrm>
            <a:off x="2362200" y="1219200"/>
            <a:ext cx="58674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152400"/>
            <a:ext cx="6858000" cy="923330"/>
          </a:xfrm>
          <a:prstGeom prst="rect">
            <a:avLst/>
          </a:prstGeom>
          <a:noFill/>
        </p:spPr>
        <p:txBody>
          <a:bodyPr wrap="square" rtlCol="0">
            <a:spAutoFit/>
          </a:bodyPr>
          <a:lstStyle/>
          <a:p>
            <a:pPr marL="342900" indent="-342900">
              <a:buAutoNum type="arabicPeriod" startAt="10"/>
            </a:pPr>
            <a:r>
              <a:rPr lang="en-US" dirty="0" smtClean="0"/>
              <a:t>The installation is complete.  You can choose to get more</a:t>
            </a:r>
          </a:p>
          <a:p>
            <a:pPr marL="342900" indent="-342900"/>
            <a:r>
              <a:rPr lang="en-US" dirty="0" smtClean="0"/>
              <a:t>Information Anaconda cloud and how to get started with Anaconda.  Click Finish.</a:t>
            </a:r>
          </a:p>
        </p:txBody>
      </p:sp>
      <p:pic>
        <p:nvPicPr>
          <p:cNvPr id="10242" name="Picture 2"/>
          <p:cNvPicPr>
            <a:picLocks noChangeAspect="1" noChangeArrowheads="1"/>
          </p:cNvPicPr>
          <p:nvPr/>
        </p:nvPicPr>
        <p:blipFill>
          <a:blip r:embed="rId2"/>
          <a:srcRect/>
          <a:stretch>
            <a:fillRect/>
          </a:stretch>
        </p:blipFill>
        <p:spPr bwMode="auto">
          <a:xfrm>
            <a:off x="2514600" y="1219200"/>
            <a:ext cx="6324600" cy="498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Benefits of Using Python </a:t>
            </a:r>
            <a:r>
              <a:rPr lang="en-US" dirty="0" smtClean="0"/>
              <a:t>Anaconda</a:t>
            </a:r>
            <a:endParaRPr lang="en-IN" dirty="0"/>
          </a:p>
        </p:txBody>
      </p:sp>
      <p:sp>
        <p:nvSpPr>
          <p:cNvPr id="3" name="Content Placeholder 2"/>
          <p:cNvSpPr>
            <a:spLocks noGrp="1"/>
          </p:cNvSpPr>
          <p:nvPr>
            <p:ph sz="quarter" idx="1"/>
          </p:nvPr>
        </p:nvSpPr>
        <p:spPr>
          <a:xfrm>
            <a:off x="457200" y="1066800"/>
            <a:ext cx="8229600" cy="5059363"/>
          </a:xfrm>
        </p:spPr>
        <p:txBody>
          <a:bodyPr>
            <a:normAutofit fontScale="92500"/>
          </a:bodyPr>
          <a:lstStyle/>
          <a:p>
            <a:pPr fontAlgn="base"/>
            <a:r>
              <a:rPr lang="en-US" dirty="0" smtClean="0"/>
              <a:t>It </a:t>
            </a:r>
            <a:r>
              <a:rPr lang="en-US" dirty="0"/>
              <a:t>is free and open-source</a:t>
            </a:r>
          </a:p>
          <a:p>
            <a:pPr fontAlgn="base"/>
            <a:r>
              <a:rPr lang="en-US" dirty="0"/>
              <a:t>It has more than 1500 Python/</a:t>
            </a:r>
            <a:r>
              <a:rPr lang="en-US" b="1" i="1" dirty="0"/>
              <a:t>R data science packages</a:t>
            </a:r>
            <a:endParaRPr lang="en-US" dirty="0"/>
          </a:p>
          <a:p>
            <a:pPr fontAlgn="base"/>
            <a:r>
              <a:rPr lang="en-US" smtClean="0"/>
              <a:t>It </a:t>
            </a:r>
            <a:r>
              <a:rPr lang="en-US" dirty="0"/>
              <a:t>creates an environment that is easily manageable for deploying any project</a:t>
            </a:r>
          </a:p>
          <a:p>
            <a:pPr fontAlgn="base"/>
            <a:r>
              <a:rPr lang="en-US" dirty="0" smtClean="0"/>
              <a:t>Download </a:t>
            </a:r>
            <a:r>
              <a:rPr lang="en-US" dirty="0"/>
              <a:t>more than 1500 Python/R data science packages</a:t>
            </a:r>
          </a:p>
          <a:p>
            <a:pPr fontAlgn="base"/>
            <a:r>
              <a:rPr lang="en-US" dirty="0"/>
              <a:t>Manage libraries, dependencies, and environments with conda</a:t>
            </a:r>
          </a:p>
          <a:p>
            <a:pPr fontAlgn="base"/>
            <a:r>
              <a:rPr lang="en-US" dirty="0"/>
              <a:t>Build and train ML and deep learning models with scikit-learn, TensorFlow and Theano</a:t>
            </a:r>
          </a:p>
          <a:p>
            <a:pPr fontAlgn="base"/>
            <a:r>
              <a:rPr lang="en-US" dirty="0"/>
              <a:t>Use Dask, NumPy, Pandas and Numba to analyze data scalably and fast</a:t>
            </a:r>
          </a:p>
          <a:p>
            <a:pPr fontAlgn="base"/>
            <a:r>
              <a:rPr lang="en-US" dirty="0"/>
              <a:t>Perform visualization with Matplotlib, Bokeh, Datashader, and Holoviews</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dirty="0"/>
              <a:t>The Jupyter </a:t>
            </a:r>
            <a:r>
              <a:rPr lang="en-US" dirty="0" smtClean="0"/>
              <a:t>Notebook</a:t>
            </a:r>
            <a:endParaRPr lang="en-IN" dirty="0"/>
          </a:p>
        </p:txBody>
      </p:sp>
      <p:sp>
        <p:nvSpPr>
          <p:cNvPr id="3" name="Content Placeholder 2"/>
          <p:cNvSpPr>
            <a:spLocks noGrp="1"/>
          </p:cNvSpPr>
          <p:nvPr>
            <p:ph sz="quarter" idx="1"/>
          </p:nvPr>
        </p:nvSpPr>
        <p:spPr>
          <a:xfrm>
            <a:off x="457200" y="914400"/>
            <a:ext cx="8229600" cy="5211763"/>
          </a:xfrm>
        </p:spPr>
        <p:txBody>
          <a:bodyPr>
            <a:normAutofit/>
          </a:bodyPr>
          <a:lstStyle/>
          <a:p>
            <a:r>
              <a:rPr lang="en-US" sz="2000" dirty="0" smtClean="0"/>
              <a:t>The </a:t>
            </a:r>
            <a:r>
              <a:rPr lang="en-US" sz="2000" dirty="0"/>
              <a:t>Jupyter Notebook is an open-source web application that allows you to create and share documents that contain live code, equations, visualizations and narrative </a:t>
            </a:r>
            <a:r>
              <a:rPr lang="en-US" sz="2000" dirty="0" smtClean="0"/>
              <a:t>text.</a:t>
            </a:r>
          </a:p>
          <a:p>
            <a:r>
              <a:rPr lang="en-US" sz="2000" dirty="0" smtClean="0"/>
              <a:t>Uses </a:t>
            </a:r>
            <a:r>
              <a:rPr lang="en-US" sz="2000" dirty="0"/>
              <a:t>include: data cleaning and transformation, numerical simulation, statistical modeling, data visualization, machine learning, and much more.</a:t>
            </a:r>
          </a:p>
          <a:p>
            <a:pPr marL="0" indent="0">
              <a:buNone/>
            </a:pPr>
            <a:endParaRPr lang="en-IN" dirty="0"/>
          </a:p>
        </p:txBody>
      </p:sp>
      <p:pic>
        <p:nvPicPr>
          <p:cNvPr id="13314" name="Picture 2"/>
          <p:cNvPicPr>
            <a:picLocks noChangeAspect="1" noChangeArrowheads="1"/>
          </p:cNvPicPr>
          <p:nvPr/>
        </p:nvPicPr>
        <p:blipFill>
          <a:blip r:embed="rId2"/>
          <a:srcRect/>
          <a:stretch>
            <a:fillRect/>
          </a:stretch>
        </p:blipFill>
        <p:spPr bwMode="auto">
          <a:xfrm>
            <a:off x="152400" y="3048000"/>
            <a:ext cx="8764587" cy="2352675"/>
          </a:xfrm>
          <a:prstGeom prst="rect">
            <a:avLst/>
          </a:prstGeom>
          <a:noFill/>
          <a:ln w="9525">
            <a:noFill/>
            <a:miter lim="800000"/>
            <a:headEnd/>
            <a:tailEnd/>
          </a:ln>
          <a:effectLst/>
        </p:spPr>
      </p:pic>
      <p:sp>
        <p:nvSpPr>
          <p:cNvPr id="6" name="Rectangle 5"/>
          <p:cNvSpPr/>
          <p:nvPr/>
        </p:nvSpPr>
        <p:spPr>
          <a:xfrm>
            <a:off x="1752600" y="3810000"/>
            <a:ext cx="2057400" cy="228600"/>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p:cNvSpPr txBox="1"/>
          <p:nvPr/>
        </p:nvSpPr>
        <p:spPr>
          <a:xfrm>
            <a:off x="838200" y="6019800"/>
            <a:ext cx="6858000" cy="369332"/>
          </a:xfrm>
          <a:prstGeom prst="rect">
            <a:avLst/>
          </a:prstGeom>
          <a:noFill/>
        </p:spPr>
        <p:txBody>
          <a:bodyPr wrap="square" rtlCol="0">
            <a:spAutoFit/>
          </a:bodyPr>
          <a:lstStyle/>
          <a:p>
            <a:r>
              <a:rPr lang="en-US" dirty="0" smtClean="0"/>
              <a:t>In the command prompt: c:\xxxxx\xx&gt; pip install </a:t>
            </a:r>
            <a:r>
              <a:rPr lang="en-US" dirty="0" err="1" smtClean="0"/>
              <a:t>jupyterlab</a:t>
            </a:r>
            <a:endParaRPr lang="en-US" dirty="0"/>
          </a:p>
        </p:txBody>
      </p:sp>
    </p:spTree>
    <p:extLst>
      <p:ext uri="{BB962C8B-B14F-4D97-AF65-F5344CB8AC3E}">
        <p14:creationId xmlns:p14="http://schemas.microsoft.com/office/powerpoint/2010/main" xmlns="" val="525320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457200" y="304800"/>
            <a:ext cx="7878763" cy="33432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457200" y="381000"/>
            <a:ext cx="7926387" cy="39909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143000" y="1143000"/>
            <a:ext cx="7077644" cy="5257800"/>
          </a:xfrm>
          <a:prstGeom prst="rect">
            <a:avLst/>
          </a:prstGeom>
          <a:noFill/>
          <a:ln w="9525">
            <a:noFill/>
            <a:miter lim="800000"/>
            <a:headEnd/>
            <a:tailEnd/>
          </a:ln>
          <a:effectLst/>
        </p:spPr>
      </p:pic>
      <p:sp>
        <p:nvSpPr>
          <p:cNvPr id="3" name="TextBox 2"/>
          <p:cNvSpPr txBox="1"/>
          <p:nvPr/>
        </p:nvSpPr>
        <p:spPr>
          <a:xfrm>
            <a:off x="533400" y="304800"/>
            <a:ext cx="7924800" cy="369332"/>
          </a:xfrm>
          <a:prstGeom prst="rect">
            <a:avLst/>
          </a:prstGeom>
          <a:noFill/>
        </p:spPr>
        <p:txBody>
          <a:bodyPr wrap="square" rtlCol="0">
            <a:spAutoFit/>
          </a:bodyPr>
          <a:lstStyle/>
          <a:p>
            <a:r>
              <a:rPr lang="en-US" dirty="0" smtClean="0"/>
              <a:t>Windows </a:t>
            </a:r>
            <a:r>
              <a:rPr lang="en-US" dirty="0" smtClean="0">
                <a:sym typeface="Wingdings" pitchFamily="2" charset="2"/>
              </a:rPr>
              <a:t> Start Search for </a:t>
            </a:r>
            <a:r>
              <a:rPr lang="en-US" dirty="0" err="1" smtClean="0">
                <a:sym typeface="Wingdings" pitchFamily="2" charset="2"/>
              </a:rPr>
              <a:t>Jupyter</a:t>
            </a:r>
            <a:r>
              <a:rPr lang="en-US" dirty="0" smtClean="0">
                <a:sym typeface="Wingdings" pitchFamily="2" charset="2"/>
              </a:rPr>
              <a:t> Notebook</a:t>
            </a:r>
            <a:endParaRPr lang="en-US" dirty="0"/>
          </a:p>
        </p:txBody>
      </p:sp>
      <p:sp>
        <p:nvSpPr>
          <p:cNvPr id="4" name="TextBox 3"/>
          <p:cNvSpPr txBox="1"/>
          <p:nvPr/>
        </p:nvSpPr>
        <p:spPr>
          <a:xfrm>
            <a:off x="1219200" y="762000"/>
            <a:ext cx="6248400" cy="381000"/>
          </a:xfrm>
          <a:prstGeom prst="rect">
            <a:avLst/>
          </a:prstGeom>
          <a:noFill/>
        </p:spPr>
        <p:txBody>
          <a:bodyPr wrap="square" rtlCol="0">
            <a:spAutoFit/>
          </a:bodyPr>
          <a:lstStyle/>
          <a:p>
            <a:r>
              <a:rPr lang="en-US" dirty="0" smtClean="0"/>
              <a:t>Click </a:t>
            </a:r>
            <a:r>
              <a:rPr lang="en-US" dirty="0" smtClean="0">
                <a:sym typeface="Wingdings" pitchFamily="2" charset="2"/>
              </a:rPr>
              <a:t> Open</a:t>
            </a:r>
            <a:endParaRPr lang="en-US" dirty="0"/>
          </a:p>
        </p:txBody>
      </p:sp>
      <p:sp>
        <p:nvSpPr>
          <p:cNvPr id="5" name="Left Arrow 4"/>
          <p:cNvSpPr/>
          <p:nvPr/>
        </p:nvSpPr>
        <p:spPr>
          <a:xfrm>
            <a:off x="6629400" y="3124200"/>
            <a:ext cx="1752600" cy="457200"/>
          </a:xfrm>
          <a:prstGeom prst="lef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533400" y="1524000"/>
            <a:ext cx="7945437" cy="4257675"/>
          </a:xfrm>
          <a:prstGeom prst="rect">
            <a:avLst/>
          </a:prstGeom>
          <a:noFill/>
          <a:ln w="9525">
            <a:noFill/>
            <a:miter lim="800000"/>
            <a:headEnd/>
            <a:tailEnd/>
          </a:ln>
          <a:effectLst/>
        </p:spPr>
      </p:pic>
      <p:sp>
        <p:nvSpPr>
          <p:cNvPr id="3" name="TextBox 2"/>
          <p:cNvSpPr txBox="1"/>
          <p:nvPr/>
        </p:nvSpPr>
        <p:spPr>
          <a:xfrm>
            <a:off x="533400" y="457200"/>
            <a:ext cx="8001000" cy="923330"/>
          </a:xfrm>
          <a:prstGeom prst="rect">
            <a:avLst/>
          </a:prstGeom>
          <a:noFill/>
        </p:spPr>
        <p:txBody>
          <a:bodyPr wrap="square" rtlCol="0">
            <a:spAutoFit/>
          </a:bodyPr>
          <a:lstStyle/>
          <a:p>
            <a:r>
              <a:rPr lang="en-US" dirty="0" smtClean="0"/>
              <a:t>A window similar to below screenshot will be opened.  </a:t>
            </a:r>
          </a:p>
          <a:p>
            <a:r>
              <a:rPr lang="en-US" dirty="0" smtClean="0"/>
              <a:t>Copy and paste the link highlighted in red box in the </a:t>
            </a:r>
            <a:r>
              <a:rPr lang="en-US" dirty="0" smtClean="0">
                <a:solidFill>
                  <a:srgbClr val="FF0000"/>
                </a:solidFill>
              </a:rPr>
              <a:t>browser</a:t>
            </a:r>
            <a:r>
              <a:rPr lang="en-US" dirty="0" smtClean="0"/>
              <a:t> as </a:t>
            </a:r>
            <a:r>
              <a:rPr lang="en-US" dirty="0" err="1" smtClean="0">
                <a:solidFill>
                  <a:srgbClr val="FF0000"/>
                </a:solidFill>
              </a:rPr>
              <a:t>url</a:t>
            </a:r>
            <a:r>
              <a:rPr lang="en-US" dirty="0" smtClean="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669925" y="1403350"/>
            <a:ext cx="7802563" cy="4057650"/>
          </a:xfrm>
          <a:prstGeom prst="rect">
            <a:avLst/>
          </a:prstGeom>
          <a:noFill/>
          <a:ln w="9525">
            <a:noFill/>
            <a:miter lim="800000"/>
            <a:headEnd/>
            <a:tailEnd/>
          </a:ln>
          <a:effectLst/>
        </p:spPr>
      </p:pic>
      <p:sp>
        <p:nvSpPr>
          <p:cNvPr id="3" name="TextBox 2"/>
          <p:cNvSpPr txBox="1"/>
          <p:nvPr/>
        </p:nvSpPr>
        <p:spPr>
          <a:xfrm>
            <a:off x="533400" y="762000"/>
            <a:ext cx="7239000" cy="369332"/>
          </a:xfrm>
          <a:prstGeom prst="rect">
            <a:avLst/>
          </a:prstGeom>
          <a:noFill/>
        </p:spPr>
        <p:txBody>
          <a:bodyPr wrap="square" rtlCol="0">
            <a:spAutoFit/>
          </a:bodyPr>
          <a:lstStyle/>
          <a:p>
            <a:r>
              <a:rPr lang="en-US" dirty="0" smtClean="0"/>
              <a:t>Click on New.</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762000" y="1219200"/>
            <a:ext cx="6659563" cy="4343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b="1" dirty="0"/>
              <a:t>Measures of Central </a:t>
            </a:r>
            <a:r>
              <a:rPr lang="en-IN" b="1" dirty="0" smtClean="0"/>
              <a:t>Tendency</a:t>
            </a:r>
            <a:endParaRPr lang="en-IN" dirty="0"/>
          </a:p>
        </p:txBody>
      </p:sp>
      <p:sp>
        <p:nvSpPr>
          <p:cNvPr id="3" name="Content Placeholder 2"/>
          <p:cNvSpPr>
            <a:spLocks noGrp="1"/>
          </p:cNvSpPr>
          <p:nvPr>
            <p:ph sz="quarter" idx="1"/>
          </p:nvPr>
        </p:nvSpPr>
        <p:spPr>
          <a:xfrm>
            <a:off x="457200" y="1143000"/>
            <a:ext cx="8229600" cy="4983163"/>
          </a:xfrm>
        </p:spPr>
        <p:txBody>
          <a:bodyPr/>
          <a:lstStyle/>
          <a:p>
            <a:r>
              <a:rPr lang="en-US" sz="2800" dirty="0" smtClean="0"/>
              <a:t>It attempts to describe set of data by identifying the central position within which data is set.</a:t>
            </a:r>
          </a:p>
          <a:p>
            <a:r>
              <a:rPr lang="en-US" sz="2800" dirty="0" smtClean="0"/>
              <a:t>Measure of central tendency:</a:t>
            </a:r>
          </a:p>
          <a:p>
            <a:pPr>
              <a:buNone/>
            </a:pPr>
            <a:r>
              <a:rPr lang="en-US" sz="2800" dirty="0" smtClean="0"/>
              <a:t>    1. Mean</a:t>
            </a:r>
          </a:p>
          <a:p>
            <a:pPr>
              <a:buNone/>
            </a:pPr>
            <a:r>
              <a:rPr lang="en-US" sz="2800" dirty="0" smtClean="0"/>
              <a:t>    2. Median</a:t>
            </a:r>
          </a:p>
          <a:p>
            <a:pPr>
              <a:buNone/>
            </a:pPr>
            <a:r>
              <a:rPr lang="en-US" sz="2800" dirty="0" smtClean="0"/>
              <a:t>    3. Mode</a:t>
            </a:r>
          </a:p>
        </p:txBody>
      </p:sp>
    </p:spTree>
    <p:extLst>
      <p:ext uri="{BB962C8B-B14F-4D97-AF65-F5344CB8AC3E}">
        <p14:creationId xmlns:p14="http://schemas.microsoft.com/office/powerpoint/2010/main" xmlns="" val="1519560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dirty="0" smtClean="0"/>
              <a:t>Introduction to Google-colab</a:t>
            </a:r>
            <a:endParaRPr lang="en-IN" dirty="0"/>
          </a:p>
        </p:txBody>
      </p:sp>
      <p:sp>
        <p:nvSpPr>
          <p:cNvPr id="3" name="Content Placeholder 2"/>
          <p:cNvSpPr>
            <a:spLocks noGrp="1"/>
          </p:cNvSpPr>
          <p:nvPr>
            <p:ph sz="quarter" idx="1"/>
          </p:nvPr>
        </p:nvSpPr>
        <p:spPr>
          <a:xfrm>
            <a:off x="457200" y="1066800"/>
            <a:ext cx="8229600" cy="5059363"/>
          </a:xfrm>
        </p:spPr>
        <p:txBody>
          <a:bodyPr>
            <a:normAutofit fontScale="92500"/>
          </a:bodyPr>
          <a:lstStyle/>
          <a:p>
            <a:pPr marL="0" indent="0">
              <a:buNone/>
            </a:pPr>
            <a:r>
              <a:rPr lang="en-US" sz="1700" b="1" dirty="0"/>
              <a:t>Colaboratory</a:t>
            </a:r>
            <a:r>
              <a:rPr lang="en-US" sz="1700" dirty="0"/>
              <a:t>, or '</a:t>
            </a:r>
            <a:r>
              <a:rPr lang="en-US" sz="1700" b="1" dirty="0"/>
              <a:t>Colab</a:t>
            </a:r>
            <a:r>
              <a:rPr lang="en-US" sz="1700" dirty="0"/>
              <a:t>' for short, allows you to write and execute Python in your browser, with</a:t>
            </a:r>
          </a:p>
          <a:p>
            <a:pPr marL="1439863" indent="-457200">
              <a:buFont typeface="Wingdings" pitchFamily="2" charset="2"/>
              <a:buChar char="ü"/>
            </a:pPr>
            <a:r>
              <a:rPr lang="en-US" sz="1700" dirty="0"/>
              <a:t>Zero configuration required</a:t>
            </a:r>
          </a:p>
          <a:p>
            <a:pPr marL="1439863" indent="-457200">
              <a:buFont typeface="Wingdings" pitchFamily="2" charset="2"/>
              <a:buChar char="ü"/>
            </a:pPr>
            <a:r>
              <a:rPr lang="en-US" sz="1700" dirty="0"/>
              <a:t>Free access to GPUs</a:t>
            </a:r>
          </a:p>
          <a:p>
            <a:pPr marL="1439863" indent="-457200">
              <a:buFont typeface="Wingdings" pitchFamily="2" charset="2"/>
              <a:buChar char="ü"/>
            </a:pPr>
            <a:r>
              <a:rPr lang="en-US" sz="1700" dirty="0"/>
              <a:t>Easy sharing</a:t>
            </a:r>
          </a:p>
          <a:p>
            <a:pPr marL="0" indent="0">
              <a:buNone/>
            </a:pPr>
            <a:r>
              <a:rPr lang="en-US" sz="1900" b="1" dirty="0"/>
              <a:t>Advantages</a:t>
            </a:r>
          </a:p>
          <a:p>
            <a:r>
              <a:rPr lang="en-US" sz="1700" dirty="0" smtClean="0"/>
              <a:t>It </a:t>
            </a:r>
            <a:r>
              <a:rPr lang="en-US" sz="1700" dirty="0"/>
              <a:t>performs </a:t>
            </a:r>
            <a:r>
              <a:rPr lang="en-US" sz="1700" b="1" dirty="0"/>
              <a:t>all the tasks and code that Jupyter Notebook executes, </a:t>
            </a:r>
            <a:r>
              <a:rPr lang="en-US" sz="1700" dirty="0"/>
              <a:t>using Python 2 and 3.</a:t>
            </a:r>
          </a:p>
          <a:p>
            <a:r>
              <a:rPr lang="en-US" sz="1700" dirty="0"/>
              <a:t>It is</a:t>
            </a:r>
            <a:r>
              <a:rPr lang="en-US" sz="1700" b="1" dirty="0"/>
              <a:t> THE Google Documents of Code</a:t>
            </a:r>
            <a:r>
              <a:rPr lang="en-US" sz="1700" dirty="0"/>
              <a:t>. The notebook can be shared and edited in real-time by different team members, add comments, see the edition history and go back to previous versions, like in google docs.</a:t>
            </a:r>
          </a:p>
          <a:p>
            <a:r>
              <a:rPr lang="en-US" sz="1700" b="1" dirty="0"/>
              <a:t>No more Anaconda.</a:t>
            </a:r>
            <a:r>
              <a:rPr lang="en-US" sz="1700" dirty="0"/>
              <a:t> It is all cloud-based and it doesn't require any main settings or installations. If the library that you want to use is not on Colab, just pip it as usual. Being installed in the virtual environment.</a:t>
            </a:r>
          </a:p>
          <a:p>
            <a:r>
              <a:rPr lang="en-US" sz="1700" b="1" dirty="0" smtClean="0"/>
              <a:t>Personalization</a:t>
            </a:r>
            <a:r>
              <a:rPr lang="en-US" sz="1700" b="1" dirty="0"/>
              <a:t>.</a:t>
            </a:r>
            <a:r>
              <a:rPr lang="en-US" sz="1700" dirty="0"/>
              <a:t> Add your own shortcuts, night/light/adaptive - mode, and fonts.</a:t>
            </a:r>
          </a:p>
          <a:p>
            <a:r>
              <a:rPr lang="en-US" sz="1700" b="1" dirty="0"/>
              <a:t>Playground mode.</a:t>
            </a:r>
            <a:r>
              <a:rPr lang="en-US" sz="1700" dirty="0"/>
              <a:t> With 2 clicks you can enter open a new notebook that won’t be saved, and try different code options without affecting your original code.</a:t>
            </a:r>
          </a:p>
          <a:p>
            <a:endParaRPr lang="en-IN"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7400" y="457200"/>
            <a:ext cx="6477000"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        Assignment-1  Question</a:t>
            </a:r>
            <a:endParaRPr lang="en-US" b="1" dirty="0"/>
          </a:p>
        </p:txBody>
      </p:sp>
      <p:sp>
        <p:nvSpPr>
          <p:cNvPr id="7" name="Content Placeholder 6"/>
          <p:cNvSpPr>
            <a:spLocks noGrp="1"/>
          </p:cNvSpPr>
          <p:nvPr>
            <p:ph sz="quarter" idx="1"/>
          </p:nvPr>
        </p:nvSpPr>
        <p:spPr/>
        <p:txBody>
          <a:bodyPr/>
          <a:lstStyle/>
          <a:p>
            <a:pPr marL="457200" indent="-457200">
              <a:buFont typeface="+mj-lt"/>
              <a:buAutoNum type="arabicPeriod"/>
            </a:pPr>
            <a:r>
              <a:rPr lang="en-US" dirty="0" smtClean="0"/>
              <a:t>Write  a python code for finding mean, median and mode with and without using library functions.</a:t>
            </a:r>
          </a:p>
          <a:p>
            <a:pPr marL="457200" indent="-457200">
              <a:buFont typeface="+mj-lt"/>
              <a:buAutoNum type="arabicPeriod"/>
            </a:pPr>
            <a:r>
              <a:rPr lang="en-US" dirty="0" smtClean="0"/>
              <a:t>Write a python code for calculating variance and standard deviation for the set of </a:t>
            </a:r>
            <a:r>
              <a:rPr lang="en-US" dirty="0"/>
              <a:t>elements with and without using library functions..</a:t>
            </a:r>
            <a:endParaRPr lang="en-US" dirty="0" smtClean="0"/>
          </a:p>
          <a:p>
            <a:pPr marL="457200" indent="-457200">
              <a:buFont typeface="+mj-lt"/>
              <a:buAutoNum type="arabicPeriod"/>
            </a:pPr>
            <a:r>
              <a:rPr lang="en-US" dirty="0" smtClean="0"/>
              <a:t>Practice some basic python programs with List, Tuple, Dictionary &amp; string.</a:t>
            </a:r>
            <a:endParaRPr lang="en-US" dirty="0"/>
          </a:p>
        </p:txBody>
      </p:sp>
    </p:spTree>
    <p:extLst>
      <p:ext uri="{BB962C8B-B14F-4D97-AF65-F5344CB8AC3E}">
        <p14:creationId xmlns:p14="http://schemas.microsoft.com/office/powerpoint/2010/main" xmlns="" val="420784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b="1" dirty="0" smtClean="0"/>
              <a:t>Mean</a:t>
            </a:r>
            <a:endParaRPr lang="en-IN" b="1"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19200"/>
                <a:ext cx="8229600" cy="5486400"/>
              </a:xfrm>
            </p:spPr>
            <p:txBody>
              <a:bodyPr>
                <a:normAutofit lnSpcReduction="10000"/>
              </a:bodyPr>
              <a:lstStyle/>
              <a:p>
                <a:r>
                  <a:rPr lang="en-US" sz="1800" dirty="0" smtClean="0"/>
                  <a:t>The mean (or average) is the most popular and well known measure of central tendency. It can be used with both discrete and continuous data, although its use is most often with continuous data. </a:t>
                </a:r>
              </a:p>
              <a:p>
                <a:r>
                  <a:rPr lang="en-US" sz="1800" dirty="0" smtClean="0"/>
                  <a:t>The </a:t>
                </a:r>
                <a:r>
                  <a:rPr lang="en-US" sz="1800" dirty="0"/>
                  <a:t>mean is equal to the sum of all the values in the data set divided by the number of values in the data set. So, if we have n values in a data set and they have values x1,x2, …,</a:t>
                </a:r>
                <a:r>
                  <a:rPr lang="en-US" sz="1800" dirty="0" err="1"/>
                  <a:t>xn</a:t>
                </a:r>
                <a:r>
                  <a:rPr lang="en-US" sz="1800" dirty="0"/>
                  <a:t>, the sample mean, usually denoted by x¯ (pronounced "x bar"), is</a:t>
                </a:r>
                <a:r>
                  <a:rPr lang="en-US" sz="1800"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a:rPr>
                          </m:ctrlPr>
                        </m:accPr>
                        <m:e>
                          <m:r>
                            <a:rPr lang="en-IN" sz="1800" b="0" i="1" smtClean="0">
                              <a:latin typeface="Cambria Math"/>
                            </a:rPr>
                            <m:t>𝑥</m:t>
                          </m:r>
                        </m:e>
                      </m:acc>
                      <m:r>
                        <a:rPr lang="en-IN" sz="1800" b="0" i="1" smtClean="0">
                          <a:latin typeface="Cambria Math"/>
                        </a:rPr>
                        <m:t>=</m:t>
                      </m:r>
                      <m:f>
                        <m:fPr>
                          <m:ctrlPr>
                            <a:rPr lang="en-IN" sz="1800" b="0" i="1" smtClean="0">
                              <a:latin typeface="Cambria Math"/>
                            </a:rPr>
                          </m:ctrlPr>
                        </m:fPr>
                        <m:num>
                          <m:r>
                            <m:rPr>
                              <m:nor/>
                            </m:rPr>
                            <a:rPr lang="en-US" sz="1800" dirty="0"/>
                            <m:t>x</m:t>
                          </m:r>
                          <m:r>
                            <m:rPr>
                              <m:nor/>
                            </m:rPr>
                            <a:rPr lang="en-US" sz="1800" dirty="0"/>
                            <m:t>1,</m:t>
                          </m:r>
                          <m:r>
                            <m:rPr>
                              <m:nor/>
                            </m:rPr>
                            <a:rPr lang="en-US" sz="1800" dirty="0"/>
                            <m:t>x</m:t>
                          </m:r>
                          <m:r>
                            <m:rPr>
                              <m:nor/>
                            </m:rPr>
                            <a:rPr lang="en-US" sz="1800" dirty="0"/>
                            <m:t>2, …,</m:t>
                          </m:r>
                          <m:r>
                            <m:rPr>
                              <m:nor/>
                            </m:rPr>
                            <a:rPr lang="en-US" sz="1800" dirty="0"/>
                            <m:t>xn</m:t>
                          </m:r>
                        </m:num>
                        <m:den>
                          <m:r>
                            <a:rPr lang="en-IN" sz="1800" b="0" i="1" smtClean="0">
                              <a:latin typeface="Cambria Math"/>
                            </a:rPr>
                            <m:t>𝑛</m:t>
                          </m:r>
                        </m:den>
                      </m:f>
                    </m:oMath>
                  </m:oMathPara>
                </a14:m>
                <a:endParaRPr lang="en-US" sz="1800" dirty="0" smtClean="0"/>
              </a:p>
              <a:p>
                <a:r>
                  <a:rPr lang="en-US" sz="1800" dirty="0"/>
                  <a:t>This formula is usually written in a slightly different manner using the Greek capitol letter, ∑, pronounced "sigma", which means "sum of...":</a:t>
                </a:r>
              </a:p>
              <a:p>
                <a:pPr marL="982663"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en-IN" sz="1800">
                              <a:latin typeface="Cambria Math"/>
                            </a:rPr>
                            <m:t>𝑥</m:t>
                          </m:r>
                        </m:e>
                      </m:acc>
                      <m:r>
                        <a:rPr lang="en-IN" sz="1800">
                          <a:latin typeface="Cambria Math"/>
                        </a:rPr>
                        <m:t>=</m:t>
                      </m:r>
                      <m:f>
                        <m:fPr>
                          <m:ctrlPr>
                            <a:rPr lang="en-IN" sz="1800" i="1">
                              <a:latin typeface="Cambria Math"/>
                            </a:rPr>
                          </m:ctrlPr>
                        </m:fPr>
                        <m:num>
                          <m:nary>
                            <m:naryPr>
                              <m:chr m:val="∑"/>
                              <m:subHide m:val="on"/>
                              <m:supHide m:val="on"/>
                              <m:ctrlPr>
                                <a:rPr lang="en-IN" sz="1800" i="1" smtClean="0">
                                  <a:latin typeface="Cambria Math"/>
                                </a:rPr>
                              </m:ctrlPr>
                            </m:naryPr>
                            <m:sub/>
                            <m:sup/>
                            <m:e>
                              <m:r>
                                <a:rPr lang="en-IN" sz="1800" b="0" i="1" smtClean="0">
                                  <a:latin typeface="Cambria Math"/>
                                </a:rPr>
                                <m:t>𝑥</m:t>
                              </m:r>
                            </m:e>
                          </m:nary>
                        </m:num>
                        <m:den>
                          <m:r>
                            <a:rPr lang="en-IN" sz="1800">
                              <a:latin typeface="Cambria Math"/>
                            </a:rPr>
                            <m:t>𝑛</m:t>
                          </m:r>
                        </m:den>
                      </m:f>
                    </m:oMath>
                  </m:oMathPara>
                </a14:m>
                <a:endParaRPr lang="en-IN" sz="1800" dirty="0" smtClean="0"/>
              </a:p>
              <a:p>
                <a:pPr marL="0" indent="0">
                  <a:buNone/>
                </a:pPr>
                <a:r>
                  <a:rPr lang="en-US" sz="1800" dirty="0" smtClean="0"/>
                  <a:t>Example: For </a:t>
                </a:r>
                <a:r>
                  <a:rPr lang="en-US" sz="1800" dirty="0"/>
                  <a:t>example, consider the wages of staff at a factory </a:t>
                </a:r>
                <a:r>
                  <a:rPr lang="en-US" sz="1800" dirty="0" smtClean="0"/>
                  <a:t>below</a:t>
                </a:r>
              </a:p>
              <a:p>
                <a:pPr marL="0" indent="0">
                  <a:buNone/>
                </a:pPr>
                <a:endParaRPr lang="en-US" sz="1800" dirty="0"/>
              </a:p>
              <a:p>
                <a:pPr marL="0" indent="0">
                  <a:buNone/>
                </a:pPr>
                <a:endParaRPr lang="en-IN" dirty="0" smtClean="0"/>
              </a:p>
              <a:p>
                <a:pPr marL="0" indent="0">
                  <a:buNone/>
                </a:pPr>
                <a:endParaRPr lang="en-IN" dirty="0" smtClean="0"/>
              </a:p>
              <a:p>
                <a:pPr marL="0" indent="0">
                  <a:buNone/>
                </a:pPr>
                <a:r>
                  <a:rPr lang="en-US" sz="1800" dirty="0" smtClean="0"/>
                  <a:t>The </a:t>
                </a:r>
                <a:r>
                  <a:rPr lang="en-US" sz="1800" dirty="0"/>
                  <a:t>mean salary for these ten staff is $30.7k. </a:t>
                </a:r>
                <a:endParaRPr lang="en-IN" sz="18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8229600" cy="5486400"/>
              </a:xfrm>
              <a:blipFill rotWithShape="1">
                <a:blip r:embed="rId2" cstate="print"/>
                <a:stretch>
                  <a:fillRect l="-593" t="-1000" r="-1037"/>
                </a:stretch>
              </a:blipFill>
            </p:spPr>
            <p:txBody>
              <a:bodyPr/>
              <a:lstStyle/>
              <a:p>
                <a:r>
                  <a:rPr lang="en-IN" dirty="0">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xmlns="" val="1986046053"/>
              </p:ext>
            </p:extLst>
          </p:nvPr>
        </p:nvGraphicFramePr>
        <p:xfrm>
          <a:off x="304800" y="5029200"/>
          <a:ext cx="7772401" cy="914400"/>
        </p:xfrm>
        <a:graphic>
          <a:graphicData uri="http://schemas.openxmlformats.org/drawingml/2006/table">
            <a:tbl>
              <a:tblPr>
                <a:tableStyleId>{3C2FFA5D-87B4-456A-9821-1D502468CF0F}</a:tableStyleId>
              </a:tblPr>
              <a:tblGrid>
                <a:gridCol w="914402"/>
                <a:gridCol w="609600"/>
                <a:gridCol w="595743"/>
                <a:gridCol w="706582"/>
                <a:gridCol w="706582"/>
                <a:gridCol w="706582"/>
                <a:gridCol w="706582"/>
                <a:gridCol w="706582"/>
                <a:gridCol w="706582"/>
                <a:gridCol w="706582"/>
                <a:gridCol w="706582"/>
              </a:tblGrid>
              <a:tr h="457200">
                <a:tc>
                  <a:txBody>
                    <a:bodyPr/>
                    <a:lstStyle/>
                    <a:p>
                      <a:pPr algn="ctr"/>
                      <a:r>
                        <a:rPr lang="en-IN" dirty="0">
                          <a:effectLst/>
                        </a:rPr>
                        <a:t>Staff</a:t>
                      </a:r>
                    </a:p>
                  </a:txBody>
                  <a:tcPr anchor="ctr"/>
                </a:tc>
                <a:tc>
                  <a:txBody>
                    <a:bodyPr/>
                    <a:lstStyle/>
                    <a:p>
                      <a:pPr algn="ctr"/>
                      <a:r>
                        <a:rPr lang="en-IN" dirty="0">
                          <a:effectLst/>
                        </a:rPr>
                        <a:t>1</a:t>
                      </a:r>
                    </a:p>
                  </a:txBody>
                  <a:tcPr anchor="ctr"/>
                </a:tc>
                <a:tc>
                  <a:txBody>
                    <a:bodyPr/>
                    <a:lstStyle/>
                    <a:p>
                      <a:pPr algn="ctr"/>
                      <a:r>
                        <a:rPr lang="en-IN" dirty="0">
                          <a:effectLst/>
                        </a:rPr>
                        <a:t>2</a:t>
                      </a:r>
                    </a:p>
                  </a:txBody>
                  <a:tcPr anchor="ctr"/>
                </a:tc>
                <a:tc>
                  <a:txBody>
                    <a:bodyPr/>
                    <a:lstStyle/>
                    <a:p>
                      <a:pPr algn="ctr"/>
                      <a:r>
                        <a:rPr lang="en-IN" dirty="0">
                          <a:effectLst/>
                        </a:rPr>
                        <a:t>3</a:t>
                      </a:r>
                    </a:p>
                  </a:txBody>
                  <a:tcPr anchor="ctr"/>
                </a:tc>
                <a:tc>
                  <a:txBody>
                    <a:bodyPr/>
                    <a:lstStyle/>
                    <a:p>
                      <a:pPr algn="ctr"/>
                      <a:r>
                        <a:rPr lang="en-IN" dirty="0">
                          <a:effectLst/>
                        </a:rPr>
                        <a:t>4</a:t>
                      </a:r>
                    </a:p>
                  </a:txBody>
                  <a:tcPr anchor="ctr"/>
                </a:tc>
                <a:tc>
                  <a:txBody>
                    <a:bodyPr/>
                    <a:lstStyle/>
                    <a:p>
                      <a:pPr algn="ctr"/>
                      <a:r>
                        <a:rPr lang="en-IN" dirty="0">
                          <a:effectLst/>
                        </a:rPr>
                        <a:t>5</a:t>
                      </a:r>
                    </a:p>
                  </a:txBody>
                  <a:tcPr anchor="ctr"/>
                </a:tc>
                <a:tc>
                  <a:txBody>
                    <a:bodyPr/>
                    <a:lstStyle/>
                    <a:p>
                      <a:pPr algn="ctr"/>
                      <a:r>
                        <a:rPr lang="en-IN" dirty="0">
                          <a:effectLst/>
                        </a:rPr>
                        <a:t>6</a:t>
                      </a:r>
                    </a:p>
                  </a:txBody>
                  <a:tcPr anchor="ctr"/>
                </a:tc>
                <a:tc>
                  <a:txBody>
                    <a:bodyPr/>
                    <a:lstStyle/>
                    <a:p>
                      <a:pPr algn="ctr"/>
                      <a:r>
                        <a:rPr lang="en-IN" dirty="0">
                          <a:effectLst/>
                        </a:rPr>
                        <a:t>7</a:t>
                      </a:r>
                    </a:p>
                  </a:txBody>
                  <a:tcPr anchor="ctr"/>
                </a:tc>
                <a:tc>
                  <a:txBody>
                    <a:bodyPr/>
                    <a:lstStyle/>
                    <a:p>
                      <a:pPr algn="ctr"/>
                      <a:r>
                        <a:rPr lang="en-IN" dirty="0">
                          <a:effectLst/>
                        </a:rPr>
                        <a:t>8</a:t>
                      </a:r>
                    </a:p>
                  </a:txBody>
                  <a:tcPr anchor="ctr"/>
                </a:tc>
                <a:tc>
                  <a:txBody>
                    <a:bodyPr/>
                    <a:lstStyle/>
                    <a:p>
                      <a:pPr algn="ctr"/>
                      <a:r>
                        <a:rPr lang="en-IN" dirty="0">
                          <a:effectLst/>
                        </a:rPr>
                        <a:t>9</a:t>
                      </a:r>
                    </a:p>
                  </a:txBody>
                  <a:tcPr anchor="ctr"/>
                </a:tc>
                <a:tc>
                  <a:txBody>
                    <a:bodyPr/>
                    <a:lstStyle/>
                    <a:p>
                      <a:pPr algn="ctr"/>
                      <a:r>
                        <a:rPr lang="en-IN" dirty="0">
                          <a:effectLst/>
                        </a:rPr>
                        <a:t>10</a:t>
                      </a:r>
                    </a:p>
                  </a:txBody>
                  <a:tcPr anchor="ctr"/>
                </a:tc>
              </a:tr>
              <a:tr h="457200">
                <a:tc>
                  <a:txBody>
                    <a:bodyPr/>
                    <a:lstStyle/>
                    <a:p>
                      <a:pPr algn="ctr"/>
                      <a:r>
                        <a:rPr lang="en-IN" dirty="0" smtClean="0">
                          <a:effectLst/>
                        </a:rPr>
                        <a:t>Salary</a:t>
                      </a:r>
                      <a:endParaRPr lang="en-IN" dirty="0">
                        <a:effectLst/>
                      </a:endParaRPr>
                    </a:p>
                  </a:txBody>
                  <a:tcPr anchor="ctr"/>
                </a:tc>
                <a:tc>
                  <a:txBody>
                    <a:bodyPr/>
                    <a:lstStyle/>
                    <a:p>
                      <a:pPr algn="ctr"/>
                      <a:r>
                        <a:rPr lang="en-IN" dirty="0">
                          <a:effectLst/>
                        </a:rPr>
                        <a:t>15k</a:t>
                      </a:r>
                    </a:p>
                  </a:txBody>
                  <a:tcPr anchor="ctr"/>
                </a:tc>
                <a:tc>
                  <a:txBody>
                    <a:bodyPr/>
                    <a:lstStyle/>
                    <a:p>
                      <a:pPr algn="ctr"/>
                      <a:r>
                        <a:rPr lang="en-IN" dirty="0">
                          <a:effectLst/>
                        </a:rPr>
                        <a:t>18k</a:t>
                      </a:r>
                    </a:p>
                  </a:txBody>
                  <a:tcPr anchor="ctr"/>
                </a:tc>
                <a:tc>
                  <a:txBody>
                    <a:bodyPr/>
                    <a:lstStyle/>
                    <a:p>
                      <a:pPr algn="ctr"/>
                      <a:r>
                        <a:rPr lang="en-IN" dirty="0">
                          <a:effectLst/>
                        </a:rPr>
                        <a:t>16k</a:t>
                      </a:r>
                    </a:p>
                  </a:txBody>
                  <a:tcPr anchor="ctr"/>
                </a:tc>
                <a:tc>
                  <a:txBody>
                    <a:bodyPr/>
                    <a:lstStyle/>
                    <a:p>
                      <a:pPr algn="ctr"/>
                      <a:r>
                        <a:rPr lang="en-IN" dirty="0">
                          <a:effectLst/>
                        </a:rPr>
                        <a:t>14k</a:t>
                      </a:r>
                    </a:p>
                  </a:txBody>
                  <a:tcPr anchor="ctr"/>
                </a:tc>
                <a:tc>
                  <a:txBody>
                    <a:bodyPr/>
                    <a:lstStyle/>
                    <a:p>
                      <a:pPr algn="ctr"/>
                      <a:r>
                        <a:rPr lang="en-IN" dirty="0">
                          <a:effectLst/>
                        </a:rPr>
                        <a:t>15k</a:t>
                      </a:r>
                    </a:p>
                  </a:txBody>
                  <a:tcPr anchor="ctr"/>
                </a:tc>
                <a:tc>
                  <a:txBody>
                    <a:bodyPr/>
                    <a:lstStyle/>
                    <a:p>
                      <a:pPr algn="ctr"/>
                      <a:r>
                        <a:rPr lang="en-IN" dirty="0">
                          <a:effectLst/>
                        </a:rPr>
                        <a:t>15k</a:t>
                      </a:r>
                    </a:p>
                  </a:txBody>
                  <a:tcPr anchor="ctr"/>
                </a:tc>
                <a:tc>
                  <a:txBody>
                    <a:bodyPr/>
                    <a:lstStyle/>
                    <a:p>
                      <a:pPr algn="ctr"/>
                      <a:r>
                        <a:rPr lang="en-IN" dirty="0">
                          <a:effectLst/>
                        </a:rPr>
                        <a:t>12k</a:t>
                      </a:r>
                    </a:p>
                  </a:txBody>
                  <a:tcPr anchor="ctr"/>
                </a:tc>
                <a:tc>
                  <a:txBody>
                    <a:bodyPr/>
                    <a:lstStyle/>
                    <a:p>
                      <a:pPr algn="ctr"/>
                      <a:r>
                        <a:rPr lang="en-IN" dirty="0">
                          <a:effectLst/>
                        </a:rPr>
                        <a:t>17k</a:t>
                      </a:r>
                    </a:p>
                  </a:txBody>
                  <a:tcPr anchor="ctr"/>
                </a:tc>
                <a:tc>
                  <a:txBody>
                    <a:bodyPr/>
                    <a:lstStyle/>
                    <a:p>
                      <a:pPr algn="ctr"/>
                      <a:r>
                        <a:rPr lang="en-IN" dirty="0">
                          <a:effectLst/>
                        </a:rPr>
                        <a:t>90k</a:t>
                      </a:r>
                    </a:p>
                  </a:txBody>
                  <a:tcPr anchor="ctr"/>
                </a:tc>
                <a:tc>
                  <a:txBody>
                    <a:bodyPr/>
                    <a:lstStyle/>
                    <a:p>
                      <a:pPr algn="ctr"/>
                      <a:r>
                        <a:rPr lang="en-IN" dirty="0">
                          <a:effectLst/>
                        </a:rPr>
                        <a:t>95k</a:t>
                      </a:r>
                    </a:p>
                  </a:txBody>
                  <a:tcPr anchor="ctr"/>
                </a:tc>
              </a:tr>
            </a:tbl>
          </a:graphicData>
        </a:graphic>
      </p:graphicFrame>
    </p:spTree>
    <p:extLst>
      <p:ext uri="{BB962C8B-B14F-4D97-AF65-F5344CB8AC3E}">
        <p14:creationId xmlns:p14="http://schemas.microsoft.com/office/powerpoint/2010/main" xmlns="" val="1345212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dirty="0" smtClean="0"/>
              <a:t>Median</a:t>
            </a:r>
            <a:endParaRPr lang="en-IN" dirty="0"/>
          </a:p>
        </p:txBody>
      </p:sp>
      <p:sp>
        <p:nvSpPr>
          <p:cNvPr id="3" name="Content Placeholder 2"/>
          <p:cNvSpPr>
            <a:spLocks noGrp="1"/>
          </p:cNvSpPr>
          <p:nvPr>
            <p:ph sz="quarter" idx="1"/>
          </p:nvPr>
        </p:nvSpPr>
        <p:spPr>
          <a:xfrm>
            <a:off x="457200" y="1143000"/>
            <a:ext cx="8229600" cy="4983163"/>
          </a:xfrm>
        </p:spPr>
        <p:txBody>
          <a:bodyPr/>
          <a:lstStyle/>
          <a:p>
            <a:r>
              <a:rPr lang="en-US" sz="2000" dirty="0" smtClean="0"/>
              <a:t>The </a:t>
            </a:r>
            <a:r>
              <a:rPr lang="en-US" sz="2000" dirty="0"/>
              <a:t>median is the middle score for a set of data that has been arranged in order of magnitude. </a:t>
            </a:r>
            <a:endParaRPr lang="en-US" sz="2000" dirty="0" smtClean="0"/>
          </a:p>
          <a:p>
            <a:r>
              <a:rPr lang="en-US" sz="2000" dirty="0" smtClean="0"/>
              <a:t>The </a:t>
            </a:r>
            <a:r>
              <a:rPr lang="en-US" sz="2000" dirty="0"/>
              <a:t>median is less affected by outliers and skewed data. In order to calculate the median, suppose we have the data </a:t>
            </a:r>
            <a:r>
              <a:rPr lang="en-US" sz="2000" dirty="0" smtClean="0"/>
              <a:t>below</a:t>
            </a:r>
          </a:p>
          <a:p>
            <a:r>
              <a:rPr lang="en-US" sz="2000" dirty="0" smtClean="0"/>
              <a:t>Ex-1)</a:t>
            </a:r>
            <a:r>
              <a:rPr lang="en-IN" sz="2000" dirty="0" smtClean="0"/>
              <a:t>  65   55   89   56   35    14  56  55 87  45  92</a:t>
            </a:r>
          </a:p>
          <a:p>
            <a:pPr marL="0" indent="0">
              <a:buNone/>
            </a:pPr>
            <a:endParaRPr lang="en-IN" sz="2000" dirty="0" smtClean="0"/>
          </a:p>
          <a:p>
            <a:pPr marL="0" indent="0">
              <a:buNone/>
            </a:pPr>
            <a:r>
              <a:rPr lang="en-IN" sz="2000" dirty="0"/>
              <a:t/>
            </a:r>
            <a:br>
              <a:rPr lang="en-IN" sz="2000" dirty="0"/>
            </a:br>
            <a:r>
              <a:rPr lang="en-IN" sz="2000" dirty="0" smtClean="0"/>
              <a:t>         </a:t>
            </a:r>
            <a:r>
              <a:rPr lang="en-US" sz="2000" dirty="0" smtClean="0"/>
              <a:t>Our </a:t>
            </a:r>
            <a:r>
              <a:rPr lang="en-US" sz="2000" dirty="0"/>
              <a:t>median mark is the middle mark - in this </a:t>
            </a:r>
            <a:r>
              <a:rPr lang="en-US" sz="2000" dirty="0" smtClean="0"/>
              <a:t>case is </a:t>
            </a:r>
            <a:r>
              <a:rPr lang="en-US" sz="2000" dirty="0"/>
              <a:t>56 </a:t>
            </a:r>
            <a:endParaRPr lang="en-US" sz="2000" dirty="0" smtClean="0"/>
          </a:p>
          <a:p>
            <a:r>
              <a:rPr lang="en-US" sz="2000" dirty="0" smtClean="0"/>
              <a:t>Ex-2) </a:t>
            </a:r>
          </a:p>
          <a:p>
            <a:endParaRPr lang="en-US" sz="2000"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539945294"/>
              </p:ext>
            </p:extLst>
          </p:nvPr>
        </p:nvGraphicFramePr>
        <p:xfrm>
          <a:off x="914395" y="3171825"/>
          <a:ext cx="6096002" cy="365760"/>
        </p:xfrm>
        <a:graphic>
          <a:graphicData uri="http://schemas.openxmlformats.org/drawingml/2006/table">
            <a:tbl>
              <a:tblPr/>
              <a:tblGrid>
                <a:gridCol w="554182"/>
                <a:gridCol w="554182"/>
                <a:gridCol w="554182"/>
                <a:gridCol w="554182"/>
                <a:gridCol w="554182"/>
                <a:gridCol w="554182"/>
                <a:gridCol w="554182"/>
                <a:gridCol w="554182"/>
                <a:gridCol w="554182"/>
                <a:gridCol w="554182"/>
                <a:gridCol w="554182"/>
              </a:tblGrid>
              <a:tr h="0">
                <a:tc>
                  <a:txBody>
                    <a:bodyPr/>
                    <a:lstStyle/>
                    <a:p>
                      <a:pPr algn="ctr"/>
                      <a:r>
                        <a:rPr lang="en-IN" dirty="0">
                          <a:effectLst/>
                        </a:rPr>
                        <a:t>14</a:t>
                      </a:r>
                    </a:p>
                  </a:txBody>
                  <a:tcPr anchor="ctr">
                    <a:lnL>
                      <a:noFill/>
                    </a:lnL>
                    <a:lnR>
                      <a:noFill/>
                    </a:lnR>
                    <a:lnT>
                      <a:noFill/>
                    </a:lnT>
                    <a:lnB>
                      <a:noFill/>
                    </a:lnB>
                  </a:tcPr>
                </a:tc>
                <a:tc>
                  <a:txBody>
                    <a:bodyPr/>
                    <a:lstStyle/>
                    <a:p>
                      <a:pPr algn="ctr"/>
                      <a:r>
                        <a:rPr lang="en-IN" dirty="0">
                          <a:effectLst/>
                        </a:rPr>
                        <a:t>35</a:t>
                      </a:r>
                    </a:p>
                  </a:txBody>
                  <a:tcPr anchor="ctr">
                    <a:lnL>
                      <a:noFill/>
                    </a:lnL>
                    <a:lnR>
                      <a:noFill/>
                    </a:lnR>
                    <a:lnT>
                      <a:noFill/>
                    </a:lnT>
                    <a:lnB>
                      <a:noFill/>
                    </a:lnB>
                  </a:tcPr>
                </a:tc>
                <a:tc>
                  <a:txBody>
                    <a:bodyPr/>
                    <a:lstStyle/>
                    <a:p>
                      <a:pPr algn="ctr"/>
                      <a:r>
                        <a:rPr lang="en-IN" dirty="0">
                          <a:effectLst/>
                        </a:rPr>
                        <a:t>45</a:t>
                      </a:r>
                    </a:p>
                  </a:txBody>
                  <a:tcPr anchor="ctr">
                    <a:lnL>
                      <a:noFill/>
                    </a:lnL>
                    <a:lnR>
                      <a:noFill/>
                    </a:lnR>
                    <a:lnT>
                      <a:noFill/>
                    </a:lnT>
                    <a:lnB>
                      <a:noFill/>
                    </a:lnB>
                  </a:tcPr>
                </a:tc>
                <a:tc>
                  <a:txBody>
                    <a:bodyPr/>
                    <a:lstStyle/>
                    <a:p>
                      <a:pPr algn="ctr"/>
                      <a:r>
                        <a:rPr lang="en-IN" dirty="0">
                          <a:effectLst/>
                        </a:rPr>
                        <a:t>55</a:t>
                      </a:r>
                    </a:p>
                  </a:txBody>
                  <a:tcPr anchor="ctr">
                    <a:lnL>
                      <a:noFill/>
                    </a:lnL>
                    <a:lnR>
                      <a:noFill/>
                    </a:lnR>
                    <a:lnT>
                      <a:noFill/>
                    </a:lnT>
                    <a:lnB>
                      <a:noFill/>
                    </a:lnB>
                  </a:tcPr>
                </a:tc>
                <a:tc>
                  <a:txBody>
                    <a:bodyPr/>
                    <a:lstStyle/>
                    <a:p>
                      <a:pPr algn="ctr"/>
                      <a:r>
                        <a:rPr lang="en-IN" dirty="0">
                          <a:effectLst/>
                        </a:rPr>
                        <a:t>55</a:t>
                      </a:r>
                    </a:p>
                  </a:txBody>
                  <a:tcPr anchor="ctr">
                    <a:lnL>
                      <a:noFill/>
                    </a:lnL>
                    <a:lnR>
                      <a:noFill/>
                    </a:lnR>
                    <a:lnT>
                      <a:noFill/>
                    </a:lnT>
                    <a:lnB>
                      <a:noFill/>
                    </a:lnB>
                  </a:tcPr>
                </a:tc>
                <a:tc>
                  <a:txBody>
                    <a:bodyPr/>
                    <a:lstStyle/>
                    <a:p>
                      <a:pPr algn="ctr"/>
                      <a:r>
                        <a:rPr lang="en-IN" b="1" dirty="0">
                          <a:effectLst/>
                        </a:rPr>
                        <a:t>56</a:t>
                      </a:r>
                      <a:endParaRPr lang="en-IN" dirty="0">
                        <a:effectLst/>
                      </a:endParaRPr>
                    </a:p>
                  </a:txBody>
                  <a:tcPr anchor="ctr">
                    <a:lnL>
                      <a:noFill/>
                    </a:lnL>
                    <a:lnR>
                      <a:noFill/>
                    </a:lnR>
                    <a:lnT>
                      <a:noFill/>
                    </a:lnT>
                    <a:lnB>
                      <a:noFill/>
                    </a:lnB>
                  </a:tcPr>
                </a:tc>
                <a:tc>
                  <a:txBody>
                    <a:bodyPr/>
                    <a:lstStyle/>
                    <a:p>
                      <a:pPr algn="ctr"/>
                      <a:r>
                        <a:rPr lang="en-IN" dirty="0">
                          <a:effectLst/>
                        </a:rPr>
                        <a:t>56</a:t>
                      </a:r>
                    </a:p>
                  </a:txBody>
                  <a:tcPr anchor="ctr">
                    <a:lnL>
                      <a:noFill/>
                    </a:lnL>
                    <a:lnR>
                      <a:noFill/>
                    </a:lnR>
                    <a:lnT>
                      <a:noFill/>
                    </a:lnT>
                    <a:lnB>
                      <a:noFill/>
                    </a:lnB>
                  </a:tcPr>
                </a:tc>
                <a:tc>
                  <a:txBody>
                    <a:bodyPr/>
                    <a:lstStyle/>
                    <a:p>
                      <a:pPr algn="ctr"/>
                      <a:r>
                        <a:rPr lang="en-IN" dirty="0">
                          <a:effectLst/>
                        </a:rPr>
                        <a:t>65</a:t>
                      </a:r>
                    </a:p>
                  </a:txBody>
                  <a:tcPr anchor="ctr">
                    <a:lnL>
                      <a:noFill/>
                    </a:lnL>
                    <a:lnR>
                      <a:noFill/>
                    </a:lnR>
                    <a:lnT>
                      <a:noFill/>
                    </a:lnT>
                    <a:lnB>
                      <a:noFill/>
                    </a:lnB>
                  </a:tcPr>
                </a:tc>
                <a:tc>
                  <a:txBody>
                    <a:bodyPr/>
                    <a:lstStyle/>
                    <a:p>
                      <a:pPr algn="ctr"/>
                      <a:r>
                        <a:rPr lang="en-IN" dirty="0">
                          <a:effectLst/>
                        </a:rPr>
                        <a:t>87</a:t>
                      </a:r>
                    </a:p>
                  </a:txBody>
                  <a:tcPr anchor="ctr">
                    <a:lnL>
                      <a:noFill/>
                    </a:lnL>
                    <a:lnR>
                      <a:noFill/>
                    </a:lnR>
                    <a:lnT>
                      <a:noFill/>
                    </a:lnT>
                    <a:lnB>
                      <a:noFill/>
                    </a:lnB>
                  </a:tcPr>
                </a:tc>
                <a:tc>
                  <a:txBody>
                    <a:bodyPr/>
                    <a:lstStyle/>
                    <a:p>
                      <a:pPr algn="ctr"/>
                      <a:r>
                        <a:rPr lang="en-IN" dirty="0">
                          <a:effectLst/>
                        </a:rPr>
                        <a:t>89</a:t>
                      </a:r>
                    </a:p>
                  </a:txBody>
                  <a:tcPr anchor="ctr">
                    <a:lnL>
                      <a:noFill/>
                    </a:lnL>
                    <a:lnR>
                      <a:noFill/>
                    </a:lnR>
                    <a:lnT>
                      <a:noFill/>
                    </a:lnT>
                    <a:lnB>
                      <a:noFill/>
                    </a:lnB>
                  </a:tcPr>
                </a:tc>
                <a:tc>
                  <a:txBody>
                    <a:bodyPr/>
                    <a:lstStyle/>
                    <a:p>
                      <a:pPr algn="ctr"/>
                      <a:r>
                        <a:rPr lang="en-IN" dirty="0">
                          <a:effectLst/>
                        </a:rPr>
                        <a:t>92</a:t>
                      </a:r>
                    </a:p>
                  </a:txBody>
                  <a:tcPr anchor="ctr">
                    <a:lnL>
                      <a:noFill/>
                    </a:lnL>
                    <a:lnR>
                      <a:noFill/>
                    </a:lnR>
                    <a:lnT>
                      <a:noFill/>
                    </a:lnT>
                    <a:lnB>
                      <a:noFill/>
                    </a:lnB>
                  </a:tcPr>
                </a:tc>
              </a:tr>
            </a:tbl>
          </a:graphicData>
        </a:graphic>
      </p:graphicFrame>
      <p:sp>
        <p:nvSpPr>
          <p:cNvPr id="6" name="Rectangle 1"/>
          <p:cNvSpPr>
            <a:spLocks noChangeArrowheads="1"/>
          </p:cNvSpPr>
          <p:nvPr/>
        </p:nvSpPr>
        <p:spPr bwMode="auto">
          <a:xfrm>
            <a:off x="16933" y="2801035"/>
            <a:ext cx="736195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roxima-nova"/>
                <a:cs typeface="Arial" pitchFamily="34" charset="0"/>
              </a:rPr>
              <a:t>               We first need to rearrange that data into order of magnitude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2775024465"/>
              </p:ext>
            </p:extLst>
          </p:nvPr>
        </p:nvGraphicFramePr>
        <p:xfrm>
          <a:off x="1676400" y="3886200"/>
          <a:ext cx="4572000" cy="533400"/>
        </p:xfrm>
        <a:graphic>
          <a:graphicData uri="http://schemas.openxmlformats.org/drawingml/2006/table">
            <a:tbl>
              <a:tblPr/>
              <a:tblGrid>
                <a:gridCol w="457200"/>
                <a:gridCol w="457200"/>
                <a:gridCol w="457200"/>
                <a:gridCol w="457200"/>
                <a:gridCol w="457200"/>
                <a:gridCol w="457200"/>
                <a:gridCol w="457200"/>
                <a:gridCol w="457200"/>
                <a:gridCol w="457200"/>
                <a:gridCol w="457200"/>
              </a:tblGrid>
              <a:tr h="533400">
                <a:tc>
                  <a:txBody>
                    <a:bodyPr/>
                    <a:lstStyle/>
                    <a:p>
                      <a:pPr algn="ctr"/>
                      <a:r>
                        <a:rPr lang="en-IN" dirty="0">
                          <a:effectLst/>
                        </a:rPr>
                        <a:t>65</a:t>
                      </a:r>
                    </a:p>
                  </a:txBody>
                  <a:tcPr anchor="ctr">
                    <a:lnL>
                      <a:noFill/>
                    </a:lnL>
                    <a:lnR>
                      <a:noFill/>
                    </a:lnR>
                    <a:lnT>
                      <a:noFill/>
                    </a:lnT>
                    <a:lnB>
                      <a:noFill/>
                    </a:lnB>
                  </a:tcPr>
                </a:tc>
                <a:tc>
                  <a:txBody>
                    <a:bodyPr/>
                    <a:lstStyle/>
                    <a:p>
                      <a:pPr algn="ctr"/>
                      <a:r>
                        <a:rPr lang="en-IN" dirty="0">
                          <a:effectLst/>
                        </a:rPr>
                        <a:t>55</a:t>
                      </a:r>
                    </a:p>
                  </a:txBody>
                  <a:tcPr anchor="ctr">
                    <a:lnL>
                      <a:noFill/>
                    </a:lnL>
                    <a:lnR>
                      <a:noFill/>
                    </a:lnR>
                    <a:lnT>
                      <a:noFill/>
                    </a:lnT>
                    <a:lnB>
                      <a:noFill/>
                    </a:lnB>
                  </a:tcPr>
                </a:tc>
                <a:tc>
                  <a:txBody>
                    <a:bodyPr/>
                    <a:lstStyle/>
                    <a:p>
                      <a:pPr algn="ctr"/>
                      <a:r>
                        <a:rPr lang="en-IN" dirty="0">
                          <a:effectLst/>
                        </a:rPr>
                        <a:t>89</a:t>
                      </a:r>
                    </a:p>
                  </a:txBody>
                  <a:tcPr anchor="ctr">
                    <a:lnL>
                      <a:noFill/>
                    </a:lnL>
                    <a:lnR>
                      <a:noFill/>
                    </a:lnR>
                    <a:lnT>
                      <a:noFill/>
                    </a:lnT>
                    <a:lnB>
                      <a:noFill/>
                    </a:lnB>
                  </a:tcPr>
                </a:tc>
                <a:tc>
                  <a:txBody>
                    <a:bodyPr/>
                    <a:lstStyle/>
                    <a:p>
                      <a:pPr algn="ctr"/>
                      <a:r>
                        <a:rPr lang="en-IN" dirty="0">
                          <a:effectLst/>
                        </a:rPr>
                        <a:t>56</a:t>
                      </a:r>
                    </a:p>
                  </a:txBody>
                  <a:tcPr anchor="ctr">
                    <a:lnL>
                      <a:noFill/>
                    </a:lnL>
                    <a:lnR>
                      <a:noFill/>
                    </a:lnR>
                    <a:lnT>
                      <a:noFill/>
                    </a:lnT>
                    <a:lnB>
                      <a:noFill/>
                    </a:lnB>
                  </a:tcPr>
                </a:tc>
                <a:tc>
                  <a:txBody>
                    <a:bodyPr/>
                    <a:lstStyle/>
                    <a:p>
                      <a:pPr algn="ctr"/>
                      <a:r>
                        <a:rPr lang="en-IN" dirty="0">
                          <a:effectLst/>
                        </a:rPr>
                        <a:t>35</a:t>
                      </a:r>
                    </a:p>
                  </a:txBody>
                  <a:tcPr anchor="ctr">
                    <a:lnL>
                      <a:noFill/>
                    </a:lnL>
                    <a:lnR>
                      <a:noFill/>
                    </a:lnR>
                    <a:lnT>
                      <a:noFill/>
                    </a:lnT>
                    <a:lnB>
                      <a:noFill/>
                    </a:lnB>
                  </a:tcPr>
                </a:tc>
                <a:tc>
                  <a:txBody>
                    <a:bodyPr/>
                    <a:lstStyle/>
                    <a:p>
                      <a:pPr algn="ctr"/>
                      <a:r>
                        <a:rPr lang="en-IN" dirty="0">
                          <a:effectLst/>
                        </a:rPr>
                        <a:t>14</a:t>
                      </a:r>
                    </a:p>
                  </a:txBody>
                  <a:tcPr anchor="ctr">
                    <a:lnL>
                      <a:noFill/>
                    </a:lnL>
                    <a:lnR>
                      <a:noFill/>
                    </a:lnR>
                    <a:lnT>
                      <a:noFill/>
                    </a:lnT>
                    <a:lnB>
                      <a:noFill/>
                    </a:lnB>
                  </a:tcPr>
                </a:tc>
                <a:tc>
                  <a:txBody>
                    <a:bodyPr/>
                    <a:lstStyle/>
                    <a:p>
                      <a:pPr algn="ctr"/>
                      <a:r>
                        <a:rPr lang="en-IN" dirty="0">
                          <a:effectLst/>
                        </a:rPr>
                        <a:t>56</a:t>
                      </a:r>
                    </a:p>
                  </a:txBody>
                  <a:tcPr anchor="ctr">
                    <a:lnL>
                      <a:noFill/>
                    </a:lnL>
                    <a:lnR>
                      <a:noFill/>
                    </a:lnR>
                    <a:lnT>
                      <a:noFill/>
                    </a:lnT>
                    <a:lnB>
                      <a:noFill/>
                    </a:lnB>
                  </a:tcPr>
                </a:tc>
                <a:tc>
                  <a:txBody>
                    <a:bodyPr/>
                    <a:lstStyle/>
                    <a:p>
                      <a:pPr algn="ctr"/>
                      <a:r>
                        <a:rPr lang="en-IN" dirty="0">
                          <a:effectLst/>
                        </a:rPr>
                        <a:t>55</a:t>
                      </a:r>
                    </a:p>
                  </a:txBody>
                  <a:tcPr anchor="ctr">
                    <a:lnL>
                      <a:noFill/>
                    </a:lnL>
                    <a:lnR>
                      <a:noFill/>
                    </a:lnR>
                    <a:lnT>
                      <a:noFill/>
                    </a:lnT>
                    <a:lnB>
                      <a:noFill/>
                    </a:lnB>
                  </a:tcPr>
                </a:tc>
                <a:tc>
                  <a:txBody>
                    <a:bodyPr/>
                    <a:lstStyle/>
                    <a:p>
                      <a:pPr algn="ctr"/>
                      <a:r>
                        <a:rPr lang="en-IN" dirty="0">
                          <a:effectLst/>
                        </a:rPr>
                        <a:t>87</a:t>
                      </a:r>
                    </a:p>
                  </a:txBody>
                  <a:tcPr anchor="ctr">
                    <a:lnL>
                      <a:noFill/>
                    </a:lnL>
                    <a:lnR>
                      <a:noFill/>
                    </a:lnR>
                    <a:lnT>
                      <a:noFill/>
                    </a:lnT>
                    <a:lnB>
                      <a:noFill/>
                    </a:lnB>
                  </a:tcPr>
                </a:tc>
                <a:tc>
                  <a:txBody>
                    <a:bodyPr/>
                    <a:lstStyle/>
                    <a:p>
                      <a:pPr algn="ctr"/>
                      <a:r>
                        <a:rPr lang="en-IN" dirty="0">
                          <a:effectLst/>
                        </a:rPr>
                        <a:t>45</a:t>
                      </a:r>
                    </a:p>
                  </a:txBody>
                  <a:tcPr anchor="ctr">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881853283"/>
              </p:ext>
            </p:extLst>
          </p:nvPr>
        </p:nvGraphicFramePr>
        <p:xfrm>
          <a:off x="1676400" y="5141684"/>
          <a:ext cx="4572000" cy="365760"/>
        </p:xfrm>
        <a:graphic>
          <a:graphicData uri="http://schemas.openxmlformats.org/drawingml/2006/table">
            <a:tbl>
              <a:tblPr/>
              <a:tblGrid>
                <a:gridCol w="457200"/>
                <a:gridCol w="457200"/>
                <a:gridCol w="457200"/>
                <a:gridCol w="457200"/>
                <a:gridCol w="457200"/>
                <a:gridCol w="457200"/>
                <a:gridCol w="457200"/>
                <a:gridCol w="457200"/>
                <a:gridCol w="457200"/>
                <a:gridCol w="457200"/>
              </a:tblGrid>
              <a:tr h="0">
                <a:tc>
                  <a:txBody>
                    <a:bodyPr/>
                    <a:lstStyle/>
                    <a:p>
                      <a:pPr algn="ctr"/>
                      <a:r>
                        <a:rPr lang="en-IN" dirty="0">
                          <a:effectLst/>
                        </a:rPr>
                        <a:t>14</a:t>
                      </a:r>
                    </a:p>
                  </a:txBody>
                  <a:tcPr anchor="ctr">
                    <a:lnL>
                      <a:noFill/>
                    </a:lnL>
                    <a:lnR>
                      <a:noFill/>
                    </a:lnR>
                    <a:lnT>
                      <a:noFill/>
                    </a:lnT>
                    <a:lnB>
                      <a:noFill/>
                    </a:lnB>
                  </a:tcPr>
                </a:tc>
                <a:tc>
                  <a:txBody>
                    <a:bodyPr/>
                    <a:lstStyle/>
                    <a:p>
                      <a:pPr algn="ctr"/>
                      <a:r>
                        <a:rPr lang="en-IN" dirty="0">
                          <a:effectLst/>
                        </a:rPr>
                        <a:t>35</a:t>
                      </a:r>
                    </a:p>
                  </a:txBody>
                  <a:tcPr anchor="ctr">
                    <a:lnL>
                      <a:noFill/>
                    </a:lnL>
                    <a:lnR>
                      <a:noFill/>
                    </a:lnR>
                    <a:lnT>
                      <a:noFill/>
                    </a:lnT>
                    <a:lnB>
                      <a:noFill/>
                    </a:lnB>
                  </a:tcPr>
                </a:tc>
                <a:tc>
                  <a:txBody>
                    <a:bodyPr/>
                    <a:lstStyle/>
                    <a:p>
                      <a:pPr algn="ctr"/>
                      <a:r>
                        <a:rPr lang="en-IN" dirty="0">
                          <a:effectLst/>
                        </a:rPr>
                        <a:t>45</a:t>
                      </a:r>
                    </a:p>
                  </a:txBody>
                  <a:tcPr anchor="ctr">
                    <a:lnL>
                      <a:noFill/>
                    </a:lnL>
                    <a:lnR>
                      <a:noFill/>
                    </a:lnR>
                    <a:lnT>
                      <a:noFill/>
                    </a:lnT>
                    <a:lnB>
                      <a:noFill/>
                    </a:lnB>
                  </a:tcPr>
                </a:tc>
                <a:tc>
                  <a:txBody>
                    <a:bodyPr/>
                    <a:lstStyle/>
                    <a:p>
                      <a:pPr algn="ctr"/>
                      <a:r>
                        <a:rPr lang="en-IN" dirty="0">
                          <a:effectLst/>
                        </a:rPr>
                        <a:t>55</a:t>
                      </a:r>
                    </a:p>
                  </a:txBody>
                  <a:tcPr anchor="ctr">
                    <a:lnL>
                      <a:noFill/>
                    </a:lnL>
                    <a:lnR>
                      <a:noFill/>
                    </a:lnR>
                    <a:lnT>
                      <a:noFill/>
                    </a:lnT>
                    <a:lnB>
                      <a:noFill/>
                    </a:lnB>
                  </a:tcPr>
                </a:tc>
                <a:tc>
                  <a:txBody>
                    <a:bodyPr/>
                    <a:lstStyle/>
                    <a:p>
                      <a:pPr algn="ctr"/>
                      <a:r>
                        <a:rPr lang="en-IN" b="1" dirty="0">
                          <a:effectLst/>
                        </a:rPr>
                        <a:t>55</a:t>
                      </a:r>
                      <a:endParaRPr lang="en-IN" dirty="0">
                        <a:effectLst/>
                      </a:endParaRPr>
                    </a:p>
                  </a:txBody>
                  <a:tcPr anchor="ctr">
                    <a:lnL>
                      <a:noFill/>
                    </a:lnL>
                    <a:lnR>
                      <a:noFill/>
                    </a:lnR>
                    <a:lnT>
                      <a:noFill/>
                    </a:lnT>
                    <a:lnB>
                      <a:noFill/>
                    </a:lnB>
                  </a:tcPr>
                </a:tc>
                <a:tc>
                  <a:txBody>
                    <a:bodyPr/>
                    <a:lstStyle/>
                    <a:p>
                      <a:pPr algn="ctr"/>
                      <a:r>
                        <a:rPr lang="en-IN" b="1" dirty="0">
                          <a:effectLst/>
                        </a:rPr>
                        <a:t>56</a:t>
                      </a:r>
                      <a:endParaRPr lang="en-IN" dirty="0">
                        <a:effectLst/>
                      </a:endParaRPr>
                    </a:p>
                  </a:txBody>
                  <a:tcPr anchor="ctr">
                    <a:lnL>
                      <a:noFill/>
                    </a:lnL>
                    <a:lnR>
                      <a:noFill/>
                    </a:lnR>
                    <a:lnT>
                      <a:noFill/>
                    </a:lnT>
                    <a:lnB>
                      <a:noFill/>
                    </a:lnB>
                  </a:tcPr>
                </a:tc>
                <a:tc>
                  <a:txBody>
                    <a:bodyPr/>
                    <a:lstStyle/>
                    <a:p>
                      <a:pPr algn="ctr"/>
                      <a:r>
                        <a:rPr lang="en-IN" dirty="0">
                          <a:effectLst/>
                        </a:rPr>
                        <a:t>56</a:t>
                      </a:r>
                    </a:p>
                  </a:txBody>
                  <a:tcPr anchor="ctr">
                    <a:lnL>
                      <a:noFill/>
                    </a:lnL>
                    <a:lnR>
                      <a:noFill/>
                    </a:lnR>
                    <a:lnT>
                      <a:noFill/>
                    </a:lnT>
                    <a:lnB>
                      <a:noFill/>
                    </a:lnB>
                  </a:tcPr>
                </a:tc>
                <a:tc>
                  <a:txBody>
                    <a:bodyPr/>
                    <a:lstStyle/>
                    <a:p>
                      <a:pPr algn="ctr"/>
                      <a:r>
                        <a:rPr lang="en-IN" dirty="0">
                          <a:effectLst/>
                        </a:rPr>
                        <a:t>65</a:t>
                      </a:r>
                    </a:p>
                  </a:txBody>
                  <a:tcPr anchor="ctr">
                    <a:lnL>
                      <a:noFill/>
                    </a:lnL>
                    <a:lnR>
                      <a:noFill/>
                    </a:lnR>
                    <a:lnT>
                      <a:noFill/>
                    </a:lnT>
                    <a:lnB>
                      <a:noFill/>
                    </a:lnB>
                  </a:tcPr>
                </a:tc>
                <a:tc>
                  <a:txBody>
                    <a:bodyPr/>
                    <a:lstStyle/>
                    <a:p>
                      <a:pPr algn="ctr"/>
                      <a:r>
                        <a:rPr lang="en-IN" dirty="0">
                          <a:effectLst/>
                        </a:rPr>
                        <a:t>87</a:t>
                      </a:r>
                    </a:p>
                  </a:txBody>
                  <a:tcPr anchor="ctr">
                    <a:lnL>
                      <a:noFill/>
                    </a:lnL>
                    <a:lnR>
                      <a:noFill/>
                    </a:lnR>
                    <a:lnT>
                      <a:noFill/>
                    </a:lnT>
                    <a:lnB>
                      <a:noFill/>
                    </a:lnB>
                  </a:tcPr>
                </a:tc>
                <a:tc>
                  <a:txBody>
                    <a:bodyPr/>
                    <a:lstStyle/>
                    <a:p>
                      <a:pPr algn="ctr"/>
                      <a:r>
                        <a:rPr lang="en-IN" dirty="0">
                          <a:effectLst/>
                        </a:rPr>
                        <a:t>89</a:t>
                      </a:r>
                    </a:p>
                  </a:txBody>
                  <a:tcPr anchor="ctr">
                    <a:lnL>
                      <a:noFill/>
                    </a:lnL>
                    <a:lnR>
                      <a:noFill/>
                    </a:lnR>
                    <a:lnT>
                      <a:noFill/>
                    </a:lnT>
                    <a:lnB>
                      <a:noFill/>
                    </a:lnB>
                  </a:tcPr>
                </a:tc>
              </a:tr>
            </a:tbl>
          </a:graphicData>
        </a:graphic>
      </p:graphicFrame>
      <p:sp>
        <p:nvSpPr>
          <p:cNvPr id="9" name="Rectangle 2"/>
          <p:cNvSpPr>
            <a:spLocks noChangeArrowheads="1"/>
          </p:cNvSpPr>
          <p:nvPr/>
        </p:nvSpPr>
        <p:spPr bwMode="auto">
          <a:xfrm>
            <a:off x="16933" y="4662845"/>
            <a:ext cx="8822267"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proxima-nova"/>
                <a:cs typeface="Arial" pitchFamily="34" charset="0"/>
              </a:rPr>
              <a:t>         We again rearrange that data into order of magnitude (smallest first):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proxima-nov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proxima-nova"/>
                <a:cs typeface="Arial" pitchFamily="34" charset="0"/>
              </a:rPr>
              <a:t>           Only now we have to take the 5th and 6th score in our data set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proxima-nova"/>
                <a:cs typeface="Arial" pitchFamily="34" charset="0"/>
              </a:rPr>
              <a:t>           average them to get a median of 55.5.</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808436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dirty="0" smtClean="0"/>
              <a:t>Mode</a:t>
            </a:r>
            <a:endParaRPr lang="en-IN" dirty="0"/>
          </a:p>
        </p:txBody>
      </p:sp>
      <p:sp>
        <p:nvSpPr>
          <p:cNvPr id="3" name="Content Placeholder 2"/>
          <p:cNvSpPr>
            <a:spLocks noGrp="1"/>
          </p:cNvSpPr>
          <p:nvPr>
            <p:ph sz="quarter" idx="1"/>
          </p:nvPr>
        </p:nvSpPr>
        <p:spPr>
          <a:xfrm>
            <a:off x="457200" y="1143000"/>
            <a:ext cx="8229600" cy="4983163"/>
          </a:xfrm>
        </p:spPr>
        <p:txBody>
          <a:bodyPr/>
          <a:lstStyle/>
          <a:p>
            <a:r>
              <a:rPr lang="en-US" sz="1800" dirty="0" smtClean="0"/>
              <a:t>The </a:t>
            </a:r>
            <a:r>
              <a:rPr lang="en-US" sz="1800" dirty="0"/>
              <a:t>mode is the most frequent score in our data set. On a histogram it represents the highest bar in a bar chart or </a:t>
            </a:r>
            <a:r>
              <a:rPr lang="en-US" sz="1800" dirty="0" smtClean="0"/>
              <a:t>histogram in fig-1</a:t>
            </a:r>
            <a:r>
              <a:rPr lang="en-US" dirty="0" smtClean="0"/>
              <a:t>.</a:t>
            </a:r>
          </a:p>
          <a:p>
            <a:pPr marL="0" indent="0">
              <a:buNone/>
            </a:pPr>
            <a:endParaRPr lang="en-US" dirty="0"/>
          </a:p>
          <a:p>
            <a:endParaRPr lang="en-IN"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066926"/>
            <a:ext cx="2743200" cy="2133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04801" y="4648200"/>
            <a:ext cx="7848600" cy="1477328"/>
          </a:xfrm>
          <a:prstGeom prst="rect">
            <a:avLst/>
          </a:prstGeom>
        </p:spPr>
        <p:txBody>
          <a:bodyPr wrap="square">
            <a:spAutoFit/>
          </a:bodyPr>
          <a:lstStyle/>
          <a:p>
            <a:pPr algn="just"/>
            <a:r>
              <a:rPr lang="en-US" dirty="0"/>
              <a:t>Normally, the mode is used for categorical data where we wish to know which is the most common category, as illustrated </a:t>
            </a:r>
            <a:r>
              <a:rPr lang="en-US" dirty="0" smtClean="0"/>
              <a:t>in fig-2.</a:t>
            </a:r>
          </a:p>
          <a:p>
            <a:pPr algn="just"/>
            <a:r>
              <a:rPr lang="en-US" dirty="0"/>
              <a:t>However, one of the problems with the mode is that it is not unique, so it leaves us with problems when we have two or more values that share the highest frequency, such as </a:t>
            </a:r>
            <a:r>
              <a:rPr lang="en-US" dirty="0" smtClean="0"/>
              <a:t>fig-3.</a:t>
            </a:r>
            <a:endParaRPr lang="en-IN" dirty="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95600" y="2065868"/>
            <a:ext cx="2667000" cy="2125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338262" y="4276468"/>
            <a:ext cx="838200" cy="276999"/>
          </a:xfrm>
          <a:prstGeom prst="rect">
            <a:avLst/>
          </a:prstGeom>
          <a:noFill/>
        </p:spPr>
        <p:txBody>
          <a:bodyPr wrap="square" rtlCol="0">
            <a:spAutoFit/>
          </a:bodyPr>
          <a:lstStyle/>
          <a:p>
            <a:r>
              <a:rPr lang="en-IN" sz="1200" dirty="0" smtClean="0"/>
              <a:t>Fig-1</a:t>
            </a:r>
            <a:endParaRPr lang="en-IN" sz="1200" dirty="0"/>
          </a:p>
        </p:txBody>
      </p:sp>
      <p:sp>
        <p:nvSpPr>
          <p:cNvPr id="8" name="TextBox 7"/>
          <p:cNvSpPr txBox="1"/>
          <p:nvPr/>
        </p:nvSpPr>
        <p:spPr>
          <a:xfrm>
            <a:off x="4343400" y="4249468"/>
            <a:ext cx="647700" cy="276999"/>
          </a:xfrm>
          <a:prstGeom prst="rect">
            <a:avLst/>
          </a:prstGeom>
          <a:noFill/>
        </p:spPr>
        <p:txBody>
          <a:bodyPr wrap="square" rtlCol="0">
            <a:spAutoFit/>
          </a:bodyPr>
          <a:lstStyle/>
          <a:p>
            <a:r>
              <a:rPr lang="en-IN" sz="1200" dirty="0" smtClean="0"/>
              <a:t>Fig-2</a:t>
            </a:r>
            <a:endParaRPr lang="en-IN" sz="1200" dirty="0"/>
          </a:p>
        </p:txBody>
      </p:sp>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91200" y="2065868"/>
            <a:ext cx="2286000" cy="2148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7162800" y="4263627"/>
            <a:ext cx="647700" cy="276999"/>
          </a:xfrm>
          <a:prstGeom prst="rect">
            <a:avLst/>
          </a:prstGeom>
          <a:noFill/>
        </p:spPr>
        <p:txBody>
          <a:bodyPr wrap="square" rtlCol="0">
            <a:spAutoFit/>
          </a:bodyPr>
          <a:lstStyle/>
          <a:p>
            <a:r>
              <a:rPr lang="en-IN" sz="1200" dirty="0" smtClean="0"/>
              <a:t>Fig-3</a:t>
            </a:r>
            <a:endParaRPr lang="en-IN" sz="1200" dirty="0"/>
          </a:p>
        </p:txBody>
      </p:sp>
    </p:spTree>
    <p:extLst>
      <p:ext uri="{BB962C8B-B14F-4D97-AF65-F5344CB8AC3E}">
        <p14:creationId xmlns:p14="http://schemas.microsoft.com/office/powerpoint/2010/main" xmlns="" val="179598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
            </a:r>
            <a:br>
              <a:rPr lang="en-US" sz="3600" dirty="0" smtClean="0"/>
            </a:br>
            <a:r>
              <a:rPr lang="en-US" dirty="0"/>
              <a:t/>
            </a:r>
            <a:br>
              <a:rPr lang="en-US" dirty="0"/>
            </a:br>
            <a:r>
              <a:rPr lang="en-US" sz="4000" dirty="0" smtClean="0"/>
              <a:t> Skewed Distributions </a:t>
            </a:r>
            <a:endParaRPr lang="en-IN" dirty="0"/>
          </a:p>
        </p:txBody>
      </p:sp>
      <p:sp>
        <p:nvSpPr>
          <p:cNvPr id="3" name="Content Placeholder 2"/>
          <p:cNvSpPr>
            <a:spLocks noGrp="1"/>
          </p:cNvSpPr>
          <p:nvPr>
            <p:ph sz="quarter" idx="1"/>
          </p:nvPr>
        </p:nvSpPr>
        <p:spPr>
          <a:xfrm>
            <a:off x="457200" y="1066800"/>
            <a:ext cx="8229600" cy="5059363"/>
          </a:xfrm>
        </p:spPr>
        <p:txBody>
          <a:bodyPr>
            <a:normAutofit/>
          </a:bodyPr>
          <a:lstStyle/>
          <a:p>
            <a:r>
              <a:rPr lang="en-US" sz="2000" dirty="0" smtClean="0"/>
              <a:t>An </a:t>
            </a:r>
            <a:r>
              <a:rPr lang="en-US" sz="2000" dirty="0"/>
              <a:t>example of a normally distributed set of data is presented </a:t>
            </a:r>
            <a:r>
              <a:rPr lang="en-US" sz="2000" dirty="0" smtClean="0"/>
              <a:t>below.</a:t>
            </a:r>
          </a:p>
          <a:p>
            <a:pPr marL="0" indent="0">
              <a:buNone/>
            </a:pPr>
            <a:endParaRPr lang="en-IN" sz="20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8400" y="1676400"/>
            <a:ext cx="3388255"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33400" y="4495800"/>
            <a:ext cx="7543800" cy="1754326"/>
          </a:xfrm>
          <a:prstGeom prst="rect">
            <a:avLst/>
          </a:prstGeom>
        </p:spPr>
        <p:txBody>
          <a:bodyPr wrap="square">
            <a:spAutoFit/>
          </a:bodyPr>
          <a:lstStyle/>
          <a:p>
            <a:endParaRPr lang="en-US" dirty="0" smtClean="0"/>
          </a:p>
          <a:p>
            <a:pPr>
              <a:buFont typeface="Arial" pitchFamily="34" charset="0"/>
              <a:buChar char="•"/>
            </a:pPr>
            <a:r>
              <a:rPr lang="en-US" dirty="0" smtClean="0"/>
              <a:t>In </a:t>
            </a:r>
            <a:r>
              <a:rPr lang="en-US" dirty="0"/>
              <a:t>any symmetrical distribution the mean, median and mode are </a:t>
            </a:r>
            <a:r>
              <a:rPr lang="en-US" dirty="0" smtClean="0"/>
              <a:t>equal.</a:t>
            </a:r>
          </a:p>
          <a:p>
            <a:pPr>
              <a:buFont typeface="Arial" pitchFamily="34" charset="0"/>
              <a:buChar char="•"/>
            </a:pPr>
            <a:r>
              <a:rPr lang="en-US" dirty="0" smtClean="0"/>
              <a:t> </a:t>
            </a:r>
            <a:r>
              <a:rPr lang="en-US" b="1" dirty="0"/>
              <a:t>M</a:t>
            </a:r>
            <a:r>
              <a:rPr lang="en-US" b="1" dirty="0" smtClean="0"/>
              <a:t>ean</a:t>
            </a:r>
            <a:r>
              <a:rPr lang="en-US" dirty="0" smtClean="0"/>
              <a:t> </a:t>
            </a:r>
            <a:r>
              <a:rPr lang="en-US" dirty="0"/>
              <a:t>is widely preferred as the best measure of central tendency because it is the measure that includes all the values in the data set for its </a:t>
            </a:r>
            <a:r>
              <a:rPr lang="en-US" dirty="0" smtClean="0"/>
              <a:t>calculation.</a:t>
            </a:r>
            <a:endParaRPr lang="en-IN" dirty="0"/>
          </a:p>
        </p:txBody>
      </p:sp>
    </p:spTree>
    <p:extLst>
      <p:ext uri="{BB962C8B-B14F-4D97-AF65-F5344CB8AC3E}">
        <p14:creationId xmlns:p14="http://schemas.microsoft.com/office/powerpoint/2010/main" xmlns="" val="37514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IN" dirty="0" smtClean="0"/>
              <a:t>Contd.</a:t>
            </a:r>
            <a:endParaRPr lang="en-IN" dirty="0"/>
          </a:p>
        </p:txBody>
      </p:sp>
      <p:sp>
        <p:nvSpPr>
          <p:cNvPr id="3" name="Content Placeholder 2"/>
          <p:cNvSpPr>
            <a:spLocks noGrp="1"/>
          </p:cNvSpPr>
          <p:nvPr>
            <p:ph sz="quarter" idx="1"/>
          </p:nvPr>
        </p:nvSpPr>
        <p:spPr>
          <a:xfrm>
            <a:off x="457200" y="990600"/>
            <a:ext cx="8229600" cy="5135563"/>
          </a:xfrm>
        </p:spPr>
        <p:txBody>
          <a:bodyPr/>
          <a:lstStyle/>
          <a:p>
            <a:pPr marL="0" indent="0">
              <a:buNone/>
            </a:pPr>
            <a:r>
              <a:rPr lang="en-US" sz="1800" dirty="0"/>
              <a:t>However, when our data is skewed, for example, as with the right-skewed data set below:</a:t>
            </a:r>
          </a:p>
          <a:p>
            <a:pPr marL="0" indent="0">
              <a:buNone/>
            </a:pPr>
            <a:endParaRPr lang="en-IN"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25158" y="1600200"/>
            <a:ext cx="295275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28600" y="4267200"/>
            <a:ext cx="7848600" cy="1754326"/>
          </a:xfrm>
          <a:prstGeom prst="rect">
            <a:avLst/>
          </a:prstGeom>
        </p:spPr>
        <p:txBody>
          <a:bodyPr wrap="square">
            <a:spAutoFit/>
          </a:bodyPr>
          <a:lstStyle/>
          <a:p>
            <a:pPr>
              <a:buFont typeface="Arial" pitchFamily="34" charset="0"/>
              <a:buChar char="•"/>
            </a:pPr>
            <a:r>
              <a:rPr lang="en-US" dirty="0" smtClean="0"/>
              <a:t>Median </a:t>
            </a:r>
            <a:r>
              <a:rPr lang="en-US" dirty="0"/>
              <a:t>is generally considered to be the best representative of the central location of the data. </a:t>
            </a:r>
            <a:endParaRPr lang="en-US" dirty="0" smtClean="0"/>
          </a:p>
          <a:p>
            <a:pPr>
              <a:buFont typeface="Arial" pitchFamily="34" charset="0"/>
              <a:buChar char="•"/>
            </a:pPr>
            <a:r>
              <a:rPr lang="en-US" dirty="0" smtClean="0"/>
              <a:t>The </a:t>
            </a:r>
            <a:r>
              <a:rPr lang="en-US" dirty="0"/>
              <a:t>more skewed the distribution, the greater the difference between the median and </a:t>
            </a:r>
            <a:r>
              <a:rPr lang="en-US" dirty="0" smtClean="0"/>
              <a:t>mean .</a:t>
            </a:r>
          </a:p>
          <a:p>
            <a:pPr>
              <a:buFont typeface="Arial" pitchFamily="34" charset="0"/>
              <a:buChar char="•"/>
            </a:pPr>
            <a:r>
              <a:rPr lang="en-US" dirty="0" smtClean="0"/>
              <a:t>The </a:t>
            </a:r>
            <a:r>
              <a:rPr lang="en-US" dirty="0"/>
              <a:t>greater emphasis should be placed on using the median as opposed to the mean. </a:t>
            </a:r>
            <a:endParaRPr lang="en-US" dirty="0" smtClean="0"/>
          </a:p>
        </p:txBody>
      </p:sp>
    </p:spTree>
    <p:extLst>
      <p:ext uri="{BB962C8B-B14F-4D97-AF65-F5344CB8AC3E}">
        <p14:creationId xmlns:p14="http://schemas.microsoft.com/office/powerpoint/2010/main" xmlns="" val="33234701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896</TotalTime>
  <Words>1131</Words>
  <Application>Microsoft Office PowerPoint</Application>
  <PresentationFormat>On-screen Show (4:3)</PresentationFormat>
  <Paragraphs>232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Oriel</vt:lpstr>
      <vt:lpstr>Slide 1</vt:lpstr>
      <vt:lpstr>Assignment 1</vt:lpstr>
      <vt:lpstr>Measures of Central Tendency</vt:lpstr>
      <vt:lpstr>Measures of Central Tendency</vt:lpstr>
      <vt:lpstr>Mean</vt:lpstr>
      <vt:lpstr>Median</vt:lpstr>
      <vt:lpstr>Mode</vt:lpstr>
      <vt:lpstr>   Skewed Distributions </vt:lpstr>
      <vt:lpstr>Contd.</vt:lpstr>
      <vt:lpstr> Summary of when to use the mean, median and mode</vt:lpstr>
      <vt:lpstr>Variance and Standard Deviation</vt:lpstr>
      <vt:lpstr>Example</vt:lpstr>
      <vt:lpstr>PRACTICE-1</vt:lpstr>
      <vt:lpstr>Mean Without Library Function</vt:lpstr>
      <vt:lpstr>Median without library function</vt:lpstr>
      <vt:lpstr>Mode without library function</vt:lpstr>
      <vt:lpstr>Mode with library function</vt:lpstr>
      <vt:lpstr>Mode with library function</vt:lpstr>
      <vt:lpstr>Anaconda Platform</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Benefits of Using Python Anaconda</vt:lpstr>
      <vt:lpstr>The Jupyter Notebook</vt:lpstr>
      <vt:lpstr>Slide 34</vt:lpstr>
      <vt:lpstr>Slide 35</vt:lpstr>
      <vt:lpstr>Slide 36</vt:lpstr>
      <vt:lpstr>Slide 37</vt:lpstr>
      <vt:lpstr>Slide 38</vt:lpstr>
      <vt:lpstr>Slide 39</vt:lpstr>
      <vt:lpstr>Introduction to Google-colab</vt:lpstr>
      <vt:lpstr>Slide 41</vt:lpstr>
      <vt:lpstr>        Assignment-1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tcstcs</dc:creator>
  <cp:lastModifiedBy>tcs</cp:lastModifiedBy>
  <cp:revision>68</cp:revision>
  <dcterms:created xsi:type="dcterms:W3CDTF">2020-10-17T10:40:22Z</dcterms:created>
  <dcterms:modified xsi:type="dcterms:W3CDTF">2022-08-09T13:53:57Z</dcterms:modified>
</cp:coreProperties>
</file>