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78B9-39A4-C244-9DA7-4D8DF3AB8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2FC67-9F86-E048-9BE9-062C135E7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186A4-8240-6D45-A70F-DECEE031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06.02.18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C221F-48A7-194D-B55D-F98A616F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A0B49-0457-954B-B1A9-1DAE238F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F920-C488-DD44-B0E8-F9FDB15D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96207-56BA-CC4D-ABD8-FB2F809BF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A177F-8C80-0D42-852E-DDF2428A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06.02.18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3E803-6B2C-7C4A-84F0-DD723DF8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EEA37-8548-824D-85D4-90D30304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43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08276-BE0D-D949-81FC-F06DD3D80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537D7-0963-B447-8E75-D3064ADFB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42B30-6ECA-6449-8431-2450D588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06.02.18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4407E-40A4-8545-AD2B-639A0012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17BA4-6BAA-CE4A-9575-38730C1B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10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2394-4F62-F348-990C-387C95EA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AB5C0-4E13-1F4B-BA1A-5BC9B0449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B0902-0437-3945-BAF4-BF9B6FBA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06.02.18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A01C8-85DE-C34C-A68D-7D3589B5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0E23F-A5ED-174F-A721-594A11C9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52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9DB7F-3E5F-694B-A00C-2E4D27520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E6DD2-236B-4043-BBD4-DB7CFF068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C32AA-3865-0A42-97E9-5F25D713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06.02.18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14DD2-5234-124C-A942-50307557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3E284-8DA4-A948-8FD3-9105D966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29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D849-47F8-2948-835A-7C5A67BC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CC18B-D849-A448-B7F8-3C2550BE2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8AB3C-C89B-324A-88FB-F15E03233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BC3AD-EC5F-524A-AC0B-149C884E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06.02.18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CA3BA-EF75-E047-8D4D-AD3867E0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27ED6-2D8D-D443-A17D-3307375B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66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F662-4B44-EC42-A30D-A16E55E3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339B8-E69E-3F4C-B70E-E0CC8F7A4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5CF05-2981-AC4B-A324-2E99E79BB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DDBFB-1890-F244-8B0B-0D52F3C58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4D795-9910-5B42-8B43-A89769D23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CAB812-FE12-9D40-8318-40F24CB0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06.02.18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EC594-A0CA-F048-8AAB-FE338BF4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0764A7-CB3F-F84B-A9BB-64DA735B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44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20DF-7B6F-0048-8953-9E78DD58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B2AA8-B8A4-D848-947A-B0230631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06.02.18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2CA09-56A7-EE4A-A609-FAD9FD3A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DC311-05BD-8045-9FB9-A274DAC5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1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3F45F-37E0-864E-89F8-2ECBB6CB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06.02.18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F3BB9-8E38-4F4E-B69A-4A551B6B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60502-65DC-744C-8AC6-E4F0D243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29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C1377-55B3-2748-92ED-0C0480832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392A-151B-8D46-8E79-52BB943BC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BE294-DF96-144D-9637-092B5BBD3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C7C3F-AA56-AB4D-ACCC-C4F39F03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06.02.18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EF77E-A7B3-9A4C-91AF-79BC87A9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81E64-030A-1C46-AB87-368DCF5A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2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F29CB-8ACB-4F49-88D7-77640C7E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9833EB-BB4E-904C-9080-FE6EA7D1F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C6B00-C768-3545-80D2-D21853E44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6C390-8010-4044-BF01-6B09DACD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06.02.18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E3975-B4BF-754E-81B7-94B48562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580AA-A9C5-994B-A540-5DA9931F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38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6FF83-C7E7-F14A-8835-3A66FB31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19768-10EE-A54E-B25C-7B05F1277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D6887-FBA2-0C43-9B7A-027B76871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48B02-BA6B-C94B-B498-A07DA6464472}" type="datetimeFigureOut">
              <a:rPr lang="de-DE" smtClean="0"/>
              <a:t>06.02.18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B8828-1C44-EF4E-A75B-CA388FEDB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5B58C-EFC2-AE41-B85C-602D2E973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45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(null)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(null)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(null)"/><Relationship Id="rId7" Type="http://schemas.openxmlformats.org/officeDocument/2006/relationships/image" Target="../media/image17.png"/><Relationship Id="rId2" Type="http://schemas.openxmlformats.org/officeDocument/2006/relationships/image" Target="../media/image12.(null)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8E65BF-57B8-C34A-BF0F-02E61A23A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" y="1961008"/>
            <a:ext cx="4057096" cy="4057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A7731D-797C-FE4C-B155-02CDF2F61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391" y="1958636"/>
            <a:ext cx="4059468" cy="40594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BDEB26-C736-A04D-82C1-F7FD22ABA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673" y="1958636"/>
            <a:ext cx="4059468" cy="40594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606C33-3B42-5449-A044-11FDB719C658}"/>
                  </a:ext>
                </a:extLst>
              </p:cNvPr>
              <p:cNvSpPr txBox="1"/>
              <p:nvPr/>
            </p:nvSpPr>
            <p:spPr>
              <a:xfrm>
                <a:off x="1809736" y="6018104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606C33-3B42-5449-A044-11FDB719C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36" y="6018104"/>
                <a:ext cx="596574" cy="276999"/>
              </a:xfrm>
              <a:prstGeom prst="rect">
                <a:avLst/>
              </a:prstGeom>
              <a:blipFill>
                <a:blip r:embed="rId5"/>
                <a:stretch>
                  <a:fillRect l="-2083" r="-8333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DAB569-B22E-7A48-AB86-5D183A6ABCDE}"/>
                  </a:ext>
                </a:extLst>
              </p:cNvPr>
              <p:cNvSpPr txBox="1"/>
              <p:nvPr/>
            </p:nvSpPr>
            <p:spPr>
              <a:xfrm>
                <a:off x="5892512" y="60181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DAB569-B22E-7A48-AB86-5D183A6AB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512" y="6018103"/>
                <a:ext cx="596574" cy="276999"/>
              </a:xfrm>
              <a:prstGeom prst="rect">
                <a:avLst/>
              </a:prstGeom>
              <a:blipFill>
                <a:blip r:embed="rId6"/>
                <a:stretch>
                  <a:fillRect l="-4167" r="-8333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F7D7182-4DD0-3647-829A-E221423910E5}"/>
                  </a:ext>
                </a:extLst>
              </p:cNvPr>
              <p:cNvSpPr txBox="1"/>
              <p:nvPr/>
            </p:nvSpPr>
            <p:spPr>
              <a:xfrm>
                <a:off x="9950794" y="60181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F7D7182-4DD0-3647-829A-E22142391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794" y="6018103"/>
                <a:ext cx="596574" cy="276999"/>
              </a:xfrm>
              <a:prstGeom prst="rect">
                <a:avLst/>
              </a:prstGeom>
              <a:blipFill>
                <a:blip r:embed="rId7"/>
                <a:stretch>
                  <a:fillRect l="-6250" r="-6250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FE0CCA-0029-1141-B8D3-BC3E713169D8}"/>
                  </a:ext>
                </a:extLst>
              </p:cNvPr>
              <p:cNvSpPr txBox="1"/>
              <p:nvPr/>
            </p:nvSpPr>
            <p:spPr>
              <a:xfrm>
                <a:off x="11588885" y="4180549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FE0CCA-0029-1141-B8D3-BC3E71316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8885" y="4180549"/>
                <a:ext cx="183319" cy="276999"/>
              </a:xfrm>
              <a:prstGeom prst="rect">
                <a:avLst/>
              </a:prstGeom>
              <a:blipFill>
                <a:blip r:embed="rId8"/>
                <a:stretch>
                  <a:fillRect l="-13333" r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966EC-A40A-ED45-A3B5-CCF1D082E908}"/>
                  </a:ext>
                </a:extLst>
              </p:cNvPr>
              <p:cNvSpPr txBox="1"/>
              <p:nvPr/>
            </p:nvSpPr>
            <p:spPr>
              <a:xfrm>
                <a:off x="3477508" y="4180551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966EC-A40A-ED45-A3B5-CCF1D082E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508" y="4180551"/>
                <a:ext cx="183319" cy="276999"/>
              </a:xfrm>
              <a:prstGeom prst="rect">
                <a:avLst/>
              </a:prstGeom>
              <a:blipFill>
                <a:blip r:embed="rId9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C35356-F83B-5741-BE39-235F289B56BC}"/>
                  </a:ext>
                </a:extLst>
              </p:cNvPr>
              <p:cNvSpPr txBox="1"/>
              <p:nvPr/>
            </p:nvSpPr>
            <p:spPr>
              <a:xfrm>
                <a:off x="7531789" y="4180550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C35356-F83B-5741-BE39-235F289B5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789" y="4180550"/>
                <a:ext cx="183319" cy="276999"/>
              </a:xfrm>
              <a:prstGeom prst="rect">
                <a:avLst/>
              </a:prstGeom>
              <a:blipFill>
                <a:blip r:embed="rId9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7B0EE6-5868-234A-901F-706EA46DBD15}"/>
                  </a:ext>
                </a:extLst>
              </p:cNvPr>
              <p:cNvSpPr txBox="1"/>
              <p:nvPr/>
            </p:nvSpPr>
            <p:spPr>
              <a:xfrm>
                <a:off x="6208078" y="2463768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7B0EE6-5868-234A-901F-706EA46DB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078" y="2463768"/>
                <a:ext cx="183320" cy="276999"/>
              </a:xfrm>
              <a:prstGeom prst="rect">
                <a:avLst/>
              </a:prstGeom>
              <a:blipFill>
                <a:blip r:embed="rId10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F6D14B-2A39-7C4D-A7A4-DBAD674B3B16}"/>
                  </a:ext>
                </a:extLst>
              </p:cNvPr>
              <p:cNvSpPr txBox="1"/>
              <p:nvPr/>
            </p:nvSpPr>
            <p:spPr>
              <a:xfrm>
                <a:off x="2131331" y="2463768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F6D14B-2A39-7C4D-A7A4-DBAD674B3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331" y="2463768"/>
                <a:ext cx="183320" cy="276999"/>
              </a:xfrm>
              <a:prstGeom prst="rect">
                <a:avLst/>
              </a:prstGeom>
              <a:blipFill>
                <a:blip r:embed="rId1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E8C5F4A-921A-5B42-9347-201DD1CCC5F3}"/>
                  </a:ext>
                </a:extLst>
              </p:cNvPr>
              <p:cNvSpPr txBox="1"/>
              <p:nvPr/>
            </p:nvSpPr>
            <p:spPr>
              <a:xfrm>
                <a:off x="10249081" y="2463768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E8C5F4A-921A-5B42-9347-201DD1CCC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081" y="2463768"/>
                <a:ext cx="183320" cy="276999"/>
              </a:xfrm>
              <a:prstGeom prst="rect">
                <a:avLst/>
              </a:prstGeom>
              <a:blipFill>
                <a:blip r:embed="rId11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FE9C2B-3CA9-2B42-8EDC-DDAED20379DA}"/>
                  </a:ext>
                </a:extLst>
              </p:cNvPr>
              <p:cNvSpPr txBox="1"/>
              <p:nvPr/>
            </p:nvSpPr>
            <p:spPr>
              <a:xfrm>
                <a:off x="437819" y="365729"/>
                <a:ext cx="2743833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err="1">
                    <a:latin typeface="Avenir Next Medium" panose="020B0503020202020204" pitchFamily="34" charset="0"/>
                  </a:rPr>
                  <a:t>Bifurcation</a:t>
                </a:r>
                <a:r>
                  <a:rPr lang="de-DE" sz="2400" dirty="0">
                    <a:latin typeface="Avenir Next Medium" panose="020B0503020202020204" pitchFamily="34" charset="0"/>
                  </a:rPr>
                  <a:t> </a:t>
                </a:r>
                <a:r>
                  <a:rPr lang="de-DE" sz="2400" dirty="0" err="1">
                    <a:latin typeface="Avenir Next Medium" panose="020B0503020202020204" pitchFamily="34" charset="0"/>
                  </a:rPr>
                  <a:t>Theory</a:t>
                </a:r>
                <a:endParaRPr lang="de-DE" sz="2400" dirty="0">
                  <a:latin typeface="Avenir Next Medium" panose="020B0503020202020204" pitchFamily="34" charset="0"/>
                </a:endParaRPr>
              </a:p>
              <a:p>
                <a:r>
                  <a:rPr lang="de-DE" dirty="0">
                    <a:latin typeface="Avenir Next" panose="020B0503020202020204" pitchFamily="34" charset="0"/>
                  </a:rPr>
                  <a:t>A </a:t>
                </a:r>
                <a:r>
                  <a:rPr lang="de-DE" dirty="0" err="1">
                    <a:latin typeface="Avenir Next" panose="020B0503020202020204" pitchFamily="34" charset="0"/>
                  </a:rPr>
                  <a:t>short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reminder</a:t>
                </a:r>
                <a:endParaRPr lang="de-DE" dirty="0">
                  <a:latin typeface="Avenir Next" panose="020B0503020202020204" pitchFamily="34" charset="0"/>
                </a:endParaRPr>
              </a:p>
              <a:p>
                <a:endParaRPr lang="de-DE" dirty="0">
                  <a:latin typeface="Avenir Next" panose="020B0503020202020204" pitchFamily="34" charset="0"/>
                </a:endParaRPr>
              </a:p>
              <a:p>
                <a:endParaRPr lang="de-DE" sz="1200" dirty="0">
                  <a:latin typeface="Avenir Next" panose="020B0503020202020204" pitchFamily="34" charset="0"/>
                </a:endParaRPr>
              </a:p>
              <a:p>
                <a:r>
                  <a:rPr lang="de-DE" dirty="0">
                    <a:latin typeface="Avenir Next" panose="020B0503020202020204" pitchFamily="34" charset="0"/>
                  </a:rPr>
                  <a:t>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  <a:p>
                <a:endParaRPr lang="de-DE" dirty="0">
                  <a:latin typeface="Avenir Next" panose="020B050302020202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FE9C2B-3CA9-2B42-8EDC-DDAED2037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19" y="365729"/>
                <a:ext cx="2743833" cy="2031325"/>
              </a:xfrm>
              <a:prstGeom prst="rect">
                <a:avLst/>
              </a:prstGeom>
              <a:blipFill>
                <a:blip r:embed="rId12"/>
                <a:stretch>
                  <a:fillRect l="-3211" t="-2484" r="-27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32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C32B41-1898-8443-8D10-366E8E261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01" y="1603648"/>
            <a:ext cx="5635841" cy="4239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9467FA-B2AD-144E-ABC2-22C7B9C77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712" y="1603648"/>
            <a:ext cx="5635842" cy="42391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CFB6EC-1702-9C4F-976B-52ED2AC693F9}"/>
                  </a:ext>
                </a:extLst>
              </p:cNvPr>
              <p:cNvSpPr txBox="1"/>
              <p:nvPr/>
            </p:nvSpPr>
            <p:spPr>
              <a:xfrm>
                <a:off x="2674086" y="5942276"/>
                <a:ext cx="1117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CFB6EC-1702-9C4F-976B-52ED2AC69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086" y="5942276"/>
                <a:ext cx="1117870" cy="276999"/>
              </a:xfrm>
              <a:prstGeom prst="rect">
                <a:avLst/>
              </a:prstGeom>
              <a:blipFill>
                <a:blip r:embed="rId4"/>
                <a:stretch>
                  <a:fillRect l="-2247" t="-4545" r="-11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2712F2-E07A-7B4B-8EBE-1834CF67F84D}"/>
                  </a:ext>
                </a:extLst>
              </p:cNvPr>
              <p:cNvSpPr txBox="1"/>
              <p:nvPr/>
            </p:nvSpPr>
            <p:spPr>
              <a:xfrm>
                <a:off x="7895698" y="5942275"/>
                <a:ext cx="1243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2712F2-E07A-7B4B-8EBE-1834CF67F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698" y="5942275"/>
                <a:ext cx="1243225" cy="276999"/>
              </a:xfrm>
              <a:prstGeom prst="rect">
                <a:avLst/>
              </a:prstGeom>
              <a:blipFill>
                <a:blip r:embed="rId5"/>
                <a:stretch>
                  <a:fillRect l="-2020" t="-45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CD62D37-4FCC-D441-B997-B164BDFE4B38}"/>
              </a:ext>
            </a:extLst>
          </p:cNvPr>
          <p:cNvSpPr txBox="1"/>
          <p:nvPr/>
        </p:nvSpPr>
        <p:spPr>
          <a:xfrm>
            <a:off x="437818" y="365729"/>
            <a:ext cx="5613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latin typeface="Avenir Next Medium" panose="020B0503020202020204" pitchFamily="34" charset="0"/>
              </a:rPr>
              <a:t>Bifurcation</a:t>
            </a:r>
            <a:r>
              <a:rPr lang="de-DE" sz="2400" dirty="0">
                <a:latin typeface="Avenir Next Medium" panose="020B0503020202020204" pitchFamily="34" charset="0"/>
              </a:rPr>
              <a:t> </a:t>
            </a:r>
            <a:r>
              <a:rPr lang="de-DE" sz="2400" dirty="0" err="1">
                <a:latin typeface="Avenir Next Medium" panose="020B0503020202020204" pitchFamily="34" charset="0"/>
              </a:rPr>
              <a:t>Diagrams</a:t>
            </a:r>
            <a:endParaRPr lang="de-DE" sz="2400" dirty="0">
              <a:latin typeface="Avenir Next Medium" panose="020B0503020202020204" pitchFamily="34" charset="0"/>
            </a:endParaRPr>
          </a:p>
          <a:p>
            <a:r>
              <a:rPr lang="de-DE" dirty="0">
                <a:latin typeface="Avenir Next" panose="020B0503020202020204" pitchFamily="34" charset="0"/>
              </a:rPr>
              <a:t>Critical </a:t>
            </a:r>
            <a:r>
              <a:rPr lang="de-DE" dirty="0" err="1">
                <a:latin typeface="Avenir Next" panose="020B0503020202020204" pitchFamily="34" charset="0"/>
              </a:rPr>
              <a:t>slowing</a:t>
            </a:r>
            <a:r>
              <a:rPr lang="de-DE" dirty="0">
                <a:latin typeface="Avenir Next" panose="020B0503020202020204" pitchFamily="34" charset="0"/>
              </a:rPr>
              <a:t> down, </a:t>
            </a:r>
            <a:r>
              <a:rPr lang="de-DE" dirty="0" err="1">
                <a:latin typeface="Avenir Next" panose="020B0503020202020204" pitchFamily="34" charset="0"/>
              </a:rPr>
              <a:t>Transcritical</a:t>
            </a:r>
            <a:r>
              <a:rPr lang="de-DE" dirty="0">
                <a:latin typeface="Avenir Next" panose="020B0503020202020204" pitchFamily="34" charset="0"/>
              </a:rPr>
              <a:t> </a:t>
            </a:r>
            <a:r>
              <a:rPr lang="de-DE" dirty="0" err="1">
                <a:latin typeface="Avenir Next" panose="020B0503020202020204" pitchFamily="34" charset="0"/>
              </a:rPr>
              <a:t>Bifurcation</a:t>
            </a:r>
            <a:endParaRPr lang="de-DE" dirty="0"/>
          </a:p>
          <a:p>
            <a:endParaRPr lang="de-DE" dirty="0">
              <a:latin typeface="Avenir Next" panose="020B05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0565CA-7468-0545-B6DF-D0553E77F3B4}"/>
                  </a:ext>
                </a:extLst>
              </p:cNvPr>
              <p:cNvSpPr txBox="1"/>
              <p:nvPr/>
            </p:nvSpPr>
            <p:spPr>
              <a:xfrm>
                <a:off x="3333829" y="2075462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0565CA-7468-0545-B6DF-D0553E77F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829" y="2075462"/>
                <a:ext cx="183320" cy="276999"/>
              </a:xfrm>
              <a:prstGeom prst="rect">
                <a:avLst/>
              </a:prstGeom>
              <a:blipFill>
                <a:blip r:embed="rId6"/>
                <a:stretch>
                  <a:fillRect l="-20000" r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9B1D10-C83A-0E42-8DDC-4F5AE34276BB}"/>
                  </a:ext>
                </a:extLst>
              </p:cNvPr>
              <p:cNvSpPr txBox="1"/>
              <p:nvPr/>
            </p:nvSpPr>
            <p:spPr>
              <a:xfrm>
                <a:off x="5289977" y="3707542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9B1D10-C83A-0E42-8DDC-4F5AE3427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977" y="3707542"/>
                <a:ext cx="166969" cy="276999"/>
              </a:xfrm>
              <a:prstGeom prst="rect">
                <a:avLst/>
              </a:prstGeom>
              <a:blipFill>
                <a:blip r:embed="rId7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FAE06D-2C9C-E447-A5D2-8C8D69A0E1F9}"/>
                  </a:ext>
                </a:extLst>
              </p:cNvPr>
              <p:cNvSpPr txBox="1"/>
              <p:nvPr/>
            </p:nvSpPr>
            <p:spPr>
              <a:xfrm>
                <a:off x="8570088" y="2075461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FAE06D-2C9C-E447-A5D2-8C8D69A0E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088" y="2075461"/>
                <a:ext cx="183320" cy="276999"/>
              </a:xfrm>
              <a:prstGeom prst="rect">
                <a:avLst/>
              </a:prstGeom>
              <a:blipFill>
                <a:blip r:embed="rId8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507C0A-EBA9-5B49-958D-EFE4166E5FCA}"/>
                  </a:ext>
                </a:extLst>
              </p:cNvPr>
              <p:cNvSpPr txBox="1"/>
              <p:nvPr/>
            </p:nvSpPr>
            <p:spPr>
              <a:xfrm>
                <a:off x="10511588" y="3707542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507C0A-EBA9-5B49-958D-EFE4166E5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1588" y="3707542"/>
                <a:ext cx="166969" cy="276999"/>
              </a:xfrm>
              <a:prstGeom prst="rect">
                <a:avLst/>
              </a:prstGeom>
              <a:blipFill>
                <a:blip r:embed="rId9"/>
                <a:stretch>
                  <a:fillRect l="-23077" r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51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F9F961-2654-3A46-8219-57FD68C153FB}"/>
                  </a:ext>
                </a:extLst>
              </p:cNvPr>
              <p:cNvSpPr txBox="1"/>
              <p:nvPr/>
            </p:nvSpPr>
            <p:spPr>
              <a:xfrm>
                <a:off x="538026" y="2071048"/>
                <a:ext cx="6626861" cy="709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e-DE" sz="240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de-DE" sz="240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F9F961-2654-3A46-8219-57FD68C15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26" y="2071048"/>
                <a:ext cx="6626861" cy="709105"/>
              </a:xfrm>
              <a:prstGeom prst="rect">
                <a:avLst/>
              </a:prstGeom>
              <a:blipFill>
                <a:blip r:embed="rId2"/>
                <a:stretch>
                  <a:fillRect l="-1530" t="-1754" b="-122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862AB7-DE73-3E4F-BCC5-699D5C452E58}"/>
                  </a:ext>
                </a:extLst>
              </p:cNvPr>
              <p:cNvSpPr txBox="1"/>
              <p:nvPr/>
            </p:nvSpPr>
            <p:spPr>
              <a:xfrm>
                <a:off x="437818" y="365729"/>
                <a:ext cx="5286577" cy="1334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>
                    <a:latin typeface="Avenir Next Medium" panose="020B0503020202020204" pitchFamily="34" charset="0"/>
                  </a:rPr>
                  <a:t>Tree-Cover Model</a:t>
                </a:r>
              </a:p>
              <a:p>
                <a:r>
                  <a:rPr lang="de-DE" dirty="0">
                    <a:latin typeface="Avenir Next" panose="020B0503020202020204" pitchFamily="34" charset="0"/>
                  </a:rPr>
                  <a:t>Dynamics </a:t>
                </a:r>
                <a:r>
                  <a:rPr lang="de-DE" dirty="0" err="1">
                    <a:latin typeface="Avenir Next" panose="020B0503020202020204" pitchFamily="34" charset="0"/>
                  </a:rPr>
                  <a:t>of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Tree</a:t>
                </a:r>
                <a:r>
                  <a:rPr lang="de-DE" dirty="0">
                    <a:latin typeface="Avenir Next" panose="020B0503020202020204" pitchFamily="34" charset="0"/>
                  </a:rPr>
                  <a:t>-Cover (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dirty="0">
                    <a:latin typeface="Avenir Next" panose="020B0503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de-DE" dirty="0">
                    <a:latin typeface="Avenir Next" panose="020B0503020202020204" pitchFamily="34" charset="0"/>
                  </a:rPr>
                  <a:t>) in </a:t>
                </a:r>
                <a:r>
                  <a:rPr lang="de-DE" dirty="0" err="1">
                    <a:latin typeface="Avenir Next" panose="020B0503020202020204" pitchFamily="34" charset="0"/>
                  </a:rPr>
                  <a:t>dependence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of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Precepitation</a:t>
                </a:r>
                <a:r>
                  <a:rPr lang="de-DE" dirty="0">
                    <a:latin typeface="Avenir Next" panose="020B0503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dirty="0">
                    <a:latin typeface="Avenir Next" panose="020B0503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mm</m:t>
                    </m:r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de-DE" b="0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de-DE" b="0" i="0" dirty="0" smtClean="0">
                            <a:latin typeface="Cambria Math" panose="02040503050406030204" pitchFamily="18" charset="0"/>
                          </a:rPr>
                          <m:t>yr</m:t>
                        </m:r>
                      </m:e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de-DE" dirty="0">
                    <a:latin typeface="Avenir Next" panose="020B0503020202020204" pitchFamily="34" charset="0"/>
                  </a:rPr>
                  <a:t>)</a:t>
                </a:r>
                <a:endParaRPr lang="de-DE" dirty="0"/>
              </a:p>
              <a:p>
                <a:endParaRPr lang="de-DE" dirty="0">
                  <a:latin typeface="Avenir Next" panose="020B050302020202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862AB7-DE73-3E4F-BCC5-699D5C452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18" y="365729"/>
                <a:ext cx="5286577" cy="1334404"/>
              </a:xfrm>
              <a:prstGeom prst="rect">
                <a:avLst/>
              </a:prstGeom>
              <a:blipFill>
                <a:blip r:embed="rId3"/>
                <a:stretch>
                  <a:fillRect l="-1675" t="-37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E6A8F93-9C61-1945-9E82-C086869CB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719" y="3151068"/>
            <a:ext cx="6900897" cy="3416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680A8E-3739-C84C-AEE1-CA4DE69623A3}"/>
              </a:ext>
            </a:extLst>
          </p:cNvPr>
          <p:cNvSpPr txBox="1"/>
          <p:nvPr/>
        </p:nvSpPr>
        <p:spPr>
          <a:xfrm>
            <a:off x="437818" y="3969899"/>
            <a:ext cx="2864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Logistic</a:t>
            </a:r>
            <a:r>
              <a:rPr lang="de-DE" dirty="0"/>
              <a:t> </a:t>
            </a:r>
            <a:r>
              <a:rPr lang="de-DE" dirty="0" err="1"/>
              <a:t>growth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 … </a:t>
            </a:r>
            <a:r>
              <a:rPr lang="de-DE" dirty="0" err="1"/>
              <a:t>maximum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-Cover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257DCE-8CD7-6048-9936-B66AC284FBBC}"/>
              </a:ext>
            </a:extLst>
          </p:cNvPr>
          <p:cNvSpPr/>
          <p:nvPr/>
        </p:nvSpPr>
        <p:spPr>
          <a:xfrm>
            <a:off x="1252603" y="2071048"/>
            <a:ext cx="626301" cy="834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02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F9F961-2654-3A46-8219-57FD68C153FB}"/>
                  </a:ext>
                </a:extLst>
              </p:cNvPr>
              <p:cNvSpPr txBox="1"/>
              <p:nvPr/>
            </p:nvSpPr>
            <p:spPr>
              <a:xfrm>
                <a:off x="538026" y="2071048"/>
                <a:ext cx="6626861" cy="709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e-DE" sz="240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de-DE" sz="240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F9F961-2654-3A46-8219-57FD68C15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26" y="2071048"/>
                <a:ext cx="6626861" cy="709233"/>
              </a:xfrm>
              <a:prstGeom prst="rect">
                <a:avLst/>
              </a:prstGeom>
              <a:blipFill>
                <a:blip r:embed="rId2"/>
                <a:stretch>
                  <a:fillRect l="-1530" t="-1754" b="-122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2862AB7-DE73-3E4F-BCC5-699D5C452E58}"/>
              </a:ext>
            </a:extLst>
          </p:cNvPr>
          <p:cNvSpPr txBox="1"/>
          <p:nvPr/>
        </p:nvSpPr>
        <p:spPr>
          <a:xfrm>
            <a:off x="437818" y="365729"/>
            <a:ext cx="5286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Avenir Next Medium" panose="020B0503020202020204" pitchFamily="34" charset="0"/>
              </a:rPr>
              <a:t>Tree-Cover Model</a:t>
            </a:r>
          </a:p>
          <a:p>
            <a:r>
              <a:rPr lang="de-DE" dirty="0">
                <a:latin typeface="Avenir Next" panose="020B0503020202020204" pitchFamily="34" charset="0"/>
              </a:rPr>
              <a:t>Expansion rate</a:t>
            </a:r>
            <a:endParaRPr lang="de-DE" dirty="0"/>
          </a:p>
          <a:p>
            <a:endParaRPr lang="de-DE" dirty="0">
              <a:latin typeface="Avenir Next" panose="020B05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50A902-C04E-4541-B60A-034F1C194AFD}"/>
                  </a:ext>
                </a:extLst>
              </p:cNvPr>
              <p:cNvSpPr txBox="1"/>
              <p:nvPr/>
            </p:nvSpPr>
            <p:spPr>
              <a:xfrm>
                <a:off x="437818" y="3969899"/>
                <a:ext cx="4089517" cy="1626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… </a:t>
                </a:r>
                <a:r>
                  <a:rPr lang="de-DE" dirty="0" err="1"/>
                  <a:t>expansion</a:t>
                </a:r>
                <a:r>
                  <a:rPr lang="de-DE" dirty="0"/>
                  <a:t> rate</a:t>
                </a:r>
              </a:p>
              <a:p>
                <a:pPr marL="285750" indent="-285750">
                  <a:buFontTx/>
                  <a:buChar char="-"/>
                </a:pPr>
                <a:endParaRPr lang="de-DE" dirty="0"/>
              </a:p>
              <a:p>
                <a:pPr marL="285750" indent="-285750">
                  <a:buFontTx/>
                  <a:buChar char="-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endParaRPr lang="de-DE" dirty="0"/>
              </a:p>
              <a:p>
                <a:pPr marL="285750" indent="-285750">
                  <a:buFontTx/>
                  <a:buChar char="-"/>
                </a:pPr>
                <a:endParaRPr lang="de-DE" dirty="0"/>
              </a:p>
              <a:p>
                <a:pPr marL="285750" indent="-285750">
                  <a:buFontTx/>
                  <a:buChar char="-"/>
                </a:pPr>
                <a:r>
                  <a:rPr lang="de-DE" dirty="0" err="1"/>
                  <a:t>Saturating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/ Monod </a:t>
                </a:r>
                <a:r>
                  <a:rPr lang="de-DE" dirty="0" err="1"/>
                  <a:t>Equation</a:t>
                </a:r>
                <a:r>
                  <a:rPr lang="de-DE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50A902-C04E-4541-B60A-034F1C194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18" y="3969899"/>
                <a:ext cx="4089517" cy="1626471"/>
              </a:xfrm>
              <a:prstGeom prst="rect">
                <a:avLst/>
              </a:prstGeom>
              <a:blipFill>
                <a:blip r:embed="rId3"/>
                <a:stretch>
                  <a:fillRect l="-929" t="-1550" b="-46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01B973F-8179-4D4C-AB73-6A192C609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946" y="2922584"/>
            <a:ext cx="63500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9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F9F961-2654-3A46-8219-57FD68C153FB}"/>
                  </a:ext>
                </a:extLst>
              </p:cNvPr>
              <p:cNvSpPr txBox="1"/>
              <p:nvPr/>
            </p:nvSpPr>
            <p:spPr>
              <a:xfrm>
                <a:off x="538026" y="2071048"/>
                <a:ext cx="6626861" cy="761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e-DE" sz="240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de-DE" sz="240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f>
                        <m:f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F9F961-2654-3A46-8219-57FD68C15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26" y="2071048"/>
                <a:ext cx="6626861" cy="761683"/>
              </a:xfrm>
              <a:prstGeom prst="rect">
                <a:avLst/>
              </a:prstGeom>
              <a:blipFill>
                <a:blip r:embed="rId2"/>
                <a:stretch>
                  <a:fillRect l="-1530" t="-1639" b="-81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2862AB7-DE73-3E4F-BCC5-699D5C452E58}"/>
              </a:ext>
            </a:extLst>
          </p:cNvPr>
          <p:cNvSpPr txBox="1"/>
          <p:nvPr/>
        </p:nvSpPr>
        <p:spPr>
          <a:xfrm>
            <a:off x="437818" y="365729"/>
            <a:ext cx="5286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Avenir Next Medium" panose="020B0503020202020204" pitchFamily="34" charset="0"/>
              </a:rPr>
              <a:t>Tree-Cover Model</a:t>
            </a:r>
          </a:p>
          <a:p>
            <a:r>
              <a:rPr lang="de-DE" dirty="0">
                <a:latin typeface="Avenir Next" panose="020B0503020202020204" pitchFamily="34" charset="0"/>
              </a:rPr>
              <a:t>Allee </a:t>
            </a:r>
            <a:r>
              <a:rPr lang="de-DE" dirty="0" err="1">
                <a:latin typeface="Avenir Next" panose="020B0503020202020204" pitchFamily="34" charset="0"/>
              </a:rPr>
              <a:t>effect</a:t>
            </a:r>
            <a:endParaRPr lang="de-DE" dirty="0"/>
          </a:p>
          <a:p>
            <a:endParaRPr lang="de-DE" dirty="0">
              <a:latin typeface="Avenir Next" panose="020B05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BF2BD1-4351-5F46-B747-F3FBFEF6967F}"/>
                  </a:ext>
                </a:extLst>
              </p:cNvPr>
              <p:cNvSpPr txBox="1"/>
              <p:nvPr/>
            </p:nvSpPr>
            <p:spPr>
              <a:xfrm>
                <a:off x="450344" y="3969899"/>
                <a:ext cx="6220806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de-DE" dirty="0">
                    <a:latin typeface="Avenir Next" panose="020B0503020202020204" pitchFamily="34" charset="0"/>
                  </a:rPr>
                  <a:t> … </a:t>
                </a:r>
                <a:r>
                  <a:rPr lang="de-DE" dirty="0" err="1">
                    <a:latin typeface="Avenir Next" panose="020B0503020202020204" pitchFamily="34" charset="0"/>
                  </a:rPr>
                  <a:t>maximum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loss</a:t>
                </a:r>
                <a:r>
                  <a:rPr lang="de-DE" dirty="0">
                    <a:latin typeface="Avenir Next" panose="020B0503020202020204" pitchFamily="34" charset="0"/>
                  </a:rPr>
                  <a:t> rate due </a:t>
                </a:r>
                <a:r>
                  <a:rPr lang="de-DE" dirty="0" err="1">
                    <a:latin typeface="Avenir Next" panose="020B0503020202020204" pitchFamily="34" charset="0"/>
                  </a:rPr>
                  <a:t>to</a:t>
                </a:r>
                <a:r>
                  <a:rPr lang="de-DE" dirty="0">
                    <a:latin typeface="Avenir Next" panose="020B0503020202020204" pitchFamily="34" charset="0"/>
                  </a:rPr>
                  <a:t> Allee-</a:t>
                </a:r>
                <a:r>
                  <a:rPr lang="de-DE" dirty="0" err="1">
                    <a:latin typeface="Avenir Next" panose="020B0503020202020204" pitchFamily="34" charset="0"/>
                  </a:rPr>
                  <a:t>Effect</a:t>
                </a:r>
                <a:endParaRPr lang="de-DE" dirty="0">
                  <a:latin typeface="Avenir Next" panose="020B0503020202020204" pitchFamily="34" charset="0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latin typeface="Avenir Next" panose="020B0503020202020204" pitchFamily="34" charset="0"/>
                  </a:rPr>
                  <a:t> … </a:t>
                </a:r>
                <a:r>
                  <a:rPr lang="de-DE" dirty="0" err="1">
                    <a:latin typeface="Avenir Next" panose="020B0503020202020204" pitchFamily="34" charset="0"/>
                  </a:rPr>
                  <a:t>Tree</a:t>
                </a:r>
                <a:r>
                  <a:rPr lang="de-DE" dirty="0">
                    <a:latin typeface="Avenir Next" panose="020B0503020202020204" pitchFamily="34" charset="0"/>
                  </a:rPr>
                  <a:t>-cover </a:t>
                </a:r>
                <a:r>
                  <a:rPr lang="de-DE" dirty="0" err="1">
                    <a:latin typeface="Avenir Next" panose="020B0503020202020204" pitchFamily="34" charset="0"/>
                  </a:rPr>
                  <a:t>below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which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there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is</a:t>
                </a:r>
                <a:r>
                  <a:rPr lang="de-DE" dirty="0">
                    <a:latin typeface="Avenir Next" panose="020B0503020202020204" pitchFamily="34" charset="0"/>
                  </a:rPr>
                  <a:t> an Allee </a:t>
                </a:r>
                <a:r>
                  <a:rPr lang="de-DE" dirty="0" err="1">
                    <a:latin typeface="Avenir Next" panose="020B0503020202020204" pitchFamily="34" charset="0"/>
                  </a:rPr>
                  <a:t>effect</a:t>
                </a:r>
                <a:endParaRPr lang="de-DE" dirty="0">
                  <a:latin typeface="Avenir Next" panose="020B0503020202020204" pitchFamily="34" charset="0"/>
                </a:endParaRPr>
              </a:p>
              <a:p>
                <a:endParaRPr lang="de-DE" dirty="0">
                  <a:latin typeface="Avenir Next" panose="020B0503020202020204" pitchFamily="34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de-DE" dirty="0" err="1">
                    <a:latin typeface="Avenir Next" panose="020B0503020202020204" pitchFamily="34" charset="0"/>
                  </a:rPr>
                  <a:t>Saturating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function</a:t>
                </a:r>
                <a:r>
                  <a:rPr lang="de-DE" dirty="0">
                    <a:latin typeface="Avenir Next" panose="020B0503020202020204" pitchFamily="34" charset="0"/>
                  </a:rPr>
                  <a:t> / Monod </a:t>
                </a:r>
                <a:r>
                  <a:rPr lang="de-DE" dirty="0" err="1">
                    <a:latin typeface="Avenir Next" panose="020B0503020202020204" pitchFamily="34" charset="0"/>
                  </a:rPr>
                  <a:t>Equation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</a:p>
              <a:p>
                <a:pPr marL="285750" indent="-285750">
                  <a:buFontTx/>
                  <a:buChar char="-"/>
                </a:pPr>
                <a:endParaRPr lang="de-DE" dirty="0">
                  <a:latin typeface="Avenir Next" panose="020B0503020202020204" pitchFamily="34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de-DE" dirty="0">
                    <a:latin typeface="Avenir Next" panose="020B0503020202020204" pitchFamily="34" charset="0"/>
                  </a:rPr>
                  <a:t>Allee </a:t>
                </a:r>
                <a:r>
                  <a:rPr lang="de-DE" dirty="0" err="1">
                    <a:latin typeface="Avenir Next" panose="020B0503020202020204" pitchFamily="34" charset="0"/>
                  </a:rPr>
                  <a:t>effect</a:t>
                </a:r>
                <a:r>
                  <a:rPr lang="de-DE" dirty="0">
                    <a:latin typeface="Avenir Next" panose="020B0503020202020204" pitchFamily="34" charset="0"/>
                  </a:rPr>
                  <a:t>: </a:t>
                </a:r>
                <a:r>
                  <a:rPr lang="de-DE" dirty="0" err="1">
                    <a:latin typeface="Avenir Next" panose="020B0503020202020204" pitchFamily="34" charset="0"/>
                  </a:rPr>
                  <a:t>Lower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growth</a:t>
                </a:r>
                <a:r>
                  <a:rPr lang="de-DE" dirty="0">
                    <a:latin typeface="Avenir Next" panose="020B0503020202020204" pitchFamily="34" charset="0"/>
                  </a:rPr>
                  <a:t> rate at </a:t>
                </a:r>
                <a:r>
                  <a:rPr lang="de-DE" dirty="0" err="1">
                    <a:latin typeface="Avenir Next" panose="020B0503020202020204" pitchFamily="34" charset="0"/>
                  </a:rPr>
                  <a:t>low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densities</a:t>
                </a:r>
                <a:r>
                  <a:rPr lang="de-DE" dirty="0">
                    <a:latin typeface="Avenir Next" panose="020B0503020202020204" pitchFamily="34" charset="0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de-DE" dirty="0">
                  <a:latin typeface="Avenir Next" panose="020B0503020202020204" pitchFamily="34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de-DE" dirty="0" err="1">
                    <a:latin typeface="Avenir Next" panose="020B0503020202020204" pitchFamily="34" charset="0"/>
                  </a:rPr>
                  <a:t>Reason</a:t>
                </a:r>
                <a:r>
                  <a:rPr lang="de-DE" dirty="0">
                    <a:latin typeface="Avenir Next" panose="020B0503020202020204" pitchFamily="34" charset="0"/>
                  </a:rPr>
                  <a:t>: lack </a:t>
                </a:r>
                <a:r>
                  <a:rPr lang="de-DE" dirty="0" err="1">
                    <a:latin typeface="Avenir Next" panose="020B0503020202020204" pitchFamily="34" charset="0"/>
                  </a:rPr>
                  <a:t>of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protective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covering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from</a:t>
                </a:r>
                <a:r>
                  <a:rPr lang="de-DE" dirty="0">
                    <a:latin typeface="Avenir Next" panose="020B0503020202020204" pitchFamily="34" charset="0"/>
                  </a:rPr>
                  <a:t> „</a:t>
                </a:r>
                <a:r>
                  <a:rPr lang="de-DE" dirty="0" err="1">
                    <a:latin typeface="Avenir Next" panose="020B0503020202020204" pitchFamily="34" charset="0"/>
                  </a:rPr>
                  <a:t>nurse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plants</a:t>
                </a:r>
                <a:r>
                  <a:rPr lang="de-DE" dirty="0">
                    <a:latin typeface="Avenir Next" panose="020B0503020202020204" pitchFamily="34" charset="0"/>
                  </a:rPr>
                  <a:t>“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BF2BD1-4351-5F46-B747-F3FBFEF69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44" y="3969899"/>
                <a:ext cx="6220806" cy="2308324"/>
              </a:xfrm>
              <a:prstGeom prst="rect">
                <a:avLst/>
              </a:prstGeom>
              <a:blipFill>
                <a:blip r:embed="rId3"/>
                <a:stretch>
                  <a:fillRect l="-1018" t="-1099" b="-49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75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2862AB7-DE73-3E4F-BCC5-699D5C452E58}"/>
              </a:ext>
            </a:extLst>
          </p:cNvPr>
          <p:cNvSpPr txBox="1"/>
          <p:nvPr/>
        </p:nvSpPr>
        <p:spPr>
          <a:xfrm>
            <a:off x="437818" y="365729"/>
            <a:ext cx="5286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Avenir Next Medium" panose="020B0503020202020204" pitchFamily="34" charset="0"/>
              </a:rPr>
              <a:t>Tree-Cover Model</a:t>
            </a:r>
          </a:p>
          <a:p>
            <a:r>
              <a:rPr lang="de-DE" dirty="0" err="1">
                <a:latin typeface="Avenir Next" panose="020B0503020202020204" pitchFamily="34" charset="0"/>
              </a:rPr>
              <a:t>Fire</a:t>
            </a:r>
            <a:r>
              <a:rPr lang="de-DE" dirty="0">
                <a:latin typeface="Avenir Next" panose="020B0503020202020204" pitchFamily="34" charset="0"/>
              </a:rPr>
              <a:t> </a:t>
            </a:r>
            <a:r>
              <a:rPr lang="de-DE" dirty="0" err="1">
                <a:latin typeface="Avenir Next" panose="020B0503020202020204" pitchFamily="34" charset="0"/>
              </a:rPr>
              <a:t>mortality</a:t>
            </a:r>
            <a:endParaRPr lang="de-DE" dirty="0"/>
          </a:p>
          <a:p>
            <a:endParaRPr lang="de-DE" dirty="0">
              <a:latin typeface="Avenir Next" panose="020B05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6E49F4-87AD-D64F-8F92-F57803248D81}"/>
                  </a:ext>
                </a:extLst>
              </p:cNvPr>
              <p:cNvSpPr txBox="1"/>
              <p:nvPr/>
            </p:nvSpPr>
            <p:spPr>
              <a:xfrm>
                <a:off x="538026" y="1972800"/>
                <a:ext cx="7428527" cy="97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e-DE" sz="240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de-DE" sz="240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f>
                        <m:f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de-DE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𝑇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6E49F4-87AD-D64F-8F92-F57803248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26" y="1972800"/>
                <a:ext cx="7428527" cy="972000"/>
              </a:xfrm>
              <a:prstGeom prst="rect">
                <a:avLst/>
              </a:prstGeom>
              <a:blipFill>
                <a:blip r:embed="rId2"/>
                <a:stretch>
                  <a:fillRect l="-1365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E8858E-1843-674C-85E2-5B32F5542ABC}"/>
                  </a:ext>
                </a:extLst>
              </p:cNvPr>
              <p:cNvSpPr txBox="1"/>
              <p:nvPr/>
            </p:nvSpPr>
            <p:spPr>
              <a:xfrm>
                <a:off x="450344" y="3969899"/>
                <a:ext cx="5605894" cy="23305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dirty="0">
                    <a:latin typeface="Avenir Next" panose="020B0503020202020204" pitchFamily="34" charset="0"/>
                  </a:rPr>
                  <a:t> … </a:t>
                </a:r>
                <a:r>
                  <a:rPr lang="de-DE" dirty="0" err="1">
                    <a:latin typeface="Avenir Next" panose="020B0503020202020204" pitchFamily="34" charset="0"/>
                  </a:rPr>
                  <a:t>maximum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loss</a:t>
                </a:r>
                <a:r>
                  <a:rPr lang="de-DE" dirty="0">
                    <a:latin typeface="Avenir Next" panose="020B0503020202020204" pitchFamily="34" charset="0"/>
                  </a:rPr>
                  <a:t> rate due </a:t>
                </a:r>
                <a:r>
                  <a:rPr lang="de-DE" dirty="0" err="1">
                    <a:latin typeface="Avenir Next" panose="020B0503020202020204" pitchFamily="34" charset="0"/>
                  </a:rPr>
                  <a:t>to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fire</a:t>
                </a:r>
                <a:endParaRPr lang="de-DE" dirty="0">
                  <a:latin typeface="Avenir Next" panose="020B0503020202020204" pitchFamily="34" charset="0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latin typeface="Avenir Next" panose="020B0503020202020204" pitchFamily="34" charset="0"/>
                  </a:rPr>
                  <a:t> … </a:t>
                </a:r>
                <a:r>
                  <a:rPr lang="de-DE" dirty="0" err="1">
                    <a:latin typeface="Avenir Next" panose="020B0503020202020204" pitchFamily="34" charset="0"/>
                  </a:rPr>
                  <a:t>Tree</a:t>
                </a:r>
                <a:r>
                  <a:rPr lang="de-DE" dirty="0">
                    <a:latin typeface="Avenir Next" panose="020B0503020202020204" pitchFamily="34" charset="0"/>
                  </a:rPr>
                  <a:t>-cover </a:t>
                </a:r>
                <a:r>
                  <a:rPr lang="de-DE" dirty="0" err="1">
                    <a:latin typeface="Avenir Next" panose="020B0503020202020204" pitchFamily="34" charset="0"/>
                  </a:rPr>
                  <a:t>below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which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fire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extinction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rises</a:t>
                </a:r>
                <a:endParaRPr lang="de-DE" dirty="0">
                  <a:latin typeface="Avenir Next" panose="020B0503020202020204" pitchFamily="34" charset="0"/>
                </a:endParaRPr>
              </a:p>
              <a:p>
                <a:endParaRPr lang="de-DE" dirty="0">
                  <a:latin typeface="Avenir Next" panose="020B0503020202020204" pitchFamily="34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de-DE" dirty="0" err="1">
                    <a:latin typeface="Avenir Next" panose="020B0503020202020204" pitchFamily="34" charset="0"/>
                  </a:rPr>
                  <a:t>sigmoidal</a:t>
                </a:r>
                <a:r>
                  <a:rPr lang="de-DE" dirty="0">
                    <a:latin typeface="Avenir Next" panose="020B0503020202020204" pitchFamily="34" charset="0"/>
                  </a:rPr>
                  <a:t> Hill </a:t>
                </a:r>
                <a:r>
                  <a:rPr lang="de-DE" dirty="0" err="1">
                    <a:latin typeface="Avenir Next" panose="020B0503020202020204" pitchFamily="34" charset="0"/>
                  </a:rPr>
                  <a:t>function</a:t>
                </a:r>
                <a:endParaRPr lang="de-DE" dirty="0">
                  <a:latin typeface="Avenir Next" panose="020B0503020202020204" pitchFamily="34" charset="0"/>
                </a:endParaRPr>
              </a:p>
              <a:p>
                <a:pPr marL="285750" indent="-285750">
                  <a:buFontTx/>
                  <a:buChar char="-"/>
                </a:pPr>
                <a:endParaRPr lang="de-DE" dirty="0">
                  <a:latin typeface="Avenir Next" panose="020B0503020202020204" pitchFamily="34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de-DE" dirty="0" err="1">
                    <a:latin typeface="Avenir Next" panose="020B0503020202020204" pitchFamily="34" charset="0"/>
                  </a:rPr>
                  <a:t>Mortality</a:t>
                </a:r>
                <a:r>
                  <a:rPr lang="de-DE" dirty="0">
                    <a:latin typeface="Avenir Next" panose="020B0503020202020204" pitchFamily="34" charset="0"/>
                  </a:rPr>
                  <a:t> due </a:t>
                </a:r>
                <a:r>
                  <a:rPr lang="de-DE" dirty="0" err="1">
                    <a:latin typeface="Avenir Next" panose="020B0503020202020204" pitchFamily="34" charset="0"/>
                  </a:rPr>
                  <a:t>to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fire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declines</a:t>
                </a:r>
                <a:r>
                  <a:rPr lang="de-DE" dirty="0">
                    <a:latin typeface="Avenir Next" panose="020B0503020202020204" pitchFamily="34" charset="0"/>
                  </a:rPr>
                  <a:t> at high </a:t>
                </a:r>
                <a:r>
                  <a:rPr lang="de-DE" dirty="0" err="1">
                    <a:latin typeface="Avenir Next" panose="020B0503020202020204" pitchFamily="34" charset="0"/>
                  </a:rPr>
                  <a:t>Tree</a:t>
                </a:r>
                <a:r>
                  <a:rPr lang="de-DE" dirty="0">
                    <a:latin typeface="Avenir Next" panose="020B0503020202020204" pitchFamily="34" charset="0"/>
                  </a:rPr>
                  <a:t>-Covers</a:t>
                </a:r>
              </a:p>
              <a:p>
                <a:pPr marL="285750" indent="-285750">
                  <a:buFontTx/>
                  <a:buChar char="-"/>
                </a:pPr>
                <a:endParaRPr lang="de-DE" dirty="0">
                  <a:latin typeface="Avenir Next" panose="020B0503020202020204" pitchFamily="34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de-DE" dirty="0" err="1">
                    <a:latin typeface="Avenir Next" panose="020B0503020202020204" pitchFamily="34" charset="0"/>
                  </a:rPr>
                  <a:t>Reason</a:t>
                </a:r>
                <a:r>
                  <a:rPr lang="de-DE" dirty="0">
                    <a:latin typeface="Avenir Next" panose="020B0503020202020204" pitchFamily="34" charset="0"/>
                  </a:rPr>
                  <a:t>: High </a:t>
                </a:r>
                <a:r>
                  <a:rPr lang="de-DE" dirty="0" err="1">
                    <a:latin typeface="Avenir Next" panose="020B0503020202020204" pitchFamily="34" charset="0"/>
                  </a:rPr>
                  <a:t>moisture</a:t>
                </a:r>
                <a:r>
                  <a:rPr lang="de-DE" dirty="0">
                    <a:latin typeface="Avenir Next" panose="020B0503020202020204" pitchFamily="34" charset="0"/>
                  </a:rPr>
                  <a:t>, </a:t>
                </a:r>
                <a:r>
                  <a:rPr lang="de-DE" dirty="0" err="1">
                    <a:latin typeface="Avenir Next" panose="020B0503020202020204" pitchFamily="34" charset="0"/>
                  </a:rPr>
                  <a:t>less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grass</a:t>
                </a:r>
                <a:endParaRPr lang="de-DE" dirty="0">
                  <a:latin typeface="Avenir Next" panose="020B050302020202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E8858E-1843-674C-85E2-5B32F5542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44" y="3969899"/>
                <a:ext cx="5605894" cy="2330574"/>
              </a:xfrm>
              <a:prstGeom prst="rect">
                <a:avLst/>
              </a:prstGeom>
              <a:blipFill>
                <a:blip r:embed="rId3"/>
                <a:stretch>
                  <a:fillRect l="-1129" t="-543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B70732C-A822-974C-A980-359AA7AB6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838" y="3061973"/>
            <a:ext cx="5232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70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219</Words>
  <Application>Microsoft Macintosh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Avenir Next</vt:lpstr>
      <vt:lpstr>Avenir Next Medium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Nitsche</dc:creator>
  <cp:lastModifiedBy>Ruben Nitsche</cp:lastModifiedBy>
  <cp:revision>15</cp:revision>
  <dcterms:created xsi:type="dcterms:W3CDTF">2018-02-05T15:08:57Z</dcterms:created>
  <dcterms:modified xsi:type="dcterms:W3CDTF">2018-02-06T16:48:56Z</dcterms:modified>
</cp:coreProperties>
</file>