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7" r:id="rId2"/>
    <p:sldId id="259" r:id="rId3"/>
    <p:sldId id="260" r:id="rId4"/>
    <p:sldId id="258" r:id="rId5"/>
    <p:sldId id="261" r:id="rId6"/>
    <p:sldId id="265" r:id="rId7"/>
    <p:sldId id="267" r:id="rId8"/>
    <p:sldId id="268" r:id="rId9"/>
    <p:sldId id="264" r:id="rId10"/>
    <p:sldId id="263" r:id="rId11"/>
    <p:sldId id="272" r:id="rId12"/>
    <p:sldId id="276" r:id="rId13"/>
    <p:sldId id="271" r:id="rId14"/>
    <p:sldId id="273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08ACC9-1DD9-C681-80D3-15F887A732BD}" v="52" dt="2022-05-03T17:52:07.438"/>
    <p1510:client id="{2327B65F-F68A-D3F0-FF9C-4962B1EA4379}" v="2" dt="2022-05-02T15:43:02.033"/>
    <p1510:client id="{A177F479-6969-C6E2-8EAD-2D4CC3846A48}" v="19" dt="2022-05-02T16:11:20.010"/>
    <p1510:client id="{A4F0F015-2D76-D936-A0A2-CA43B4850893}" v="1074" dt="2022-05-03T21:54:03.834"/>
    <p1510:client id="{AF0A5E2C-5BDF-459F-BC40-3C91344860E9}" v="830" dt="2022-05-02T11:03:59.8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6C5374-B9C2-436D-BF94-936AF34DE4A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9AD9F659-A447-48DB-891E-4CE181575E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paper extends the self-supervised  contrastive approach to the fully-supervised setting, which leverage label information.</a:t>
          </a:r>
        </a:p>
      </dgm:t>
    </dgm:pt>
    <dgm:pt modelId="{78D9586E-D7DE-4FB5-B5EF-9E2D4DAC36C6}" type="parTrans" cxnId="{58EE61E0-3C42-41B1-8558-31DD0D750627}">
      <dgm:prSet/>
      <dgm:spPr/>
      <dgm:t>
        <a:bodyPr/>
        <a:lstStyle/>
        <a:p>
          <a:endParaRPr lang="en-US"/>
        </a:p>
      </dgm:t>
    </dgm:pt>
    <dgm:pt modelId="{EB15D7C5-E7DA-4B1D-AA6A-1DB79CA0F4DE}" type="sibTrans" cxnId="{58EE61E0-3C42-41B1-8558-31DD0D750627}">
      <dgm:prSet/>
      <dgm:spPr/>
      <dgm:t>
        <a:bodyPr/>
        <a:lstStyle/>
        <a:p>
          <a:endParaRPr lang="en-US"/>
        </a:p>
      </dgm:t>
    </dgm:pt>
    <dgm:pt modelId="{E17432AC-89A5-47C1-9BEE-182B396F4C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considers many positives per anchor in addition to many negatives as opposed to self-supervised contrastive learning which uses only a single positive.</a:t>
          </a:r>
        </a:p>
      </dgm:t>
    </dgm:pt>
    <dgm:pt modelId="{B51E7BCF-125F-42F9-85EE-FC8F0D12B75A}" type="parTrans" cxnId="{A0490502-7846-4F60-9A89-EEA33498152E}">
      <dgm:prSet/>
      <dgm:spPr/>
      <dgm:t>
        <a:bodyPr/>
        <a:lstStyle/>
        <a:p>
          <a:endParaRPr lang="en-US"/>
        </a:p>
      </dgm:t>
    </dgm:pt>
    <dgm:pt modelId="{6D08EF8B-7A28-4331-8A16-009048B7A86C}" type="sibTrans" cxnId="{A0490502-7846-4F60-9A89-EEA33498152E}">
      <dgm:prSet/>
      <dgm:spPr/>
      <dgm:t>
        <a:bodyPr/>
        <a:lstStyle/>
        <a:p>
          <a:endParaRPr lang="en-US"/>
        </a:p>
      </dgm:t>
    </dgm:pt>
    <dgm:pt modelId="{DE4B96C7-5F35-40BC-AC8C-5805110E2C6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It </a:t>
          </a:r>
          <a:r>
            <a:rPr lang="en-US"/>
            <a:t>analyze two possible versions of the supervised contrastive (</a:t>
          </a:r>
          <a:r>
            <a:rPr lang="en-US" err="1"/>
            <a:t>SupCon</a:t>
          </a:r>
          <a:r>
            <a:rPr lang="en-US"/>
            <a:t>) loss, identifying the best-performing formulation of the loss.</a:t>
          </a:r>
        </a:p>
      </dgm:t>
    </dgm:pt>
    <dgm:pt modelId="{FAB9100B-CDE8-48EE-BA5B-6E454F7459A7}" type="parTrans" cxnId="{25DF33E1-0AD8-487A-AE90-5A88026C7967}">
      <dgm:prSet/>
      <dgm:spPr/>
      <dgm:t>
        <a:bodyPr/>
        <a:lstStyle/>
        <a:p>
          <a:endParaRPr lang="en-IN"/>
        </a:p>
      </dgm:t>
    </dgm:pt>
    <dgm:pt modelId="{9B64D247-0F8C-4AC8-ABB0-1B9801A5A799}" type="sibTrans" cxnId="{25DF33E1-0AD8-487A-AE90-5A88026C7967}">
      <dgm:prSet/>
      <dgm:spPr/>
      <dgm:t>
        <a:bodyPr/>
        <a:lstStyle/>
        <a:p>
          <a:endParaRPr lang="en-IN"/>
        </a:p>
      </dgm:t>
    </dgm:pt>
    <dgm:pt modelId="{8C868B13-2CF8-479C-BF5D-DA646A41F53A}" type="pres">
      <dgm:prSet presAssocID="{216C5374-B9C2-436D-BF94-936AF34DE4A5}" presName="root" presStyleCnt="0">
        <dgm:presLayoutVars>
          <dgm:dir/>
          <dgm:resizeHandles val="exact"/>
        </dgm:presLayoutVars>
      </dgm:prSet>
      <dgm:spPr/>
    </dgm:pt>
    <dgm:pt modelId="{6C7BAA17-9BBB-49B0-94D3-F3667B02F33D}" type="pres">
      <dgm:prSet presAssocID="{9AD9F659-A447-48DB-891E-4CE181575E08}" presName="compNode" presStyleCnt="0"/>
      <dgm:spPr/>
    </dgm:pt>
    <dgm:pt modelId="{7A8451E8-E4D2-478B-BA08-8623F2AC0C72}" type="pres">
      <dgm:prSet presAssocID="{9AD9F659-A447-48DB-891E-4CE181575E08}" presName="bgRect" presStyleLbl="bgShp" presStyleIdx="0" presStyleCnt="3"/>
      <dgm:spPr/>
    </dgm:pt>
    <dgm:pt modelId="{B3F92621-ADFB-4026-9C19-FA9144ECAEB1}" type="pres">
      <dgm:prSet presAssocID="{9AD9F659-A447-48DB-891E-4CE181575E0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4A62F9FA-4365-41BD-8DDD-CB824D05E88E}" type="pres">
      <dgm:prSet presAssocID="{9AD9F659-A447-48DB-891E-4CE181575E08}" presName="spaceRect" presStyleCnt="0"/>
      <dgm:spPr/>
    </dgm:pt>
    <dgm:pt modelId="{095B836D-CE1A-426B-BB82-243A6B854E16}" type="pres">
      <dgm:prSet presAssocID="{9AD9F659-A447-48DB-891E-4CE181575E08}" presName="parTx" presStyleLbl="revTx" presStyleIdx="0" presStyleCnt="3">
        <dgm:presLayoutVars>
          <dgm:chMax val="0"/>
          <dgm:chPref val="0"/>
        </dgm:presLayoutVars>
      </dgm:prSet>
      <dgm:spPr/>
    </dgm:pt>
    <dgm:pt modelId="{CF20F4CC-5C64-4546-AE98-5FADC6024AC2}" type="pres">
      <dgm:prSet presAssocID="{EB15D7C5-E7DA-4B1D-AA6A-1DB79CA0F4DE}" presName="sibTrans" presStyleCnt="0"/>
      <dgm:spPr/>
    </dgm:pt>
    <dgm:pt modelId="{0EE50630-789E-4048-9900-07A9728131B1}" type="pres">
      <dgm:prSet presAssocID="{E17432AC-89A5-47C1-9BEE-182B396F4C42}" presName="compNode" presStyleCnt="0"/>
      <dgm:spPr/>
    </dgm:pt>
    <dgm:pt modelId="{BFD4BA52-17A9-4AB4-BFE9-968150EEAE1C}" type="pres">
      <dgm:prSet presAssocID="{E17432AC-89A5-47C1-9BEE-182B396F4C42}" presName="bgRect" presStyleLbl="bgShp" presStyleIdx="1" presStyleCnt="3"/>
      <dgm:spPr/>
    </dgm:pt>
    <dgm:pt modelId="{AB62C1E9-DD6F-4680-BC63-EBCA85836268}" type="pres">
      <dgm:prSet presAssocID="{E17432AC-89A5-47C1-9BEE-182B396F4C4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e Sign"/>
        </a:ext>
      </dgm:extLst>
    </dgm:pt>
    <dgm:pt modelId="{C2A6BFD6-A9DE-4F17-BDE1-1165BA3BFA47}" type="pres">
      <dgm:prSet presAssocID="{E17432AC-89A5-47C1-9BEE-182B396F4C42}" presName="spaceRect" presStyleCnt="0"/>
      <dgm:spPr/>
    </dgm:pt>
    <dgm:pt modelId="{A8F96BA4-6FEA-4A3F-A023-E56914ADECDC}" type="pres">
      <dgm:prSet presAssocID="{E17432AC-89A5-47C1-9BEE-182B396F4C42}" presName="parTx" presStyleLbl="revTx" presStyleIdx="1" presStyleCnt="3">
        <dgm:presLayoutVars>
          <dgm:chMax val="0"/>
          <dgm:chPref val="0"/>
        </dgm:presLayoutVars>
      </dgm:prSet>
      <dgm:spPr/>
    </dgm:pt>
    <dgm:pt modelId="{6CF6F251-B80D-4184-8D1E-CDC6BB0FC62E}" type="pres">
      <dgm:prSet presAssocID="{6D08EF8B-7A28-4331-8A16-009048B7A86C}" presName="sibTrans" presStyleCnt="0"/>
      <dgm:spPr/>
    </dgm:pt>
    <dgm:pt modelId="{564B62BE-4C1F-4AD2-84C5-283ABAF0EC14}" type="pres">
      <dgm:prSet presAssocID="{DE4B96C7-5F35-40BC-AC8C-5805110E2C61}" presName="compNode" presStyleCnt="0"/>
      <dgm:spPr/>
    </dgm:pt>
    <dgm:pt modelId="{9DB7B43F-9683-465B-9D45-7B46AA37A6CA}" type="pres">
      <dgm:prSet presAssocID="{DE4B96C7-5F35-40BC-AC8C-5805110E2C61}" presName="bgRect" presStyleLbl="bgShp" presStyleIdx="2" presStyleCnt="3"/>
      <dgm:spPr/>
    </dgm:pt>
    <dgm:pt modelId="{5A610333-20D5-4CE0-8529-56A9D8E76210}" type="pres">
      <dgm:prSet presAssocID="{DE4B96C7-5F35-40BC-AC8C-5805110E2C61}" presName="iconRect" presStyleLbl="node1" presStyleIdx="2" presStyleCnt="3"/>
      <dgm:spPr>
        <a:ln>
          <a:noFill/>
        </a:ln>
      </dgm:spPr>
    </dgm:pt>
    <dgm:pt modelId="{85510B8E-D512-4B03-9550-2A6FF802E1AB}" type="pres">
      <dgm:prSet presAssocID="{DE4B96C7-5F35-40BC-AC8C-5805110E2C61}" presName="spaceRect" presStyleCnt="0"/>
      <dgm:spPr/>
    </dgm:pt>
    <dgm:pt modelId="{51B86A5F-CCAF-432D-865E-E07C31E82848}" type="pres">
      <dgm:prSet presAssocID="{DE4B96C7-5F35-40BC-AC8C-5805110E2C6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0490502-7846-4F60-9A89-EEA33498152E}" srcId="{216C5374-B9C2-436D-BF94-936AF34DE4A5}" destId="{E17432AC-89A5-47C1-9BEE-182B396F4C42}" srcOrd="1" destOrd="0" parTransId="{B51E7BCF-125F-42F9-85EE-FC8F0D12B75A}" sibTransId="{6D08EF8B-7A28-4331-8A16-009048B7A86C}"/>
    <dgm:cxn modelId="{134A2129-85CC-4D0E-B2A7-CAE953ED5415}" type="presOf" srcId="{E17432AC-89A5-47C1-9BEE-182B396F4C42}" destId="{A8F96BA4-6FEA-4A3F-A023-E56914ADECDC}" srcOrd="0" destOrd="0" presId="urn:microsoft.com/office/officeart/2018/2/layout/IconVerticalSolidList"/>
    <dgm:cxn modelId="{03EDE431-8D2F-43A3-A079-9070FE8A2DAB}" type="presOf" srcId="{9AD9F659-A447-48DB-891E-4CE181575E08}" destId="{095B836D-CE1A-426B-BB82-243A6B854E16}" srcOrd="0" destOrd="0" presId="urn:microsoft.com/office/officeart/2018/2/layout/IconVerticalSolidList"/>
    <dgm:cxn modelId="{90ECFABC-5CB7-44EB-939B-5A1459CDC195}" type="presOf" srcId="{216C5374-B9C2-436D-BF94-936AF34DE4A5}" destId="{8C868B13-2CF8-479C-BF5D-DA646A41F53A}" srcOrd="0" destOrd="0" presId="urn:microsoft.com/office/officeart/2018/2/layout/IconVerticalSolidList"/>
    <dgm:cxn modelId="{58EE61E0-3C42-41B1-8558-31DD0D750627}" srcId="{216C5374-B9C2-436D-BF94-936AF34DE4A5}" destId="{9AD9F659-A447-48DB-891E-4CE181575E08}" srcOrd="0" destOrd="0" parTransId="{78D9586E-D7DE-4FB5-B5EF-9E2D4DAC36C6}" sibTransId="{EB15D7C5-E7DA-4B1D-AA6A-1DB79CA0F4DE}"/>
    <dgm:cxn modelId="{25DF33E1-0AD8-487A-AE90-5A88026C7967}" srcId="{216C5374-B9C2-436D-BF94-936AF34DE4A5}" destId="{DE4B96C7-5F35-40BC-AC8C-5805110E2C61}" srcOrd="2" destOrd="0" parTransId="{FAB9100B-CDE8-48EE-BA5B-6E454F7459A7}" sibTransId="{9B64D247-0F8C-4AC8-ABB0-1B9801A5A799}"/>
    <dgm:cxn modelId="{874DD8F2-7964-49C6-AFAE-AFE14DE9BDA3}" type="presOf" srcId="{DE4B96C7-5F35-40BC-AC8C-5805110E2C61}" destId="{51B86A5F-CCAF-432D-865E-E07C31E82848}" srcOrd="0" destOrd="0" presId="urn:microsoft.com/office/officeart/2018/2/layout/IconVerticalSolidList"/>
    <dgm:cxn modelId="{D16AD4F8-8786-41D1-9715-328270514EA3}" type="presParOf" srcId="{8C868B13-2CF8-479C-BF5D-DA646A41F53A}" destId="{6C7BAA17-9BBB-49B0-94D3-F3667B02F33D}" srcOrd="0" destOrd="0" presId="urn:microsoft.com/office/officeart/2018/2/layout/IconVerticalSolidList"/>
    <dgm:cxn modelId="{D13158BE-7B05-4640-8210-447D56DE30A3}" type="presParOf" srcId="{6C7BAA17-9BBB-49B0-94D3-F3667B02F33D}" destId="{7A8451E8-E4D2-478B-BA08-8623F2AC0C72}" srcOrd="0" destOrd="0" presId="urn:microsoft.com/office/officeart/2018/2/layout/IconVerticalSolidList"/>
    <dgm:cxn modelId="{A61433E3-596D-48BB-B7B8-F6C5A03AF3C9}" type="presParOf" srcId="{6C7BAA17-9BBB-49B0-94D3-F3667B02F33D}" destId="{B3F92621-ADFB-4026-9C19-FA9144ECAEB1}" srcOrd="1" destOrd="0" presId="urn:microsoft.com/office/officeart/2018/2/layout/IconVerticalSolidList"/>
    <dgm:cxn modelId="{208BA09B-64CF-4462-AC8C-6E333A901EA4}" type="presParOf" srcId="{6C7BAA17-9BBB-49B0-94D3-F3667B02F33D}" destId="{4A62F9FA-4365-41BD-8DDD-CB824D05E88E}" srcOrd="2" destOrd="0" presId="urn:microsoft.com/office/officeart/2018/2/layout/IconVerticalSolidList"/>
    <dgm:cxn modelId="{239281E0-2582-4FB8-830E-A5EEB4961A17}" type="presParOf" srcId="{6C7BAA17-9BBB-49B0-94D3-F3667B02F33D}" destId="{095B836D-CE1A-426B-BB82-243A6B854E16}" srcOrd="3" destOrd="0" presId="urn:microsoft.com/office/officeart/2018/2/layout/IconVerticalSolidList"/>
    <dgm:cxn modelId="{F3CFD362-97B5-4587-B1FA-99EA9B541160}" type="presParOf" srcId="{8C868B13-2CF8-479C-BF5D-DA646A41F53A}" destId="{CF20F4CC-5C64-4546-AE98-5FADC6024AC2}" srcOrd="1" destOrd="0" presId="urn:microsoft.com/office/officeart/2018/2/layout/IconVerticalSolidList"/>
    <dgm:cxn modelId="{2B74F403-86DC-471A-B90F-2F02430E3A5A}" type="presParOf" srcId="{8C868B13-2CF8-479C-BF5D-DA646A41F53A}" destId="{0EE50630-789E-4048-9900-07A9728131B1}" srcOrd="2" destOrd="0" presId="urn:microsoft.com/office/officeart/2018/2/layout/IconVerticalSolidList"/>
    <dgm:cxn modelId="{7FA73AB1-0607-4419-97A0-4ABCA87299B3}" type="presParOf" srcId="{0EE50630-789E-4048-9900-07A9728131B1}" destId="{BFD4BA52-17A9-4AB4-BFE9-968150EEAE1C}" srcOrd="0" destOrd="0" presId="urn:microsoft.com/office/officeart/2018/2/layout/IconVerticalSolidList"/>
    <dgm:cxn modelId="{35F3681B-6A8A-4953-A114-F31DACE6DE7F}" type="presParOf" srcId="{0EE50630-789E-4048-9900-07A9728131B1}" destId="{AB62C1E9-DD6F-4680-BC63-EBCA85836268}" srcOrd="1" destOrd="0" presId="urn:microsoft.com/office/officeart/2018/2/layout/IconVerticalSolidList"/>
    <dgm:cxn modelId="{D1EC2980-3179-46BB-A84A-B166E0A0801D}" type="presParOf" srcId="{0EE50630-789E-4048-9900-07A9728131B1}" destId="{C2A6BFD6-A9DE-4F17-BDE1-1165BA3BFA47}" srcOrd="2" destOrd="0" presId="urn:microsoft.com/office/officeart/2018/2/layout/IconVerticalSolidList"/>
    <dgm:cxn modelId="{2E2DCE52-7CAA-4876-A4F0-13A066628107}" type="presParOf" srcId="{0EE50630-789E-4048-9900-07A9728131B1}" destId="{A8F96BA4-6FEA-4A3F-A023-E56914ADECDC}" srcOrd="3" destOrd="0" presId="urn:microsoft.com/office/officeart/2018/2/layout/IconVerticalSolidList"/>
    <dgm:cxn modelId="{24382D90-3EAD-44A9-BF12-2EAE794A0757}" type="presParOf" srcId="{8C868B13-2CF8-479C-BF5D-DA646A41F53A}" destId="{6CF6F251-B80D-4184-8D1E-CDC6BB0FC62E}" srcOrd="3" destOrd="0" presId="urn:microsoft.com/office/officeart/2018/2/layout/IconVerticalSolidList"/>
    <dgm:cxn modelId="{7FCBFCFC-0DC9-4692-BEAD-3EA2935437F3}" type="presParOf" srcId="{8C868B13-2CF8-479C-BF5D-DA646A41F53A}" destId="{564B62BE-4C1F-4AD2-84C5-283ABAF0EC14}" srcOrd="4" destOrd="0" presId="urn:microsoft.com/office/officeart/2018/2/layout/IconVerticalSolidList"/>
    <dgm:cxn modelId="{82AA90B3-1395-487E-B7A4-52A1738B8747}" type="presParOf" srcId="{564B62BE-4C1F-4AD2-84C5-283ABAF0EC14}" destId="{9DB7B43F-9683-465B-9D45-7B46AA37A6CA}" srcOrd="0" destOrd="0" presId="urn:microsoft.com/office/officeart/2018/2/layout/IconVerticalSolidList"/>
    <dgm:cxn modelId="{53514958-2035-49D2-B136-A73574E6B3DB}" type="presParOf" srcId="{564B62BE-4C1F-4AD2-84C5-283ABAF0EC14}" destId="{5A610333-20D5-4CE0-8529-56A9D8E76210}" srcOrd="1" destOrd="0" presId="urn:microsoft.com/office/officeart/2018/2/layout/IconVerticalSolidList"/>
    <dgm:cxn modelId="{00D36FFA-5098-4664-AD92-624B64CEB8B1}" type="presParOf" srcId="{564B62BE-4C1F-4AD2-84C5-283ABAF0EC14}" destId="{85510B8E-D512-4B03-9550-2A6FF802E1AB}" srcOrd="2" destOrd="0" presId="urn:microsoft.com/office/officeart/2018/2/layout/IconVerticalSolidList"/>
    <dgm:cxn modelId="{F22CA2E4-5227-4E05-850F-9D88AEE06DCE}" type="presParOf" srcId="{564B62BE-4C1F-4AD2-84C5-283ABAF0EC14}" destId="{51B86A5F-CCAF-432D-865E-E07C31E828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033414-6D38-49CB-91EC-B61D3226EB3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46CE681-0A8D-4E98-B88D-B58A93D7F0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Paper proposes the</a:t>
          </a:r>
          <a:r>
            <a:rPr lang="en-US" dirty="0"/>
            <a:t> first contrastive loss </a:t>
          </a:r>
          <a:r>
            <a:rPr lang="en-US" dirty="0">
              <a:latin typeface="Calibri Light" panose="020F0302020204030204"/>
            </a:rPr>
            <a:t>which consistently</a:t>
          </a:r>
          <a:r>
            <a:rPr lang="en-US" dirty="0"/>
            <a:t> perform better than cross-entropy on large-scale classification problems.</a:t>
          </a:r>
        </a:p>
      </dgm:t>
    </dgm:pt>
    <dgm:pt modelId="{63C52DF6-AE98-4044-BB45-97D85A31664D}" type="parTrans" cxnId="{A295E25C-A48C-4917-89DF-FE86665FCC47}">
      <dgm:prSet/>
      <dgm:spPr/>
      <dgm:t>
        <a:bodyPr/>
        <a:lstStyle/>
        <a:p>
          <a:endParaRPr lang="en-US"/>
        </a:p>
      </dgm:t>
    </dgm:pt>
    <dgm:pt modelId="{73C9C38D-9BAD-419E-A331-E9D8752A1388}" type="sibTrans" cxnId="{A295E25C-A48C-4917-89DF-FE86665FCC47}">
      <dgm:prSet/>
      <dgm:spPr/>
      <dgm:t>
        <a:bodyPr/>
        <a:lstStyle/>
        <a:p>
          <a:endParaRPr lang="en-US"/>
        </a:p>
      </dgm:t>
    </dgm:pt>
    <dgm:pt modelId="{91394FBF-91B2-468F-A1BA-328EB0F716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loss function can be seen as a generalization of both the triplet and N-pair loss.</a:t>
          </a:r>
        </a:p>
      </dgm:t>
    </dgm:pt>
    <dgm:pt modelId="{0992F488-DD74-4118-A494-86D911E19053}" type="parTrans" cxnId="{2624F243-BFFC-4AF3-B5E4-F875A91C9B63}">
      <dgm:prSet/>
      <dgm:spPr/>
      <dgm:t>
        <a:bodyPr/>
        <a:lstStyle/>
        <a:p>
          <a:endParaRPr lang="en-US"/>
        </a:p>
      </dgm:t>
    </dgm:pt>
    <dgm:pt modelId="{44E9BEF0-E385-4B81-B055-BA5D9045416D}" type="sibTrans" cxnId="{2624F243-BFFC-4AF3-B5E4-F875A91C9B63}">
      <dgm:prSet/>
      <dgm:spPr/>
      <dgm:t>
        <a:bodyPr/>
        <a:lstStyle/>
        <a:p>
          <a:endParaRPr lang="en-US"/>
        </a:p>
      </dgm:t>
    </dgm:pt>
    <dgm:pt modelId="{93CA991E-53DF-4EDB-A7B0-321B13ADE9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loss function is less sensitive than cross-entropy to a range of hyperparameters.</a:t>
          </a:r>
        </a:p>
      </dgm:t>
    </dgm:pt>
    <dgm:pt modelId="{9DEF78AB-4858-4814-BFA1-1A0D681E3628}" type="parTrans" cxnId="{9F37F8B2-F4D1-44B4-BFE2-7B46F0AD2AE0}">
      <dgm:prSet/>
      <dgm:spPr/>
      <dgm:t>
        <a:bodyPr/>
        <a:lstStyle/>
        <a:p>
          <a:endParaRPr lang="en-US"/>
        </a:p>
      </dgm:t>
    </dgm:pt>
    <dgm:pt modelId="{001DD643-8142-4AC5-8099-92D885A463E0}" type="sibTrans" cxnId="{9F37F8B2-F4D1-44B4-BFE2-7B46F0AD2AE0}">
      <dgm:prSet/>
      <dgm:spPr/>
      <dgm:t>
        <a:bodyPr/>
        <a:lstStyle/>
        <a:p>
          <a:endParaRPr lang="en-US"/>
        </a:p>
      </dgm:t>
    </dgm:pt>
    <dgm:pt modelId="{5B4B1923-59F8-46D1-A17C-8BC962DAC4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gradient of the loss function encourages learning from hard positives and hard negatives.</a:t>
          </a:r>
        </a:p>
      </dgm:t>
    </dgm:pt>
    <dgm:pt modelId="{29EC0649-F22F-4414-801D-4B29F08E11CD}" type="parTrans" cxnId="{99CBFA5C-9AEF-4A4D-AB26-C89349A723AD}">
      <dgm:prSet/>
      <dgm:spPr/>
      <dgm:t>
        <a:bodyPr/>
        <a:lstStyle/>
        <a:p>
          <a:endParaRPr lang="en-US"/>
        </a:p>
      </dgm:t>
    </dgm:pt>
    <dgm:pt modelId="{34466000-96DF-4367-BDE1-BA204BE596E9}" type="sibTrans" cxnId="{99CBFA5C-9AEF-4A4D-AB26-C89349A723AD}">
      <dgm:prSet/>
      <dgm:spPr/>
      <dgm:t>
        <a:bodyPr/>
        <a:lstStyle/>
        <a:p>
          <a:endParaRPr lang="en-US"/>
        </a:p>
      </dgm:t>
    </dgm:pt>
    <dgm:pt modelId="{10E28156-CE5F-4449-91A9-528748C4FE6F}" type="pres">
      <dgm:prSet presAssocID="{52033414-6D38-49CB-91EC-B61D3226EB38}" presName="root" presStyleCnt="0">
        <dgm:presLayoutVars>
          <dgm:dir/>
          <dgm:resizeHandles val="exact"/>
        </dgm:presLayoutVars>
      </dgm:prSet>
      <dgm:spPr/>
    </dgm:pt>
    <dgm:pt modelId="{26AEF81B-D40D-46CB-A4DB-77F76A771A32}" type="pres">
      <dgm:prSet presAssocID="{646CE681-0A8D-4E98-B88D-B58A93D7F058}" presName="compNode" presStyleCnt="0"/>
      <dgm:spPr/>
    </dgm:pt>
    <dgm:pt modelId="{91693CDB-0660-48F9-80A5-DE664B5A027F}" type="pres">
      <dgm:prSet presAssocID="{646CE681-0A8D-4E98-B88D-B58A93D7F058}" presName="bgRect" presStyleLbl="bgShp" presStyleIdx="0" presStyleCnt="4"/>
      <dgm:spPr/>
    </dgm:pt>
    <dgm:pt modelId="{61143F82-A31E-4BAB-BCA7-F08E04FDF81F}" type="pres">
      <dgm:prSet presAssocID="{646CE681-0A8D-4E98-B88D-B58A93D7F05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9A8538E9-66A2-4895-BCA2-2FA3E799DA85}" type="pres">
      <dgm:prSet presAssocID="{646CE681-0A8D-4E98-B88D-B58A93D7F058}" presName="spaceRect" presStyleCnt="0"/>
      <dgm:spPr/>
    </dgm:pt>
    <dgm:pt modelId="{372BF79B-882B-4B75-820D-19A3D7471CB6}" type="pres">
      <dgm:prSet presAssocID="{646CE681-0A8D-4E98-B88D-B58A93D7F058}" presName="parTx" presStyleLbl="revTx" presStyleIdx="0" presStyleCnt="4">
        <dgm:presLayoutVars>
          <dgm:chMax val="0"/>
          <dgm:chPref val="0"/>
        </dgm:presLayoutVars>
      </dgm:prSet>
      <dgm:spPr/>
    </dgm:pt>
    <dgm:pt modelId="{BAA63FFA-7CD1-4DEC-8703-A27E2F000E86}" type="pres">
      <dgm:prSet presAssocID="{73C9C38D-9BAD-419E-A331-E9D8752A1388}" presName="sibTrans" presStyleCnt="0"/>
      <dgm:spPr/>
    </dgm:pt>
    <dgm:pt modelId="{7E13A966-FE99-44CA-AC11-70872805D94E}" type="pres">
      <dgm:prSet presAssocID="{91394FBF-91B2-468F-A1BA-328EB0F71673}" presName="compNode" presStyleCnt="0"/>
      <dgm:spPr/>
    </dgm:pt>
    <dgm:pt modelId="{B249DBA1-A37E-4AE1-881B-E8C8F77BEC85}" type="pres">
      <dgm:prSet presAssocID="{91394FBF-91B2-468F-A1BA-328EB0F71673}" presName="bgRect" presStyleLbl="bgShp" presStyleIdx="1" presStyleCnt="4"/>
      <dgm:spPr/>
    </dgm:pt>
    <dgm:pt modelId="{16D17681-1452-44C1-BDA2-986B06CAC22F}" type="pres">
      <dgm:prSet presAssocID="{91394FBF-91B2-468F-A1BA-328EB0F7167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30F99458-E777-49BB-A841-F9FA75100421}" type="pres">
      <dgm:prSet presAssocID="{91394FBF-91B2-468F-A1BA-328EB0F71673}" presName="spaceRect" presStyleCnt="0"/>
      <dgm:spPr/>
    </dgm:pt>
    <dgm:pt modelId="{8BF87F7B-835F-4D8F-80B1-B47B8AFEB73E}" type="pres">
      <dgm:prSet presAssocID="{91394FBF-91B2-468F-A1BA-328EB0F71673}" presName="parTx" presStyleLbl="revTx" presStyleIdx="1" presStyleCnt="4">
        <dgm:presLayoutVars>
          <dgm:chMax val="0"/>
          <dgm:chPref val="0"/>
        </dgm:presLayoutVars>
      </dgm:prSet>
      <dgm:spPr/>
    </dgm:pt>
    <dgm:pt modelId="{7D3D52AD-D91D-4F86-AAE2-49B2DCCE1519}" type="pres">
      <dgm:prSet presAssocID="{44E9BEF0-E385-4B81-B055-BA5D9045416D}" presName="sibTrans" presStyleCnt="0"/>
      <dgm:spPr/>
    </dgm:pt>
    <dgm:pt modelId="{AE9F75C0-70F8-49FA-BDDC-EE11DE1684F3}" type="pres">
      <dgm:prSet presAssocID="{93CA991E-53DF-4EDB-A7B0-321B13ADE9F2}" presName="compNode" presStyleCnt="0"/>
      <dgm:spPr/>
    </dgm:pt>
    <dgm:pt modelId="{6BB8B7F3-A2A5-4B4A-9783-0B6F9DC118BB}" type="pres">
      <dgm:prSet presAssocID="{93CA991E-53DF-4EDB-A7B0-321B13ADE9F2}" presName="bgRect" presStyleLbl="bgShp" presStyleIdx="2" presStyleCnt="4"/>
      <dgm:spPr/>
    </dgm:pt>
    <dgm:pt modelId="{E065CD96-66BE-4A7E-B8ED-8C1E4B6F4CE1}" type="pres">
      <dgm:prSet presAssocID="{93CA991E-53DF-4EDB-A7B0-321B13ADE9F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E647A47-02A2-4F26-A4D6-8CBE8D4A578B}" type="pres">
      <dgm:prSet presAssocID="{93CA991E-53DF-4EDB-A7B0-321B13ADE9F2}" presName="spaceRect" presStyleCnt="0"/>
      <dgm:spPr/>
    </dgm:pt>
    <dgm:pt modelId="{FB42A021-4E99-4D0D-BCBF-CD4F125393C5}" type="pres">
      <dgm:prSet presAssocID="{93CA991E-53DF-4EDB-A7B0-321B13ADE9F2}" presName="parTx" presStyleLbl="revTx" presStyleIdx="2" presStyleCnt="4">
        <dgm:presLayoutVars>
          <dgm:chMax val="0"/>
          <dgm:chPref val="0"/>
        </dgm:presLayoutVars>
      </dgm:prSet>
      <dgm:spPr/>
    </dgm:pt>
    <dgm:pt modelId="{2526458B-07A4-4EDC-B556-66425096DD4F}" type="pres">
      <dgm:prSet presAssocID="{001DD643-8142-4AC5-8099-92D885A463E0}" presName="sibTrans" presStyleCnt="0"/>
      <dgm:spPr/>
    </dgm:pt>
    <dgm:pt modelId="{8FCCEBBA-BDD3-4ECF-A001-58395DDC99DE}" type="pres">
      <dgm:prSet presAssocID="{5B4B1923-59F8-46D1-A17C-8BC962DAC425}" presName="compNode" presStyleCnt="0"/>
      <dgm:spPr/>
    </dgm:pt>
    <dgm:pt modelId="{396459DA-F1A3-4EBD-B256-32FBE7D650BE}" type="pres">
      <dgm:prSet presAssocID="{5B4B1923-59F8-46D1-A17C-8BC962DAC425}" presName="bgRect" presStyleLbl="bgShp" presStyleIdx="3" presStyleCnt="4"/>
      <dgm:spPr/>
    </dgm:pt>
    <dgm:pt modelId="{90659C7E-F1EE-4E38-B16C-92B485AFAF71}" type="pres">
      <dgm:prSet presAssocID="{5B4B1923-59F8-46D1-A17C-8BC962DAC42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CAB3E713-0170-43D3-9F14-FEE9B77ECDDB}" type="pres">
      <dgm:prSet presAssocID="{5B4B1923-59F8-46D1-A17C-8BC962DAC425}" presName="spaceRect" presStyleCnt="0"/>
      <dgm:spPr/>
    </dgm:pt>
    <dgm:pt modelId="{88C5206F-A14D-430F-BBE8-57E841F6A5E8}" type="pres">
      <dgm:prSet presAssocID="{5B4B1923-59F8-46D1-A17C-8BC962DAC42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C437031-28C4-461D-AC15-7054C28BC6FE}" type="presOf" srcId="{91394FBF-91B2-468F-A1BA-328EB0F71673}" destId="{8BF87F7B-835F-4D8F-80B1-B47B8AFEB73E}" srcOrd="0" destOrd="0" presId="urn:microsoft.com/office/officeart/2018/2/layout/IconVerticalSolidList"/>
    <dgm:cxn modelId="{A295E25C-A48C-4917-89DF-FE86665FCC47}" srcId="{52033414-6D38-49CB-91EC-B61D3226EB38}" destId="{646CE681-0A8D-4E98-B88D-B58A93D7F058}" srcOrd="0" destOrd="0" parTransId="{63C52DF6-AE98-4044-BB45-97D85A31664D}" sibTransId="{73C9C38D-9BAD-419E-A331-E9D8752A1388}"/>
    <dgm:cxn modelId="{99CBFA5C-9AEF-4A4D-AB26-C89349A723AD}" srcId="{52033414-6D38-49CB-91EC-B61D3226EB38}" destId="{5B4B1923-59F8-46D1-A17C-8BC962DAC425}" srcOrd="3" destOrd="0" parTransId="{29EC0649-F22F-4414-801D-4B29F08E11CD}" sibTransId="{34466000-96DF-4367-BDE1-BA204BE596E9}"/>
    <dgm:cxn modelId="{2624F243-BFFC-4AF3-B5E4-F875A91C9B63}" srcId="{52033414-6D38-49CB-91EC-B61D3226EB38}" destId="{91394FBF-91B2-468F-A1BA-328EB0F71673}" srcOrd="1" destOrd="0" parTransId="{0992F488-DD74-4118-A494-86D911E19053}" sibTransId="{44E9BEF0-E385-4B81-B055-BA5D9045416D}"/>
    <dgm:cxn modelId="{E559896A-7749-4AFF-AD80-1A33F88C217B}" type="presOf" srcId="{93CA991E-53DF-4EDB-A7B0-321B13ADE9F2}" destId="{FB42A021-4E99-4D0D-BCBF-CD4F125393C5}" srcOrd="0" destOrd="0" presId="urn:microsoft.com/office/officeart/2018/2/layout/IconVerticalSolidList"/>
    <dgm:cxn modelId="{3562859A-53A2-4825-B259-C7F434A6D438}" type="presOf" srcId="{52033414-6D38-49CB-91EC-B61D3226EB38}" destId="{10E28156-CE5F-4449-91A9-528748C4FE6F}" srcOrd="0" destOrd="0" presId="urn:microsoft.com/office/officeart/2018/2/layout/IconVerticalSolidList"/>
    <dgm:cxn modelId="{9F37F8B2-F4D1-44B4-BFE2-7B46F0AD2AE0}" srcId="{52033414-6D38-49CB-91EC-B61D3226EB38}" destId="{93CA991E-53DF-4EDB-A7B0-321B13ADE9F2}" srcOrd="2" destOrd="0" parTransId="{9DEF78AB-4858-4814-BFA1-1A0D681E3628}" sibTransId="{001DD643-8142-4AC5-8099-92D885A463E0}"/>
    <dgm:cxn modelId="{483F92B9-F1C1-44B4-9B2C-EAC7FB8C8AF0}" type="presOf" srcId="{646CE681-0A8D-4E98-B88D-B58A93D7F058}" destId="{372BF79B-882B-4B75-820D-19A3D7471CB6}" srcOrd="0" destOrd="0" presId="urn:microsoft.com/office/officeart/2018/2/layout/IconVerticalSolidList"/>
    <dgm:cxn modelId="{6C6408C0-B899-4CCB-B18E-6575EE93CE43}" type="presOf" srcId="{5B4B1923-59F8-46D1-A17C-8BC962DAC425}" destId="{88C5206F-A14D-430F-BBE8-57E841F6A5E8}" srcOrd="0" destOrd="0" presId="urn:microsoft.com/office/officeart/2018/2/layout/IconVerticalSolidList"/>
    <dgm:cxn modelId="{57B6A0D5-01A6-48A5-A89D-EE8D962E0A03}" type="presParOf" srcId="{10E28156-CE5F-4449-91A9-528748C4FE6F}" destId="{26AEF81B-D40D-46CB-A4DB-77F76A771A32}" srcOrd="0" destOrd="0" presId="urn:microsoft.com/office/officeart/2018/2/layout/IconVerticalSolidList"/>
    <dgm:cxn modelId="{4EE81B3D-5CAF-4339-A0C9-AF177DBAA9CA}" type="presParOf" srcId="{26AEF81B-D40D-46CB-A4DB-77F76A771A32}" destId="{91693CDB-0660-48F9-80A5-DE664B5A027F}" srcOrd="0" destOrd="0" presId="urn:microsoft.com/office/officeart/2018/2/layout/IconVerticalSolidList"/>
    <dgm:cxn modelId="{786FCFFA-55BC-436A-8267-35E376531103}" type="presParOf" srcId="{26AEF81B-D40D-46CB-A4DB-77F76A771A32}" destId="{61143F82-A31E-4BAB-BCA7-F08E04FDF81F}" srcOrd="1" destOrd="0" presId="urn:microsoft.com/office/officeart/2018/2/layout/IconVerticalSolidList"/>
    <dgm:cxn modelId="{137C03CC-8CCD-4F9C-95DE-412BFDFFA8B4}" type="presParOf" srcId="{26AEF81B-D40D-46CB-A4DB-77F76A771A32}" destId="{9A8538E9-66A2-4895-BCA2-2FA3E799DA85}" srcOrd="2" destOrd="0" presId="urn:microsoft.com/office/officeart/2018/2/layout/IconVerticalSolidList"/>
    <dgm:cxn modelId="{AE79682E-D196-4095-84FD-A9C2CC721D0A}" type="presParOf" srcId="{26AEF81B-D40D-46CB-A4DB-77F76A771A32}" destId="{372BF79B-882B-4B75-820D-19A3D7471CB6}" srcOrd="3" destOrd="0" presId="urn:microsoft.com/office/officeart/2018/2/layout/IconVerticalSolidList"/>
    <dgm:cxn modelId="{896BCE69-BE71-4BE9-B581-7A48EC77B259}" type="presParOf" srcId="{10E28156-CE5F-4449-91A9-528748C4FE6F}" destId="{BAA63FFA-7CD1-4DEC-8703-A27E2F000E86}" srcOrd="1" destOrd="0" presId="urn:microsoft.com/office/officeart/2018/2/layout/IconVerticalSolidList"/>
    <dgm:cxn modelId="{BAC56305-3202-4363-BC4D-84CBC01E4BE7}" type="presParOf" srcId="{10E28156-CE5F-4449-91A9-528748C4FE6F}" destId="{7E13A966-FE99-44CA-AC11-70872805D94E}" srcOrd="2" destOrd="0" presId="urn:microsoft.com/office/officeart/2018/2/layout/IconVerticalSolidList"/>
    <dgm:cxn modelId="{20512D73-1811-4852-8639-02BA964E0BE3}" type="presParOf" srcId="{7E13A966-FE99-44CA-AC11-70872805D94E}" destId="{B249DBA1-A37E-4AE1-881B-E8C8F77BEC85}" srcOrd="0" destOrd="0" presId="urn:microsoft.com/office/officeart/2018/2/layout/IconVerticalSolidList"/>
    <dgm:cxn modelId="{64809D94-0730-429D-AC89-8A02E0198199}" type="presParOf" srcId="{7E13A966-FE99-44CA-AC11-70872805D94E}" destId="{16D17681-1452-44C1-BDA2-986B06CAC22F}" srcOrd="1" destOrd="0" presId="urn:microsoft.com/office/officeart/2018/2/layout/IconVerticalSolidList"/>
    <dgm:cxn modelId="{A62E5588-8706-4945-A5D5-02A59223FEAA}" type="presParOf" srcId="{7E13A966-FE99-44CA-AC11-70872805D94E}" destId="{30F99458-E777-49BB-A841-F9FA75100421}" srcOrd="2" destOrd="0" presId="urn:microsoft.com/office/officeart/2018/2/layout/IconVerticalSolidList"/>
    <dgm:cxn modelId="{7996A717-E2FE-4A0A-B312-D0025B2CF9A4}" type="presParOf" srcId="{7E13A966-FE99-44CA-AC11-70872805D94E}" destId="{8BF87F7B-835F-4D8F-80B1-B47B8AFEB73E}" srcOrd="3" destOrd="0" presId="urn:microsoft.com/office/officeart/2018/2/layout/IconVerticalSolidList"/>
    <dgm:cxn modelId="{058A864B-AFC0-435F-A462-EDE6BF7A6770}" type="presParOf" srcId="{10E28156-CE5F-4449-91A9-528748C4FE6F}" destId="{7D3D52AD-D91D-4F86-AAE2-49B2DCCE1519}" srcOrd="3" destOrd="0" presId="urn:microsoft.com/office/officeart/2018/2/layout/IconVerticalSolidList"/>
    <dgm:cxn modelId="{A55C3A07-FE39-4261-B13B-A461AE3320C0}" type="presParOf" srcId="{10E28156-CE5F-4449-91A9-528748C4FE6F}" destId="{AE9F75C0-70F8-49FA-BDDC-EE11DE1684F3}" srcOrd="4" destOrd="0" presId="urn:microsoft.com/office/officeart/2018/2/layout/IconVerticalSolidList"/>
    <dgm:cxn modelId="{20FCA2BA-5437-45DD-A8DC-652F31D01293}" type="presParOf" srcId="{AE9F75C0-70F8-49FA-BDDC-EE11DE1684F3}" destId="{6BB8B7F3-A2A5-4B4A-9783-0B6F9DC118BB}" srcOrd="0" destOrd="0" presId="urn:microsoft.com/office/officeart/2018/2/layout/IconVerticalSolidList"/>
    <dgm:cxn modelId="{3E5EB38E-D2ED-4FB9-84B3-CA58E5523CCC}" type="presParOf" srcId="{AE9F75C0-70F8-49FA-BDDC-EE11DE1684F3}" destId="{E065CD96-66BE-4A7E-B8ED-8C1E4B6F4CE1}" srcOrd="1" destOrd="0" presId="urn:microsoft.com/office/officeart/2018/2/layout/IconVerticalSolidList"/>
    <dgm:cxn modelId="{7B1403CE-5712-4BAB-B35A-B170B85E6BC4}" type="presParOf" srcId="{AE9F75C0-70F8-49FA-BDDC-EE11DE1684F3}" destId="{EE647A47-02A2-4F26-A4D6-8CBE8D4A578B}" srcOrd="2" destOrd="0" presId="urn:microsoft.com/office/officeart/2018/2/layout/IconVerticalSolidList"/>
    <dgm:cxn modelId="{12437485-880E-46A3-A4AA-83E727B0EA11}" type="presParOf" srcId="{AE9F75C0-70F8-49FA-BDDC-EE11DE1684F3}" destId="{FB42A021-4E99-4D0D-BCBF-CD4F125393C5}" srcOrd="3" destOrd="0" presId="urn:microsoft.com/office/officeart/2018/2/layout/IconVerticalSolidList"/>
    <dgm:cxn modelId="{AEF4D29B-5D86-422F-81D7-731BB8F89D7C}" type="presParOf" srcId="{10E28156-CE5F-4449-91A9-528748C4FE6F}" destId="{2526458B-07A4-4EDC-B556-66425096DD4F}" srcOrd="5" destOrd="0" presId="urn:microsoft.com/office/officeart/2018/2/layout/IconVerticalSolidList"/>
    <dgm:cxn modelId="{FE90F431-2937-4568-8E9B-3C65BC967470}" type="presParOf" srcId="{10E28156-CE5F-4449-91A9-528748C4FE6F}" destId="{8FCCEBBA-BDD3-4ECF-A001-58395DDC99DE}" srcOrd="6" destOrd="0" presId="urn:microsoft.com/office/officeart/2018/2/layout/IconVerticalSolidList"/>
    <dgm:cxn modelId="{EECAF1C9-3A03-4BD1-9D1F-91AB0CFE619C}" type="presParOf" srcId="{8FCCEBBA-BDD3-4ECF-A001-58395DDC99DE}" destId="{396459DA-F1A3-4EBD-B256-32FBE7D650BE}" srcOrd="0" destOrd="0" presId="urn:microsoft.com/office/officeart/2018/2/layout/IconVerticalSolidList"/>
    <dgm:cxn modelId="{9D09B8B1-8330-4724-98A0-44B42290A686}" type="presParOf" srcId="{8FCCEBBA-BDD3-4ECF-A001-58395DDC99DE}" destId="{90659C7E-F1EE-4E38-B16C-92B485AFAF71}" srcOrd="1" destOrd="0" presId="urn:microsoft.com/office/officeart/2018/2/layout/IconVerticalSolidList"/>
    <dgm:cxn modelId="{DEF18F02-DCFB-46E5-985F-79DBFEECFACF}" type="presParOf" srcId="{8FCCEBBA-BDD3-4ECF-A001-58395DDC99DE}" destId="{CAB3E713-0170-43D3-9F14-FEE9B77ECDDB}" srcOrd="2" destOrd="0" presId="urn:microsoft.com/office/officeart/2018/2/layout/IconVerticalSolidList"/>
    <dgm:cxn modelId="{CFEC4F21-5794-4C66-80DB-860CC44C7F2C}" type="presParOf" srcId="{8FCCEBBA-BDD3-4ECF-A001-58395DDC99DE}" destId="{88C5206F-A14D-430F-BBE8-57E841F6A5E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451E8-E4D2-478B-BA08-8623F2AC0C72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92621-ADFB-4026-9C19-FA9144ECAEB1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B836D-CE1A-426B-BB82-243A6B854E16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paper extends the self-supervised  contrastive approach to the fully-supervised setting, which leverage label information.</a:t>
          </a:r>
        </a:p>
      </dsp:txBody>
      <dsp:txXfrm>
        <a:off x="1435590" y="531"/>
        <a:ext cx="9080009" cy="1242935"/>
      </dsp:txXfrm>
    </dsp:sp>
    <dsp:sp modelId="{BFD4BA52-17A9-4AB4-BFE9-968150EEAE1C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62C1E9-DD6F-4680-BC63-EBCA85836268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96BA4-6FEA-4A3F-A023-E56914ADECDC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 considers many positives per anchor in addition to many negatives as opposed to self-supervised contrastive learning which uses only a single positive.</a:t>
          </a:r>
        </a:p>
      </dsp:txBody>
      <dsp:txXfrm>
        <a:off x="1435590" y="1554201"/>
        <a:ext cx="9080009" cy="1242935"/>
      </dsp:txXfrm>
    </dsp:sp>
    <dsp:sp modelId="{9DB7B43F-9683-465B-9D45-7B46AA37A6CA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610333-20D5-4CE0-8529-56A9D8E76210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86A5F-CCAF-432D-865E-E07C31E82848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Calibri Light" panose="020F0302020204030204"/>
            </a:rPr>
            <a:t>It </a:t>
          </a:r>
          <a:r>
            <a:rPr lang="en-US" sz="2100" kern="1200"/>
            <a:t>analyze two possible versions of the supervised contrastive (</a:t>
          </a:r>
          <a:r>
            <a:rPr lang="en-US" sz="2100" kern="1200" err="1"/>
            <a:t>SupCon</a:t>
          </a:r>
          <a:r>
            <a:rPr lang="en-US" sz="2100" kern="1200"/>
            <a:t>) loss, identifying the best-performing formulation of the loss.</a:t>
          </a:r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693CDB-0660-48F9-80A5-DE664B5A027F}">
      <dsp:nvSpPr>
        <dsp:cNvPr id="0" name=""/>
        <dsp:cNvSpPr/>
      </dsp:nvSpPr>
      <dsp:spPr>
        <a:xfrm>
          <a:off x="0" y="1573"/>
          <a:ext cx="10003970" cy="7975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43F82-A31E-4BAB-BCA7-F08E04FDF81F}">
      <dsp:nvSpPr>
        <dsp:cNvPr id="0" name=""/>
        <dsp:cNvSpPr/>
      </dsp:nvSpPr>
      <dsp:spPr>
        <a:xfrm>
          <a:off x="241269" y="181030"/>
          <a:ext cx="438671" cy="438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BF79B-882B-4B75-820D-19A3D7471CB6}">
      <dsp:nvSpPr>
        <dsp:cNvPr id="0" name=""/>
        <dsp:cNvSpPr/>
      </dsp:nvSpPr>
      <dsp:spPr>
        <a:xfrm>
          <a:off x="921211" y="1573"/>
          <a:ext cx="9082758" cy="797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11" tIns="84411" rIns="84411" bIns="8441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 Light" panose="020F0302020204030204"/>
            </a:rPr>
            <a:t>Paper proposes the</a:t>
          </a:r>
          <a:r>
            <a:rPr lang="en-US" sz="2000" kern="1200" dirty="0"/>
            <a:t> first contrastive loss </a:t>
          </a:r>
          <a:r>
            <a:rPr lang="en-US" sz="2000" kern="1200" dirty="0">
              <a:latin typeface="Calibri Light" panose="020F0302020204030204"/>
            </a:rPr>
            <a:t>which consistently</a:t>
          </a:r>
          <a:r>
            <a:rPr lang="en-US" sz="2000" kern="1200" dirty="0"/>
            <a:t> perform better than cross-entropy on large-scale classification problems.</a:t>
          </a:r>
        </a:p>
      </dsp:txBody>
      <dsp:txXfrm>
        <a:off x="921211" y="1573"/>
        <a:ext cx="9082758" cy="797585"/>
      </dsp:txXfrm>
    </dsp:sp>
    <dsp:sp modelId="{B249DBA1-A37E-4AE1-881B-E8C8F77BEC85}">
      <dsp:nvSpPr>
        <dsp:cNvPr id="0" name=""/>
        <dsp:cNvSpPr/>
      </dsp:nvSpPr>
      <dsp:spPr>
        <a:xfrm>
          <a:off x="0" y="998555"/>
          <a:ext cx="10003970" cy="7975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D17681-1452-44C1-BDA2-986B06CAC22F}">
      <dsp:nvSpPr>
        <dsp:cNvPr id="0" name=""/>
        <dsp:cNvSpPr/>
      </dsp:nvSpPr>
      <dsp:spPr>
        <a:xfrm>
          <a:off x="241269" y="1178012"/>
          <a:ext cx="438671" cy="438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87F7B-835F-4D8F-80B1-B47B8AFEB73E}">
      <dsp:nvSpPr>
        <dsp:cNvPr id="0" name=""/>
        <dsp:cNvSpPr/>
      </dsp:nvSpPr>
      <dsp:spPr>
        <a:xfrm>
          <a:off x="921211" y="998555"/>
          <a:ext cx="9082758" cy="797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11" tIns="84411" rIns="84411" bIns="8441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loss function can be seen as a generalization of both the triplet and N-pair loss.</a:t>
          </a:r>
        </a:p>
      </dsp:txBody>
      <dsp:txXfrm>
        <a:off x="921211" y="998555"/>
        <a:ext cx="9082758" cy="797585"/>
      </dsp:txXfrm>
    </dsp:sp>
    <dsp:sp modelId="{6BB8B7F3-A2A5-4B4A-9783-0B6F9DC118BB}">
      <dsp:nvSpPr>
        <dsp:cNvPr id="0" name=""/>
        <dsp:cNvSpPr/>
      </dsp:nvSpPr>
      <dsp:spPr>
        <a:xfrm>
          <a:off x="0" y="1995537"/>
          <a:ext cx="10003970" cy="79758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65CD96-66BE-4A7E-B8ED-8C1E4B6F4CE1}">
      <dsp:nvSpPr>
        <dsp:cNvPr id="0" name=""/>
        <dsp:cNvSpPr/>
      </dsp:nvSpPr>
      <dsp:spPr>
        <a:xfrm>
          <a:off x="241269" y="2174993"/>
          <a:ext cx="438671" cy="438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42A021-4E99-4D0D-BCBF-CD4F125393C5}">
      <dsp:nvSpPr>
        <dsp:cNvPr id="0" name=""/>
        <dsp:cNvSpPr/>
      </dsp:nvSpPr>
      <dsp:spPr>
        <a:xfrm>
          <a:off x="921211" y="1995537"/>
          <a:ext cx="9082758" cy="797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11" tIns="84411" rIns="84411" bIns="8441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loss function is less sensitive than cross-entropy to a range of hyperparameters.</a:t>
          </a:r>
        </a:p>
      </dsp:txBody>
      <dsp:txXfrm>
        <a:off x="921211" y="1995537"/>
        <a:ext cx="9082758" cy="797585"/>
      </dsp:txXfrm>
    </dsp:sp>
    <dsp:sp modelId="{396459DA-F1A3-4EBD-B256-32FBE7D650BE}">
      <dsp:nvSpPr>
        <dsp:cNvPr id="0" name=""/>
        <dsp:cNvSpPr/>
      </dsp:nvSpPr>
      <dsp:spPr>
        <a:xfrm>
          <a:off x="0" y="2992518"/>
          <a:ext cx="10003970" cy="79758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659C7E-F1EE-4E38-B16C-92B485AFAF71}">
      <dsp:nvSpPr>
        <dsp:cNvPr id="0" name=""/>
        <dsp:cNvSpPr/>
      </dsp:nvSpPr>
      <dsp:spPr>
        <a:xfrm>
          <a:off x="241269" y="3171975"/>
          <a:ext cx="438671" cy="438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C5206F-A14D-430F-BBE8-57E841F6A5E8}">
      <dsp:nvSpPr>
        <dsp:cNvPr id="0" name=""/>
        <dsp:cNvSpPr/>
      </dsp:nvSpPr>
      <dsp:spPr>
        <a:xfrm>
          <a:off x="921211" y="2992518"/>
          <a:ext cx="9082758" cy="797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11" tIns="84411" rIns="84411" bIns="8441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gradient of the loss function encourages learning from hard positives and hard negatives.</a:t>
          </a:r>
        </a:p>
      </dsp:txBody>
      <dsp:txXfrm>
        <a:off x="921211" y="2992518"/>
        <a:ext cx="9082758" cy="797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4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4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44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29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71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03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00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63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40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3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34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76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84769FE-1656-422F-86E1-8C1B16C27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B249F6D-244F-494A-98B9-5CC7413C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760" y="682754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06C536E-6ECA-4211-AF8C-A2671C484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4260" y="5435945"/>
            <a:ext cx="435428" cy="435428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EAA70EA-2201-4F5D-AF08-58CFF851C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011593" y="3567390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8316" y="1431042"/>
            <a:ext cx="4055899" cy="39959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Supervised Contrastive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EC599-4D97-2FD3-FA30-75D9D24C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0104" y="62865"/>
            <a:ext cx="457200" cy="457200"/>
          </a:xfrm>
          <a:prstGeom prst="ellipse">
            <a:avLst/>
          </a:prstGeom>
          <a:solidFill>
            <a:schemeClr val="tx1">
              <a:alpha val="80000"/>
            </a:schemeClr>
          </a:solidFill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bg1"/>
                </a:solidFill>
              </a:rPr>
              <a:pPr algn="ctr" defTabSz="914400">
                <a:spcAft>
                  <a:spcPts val="600"/>
                </a:spcAft>
              </a:pPr>
              <a:t>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040" y="1431042"/>
            <a:ext cx="3927826" cy="39959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sz="2800" dirty="0">
                <a:solidFill>
                  <a:srgbClr val="FF0000"/>
                </a:solidFill>
              </a:rPr>
              <a:t>By Team </a:t>
            </a:r>
            <a:r>
              <a:rPr lang="en-US" sz="2800">
                <a:solidFill>
                  <a:srgbClr val="FF0000"/>
                </a:solidFill>
              </a:rPr>
              <a:t>StatQuest</a:t>
            </a:r>
            <a:endParaRPr lang="en-US" sz="2800" dirty="0">
              <a:solidFill>
                <a:srgbClr val="FF0000"/>
              </a:solidFill>
              <a:cs typeface="Calibri" panose="020F0502020204030204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Padam Prakash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Kushal shah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Soumodipta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bose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51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A9B3-6869-EAA1-B3EA-E579EBC0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76740"/>
            <a:ext cx="9906000" cy="82074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Methodology</a:t>
            </a:r>
            <a:endParaRPr lang="en-US" sz="4000" dirty="0">
              <a:solidFill>
                <a:srgbClr val="FF0000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8EE97-0D83-75A6-8F79-1F8BFAEB0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08" y="1265237"/>
            <a:ext cx="11030478" cy="55102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Given an input batch of data: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 apply data augmentation to obtain two copies of the batch. </a:t>
            </a:r>
          </a:p>
          <a:p>
            <a:r>
              <a:rPr lang="en-US" dirty="0">
                <a:ea typeface="+mn-lt"/>
                <a:cs typeface="+mn-lt"/>
              </a:rPr>
              <a:t>Both copies are forward propagated through the encoder network to obtain a 2048-dimensional normalized embedding. </a:t>
            </a:r>
          </a:p>
          <a:p>
            <a:r>
              <a:rPr lang="en-US" dirty="0">
                <a:ea typeface="+mn-lt"/>
                <a:cs typeface="+mn-lt"/>
              </a:rPr>
              <a:t>During training, this representation is further propagated through a projection network that is discarded at inference time.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The supervised contrastive loss is computed on the outputs of the projection network. </a:t>
            </a:r>
          </a:p>
          <a:p>
            <a:r>
              <a:rPr lang="en-US" dirty="0">
                <a:ea typeface="+mn-lt"/>
                <a:cs typeface="+mn-lt"/>
              </a:rPr>
              <a:t>To use the trained model for classification, we train a linear classifier on top of the frozen representations using a cross-entropy loss.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55B8B-CE77-FD0C-44FF-8F15CDAAC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2036" y="174537"/>
            <a:ext cx="771089" cy="615496"/>
          </a:xfrm>
        </p:spPr>
        <p:txBody>
          <a:bodyPr/>
          <a:lstStyle/>
          <a:p>
            <a:fld id="{6D22F896-40B5-4ADD-8801-0D06FADFA095}" type="slidenum">
              <a:rPr lang="en-US" sz="1800" dirty="0">
                <a:solidFill>
                  <a:srgbClr val="FF0000"/>
                </a:solidFill>
              </a:rPr>
              <a:t>10</a:t>
            </a:fld>
            <a:endParaRPr lang="en-US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417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179DD-07C7-AD00-3833-B0008B6B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261" y="177165"/>
            <a:ext cx="11667480" cy="118872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Our Results</a:t>
            </a:r>
            <a:endParaRPr lang="en-US" dirty="0">
              <a:solidFill>
                <a:srgbClr val="FF0000"/>
              </a:solidFill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8AC1-98BB-C830-AE43-D4FD6BFAC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337" y="1480831"/>
            <a:ext cx="9142279" cy="13944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 dirty="0">
                <a:ea typeface="Calibri"/>
                <a:cs typeface="Calibri"/>
              </a:rPr>
              <a:t>Followings are the results of our work</a:t>
            </a:r>
          </a:p>
          <a:p>
            <a:pPr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endParaRPr lang="en-US" dirty="0">
              <a:cs typeface="Calibri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21C0E-9F0E-F61B-1D37-40115BF8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2518" y="239473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600" dirty="0">
                <a:solidFill>
                  <a:srgbClr val="002060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1600">
              <a:solidFill>
                <a:srgbClr val="002060"/>
              </a:solidFill>
              <a:cs typeface="Calibri"/>
            </a:endParaRP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3A73A5CD-F258-E6E8-78A1-47AACC78F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167207"/>
              </p:ext>
            </p:extLst>
          </p:nvPr>
        </p:nvGraphicFramePr>
        <p:xfrm>
          <a:off x="873899" y="2632594"/>
          <a:ext cx="10478204" cy="3108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551">
                  <a:extLst>
                    <a:ext uri="{9D8B030D-6E8A-4147-A177-3AD203B41FA5}">
                      <a16:colId xmlns:a16="http://schemas.microsoft.com/office/drawing/2014/main" val="1627944562"/>
                    </a:ext>
                  </a:extLst>
                </a:gridCol>
                <a:gridCol w="2619551">
                  <a:extLst>
                    <a:ext uri="{9D8B030D-6E8A-4147-A177-3AD203B41FA5}">
                      <a16:colId xmlns:a16="http://schemas.microsoft.com/office/drawing/2014/main" val="4045410786"/>
                    </a:ext>
                  </a:extLst>
                </a:gridCol>
                <a:gridCol w="2619551">
                  <a:extLst>
                    <a:ext uri="{9D8B030D-6E8A-4147-A177-3AD203B41FA5}">
                      <a16:colId xmlns:a16="http://schemas.microsoft.com/office/drawing/2014/main" val="1324719974"/>
                    </a:ext>
                  </a:extLst>
                </a:gridCol>
                <a:gridCol w="2619551">
                  <a:extLst>
                    <a:ext uri="{9D8B030D-6E8A-4147-A177-3AD203B41FA5}">
                      <a16:colId xmlns:a16="http://schemas.microsoft.com/office/drawing/2014/main" val="684603262"/>
                    </a:ext>
                  </a:extLst>
                </a:gridCol>
              </a:tblGrid>
              <a:tr h="1048157">
                <a:tc>
                  <a:txBody>
                    <a:bodyPr/>
                    <a:lstStyle/>
                    <a:p>
                      <a:r>
                        <a:rPr lang="en-US" dirty="0"/>
                        <a:t>Training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Validation </a:t>
                      </a:r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Testing </a:t>
                      </a:r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Loss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642415"/>
                  </a:ext>
                </a:extLst>
              </a:tr>
              <a:tr h="10120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95.83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95.77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70.62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Supervised Contrastive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364104"/>
                  </a:ext>
                </a:extLst>
              </a:tr>
              <a:tr h="104815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97.51 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67.48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nsolas"/>
                        </a:rPr>
                        <a:t>67.07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Cross Entropy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605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527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3307C-C2C6-EBAF-DABA-A06C6C114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36" y="182472"/>
            <a:ext cx="11597211" cy="1169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700" dirty="0">
                <a:solidFill>
                  <a:srgbClr val="FF0000"/>
                </a:solidFill>
              </a:rPr>
              <a:t>Training and Validation Accuracy Comparison</a:t>
            </a:r>
            <a:endParaRPr lang="en-US" dirty="0">
              <a:solidFill>
                <a:srgbClr val="FF0000"/>
              </a:solidFill>
              <a:cs typeface="Calibri Light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BB0667D-BE1D-506A-459C-77E524728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536" y="2030062"/>
            <a:ext cx="11024439" cy="5218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cs typeface="Calibri"/>
              </a:rPr>
              <a:t>             A) Using cross entropy loss                                                  B)Using Supervised Contrastive loss</a:t>
            </a:r>
          </a:p>
        </p:txBody>
      </p:sp>
      <p:pic>
        <p:nvPicPr>
          <p:cNvPr id="15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29DE0611-C709-C34D-7971-13C263CF8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38" y="3104742"/>
            <a:ext cx="4927102" cy="3431098"/>
          </a:xfrm>
          <a:prstGeom prst="rect">
            <a:avLst/>
          </a:prstGeom>
        </p:spPr>
      </p:pic>
      <p:pic>
        <p:nvPicPr>
          <p:cNvPr id="12" name="Picture 12" descr="Chart&#10;&#10;Description automatically generated">
            <a:extLst>
              <a:ext uri="{FF2B5EF4-FFF2-40B4-BE49-F238E27FC236}">
                <a16:creationId xmlns:a16="http://schemas.microsoft.com/office/drawing/2014/main" id="{69D39A0D-59D8-1724-1722-658355AB0D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72503" y="3172791"/>
            <a:ext cx="5114993" cy="34515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8F9B647-20FB-36FD-C3BD-0727BAA1F162}"/>
              </a:ext>
            </a:extLst>
          </p:cNvPr>
          <p:cNvSpPr txBox="1"/>
          <p:nvPr/>
        </p:nvSpPr>
        <p:spPr>
          <a:xfrm>
            <a:off x="11430000" y="219075"/>
            <a:ext cx="590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2060"/>
                </a:solidFill>
                <a:cs typeface="Calibri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566785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39E1B-1F9B-C4B7-D141-ECA51E69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>
                <a:solidFill>
                  <a:srgbClr val="FFFFFF"/>
                </a:solidFill>
              </a:rPr>
              <a:t>Classifier Accuracy and Loss for Different optimizers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A5A240B-912E-3699-C877-DA62C037DC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0045" y="2426818"/>
            <a:ext cx="5438961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895CB0F3-A9F2-3F5C-BCC0-52B2B88B1B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45073" y="2597905"/>
            <a:ext cx="5455917" cy="36554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BC4FE-61D0-6449-2772-FA63B77CB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1068" y="45430"/>
            <a:ext cx="2743200" cy="347472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sz="1600" dirty="0">
                <a:solidFill>
                  <a:srgbClr val="002060"/>
                </a:solidFill>
              </a:rPr>
              <a:pPr defTabSz="914400">
                <a:spcAft>
                  <a:spcPts val="600"/>
                </a:spcAft>
              </a:pPr>
              <a:t>13</a:t>
            </a:fld>
            <a:endParaRPr lang="en-US" sz="1600">
              <a:solidFill>
                <a:srgbClr val="00206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0054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2D31A-662D-473C-8FB2-B346B53E1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>
                <a:solidFill>
                  <a:srgbClr val="FFFFFF"/>
                </a:solidFill>
              </a:rPr>
              <a:t>Classifier Accuracy and Loss for different Resnet model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30E6A83-880A-3AE7-C85D-3B6716F506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1567" y="2563805"/>
            <a:ext cx="5455917" cy="372366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62E5E29B-6F56-545E-99C0-6DF2AC02AC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45073" y="2597905"/>
            <a:ext cx="5455917" cy="36554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96A08E-74C4-6E96-61B6-2EEA67773365}"/>
              </a:ext>
            </a:extLst>
          </p:cNvPr>
          <p:cNvSpPr txBox="1"/>
          <p:nvPr/>
        </p:nvSpPr>
        <p:spPr>
          <a:xfrm>
            <a:off x="9610725" y="-381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                                        14</a:t>
            </a:r>
          </a:p>
        </p:txBody>
      </p:sp>
    </p:spTree>
    <p:extLst>
      <p:ext uri="{BB962C8B-B14F-4D97-AF65-F5344CB8AC3E}">
        <p14:creationId xmlns:p14="http://schemas.microsoft.com/office/powerpoint/2010/main" val="1949949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194B6-4F1B-A9D9-AC83-372F2A393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Embedding visualization using PCA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11">
            <a:extLst>
              <a:ext uri="{FF2B5EF4-FFF2-40B4-BE49-F238E27FC236}">
                <a16:creationId xmlns:a16="http://schemas.microsoft.com/office/drawing/2014/main" id="{C7D8A33A-AB6A-85AE-BD09-A9D4E1435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7447" y="2799889"/>
            <a:ext cx="4933490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It is expected that the embedding trained using supervised contrastive loss will be much more clustered than the embedding trained using regular cross-entropy.</a:t>
            </a:r>
          </a:p>
        </p:txBody>
      </p:sp>
      <p:pic>
        <p:nvPicPr>
          <p:cNvPr id="8" name="Picture 8" descr="Chart&#10;&#10;Description automatically generated">
            <a:extLst>
              <a:ext uri="{FF2B5EF4-FFF2-40B4-BE49-F238E27FC236}">
                <a16:creationId xmlns:a16="http://schemas.microsoft.com/office/drawing/2014/main" id="{246C9F8C-2D63-B84D-B586-F4CEC41427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68909" y="159581"/>
            <a:ext cx="4531788" cy="3389335"/>
          </a:xfrm>
          <a:prstGeom prst="rect">
            <a:avLst/>
          </a:prstGeom>
        </p:spPr>
      </p:pic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7DC78660-7C9C-E7D6-0290-27C8A64EF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193" y="3430461"/>
            <a:ext cx="4638834" cy="329538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08F0A05-A83F-08E5-7382-8613FCB64A0A}"/>
              </a:ext>
            </a:extLst>
          </p:cNvPr>
          <p:cNvSpPr txBox="1"/>
          <p:nvPr/>
        </p:nvSpPr>
        <p:spPr>
          <a:xfrm>
            <a:off x="11801475" y="0"/>
            <a:ext cx="5334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solidFill>
                  <a:srgbClr val="002060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51482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95A3F-1B28-20C1-2D99-E1526A515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Contrastive learning</a:t>
            </a:r>
            <a:endParaRPr lang="en-US" sz="40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21646-933B-FD90-7458-F1918F8A3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The goal of contrastive representation learning is to learn such an embedding space in which similar sample pairs stay close to each other while dissimilar ones are far apart. 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Contrastive learning can be applied to both supervised and unsupervised settings. </a:t>
            </a:r>
            <a:endParaRPr lang="en-US" dirty="0"/>
          </a:p>
          <a:p>
            <a:endParaRPr lang="en-US" sz="24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621E5-D7F2-BEE4-60E9-8DE16382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6117" y="317827"/>
            <a:ext cx="685800" cy="32004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800" dirty="0">
                <a:solidFill>
                  <a:srgbClr val="002060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800">
              <a:solidFill>
                <a:srgbClr val="00206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6414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7C83-715F-4132-949A-F28F8A3C3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4018"/>
            <a:ext cx="10365285" cy="639982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153BA-A743-80A3-1EB9-76EA8B5BC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835" y="222703"/>
            <a:ext cx="771089" cy="778782"/>
          </a:xfrm>
        </p:spPr>
        <p:txBody>
          <a:bodyPr/>
          <a:lstStyle/>
          <a:p>
            <a:fld id="{6D22F896-40B5-4ADD-8801-0D06FADFA095}" type="slidenum">
              <a:rPr lang="en-US" sz="1800" dirty="0">
                <a:solidFill>
                  <a:srgbClr val="002060"/>
                </a:solidFill>
              </a:rPr>
              <a:t>3</a:t>
            </a:fld>
            <a:endParaRPr lang="en-US" sz="1800">
              <a:solidFill>
                <a:srgbClr val="002060"/>
              </a:solidFill>
            </a:endParaRPr>
          </a:p>
        </p:txBody>
      </p:sp>
      <p:pic>
        <p:nvPicPr>
          <p:cNvPr id="3" name="Picture 3" descr="A picture containing text, cat, different, various&#10;&#10;Description automatically generated">
            <a:extLst>
              <a:ext uri="{FF2B5EF4-FFF2-40B4-BE49-F238E27FC236}">
                <a16:creationId xmlns:a16="http://schemas.microsoft.com/office/drawing/2014/main" id="{43906B3F-644A-3237-93AC-1965564A9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940" y="225990"/>
            <a:ext cx="10059271" cy="63500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0B73B2-125C-6A95-F848-B40E274A99A0}"/>
              </a:ext>
            </a:extLst>
          </p:cNvPr>
          <p:cNvSpPr txBox="1"/>
          <p:nvPr/>
        </p:nvSpPr>
        <p:spPr>
          <a:xfrm>
            <a:off x="9734811" y="657198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965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CA083-A717-D580-B4A2-7139DC051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About the paper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B069C755-7665-9693-393F-6039822C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9093" y="249912"/>
            <a:ext cx="2743200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800" dirty="0">
                <a:solidFill>
                  <a:srgbClr val="002060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800">
              <a:solidFill>
                <a:srgbClr val="002060"/>
              </a:solidFill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8E614-0832-D76A-F9A6-7B065F30BCFA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DED69BB-169B-829A-E625-B4B0738928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6269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70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7A3-0231-88D4-D9CA-FC5758FC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>
                <a:solidFill>
                  <a:srgbClr val="FF0000"/>
                </a:solidFill>
              </a:rPr>
              <a:t>Novelty of The Paper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1B441A-BB65-8106-6AD2-50DA52B551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1152455"/>
              </p:ext>
            </p:extLst>
          </p:nvPr>
        </p:nvGraphicFramePr>
        <p:xfrm>
          <a:off x="1141411" y="2440771"/>
          <a:ext cx="10003970" cy="3791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7C47B9A2-4409-CFB4-49AE-E90FA3C6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207" y="266246"/>
            <a:ext cx="771089" cy="865867"/>
          </a:xfrm>
        </p:spPr>
        <p:txBody>
          <a:bodyPr/>
          <a:lstStyle/>
          <a:p>
            <a:fld id="{6D22F896-40B5-4ADD-8801-0D06FADFA095}" type="slidenum">
              <a:rPr lang="en-US" sz="1800" dirty="0">
                <a:solidFill>
                  <a:srgbClr val="002060"/>
                </a:solidFill>
              </a:rPr>
              <a:t>5</a:t>
            </a:fld>
            <a:endParaRPr lang="en-US" sz="1800">
              <a:solidFill>
                <a:srgbClr val="00206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1179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4A3869-7549-1308-0676-F0AD8583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r>
              <a:rPr lang="en-US" sz="4000"/>
              <a:t>Supervised contrastive losses</a:t>
            </a: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0AA34-661F-2A7B-FD3E-3A07F397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812" y="215656"/>
            <a:ext cx="914400" cy="32004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800" dirty="0">
                <a:solidFill>
                  <a:srgbClr val="002060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800">
              <a:solidFill>
                <a:srgbClr val="002060"/>
              </a:solidFill>
              <a:cs typeface="Calibri" panose="020F0502020204030204"/>
            </a:endParaRPr>
          </a:p>
        </p:txBody>
      </p:sp>
      <p:pic>
        <p:nvPicPr>
          <p:cNvPr id="4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05A594D0-42E0-DFA9-36FF-98FC00B15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82609"/>
            <a:ext cx="10914060" cy="3137792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95FD6A-FC29-7DB2-2E2C-1254383C0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Here, P(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) ={</a:t>
            </a:r>
            <a:r>
              <a:rPr lang="en-US" dirty="0" err="1">
                <a:ea typeface="+mn-lt"/>
                <a:cs typeface="+mn-lt"/>
              </a:rPr>
              <a:t>p€A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) : </a:t>
            </a:r>
            <a:r>
              <a:rPr lang="en-US" dirty="0" err="1">
                <a:ea typeface="+mn-lt"/>
                <a:cs typeface="+mn-lt"/>
              </a:rPr>
              <a:t>y</a:t>
            </a:r>
            <a:r>
              <a:rPr lang="en-US" baseline="-25000" dirty="0" err="1">
                <a:ea typeface="+mn-lt"/>
                <a:cs typeface="+mn-lt"/>
              </a:rPr>
              <a:t>p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y</a:t>
            </a:r>
            <a:r>
              <a:rPr lang="en-US" baseline="-25000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} is the set of indices of all positives in the  batch distinct from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, and |P(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)| is its cardinality</a:t>
            </a:r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DBAC99-4C54-32D0-9138-6B0B16A21D1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71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BC6C7BD5-4D45-5809-59C8-1E398FBB6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513" y="492125"/>
            <a:ext cx="6372225" cy="1433513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20DBE27E-6791-99A6-46B6-DEF8527AF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513" y="1997075"/>
            <a:ext cx="6372225" cy="4373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A0F955-7574-8806-98F1-B57F6F529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Comparison of the two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BA2B3-B49D-32C4-E926-BD4C347B7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,Sans-Serif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  <a:cs typeface="Calibri"/>
            </a:endParaRPr>
          </a:p>
          <a:p>
            <a:pPr marL="342900" indent="-342900">
              <a:buFont typeface="Arial,Sans-Serif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  <a:cs typeface="Calibri"/>
              </a:rPr>
              <a:t>The two loss formulations are not, however, equivalent</a:t>
            </a:r>
            <a:endParaRPr lang="en-US" sz="2000">
              <a:solidFill>
                <a:srgbClr val="FFFFFF"/>
              </a:solidFill>
              <a:ea typeface="+mn-lt"/>
              <a:cs typeface="+mn-lt"/>
            </a:endParaRPr>
          </a:p>
          <a:p>
            <a:pPr marL="342900" indent="-342900">
              <a:buFont typeface="Arial,Sans-Serif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  <a:ea typeface="+mn-lt"/>
              <a:cs typeface="+mn-lt"/>
            </a:endParaRPr>
          </a:p>
          <a:p>
            <a:pPr marL="342900" indent="-342900">
              <a:buChar char="•"/>
            </a:pPr>
            <a:endParaRPr lang="en-US" sz="2000">
              <a:solidFill>
                <a:srgbClr val="FFFFFF"/>
              </a:solidFill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0A5C1-F07E-A9F1-8235-40F7A241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3460" y="135090"/>
            <a:ext cx="1362777" cy="365125"/>
          </a:xfrm>
          <a:prstGeom prst="ellipse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1800" dirty="0">
                <a:solidFill>
                  <a:srgbClr val="595959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800">
              <a:solidFill>
                <a:srgbClr val="595959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118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D31D7A-CBA3-538F-0D98-9A2A2F5B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Connection to Triplet Loss and N-pairs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1604F-9C1F-B3E5-A3D2-8AB3B1CCC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951" y="3365568"/>
            <a:ext cx="3191324" cy="31684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Triplet loss is a special case of the contrastive loss when one positive and one negative are used.</a:t>
            </a:r>
            <a:endParaRPr lang="en-US" sz="2000" dirty="0">
              <a:cs typeface="Calibri"/>
            </a:endParaRPr>
          </a:p>
          <a:p>
            <a:r>
              <a:rPr lang="en-US" sz="2000" dirty="0"/>
              <a:t>When more than one negative is used, the </a:t>
            </a:r>
            <a:r>
              <a:rPr lang="en-US" sz="2000" dirty="0" err="1"/>
              <a:t>SupCon</a:t>
            </a:r>
            <a:r>
              <a:rPr lang="en-US" sz="2000" dirty="0"/>
              <a:t> loss becomes equivalent to the N-pairs loss.</a:t>
            </a:r>
            <a:endParaRPr lang="en-US" sz="2000" dirty="0">
              <a:cs typeface="Calibri"/>
            </a:endParaRPr>
          </a:p>
        </p:txBody>
      </p:sp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id="{2E099B16-1478-70F7-099F-C2AC29188B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2102" y="1831403"/>
            <a:ext cx="6903723" cy="307215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4EFBA-BEAB-353A-7339-0E294D4C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5347" y="229035"/>
            <a:ext cx="102870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sz="1800" dirty="0">
                <a:solidFill>
                  <a:srgbClr val="002060"/>
                </a:solidFill>
              </a:rPr>
              <a:pPr defTabSz="914400">
                <a:spcAft>
                  <a:spcPts val="600"/>
                </a:spcAft>
              </a:pPr>
              <a:t>8</a:t>
            </a:fld>
            <a:endParaRPr lang="en-US" sz="1800">
              <a:solidFill>
                <a:srgbClr val="00206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2916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DEA2-ADA7-C19C-9D60-3DD74A01E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223506"/>
            <a:ext cx="10407333" cy="658438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Comparison of Methodology</a:t>
            </a:r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D571298-0611-D0B1-AEB5-D9653D81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5552" y="755862"/>
            <a:ext cx="6675627" cy="160508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/>
          </a:p>
          <a:p>
            <a:endParaRPr lang="en-US" sz="2000">
              <a:cs typeface="Calibr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3" descr="Diagram&#10;&#10;Description automatically generated">
            <a:extLst>
              <a:ext uri="{FF2B5EF4-FFF2-40B4-BE49-F238E27FC236}">
                <a16:creationId xmlns:a16="http://schemas.microsoft.com/office/drawing/2014/main" id="{726F7199-6C42-DE2F-1443-1B00E2D78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612" y="2742397"/>
            <a:ext cx="2633472" cy="3291840"/>
          </a:xfrm>
          <a:prstGeom prst="rect">
            <a:avLst/>
          </a:prstGeom>
        </p:spPr>
      </p:pic>
      <p:sp>
        <p:nvSpPr>
          <p:cNvPr id="2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7" descr="Diagram&#10;&#10;Description automatically generated">
            <a:extLst>
              <a:ext uri="{FF2B5EF4-FFF2-40B4-BE49-F238E27FC236}">
                <a16:creationId xmlns:a16="http://schemas.microsoft.com/office/drawing/2014/main" id="{68388E73-EEBE-7C6B-DDE9-AC3362F4B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472" y="2742397"/>
            <a:ext cx="2880359" cy="329184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221EC-7D8D-E42C-D0D7-DC5BD904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260350"/>
            <a:ext cx="685800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800" dirty="0">
                <a:solidFill>
                  <a:srgbClr val="002060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1800" dirty="0">
              <a:solidFill>
                <a:srgbClr val="92D050"/>
              </a:solidFill>
              <a:cs typeface="Calibri" panose="020F05020202040302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30B094-E2FC-C55F-28F7-778C28583B45}"/>
              </a:ext>
            </a:extLst>
          </p:cNvPr>
          <p:cNvSpPr txBox="1"/>
          <p:nvPr/>
        </p:nvSpPr>
        <p:spPr>
          <a:xfrm>
            <a:off x="470117" y="1524392"/>
            <a:ext cx="112504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A) </a:t>
            </a:r>
            <a:r>
              <a:rPr lang="en-US" dirty="0">
                <a:ea typeface="+mn-lt"/>
                <a:cs typeface="+mn-lt"/>
              </a:rPr>
              <a:t>Supervised Cross Entropy                                                                                          B) Supervised Contrastive</a:t>
            </a:r>
          </a:p>
        </p:txBody>
      </p:sp>
    </p:spTree>
    <p:extLst>
      <p:ext uri="{BB962C8B-B14F-4D97-AF65-F5344CB8AC3E}">
        <p14:creationId xmlns:p14="http://schemas.microsoft.com/office/powerpoint/2010/main" val="3690755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2538</TotalTime>
  <Words>504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Arial,Sans-Serif</vt:lpstr>
      <vt:lpstr>Calibri</vt:lpstr>
      <vt:lpstr>Calibri Light</vt:lpstr>
      <vt:lpstr>Consolas</vt:lpstr>
      <vt:lpstr>Office Theme</vt:lpstr>
      <vt:lpstr>Supervised Contrastive Learning</vt:lpstr>
      <vt:lpstr>Contrastive learning</vt:lpstr>
      <vt:lpstr>PowerPoint Presentation</vt:lpstr>
      <vt:lpstr>About the paper</vt:lpstr>
      <vt:lpstr>Novelty of The Paper</vt:lpstr>
      <vt:lpstr>Supervised contrastive losses</vt:lpstr>
      <vt:lpstr>Comparison of the two function</vt:lpstr>
      <vt:lpstr>Connection to Triplet Loss and N-pairs Loss</vt:lpstr>
      <vt:lpstr>Comparison of Methodology</vt:lpstr>
      <vt:lpstr>Methodology</vt:lpstr>
      <vt:lpstr>Our Results</vt:lpstr>
      <vt:lpstr>Training and Validation Accuracy Comparison</vt:lpstr>
      <vt:lpstr>Classifier Accuracy and Loss for Different optimizers</vt:lpstr>
      <vt:lpstr>Classifier Accuracy and Loss for different Resnet model</vt:lpstr>
      <vt:lpstr>Embedding visualization using PCA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Padam Prakash</cp:lastModifiedBy>
  <cp:revision>430</cp:revision>
  <dcterms:created xsi:type="dcterms:W3CDTF">2022-05-02T05:58:21Z</dcterms:created>
  <dcterms:modified xsi:type="dcterms:W3CDTF">2022-05-07T09:19:15Z</dcterms:modified>
</cp:coreProperties>
</file>