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1"/>
  </p:sldMasterIdLst>
  <p:notesMasterIdLst>
    <p:notesMasterId r:id="rId50"/>
  </p:notesMasterIdLst>
  <p:handoutMasterIdLst>
    <p:handoutMasterId r:id="rId51"/>
  </p:handoutMasterIdLst>
  <p:sldIdLst>
    <p:sldId id="467" r:id="rId2"/>
    <p:sldId id="620" r:id="rId3"/>
    <p:sldId id="595" r:id="rId4"/>
    <p:sldId id="621" r:id="rId5"/>
    <p:sldId id="623" r:id="rId6"/>
    <p:sldId id="624" r:id="rId7"/>
    <p:sldId id="625" r:id="rId8"/>
    <p:sldId id="626" r:id="rId9"/>
    <p:sldId id="627" r:id="rId10"/>
    <p:sldId id="644" r:id="rId11"/>
    <p:sldId id="629" r:id="rId12"/>
    <p:sldId id="630" r:id="rId13"/>
    <p:sldId id="631" r:id="rId14"/>
    <p:sldId id="632" r:id="rId15"/>
    <p:sldId id="633" r:id="rId16"/>
    <p:sldId id="634" r:id="rId17"/>
    <p:sldId id="635" r:id="rId18"/>
    <p:sldId id="636" r:id="rId19"/>
    <p:sldId id="637" r:id="rId20"/>
    <p:sldId id="638" r:id="rId21"/>
    <p:sldId id="667" r:id="rId22"/>
    <p:sldId id="639" r:id="rId23"/>
    <p:sldId id="640" r:id="rId24"/>
    <p:sldId id="641" r:id="rId25"/>
    <p:sldId id="704" r:id="rId26"/>
    <p:sldId id="642" r:id="rId27"/>
    <p:sldId id="665" r:id="rId28"/>
    <p:sldId id="666" r:id="rId29"/>
    <p:sldId id="668" r:id="rId30"/>
    <p:sldId id="686" r:id="rId31"/>
    <p:sldId id="687" r:id="rId32"/>
    <p:sldId id="688" r:id="rId33"/>
    <p:sldId id="689" r:id="rId34"/>
    <p:sldId id="690" r:id="rId35"/>
    <p:sldId id="691" r:id="rId36"/>
    <p:sldId id="692" r:id="rId37"/>
    <p:sldId id="693" r:id="rId38"/>
    <p:sldId id="694" r:id="rId39"/>
    <p:sldId id="695" r:id="rId40"/>
    <p:sldId id="696" r:id="rId41"/>
    <p:sldId id="697" r:id="rId42"/>
    <p:sldId id="698" r:id="rId43"/>
    <p:sldId id="699" r:id="rId44"/>
    <p:sldId id="700" r:id="rId45"/>
    <p:sldId id="701" r:id="rId46"/>
    <p:sldId id="702" r:id="rId47"/>
    <p:sldId id="703" r:id="rId48"/>
    <p:sldId id="685" r:id="rId49"/>
  </p:sldIdLst>
  <p:sldSz cx="9144000" cy="6858000" type="screen4x3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BF2"/>
    <a:srgbClr val="09064E"/>
    <a:srgbClr val="B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1709" autoAdjust="0"/>
  </p:normalViewPr>
  <p:slideViewPr>
    <p:cSldViewPr snapToObjects="1">
      <p:cViewPr varScale="1">
        <p:scale>
          <a:sx n="79" d="100"/>
          <a:sy n="79" d="100"/>
        </p:scale>
        <p:origin x="149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464820"/>
          </a:xfrm>
          <a:prstGeom prst="rect">
            <a:avLst/>
          </a:prstGeom>
        </p:spPr>
        <p:txBody>
          <a:bodyPr vert="horz" lIns="92435" tIns="46218" rIns="92435" bIns="4621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1" y="1"/>
            <a:ext cx="2982119" cy="464820"/>
          </a:xfrm>
          <a:prstGeom prst="rect">
            <a:avLst/>
          </a:prstGeom>
        </p:spPr>
        <p:txBody>
          <a:bodyPr vert="horz" lIns="92435" tIns="46218" rIns="92435" bIns="46218" rtlCol="0"/>
          <a:lstStyle>
            <a:lvl1pPr algn="r">
              <a:defRPr sz="1300"/>
            </a:lvl1pPr>
          </a:lstStyle>
          <a:p>
            <a:fld id="{A27D5C4E-375C-0D45-BAC9-2C7D27476EBB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5" tIns="46218" rIns="92435" bIns="4621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5" tIns="46218" rIns="92435" bIns="46218" rtlCol="0" anchor="b"/>
          <a:lstStyle>
            <a:lvl1pPr algn="r">
              <a:defRPr sz="1300"/>
            </a:lvl1pPr>
          </a:lstStyle>
          <a:p>
            <a:fld id="{9C8E03D8-5102-8B47-8E07-C3373636B6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127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2-24T17:34:22.1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2119" cy="464820"/>
          </a:xfrm>
          <a:prstGeom prst="rect">
            <a:avLst/>
          </a:prstGeom>
        </p:spPr>
        <p:txBody>
          <a:bodyPr vert="horz" lIns="92435" tIns="46218" rIns="92435" bIns="4621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1" y="1"/>
            <a:ext cx="2982119" cy="464820"/>
          </a:xfrm>
          <a:prstGeom prst="rect">
            <a:avLst/>
          </a:prstGeom>
        </p:spPr>
        <p:txBody>
          <a:bodyPr vert="horz" lIns="92435" tIns="46218" rIns="92435" bIns="46218" rtlCol="0"/>
          <a:lstStyle>
            <a:lvl1pPr algn="r">
              <a:defRPr sz="1300"/>
            </a:lvl1pPr>
          </a:lstStyle>
          <a:p>
            <a:fld id="{EA472CC8-96E2-DA4F-AF59-3658B4DBAA3C}" type="datetimeFigureOut">
              <a:rPr lang="en-US" smtClean="0"/>
              <a:pPr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5" tIns="46218" rIns="92435" bIns="462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1"/>
            <a:ext cx="5505450" cy="4183380"/>
          </a:xfrm>
          <a:prstGeom prst="rect">
            <a:avLst/>
          </a:prstGeom>
        </p:spPr>
        <p:txBody>
          <a:bodyPr vert="horz" lIns="92435" tIns="46218" rIns="92435" bIns="462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35" tIns="46218" rIns="92435" bIns="4621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1" y="8829967"/>
            <a:ext cx="2982119" cy="464820"/>
          </a:xfrm>
          <a:prstGeom prst="rect">
            <a:avLst/>
          </a:prstGeom>
        </p:spPr>
        <p:txBody>
          <a:bodyPr vert="horz" lIns="92435" tIns="46218" rIns="92435" bIns="46218" rtlCol="0" anchor="b"/>
          <a:lstStyle>
            <a:lvl1pPr algn="r">
              <a:defRPr sz="1300"/>
            </a:lvl1pPr>
          </a:lstStyle>
          <a:p>
            <a:fld id="{717347E0-AEBB-E840-BDD8-2436C83FF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956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27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38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7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26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09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66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7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208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</a:t>
            </a:r>
            <a:r>
              <a:rPr lang="en-US" baseline="0" dirty="0"/>
              <a:t> of RSS(Beta), 0.5 MSE (Beta) is often used. </a:t>
            </a:r>
          </a:p>
          <a:p>
            <a:r>
              <a:rPr lang="en-US" baseline="0" dirty="0"/>
              <a:t>MSE =&gt; mean-squared-error.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85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49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87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28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68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418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19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08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48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06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18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further details on </a:t>
            </a:r>
            <a:r>
              <a:rPr lang="en-US" b="1" dirty="0"/>
              <a:t>pseudoinverse</a:t>
            </a:r>
            <a:r>
              <a:rPr lang="en-US" dirty="0"/>
              <a:t>, see https://en.wikipedia.org/wiki/Moore%E2%80%93Penrose_inverse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32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40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50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76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315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1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https://www.mathworks.com/matlabcentral/answers/301883-code-for-plotting-sphere-function</a:t>
            </a:r>
          </a:p>
          <a:p>
            <a:endParaRPr lang="en-US" dirty="0"/>
          </a:p>
          <a:p>
            <a:r>
              <a:rPr lang="en-US" dirty="0"/>
              <a:t>1: Sphere function, when d = 2</a:t>
            </a:r>
          </a:p>
          <a:p>
            <a:r>
              <a:rPr lang="en-US" dirty="0"/>
              <a:t>x1=[-10:1:10];</a:t>
            </a:r>
          </a:p>
          <a:p>
            <a:r>
              <a:rPr lang="en-US" dirty="0"/>
              <a:t>x2=[-10:1:10];</a:t>
            </a:r>
          </a:p>
          <a:p>
            <a:r>
              <a:rPr lang="en-US" dirty="0"/>
              <a:t>[X1,X2]=</a:t>
            </a:r>
            <a:r>
              <a:rPr lang="en-US" dirty="0" err="1"/>
              <a:t>meshgrid</a:t>
            </a:r>
            <a:r>
              <a:rPr lang="en-US" dirty="0"/>
              <a:t>(x1,x2);</a:t>
            </a:r>
          </a:p>
          <a:p>
            <a:r>
              <a:rPr lang="en-US" dirty="0" err="1"/>
              <a:t>Fx</a:t>
            </a:r>
            <a:r>
              <a:rPr lang="en-US" dirty="0"/>
              <a:t>=X1.^2+X2.^2;</a:t>
            </a:r>
          </a:p>
          <a:p>
            <a:r>
              <a:rPr lang="en-US" dirty="0"/>
              <a:t>surf(</a:t>
            </a:r>
            <a:r>
              <a:rPr lang="en-US" dirty="0" err="1"/>
              <a:t>Fx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448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420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Ref: https://science.sciencemag.org/content/338/6110/1042/F3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908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750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537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920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0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908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641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800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35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51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816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56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718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87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09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18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4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23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347E0-AEBB-E840-BDD8-2436C83FF7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5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348" y="1371600"/>
            <a:ext cx="8147304" cy="1344168"/>
          </a:xfrm>
        </p:spPr>
        <p:txBody>
          <a:bodyPr vert="horz" lIns="91440" tIns="45720" rIns="91440" bIns="45720" rtlCol="0" anchor="b" anchorCtr="0"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algn="ctr" defTabSz="914400" rtl="0" eaLnBrk="1" latinLnBrk="0" hangingPunct="1">
              <a:lnSpc>
                <a:spcPts val="64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348" y="2715767"/>
            <a:ext cx="8147304" cy="667512"/>
          </a:xfr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 defTabSz="914400" rtl="0" eaLnBrk="1" latinLnBrk="0" hangingPunct="1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defRPr sz="2200" b="0" kern="120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7FF49AA-5FB4-B445-9D26-BF6666E25061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DA0CB-B01B-A748-B657-D0FAFEFFE4D8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4805045" y="430306"/>
            <a:ext cx="3840480" cy="5432612"/>
          </a:xfrm>
          <a:solidFill>
            <a:schemeClr val="bg1">
              <a:lumMod val="85000"/>
            </a:schemeClr>
          </a:solidFill>
          <a:ln w="127000" cap="sq">
            <a:solidFill>
              <a:schemeClr val="bg1"/>
            </a:solidFill>
            <a:miter lim="800000"/>
          </a:ln>
          <a:effectLst>
            <a:outerShdw blurRad="76200" dist="12700" dir="5400000" sx="100500" sy="100500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extrusionH="50800">
            <a:extrusionClr>
              <a:schemeClr val="tx1"/>
            </a:extrusionClr>
            <a:contourClr>
              <a:schemeClr val="tx1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ts val="2000"/>
              </a:spcBef>
              <a:buClr>
                <a:schemeClr val="accent2">
                  <a:lumMod val="50000"/>
                  <a:lumOff val="50000"/>
                </a:schemeClr>
              </a:buClr>
              <a:buSzPct val="75000"/>
              <a:buFont typeface="Wingdings 2" pitchFamily="18" charset="2"/>
              <a:buNone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FF26-BBCD-DE4B-8024-454BBE5B4B8A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61412" y="417513"/>
            <a:ext cx="1600200" cy="5708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1174" y="417513"/>
            <a:ext cx="6499225" cy="5708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38A11-2C66-9448-88A1-A5E38107FCFA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6F04C6C6-F4AD-7A44-B3AE-2505FDE24BD9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506F-1ABF-0D40-986B-BA31E644D2DC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475" y="4343398"/>
            <a:ext cx="8147049" cy="1346013"/>
          </a:xfrm>
        </p:spPr>
        <p:txBody>
          <a:bodyPr>
            <a:normAutofit/>
            <a:scene3d>
              <a:camera prst="orthographicFront"/>
              <a:lightRig rig="threePt" dir="t">
                <a:rot lat="0" lon="0" rev="10800000"/>
              </a:lightRig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>
              <a:lnSpc>
                <a:spcPts val="6400"/>
              </a:lnSpc>
              <a:defRPr sz="6000">
                <a:solidFill>
                  <a:schemeClr val="bg1"/>
                </a:solidFill>
                <a:effectLst>
                  <a:outerShdw blurRad="25400" dist="1905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475" y="5688105"/>
            <a:ext cx="8147050" cy="663387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>
            <a:lvl1pPr marL="0" indent="0" algn="ctr">
              <a:spcBef>
                <a:spcPts val="0"/>
              </a:spcBef>
              <a:buNone/>
              <a:defRPr b="0" baseline="0">
                <a:solidFill>
                  <a:schemeClr val="bg1"/>
                </a:solidFill>
                <a:effectLst>
                  <a:outerShdw blurRad="25400" dist="254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9E65AB05-FD93-AA42-AD07-984EF816C821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75000"/>
                    <a:lumOff val="25000"/>
                  </a:schemeClr>
                </a:solidFill>
                <a:effectLst>
                  <a:outerShdw blurRad="25400" dist="12700" dir="4200000" algn="ctr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981200" y="685800"/>
            <a:ext cx="5181600" cy="3352800"/>
          </a:xfrm>
          <a:solidFill>
            <a:schemeClr val="tx1">
              <a:lumMod val="75000"/>
            </a:schemeClr>
          </a:solidFill>
          <a:ln w="127000" cap="sq">
            <a:solidFill>
              <a:schemeClr val="tx1"/>
            </a:solidFill>
            <a:miter lim="800000"/>
          </a:ln>
          <a:effectLst>
            <a:outerShdw blurRad="63500" sx="101000" sy="101000" algn="ctr" rotWithShape="0">
              <a:schemeClr val="bg2">
                <a:lumMod val="20000"/>
                <a:lumOff val="80000"/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9000000"/>
            </a:lightRig>
          </a:scene3d>
          <a:sp3d prstMaterial="matte">
            <a:bevelT w="12700" prst="relaxedInset"/>
            <a:bevelB w="38100" h="127000" prst="relaxedInset"/>
            <a:extrusionClr>
              <a:schemeClr val="tx1"/>
            </a:extrusionClr>
            <a:contourClr>
              <a:schemeClr val="tx1"/>
            </a:contourClr>
          </a:sp3d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774826"/>
            <a:ext cx="8147050" cy="1873250"/>
          </a:xfrm>
        </p:spPr>
        <p:txBody>
          <a:bodyPr anchor="b" anchorCtr="0"/>
          <a:lstStyle>
            <a:lvl1pPr algn="ctr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3654519"/>
            <a:ext cx="8147050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76BB-CAEC-204D-8944-3B2715FBA477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475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046" y="1762125"/>
            <a:ext cx="3840480" cy="43640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F619-B526-0040-87DC-1E2EC540FE6B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75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5046" y="1550894"/>
            <a:ext cx="3840480" cy="7159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5046" y="2541494"/>
            <a:ext cx="3840480" cy="35846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30D5-4FF8-CF4B-9C66-1CC51F4DF38B}" type="datetime1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05045" y="2353235"/>
            <a:ext cx="3840480" cy="1588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5BE2F-4514-F649-A820-3409E8B211B6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E85E9-EA82-EE4E-8CFB-822799F2D0EC}" type="datetime1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540" y="416859"/>
            <a:ext cx="3840480" cy="1994647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2532" y="403412"/>
            <a:ext cx="3840480" cy="57227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7540" y="2438400"/>
            <a:ext cx="3840480" cy="3316942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0588-083D-7445-B9C2-7D1315E62A51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145228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5" y="1761565"/>
            <a:ext cx="8147051" cy="43645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2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F48B01E-565E-D744-8F6F-916EAB403632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765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E18E161-C840-FB4F-B633-36084F6677D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Comic Sans MS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2200" kern="1200">
          <a:solidFill>
            <a:schemeClr val="tx1"/>
          </a:solidFill>
          <a:latin typeface="Arial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" charset="2"/>
        <a:buChar char="Ø"/>
        <a:defRPr sz="2000" kern="1200">
          <a:solidFill>
            <a:schemeClr val="tx1"/>
          </a:solidFill>
          <a:latin typeface="Arial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75000"/>
        <a:buFont typeface="Wingdings" charset="2"/>
        <a:buChar char="Ø"/>
        <a:defRPr sz="18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3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1.emf"/><Relationship Id="rId7" Type="http://schemas.openxmlformats.org/officeDocument/2006/relationships/image" Target="../media/image3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image" Target="../media/image32.wmf"/><Relationship Id="rId10" Type="http://schemas.openxmlformats.org/officeDocument/2006/relationships/image" Target="../media/image36.e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9.emf"/><Relationship Id="rId7" Type="http://schemas.openxmlformats.org/officeDocument/2006/relationships/image" Target="../media/image4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4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oleObject" Target="../embeddings/oleObject25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11" Type="http://schemas.openxmlformats.org/officeDocument/2006/relationships/image" Target="../media/image47.emf"/><Relationship Id="rId5" Type="http://schemas.openxmlformats.org/officeDocument/2006/relationships/oleObject" Target="../embeddings/oleObject22.bin"/><Relationship Id="rId15" Type="http://schemas.openxmlformats.org/officeDocument/2006/relationships/image" Target="../media/image49.wmf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24.bin"/><Relationship Id="rId14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52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51.emf"/><Relationship Id="rId4" Type="http://schemas.openxmlformats.org/officeDocument/2006/relationships/image" Target="../media/image5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5.emf"/><Relationship Id="rId7" Type="http://schemas.openxmlformats.org/officeDocument/2006/relationships/oleObject" Target="../embeddings/oleObject30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5" Type="http://schemas.openxmlformats.org/officeDocument/2006/relationships/image" Target="../media/image56.wmf"/><Relationship Id="rId10" Type="http://schemas.openxmlformats.org/officeDocument/2006/relationships/image" Target="../media/image60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59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1.bin"/><Relationship Id="rId7" Type="http://schemas.openxmlformats.org/officeDocument/2006/relationships/image" Target="../media/image63.emf"/><Relationship Id="rId12" Type="http://schemas.openxmlformats.org/officeDocument/2006/relationships/image" Target="../media/image6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2.bin"/><Relationship Id="rId15" Type="http://schemas.openxmlformats.org/officeDocument/2006/relationships/image" Target="../media/image68.emf"/><Relationship Id="rId10" Type="http://schemas.openxmlformats.org/officeDocument/2006/relationships/image" Target="../media/image65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6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wmf"/><Relationship Id="rId11" Type="http://schemas.openxmlformats.org/officeDocument/2006/relationships/image" Target="../media/image73.wmf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39.bin"/><Relationship Id="rId4" Type="http://schemas.openxmlformats.org/officeDocument/2006/relationships/image" Target="../media/image69.wmf"/><Relationship Id="rId9" Type="http://schemas.openxmlformats.org/officeDocument/2006/relationships/image" Target="../media/image72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7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jpg"/><Relationship Id="rId4" Type="http://schemas.openxmlformats.org/officeDocument/2006/relationships/image" Target="../media/image7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tif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tif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1.emf"/><Relationship Id="rId10" Type="http://schemas.openxmlformats.org/officeDocument/2006/relationships/image" Target="../media/image8.emf"/><Relationship Id="rId4" Type="http://schemas.openxmlformats.org/officeDocument/2006/relationships/image" Target="../media/image4.wmf"/><Relationship Id="rId9" Type="http://schemas.openxmlformats.org/officeDocument/2006/relationships/image" Target="../media/image7.emf"/><Relationship Id="rId1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0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tif"/><Relationship Id="rId4" Type="http://schemas.openxmlformats.org/officeDocument/2006/relationships/image" Target="../media/image16.wmf"/><Relationship Id="rId9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82" y="1780346"/>
            <a:ext cx="8839200" cy="2532888"/>
          </a:xfrm>
        </p:spPr>
        <p:txBody>
          <a:bodyPr>
            <a:normAutofit fontScale="90000"/>
          </a:bodyPr>
          <a:lstStyle/>
          <a:p>
            <a:r>
              <a:rPr lang="en-US" dirty="0"/>
              <a:t>CSCI 4/5587</a:t>
            </a:r>
            <a:br>
              <a:rPr lang="en-US" dirty="0"/>
            </a:br>
            <a:r>
              <a:rPr lang="en-US" sz="4900" dirty="0"/>
              <a:t>Machine Learning I</a:t>
            </a:r>
            <a:br>
              <a:rPr lang="en-US" sz="4900" dirty="0"/>
            </a:br>
            <a:r>
              <a:rPr lang="en-US" sz="4400" dirty="0"/>
              <a:t>Chapter 2: Regression </a:t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9496" y="4742688"/>
            <a:ext cx="8147304" cy="667512"/>
          </a:xfrm>
          <a:prstGeom prst="rect">
            <a:avLst/>
          </a:prstGeom>
        </p:spPr>
        <p:txBody>
          <a:bodyPr vert="horz" lIns="91440" tIns="45720" rIns="91440" bIns="45720" rtlCol="0">
            <a:noAutofit/>
            <a:scene3d>
              <a:camera prst="orthographicFront"/>
              <a:lightRig rig="threePt" dir="t"/>
            </a:scene3d>
            <a:sp3d extrusionH="57150">
              <a:bevelT w="38100" h="38100" prst="relaxedInset"/>
              <a:bevelB w="38100" h="38100" prst="relaxedInset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75000"/>
              <a:buFont typeface="Wingdings 2" pitchFamily="18" charset="2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25400" dist="25400" dir="4200000" algn="ctr" rotWithShape="0">
                  <a:schemeClr val="tx1">
                    <a:alpha val="40000"/>
                  </a:scheme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5377989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Md</a:t>
            </a:r>
            <a:r>
              <a:rPr lang="en-US" sz="2400" dirty="0"/>
              <a:t> </a:t>
            </a:r>
            <a:r>
              <a:rPr lang="en-US" sz="2400" dirty="0" err="1"/>
              <a:t>Tamjidul</a:t>
            </a:r>
            <a:r>
              <a:rPr lang="en-US" sz="2400" dirty="0"/>
              <a:t> </a:t>
            </a:r>
            <a:r>
              <a:rPr lang="en-US" sz="2400" dirty="0" err="1"/>
              <a:t>Hoque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896471"/>
          </a:xfrm>
        </p:spPr>
        <p:txBody>
          <a:bodyPr/>
          <a:lstStyle/>
          <a:p>
            <a:r>
              <a:rPr lang="en-US" dirty="0"/>
              <a:t>Tan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253978"/>
            <a:ext cx="4953000" cy="43276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191181"/>
            <a:ext cx="1371600" cy="645326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934200" y="3733800"/>
            <a:ext cx="1371600" cy="2910647"/>
          </a:xfrm>
          <a:prstGeom prst="rect">
            <a:avLst/>
          </a:prstGeom>
          <a:solidFill>
            <a:schemeClr val="tx1">
              <a:lumMod val="50000"/>
              <a:lumOff val="50000"/>
              <a:alpha val="7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CCA0DF-FF74-4B31-A8E2-657706817945}"/>
              </a:ext>
            </a:extLst>
          </p:cNvPr>
          <p:cNvSpPr/>
          <p:nvPr/>
        </p:nvSpPr>
        <p:spPr>
          <a:xfrm>
            <a:off x="838200" y="3582545"/>
            <a:ext cx="4876800" cy="2232003"/>
          </a:xfrm>
          <a:prstGeom prst="rect">
            <a:avLst/>
          </a:prstGeom>
          <a:solidFill>
            <a:schemeClr val="tx1">
              <a:lumMod val="50000"/>
              <a:lumOff val="50000"/>
              <a:alpha val="7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7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62709"/>
            <a:ext cx="8147051" cy="744071"/>
          </a:xfrm>
        </p:spPr>
        <p:txBody>
          <a:bodyPr/>
          <a:lstStyle/>
          <a:p>
            <a:r>
              <a:rPr lang="en-US" sz="3600" dirty="0"/>
              <a:t>2. </a:t>
            </a:r>
            <a:r>
              <a:rPr lang="en-US" sz="2800" b="1" dirty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47051" cy="4364598"/>
          </a:xfrm>
        </p:spPr>
        <p:txBody>
          <a:bodyPr/>
          <a:lstStyle/>
          <a:p>
            <a:r>
              <a:rPr lang="en-US" dirty="0"/>
              <a:t>Gradient descent is a simple equation to get the nearest local minima.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3048000" y="3249977"/>
          <a:ext cx="2854325" cy="51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300" imgH="228600" progId="Equation.3">
                  <p:embed/>
                </p:oleObj>
              </mc:Choice>
              <mc:Fallback>
                <p:oleObj name="Equation" r:id="rId3" imgW="1257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49977"/>
                        <a:ext cx="2854325" cy="5189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618873" y="324997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(v)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5"/>
          <a:srcRect r="19950"/>
          <a:stretch/>
        </p:blipFill>
        <p:spPr>
          <a:xfrm>
            <a:off x="498475" y="4101247"/>
            <a:ext cx="7824819" cy="10041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3378" y="5611300"/>
            <a:ext cx="7942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These methods return the local minimum unless there is only one global minimum.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r="5466" b="15427"/>
          <a:stretch/>
        </p:blipFill>
        <p:spPr>
          <a:xfrm>
            <a:off x="509115" y="1901611"/>
            <a:ext cx="8125770" cy="10736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1985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62709"/>
            <a:ext cx="8147051" cy="382359"/>
          </a:xfrm>
        </p:spPr>
        <p:txBody>
          <a:bodyPr/>
          <a:lstStyle/>
          <a:p>
            <a:pPr algn="r"/>
            <a:r>
              <a:rPr lang="en-US" sz="2400" b="1" dirty="0"/>
              <a:t>… </a:t>
            </a:r>
            <a:r>
              <a:rPr lang="en-US" sz="2000" b="1" dirty="0"/>
              <a:t>Gradient Descent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47051" cy="5441950"/>
          </a:xfrm>
        </p:spPr>
        <p:txBody>
          <a:bodyPr/>
          <a:lstStyle/>
          <a:p>
            <a:r>
              <a:rPr lang="en-US" dirty="0"/>
              <a:t>If we set the value of α (alpha, the learning rate), to a higher value then overshooting might occur. How?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276600" y="1846118"/>
            <a:ext cx="80010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(A)  &lt;----------- (B)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275903"/>
              </p:ext>
            </p:extLst>
          </p:nvPr>
        </p:nvGraphicFramePr>
        <p:xfrm>
          <a:off x="2514600" y="1821179"/>
          <a:ext cx="4419600" cy="3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083526" imgH="3475935" progId="Visio.Drawing.11">
                  <p:embed/>
                </p:oleObj>
              </mc:Choice>
              <mc:Fallback>
                <p:oleObj name="Visio" r:id="rId3" imgW="5083526" imgH="347593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1179"/>
                        <a:ext cx="4419600" cy="3020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190500" y="4842067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Assume, starting from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with a higher value of α we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compute, x</a:t>
            </a:r>
            <a:r>
              <a:rPr lang="en-US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t+1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as: </a:t>
            </a:r>
            <a:endParaRPr lang="en-US" dirty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281250"/>
              </p:ext>
            </p:extLst>
          </p:nvPr>
        </p:nvGraphicFramePr>
        <p:xfrm>
          <a:off x="6873671" y="4889866"/>
          <a:ext cx="1822020" cy="32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95400" imgH="228600" progId="Equation.3">
                  <p:embed/>
                </p:oleObj>
              </mc:Choice>
              <mc:Fallback>
                <p:oleObj name="Equation" r:id="rId5" imgW="12954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671" y="4889866"/>
                        <a:ext cx="1822020" cy="3215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t="1" r="44365" b="3546"/>
          <a:stretch/>
        </p:blipFill>
        <p:spPr>
          <a:xfrm>
            <a:off x="198652" y="5509043"/>
            <a:ext cx="8497039" cy="716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819400" y="422815"/>
            <a:ext cx="358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Overshooting Problem!</a:t>
            </a:r>
          </a:p>
        </p:txBody>
      </p:sp>
    </p:spTree>
    <p:extLst>
      <p:ext uri="{BB962C8B-B14F-4D97-AF65-F5344CB8AC3E}">
        <p14:creationId xmlns:p14="http://schemas.microsoft.com/office/powerpoint/2010/main" val="2893586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62709"/>
            <a:ext cx="8147051" cy="382359"/>
          </a:xfrm>
        </p:spPr>
        <p:txBody>
          <a:bodyPr/>
          <a:lstStyle/>
          <a:p>
            <a:pPr algn="r"/>
            <a:r>
              <a:rPr lang="en-US" sz="2000" b="1" dirty="0"/>
              <a:t>… Overshooting problem /</a:t>
            </a:r>
            <a:r>
              <a:rPr lang="en-US" sz="2800" b="1" dirty="0"/>
              <a:t> </a:t>
            </a:r>
            <a:r>
              <a:rPr lang="en-US" sz="2400" b="1" dirty="0"/>
              <a:t>Gradient Descent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07221" y="1116141"/>
            <a:ext cx="225499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(A)  &lt;----------- (B)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8600" y="780336"/>
            <a:ext cx="3578528" cy="24411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50870" y="796578"/>
            <a:ext cx="5834477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figure, we see distance of x</a:t>
            </a:r>
            <a:r>
              <a:rPr lang="en-US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t+1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minimum point is higher than the distance of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minimum point. So, it is obvious that: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570087"/>
              </p:ext>
            </p:extLst>
          </p:nvPr>
        </p:nvGraphicFramePr>
        <p:xfrm>
          <a:off x="4708269" y="1807859"/>
          <a:ext cx="2171604" cy="3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82700" imgH="228600" progId="Equation.3">
                  <p:embed/>
                </p:oleObj>
              </mc:Choice>
              <mc:Fallback>
                <p:oleObj name="Equation" r:id="rId4" imgW="12827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269" y="1807859"/>
                        <a:ext cx="2171604" cy="386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-6934" t="-16542" r="47223" b="-16542"/>
          <a:stretch/>
        </p:blipFill>
        <p:spPr>
          <a:xfrm>
            <a:off x="5674660" y="2270981"/>
            <a:ext cx="3276599" cy="304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/>
          <a:srcRect l="15743" t="16793" r="42593" b="-16416"/>
          <a:stretch/>
        </p:blipFill>
        <p:spPr>
          <a:xfrm>
            <a:off x="2801920" y="2900152"/>
            <a:ext cx="5715000" cy="381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25730" y="3350039"/>
            <a:ext cx="8458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this information and the figure, we can say that the next point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t+2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would be behind </a:t>
            </a:r>
            <a:r>
              <a:rPr lang="en-US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we will apply: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865406"/>
              </p:ext>
            </p:extLst>
          </p:nvPr>
        </p:nvGraphicFramePr>
        <p:xfrm>
          <a:off x="3349928" y="3942577"/>
          <a:ext cx="2444143" cy="376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85900" imgH="228600" progId="Equation.3">
                  <p:embed/>
                </p:oleObj>
              </mc:Choice>
              <mc:Fallback>
                <p:oleObj name="Equation" r:id="rId8" imgW="14859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928" y="3942577"/>
                        <a:ext cx="2444143" cy="3760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10"/>
          <a:srcRect t="1" r="13891" b="18664"/>
          <a:stretch/>
        </p:blipFill>
        <p:spPr>
          <a:xfrm>
            <a:off x="203095" y="4837373"/>
            <a:ext cx="8519280" cy="237778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85525" y="5368059"/>
            <a:ext cx="83717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see, instead of converging, it is diverging in each iterations which is called the overshooting problem (due to setting higher value of the step-size or </a:t>
            </a:r>
            <a:r>
              <a:rPr lang="el-G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650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62709"/>
            <a:ext cx="8147051" cy="744071"/>
          </a:xfrm>
        </p:spPr>
        <p:txBody>
          <a:bodyPr/>
          <a:lstStyle/>
          <a:p>
            <a:r>
              <a:rPr lang="en-US" sz="3600" dirty="0"/>
              <a:t>3. </a:t>
            </a:r>
            <a:r>
              <a:rPr lang="en-US" sz="3200" b="1" dirty="0"/>
              <a:t>Genetic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47051" cy="5441950"/>
          </a:xfrm>
        </p:spPr>
        <p:txBody>
          <a:bodyPr>
            <a:normAutofit/>
          </a:bodyPr>
          <a:lstStyle/>
          <a:p>
            <a:r>
              <a:rPr lang="en-US" dirty="0"/>
              <a:t>Genetic Algorithm (GA) is a population based optimization algorithm. The formation was inspired by the natural evolution. A pseudo code for GA is given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 can get global minima, however it is not always assured.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6000" t="42000" r="9500" b="22444"/>
          <a:stretch/>
        </p:blipFill>
        <p:spPr>
          <a:xfrm>
            <a:off x="381000" y="2379144"/>
            <a:ext cx="8458200" cy="26226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82293" y="5001842"/>
            <a:ext cx="4179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Figure: Pseudo code for Genetic Algorithm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2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667871"/>
          </a:xfrm>
        </p:spPr>
        <p:txBody>
          <a:bodyPr/>
          <a:lstStyle/>
          <a:p>
            <a:r>
              <a:rPr lang="en-US" dirty="0"/>
              <a:t>Does the minimum exist?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" y="653910"/>
            <a:ext cx="8147051" cy="5289550"/>
          </a:xfrm>
        </p:spPr>
        <p:txBody>
          <a:bodyPr/>
          <a:lstStyle/>
          <a:p>
            <a:r>
              <a:rPr lang="en-US" sz="2000" dirty="0"/>
              <a:t>It is important to ask, does the minimum exist for equation (5):</a:t>
            </a:r>
          </a:p>
          <a:p>
            <a:endParaRPr lang="en-US" sz="1050" dirty="0"/>
          </a:p>
          <a:p>
            <a:r>
              <a:rPr lang="en-US" sz="2000" dirty="0"/>
              <a:t>The answer is ‘yes’, but again 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867976"/>
              </p:ext>
            </p:extLst>
          </p:nvPr>
        </p:nvGraphicFramePr>
        <p:xfrm>
          <a:off x="3273425" y="1011058"/>
          <a:ext cx="242316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300" imgH="431800" progId="Equation.3">
                  <p:embed/>
                </p:oleObj>
              </mc:Choice>
              <mc:Fallback>
                <p:oleObj name="Equation" r:id="rId3" imgW="15113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1011058"/>
                        <a:ext cx="2423160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t="7503"/>
          <a:stretch/>
        </p:blipFill>
        <p:spPr>
          <a:xfrm>
            <a:off x="223221" y="2250391"/>
            <a:ext cx="8660537" cy="410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7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972671"/>
          </a:xfrm>
        </p:spPr>
        <p:txBody>
          <a:bodyPr/>
          <a:lstStyle/>
          <a:p>
            <a:r>
              <a:rPr lang="en-US" sz="4800" dirty="0"/>
              <a:t>Next Application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22659" cy="4876800"/>
          </a:xfrm>
        </p:spPr>
        <p:txBody>
          <a:bodyPr>
            <a:normAutofit/>
          </a:bodyPr>
          <a:lstStyle/>
          <a:p>
            <a:r>
              <a:rPr lang="en-US" sz="3200" dirty="0"/>
              <a:t>To find                     as our original target,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911122"/>
              </p:ext>
            </p:extLst>
          </p:nvPr>
        </p:nvGraphicFramePr>
        <p:xfrm>
          <a:off x="2133600" y="1066800"/>
          <a:ext cx="2057400" cy="1089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447" imgH="431613" progId="Equation.3">
                  <p:embed/>
                </p:oleObj>
              </mc:Choice>
              <mc:Fallback>
                <p:oleObj name="Equation" r:id="rId3" imgW="812447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066800"/>
                        <a:ext cx="2057400" cy="1089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721658" y="2282470"/>
            <a:ext cx="804134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will show the application of </a:t>
            </a:r>
          </a:p>
          <a:p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>
              <a:buAutoNum type="arabicParenBoth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Newton’s method and</a:t>
            </a:r>
          </a:p>
          <a:p>
            <a:pPr marL="1257300" lvl="2" indent="-342900">
              <a:buAutoNum type="arabicParenBoth"/>
            </a:pP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lvl="2" indent="-342900">
              <a:buAutoNum type="arabicParenBoth"/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Gradient Descent approach </a:t>
            </a:r>
          </a:p>
          <a:p>
            <a:endParaRPr lang="en-US" sz="3200" dirty="0">
              <a:latin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</a:rPr>
              <a:t>And then, we will go for method #4 (</a:t>
            </a:r>
            <a:r>
              <a:rPr lang="en-US" sz="2800" dirty="0">
                <a:latin typeface="Times New Roman" panose="02020603050405020304" pitchFamily="18" charset="0"/>
              </a:rPr>
              <a:t>i.e., the </a:t>
            </a:r>
            <a:r>
              <a:rPr lang="en-US" sz="2800" dirty="0"/>
              <a:t>Exact method, or the Normal Equation</a:t>
            </a:r>
            <a:r>
              <a:rPr lang="en-US" sz="3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64255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15" y="160579"/>
            <a:ext cx="8147051" cy="667871"/>
          </a:xfrm>
        </p:spPr>
        <p:txBody>
          <a:bodyPr/>
          <a:lstStyle/>
          <a:p>
            <a:r>
              <a:rPr lang="en-US" dirty="0"/>
              <a:t>Apply Newton &amp; GD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7807" b="-5608"/>
          <a:stretch/>
        </p:blipFill>
        <p:spPr>
          <a:xfrm>
            <a:off x="609600" y="856128"/>
            <a:ext cx="5127824" cy="5916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364682"/>
              </p:ext>
            </p:extLst>
          </p:nvPr>
        </p:nvGraphicFramePr>
        <p:xfrm>
          <a:off x="2743199" y="1411288"/>
          <a:ext cx="3276601" cy="1302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4100" imgH="927100" progId="Equation.3">
                  <p:embed/>
                </p:oleObj>
              </mc:Choice>
              <mc:Fallback>
                <p:oleObj name="Equation" r:id="rId4" imgW="2324100" imgH="927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199" y="1411288"/>
                        <a:ext cx="3276601" cy="130258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91400" y="19050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(6)</a:t>
            </a:r>
          </a:p>
        </p:txBody>
      </p:sp>
      <p:sp>
        <p:nvSpPr>
          <p:cNvPr id="9" name="Rectangle 8"/>
          <p:cNvSpPr/>
          <p:nvPr/>
        </p:nvSpPr>
        <p:spPr>
          <a:xfrm>
            <a:off x="263768" y="3032734"/>
            <a:ext cx="7848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gradient descent the corresponding equation should be: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895600" y="37924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059577"/>
              </p:ext>
            </p:extLst>
          </p:nvPr>
        </p:nvGraphicFramePr>
        <p:xfrm>
          <a:off x="2743199" y="3457421"/>
          <a:ext cx="3352801" cy="706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20900" imgH="444500" progId="Equation.3">
                  <p:embed/>
                </p:oleObj>
              </mc:Choice>
              <mc:Fallback>
                <p:oleObj name="Equation" r:id="rId6" imgW="21209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199" y="3457421"/>
                        <a:ext cx="3352801" cy="70664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91400" y="3457421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(7)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8"/>
          <a:srcRect r="3239"/>
          <a:stretch/>
        </p:blipFill>
        <p:spPr>
          <a:xfrm>
            <a:off x="298057" y="4729846"/>
            <a:ext cx="8541143" cy="150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3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15471"/>
          </a:xfrm>
        </p:spPr>
        <p:txBody>
          <a:bodyPr/>
          <a:lstStyle/>
          <a:p>
            <a:r>
              <a:rPr lang="en-US" sz="4000" dirty="0"/>
              <a:t>… Apply Newton &amp; GD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685800"/>
            <a:ext cx="8147051" cy="5791200"/>
          </a:xfrm>
        </p:spPr>
        <p:txBody>
          <a:bodyPr/>
          <a:lstStyle/>
          <a:p>
            <a:r>
              <a:rPr lang="en-US" dirty="0"/>
              <a:t>Now starting common component of RHS of (6) and (7):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502288"/>
              </p:ext>
            </p:extLst>
          </p:nvPr>
        </p:nvGraphicFramePr>
        <p:xfrm>
          <a:off x="685800" y="1295399"/>
          <a:ext cx="4038600" cy="760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5700" imgH="457200" progId="Equation.3">
                  <p:embed/>
                </p:oleObj>
              </mc:Choice>
              <mc:Fallback>
                <p:oleObj name="Equation" r:id="rId3" imgW="2425700" imgH="457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399"/>
                        <a:ext cx="4038600" cy="7602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850200"/>
              </p:ext>
            </p:extLst>
          </p:nvPr>
        </p:nvGraphicFramePr>
        <p:xfrm>
          <a:off x="2005965" y="2208004"/>
          <a:ext cx="3556635" cy="59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17800" imgH="457200" progId="Equation.3">
                  <p:embed/>
                </p:oleObj>
              </mc:Choice>
              <mc:Fallback>
                <p:oleObj name="Equation" r:id="rId5" imgW="27178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965" y="2208004"/>
                        <a:ext cx="3556635" cy="599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47700"/>
              </p:ext>
            </p:extLst>
          </p:nvPr>
        </p:nvGraphicFramePr>
        <p:xfrm>
          <a:off x="2005965" y="2990850"/>
          <a:ext cx="5486183" cy="58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82800" imgH="393480" progId="Equation.3">
                  <p:embed/>
                </p:oleObj>
              </mc:Choice>
              <mc:Fallback>
                <p:oleObj name="Equation" r:id="rId7" imgW="36828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965" y="2990850"/>
                        <a:ext cx="5486183" cy="586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885293"/>
              </p:ext>
            </p:extLst>
          </p:nvPr>
        </p:nvGraphicFramePr>
        <p:xfrm>
          <a:off x="2005965" y="3735194"/>
          <a:ext cx="2489681" cy="53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60160" imgH="317160" progId="Equation.3">
                  <p:embed/>
                </p:oleObj>
              </mc:Choice>
              <mc:Fallback>
                <p:oleObj name="Equation" r:id="rId9" imgW="1460160" imgH="317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965" y="3735194"/>
                        <a:ext cx="2489681" cy="5369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1"/>
          <a:srcRect r="28559"/>
          <a:stretch/>
        </p:blipFill>
        <p:spPr>
          <a:xfrm>
            <a:off x="219412" y="4429568"/>
            <a:ext cx="5867400" cy="761856"/>
          </a:xfrm>
          <a:prstGeom prst="rect">
            <a:avLst/>
          </a:prstGeom>
        </p:spPr>
      </p:pic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2819400" y="52676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3902"/>
              </p:ext>
            </p:extLst>
          </p:nvPr>
        </p:nvGraphicFramePr>
        <p:xfrm>
          <a:off x="3124199" y="5200362"/>
          <a:ext cx="5488812" cy="675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00400" imgH="393480" progId="Equation.3">
                  <p:embed/>
                </p:oleObj>
              </mc:Choice>
              <mc:Fallback>
                <p:oleObj name="Equation" r:id="rId12" imgW="32004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9" y="5200362"/>
                        <a:ext cx="5488812" cy="675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396629"/>
              </p:ext>
            </p:extLst>
          </p:nvPr>
        </p:nvGraphicFramePr>
        <p:xfrm>
          <a:off x="3118183" y="5973704"/>
          <a:ext cx="1987217" cy="596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54080" imgH="317160" progId="Equation.3">
                  <p:embed/>
                </p:oleObj>
              </mc:Choice>
              <mc:Fallback>
                <p:oleObj name="Equation" r:id="rId14" imgW="1054080" imgH="3171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183" y="5973704"/>
                        <a:ext cx="1987217" cy="5964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307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0098"/>
            <a:ext cx="8147051" cy="515471"/>
          </a:xfrm>
        </p:spPr>
        <p:txBody>
          <a:bodyPr/>
          <a:lstStyle/>
          <a:p>
            <a:r>
              <a:rPr lang="en-US" sz="4000" dirty="0"/>
              <a:t>… Apply Newton &amp; GD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219200"/>
            <a:ext cx="8147051" cy="5257800"/>
          </a:xfrm>
        </p:spPr>
        <p:txBody>
          <a:bodyPr/>
          <a:lstStyle/>
          <a:p>
            <a:r>
              <a:rPr lang="en-US" dirty="0"/>
              <a:t>Using the computed two terms from previous slides we can simplify Equation (6) derived from Newton’s method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Similarly from Equation (7) we can write for gradient descent: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2819400" y="52676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561384" y="24107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(8)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364260"/>
              </p:ext>
            </p:extLst>
          </p:nvPr>
        </p:nvGraphicFramePr>
        <p:xfrm>
          <a:off x="2133600" y="4042374"/>
          <a:ext cx="539261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8000" imgH="431800" progId="Equation.3">
                  <p:embed/>
                </p:oleObj>
              </mc:Choice>
              <mc:Fallback>
                <p:oleObj name="Equation" r:id="rId3" imgW="30480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042374"/>
                        <a:ext cx="5392615" cy="762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938" y="4988931"/>
            <a:ext cx="7820588" cy="112294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579659" y="41963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(9)</a:t>
            </a:r>
          </a:p>
        </p:txBody>
      </p:sp>
      <p:sp>
        <p:nvSpPr>
          <p:cNvPr id="6" name="Rectangle 1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78410"/>
              </p:ext>
            </p:extLst>
          </p:nvPr>
        </p:nvGraphicFramePr>
        <p:xfrm>
          <a:off x="2312988" y="1958280"/>
          <a:ext cx="4504671" cy="138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01640" imgH="761760" progId="Equation.3">
                  <p:embed/>
                </p:oleObj>
              </mc:Choice>
              <mc:Fallback>
                <p:oleObj name="Equation" r:id="rId6" imgW="2501640" imgH="761760" progId="Equation.3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1958280"/>
                        <a:ext cx="4504671" cy="138182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82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812394"/>
              </p:ext>
            </p:extLst>
          </p:nvPr>
        </p:nvGraphicFramePr>
        <p:xfrm>
          <a:off x="990600" y="797151"/>
          <a:ext cx="6781800" cy="51054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9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4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</a:rPr>
                        <a:t>Bed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</a:rPr>
                        <a:t>Bath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>
                          <a:effectLst/>
                        </a:rPr>
                        <a:t>Area (sqft)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effectLst/>
                        </a:rPr>
                        <a:t>        </a:t>
                      </a:r>
                      <a:r>
                        <a:rPr lang="en-US" sz="2000" u="sng" dirty="0">
                          <a:effectLst/>
                        </a:rPr>
                        <a:t>Price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7.5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5823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29083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695000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4314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29083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749000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3800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29083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320000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3500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29083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38900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3193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29083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500000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2962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29083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300000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2860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29083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439000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2576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29083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225000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2480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29083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225000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2440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29083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204999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2400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29083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75000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2367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29083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139000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6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…</a:t>
                      </a:r>
                      <a:endParaRPr lang="en-US" sz="32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29083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…</a:t>
                      </a:r>
                      <a:endParaRPr lang="en-US" sz="3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6021288"/>
            <a:ext cx="8305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Figure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 Snapshot: housing data-set (sorted by: area in descending order).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524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</a:t>
            </a:r>
            <a:r>
              <a:rPr lang="en-US" dirty="0"/>
              <a:t>: Regression for given housing dataset.</a:t>
            </a:r>
          </a:p>
        </p:txBody>
      </p:sp>
    </p:spTree>
    <p:extLst>
      <p:ext uri="{BB962C8B-B14F-4D97-AF65-F5344CB8AC3E}">
        <p14:creationId xmlns:p14="http://schemas.microsoft.com/office/powerpoint/2010/main" val="213106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87" y="70765"/>
            <a:ext cx="8147051" cy="515471"/>
          </a:xfrm>
        </p:spPr>
        <p:txBody>
          <a:bodyPr/>
          <a:lstStyle/>
          <a:p>
            <a:r>
              <a:rPr lang="en-US" sz="4000" dirty="0"/>
              <a:t>… Apply Newton &amp; GD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2819400" y="52676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21AC78-EDD3-4A58-84C4-FBC003DF3DA9}"/>
                  </a:ext>
                </a:extLst>
              </p:cNvPr>
              <p:cNvSpPr/>
              <p:nvPr/>
            </p:nvSpPr>
            <p:spPr>
              <a:xfrm>
                <a:off x="197504" y="602410"/>
                <a:ext cx="8753756" cy="6057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Implementation of the Gradient Descent:</a:t>
                </a:r>
              </a:p>
              <a:p>
                <a:pPr algn="just"/>
                <a:r>
                  <a:rPr lang="en-US" dirty="0"/>
                  <a:t>Following Equation (9), in terms of MSE(</a:t>
                </a:r>
                <a:r>
                  <a:rPr lang="en-US" dirty="0">
                    <a:sym typeface="Symbol" panose="05050102010706020507" pitchFamily="18" charset="2"/>
                  </a:rPr>
                  <a:t></a:t>
                </a:r>
                <a:r>
                  <a:rPr lang="en-US" dirty="0"/>
                  <a:t>) we can write the partial derivatives of the cost function:</a:t>
                </a:r>
              </a:p>
              <a:p>
                <a:pPr algn="just"/>
                <a:endParaRPr lang="en-US" sz="9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… … … …  (9a)</a:t>
                </a:r>
              </a:p>
              <a:p>
                <a:pPr algn="ctr"/>
                <a:endParaRPr lang="en-US" sz="1000" dirty="0"/>
              </a:p>
              <a:p>
                <a:pPr algn="just"/>
                <a:r>
                  <a:rPr lang="en-US" dirty="0"/>
                  <a:t>Instead of computing these partial derivatives individually, we can use the following Equation to calculate them all in one go. The gradient vector noted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contains all the partial derivatives of the cost function (one for each model parameter).</a:t>
                </a:r>
                <a:r>
                  <a:rPr lang="en-US" b="1" dirty="0"/>
                  <a:t> </a:t>
                </a:r>
                <a:endParaRPr lang="en-US" dirty="0"/>
              </a:p>
              <a:p>
                <a:pPr algn="ctr"/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1"/>
                          <m:t>β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 b="1"/>
                      <m:t>β</m:t>
                    </m:r>
                    <m:r>
                      <m:rPr>
                        <m:nor/>
                      </m:rPr>
                      <a:rPr lang="en-US"/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/>
                          <m:t>X</m:t>
                        </m:r>
                      </m:e>
                      <m:sup>
                        <m:r>
                          <m:rPr>
                            <m:nor/>
                          </m:rPr>
                          <a:rPr lang="en-US"/>
                          <m:t>T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/>
                          <m:t>Xβ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b="1"/>
                          <m:t>Y</m:t>
                        </m:r>
                      </m:e>
                    </m:d>
                  </m:oMath>
                </a14:m>
                <a:r>
                  <a:rPr lang="en-US" dirty="0"/>
                  <a:t> … … … … (9b)</a:t>
                </a:r>
              </a:p>
              <a:p>
                <a:pPr algn="just"/>
                <a:endParaRPr lang="en-US" dirty="0"/>
              </a:p>
              <a:p>
                <a:r>
                  <a:rPr lang="en-US" dirty="0"/>
                  <a:t>Thus, we can define the Gradient Descent step as following (including the learning rate </a:t>
                </a:r>
                <a:r>
                  <a:rPr lang="en-US" dirty="0">
                    <a:sym typeface="Symbol" panose="05050102010706020507" pitchFamily="18" charset="2"/>
                  </a:rPr>
                  <a:t></a:t>
                </a:r>
                <a:r>
                  <a:rPr lang="en-US" dirty="0"/>
                  <a:t>): 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/>
                      <m:t>     </m:t>
                    </m:r>
                    <m:r>
                      <m:rPr>
                        <m:nor/>
                      </m:rPr>
                      <a:rPr lang="en-US" b="1"/>
                      <m:t>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1"/>
                          <m:t>β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 b="1"/>
                      <m:t>β</m:t>
                    </m:r>
                    <m:r>
                      <m:rPr>
                        <m:nor/>
                      </m:rPr>
                      <a:rPr lang="en-US"/>
                      <m:t>)</m:t>
                    </m:r>
                  </m:oMath>
                </a14:m>
                <a:r>
                  <a:rPr lang="en-US" dirty="0"/>
                  <a:t> … … … … … … … … (9c)</a:t>
                </a:r>
              </a:p>
              <a:p>
                <a:pPr algn="ctr"/>
                <a:r>
                  <a:rPr lang="en-US" b="1" dirty="0"/>
                  <a:t>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/>
                      <m:t>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/>
                          <m:t>X</m:t>
                        </m:r>
                      </m:e>
                      <m:sup>
                        <m:r>
                          <m:rPr>
                            <m:nor/>
                          </m:rPr>
                          <a:rPr lang="en-US"/>
                          <m:t>T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/>
                          <m:t>Xβ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b="1"/>
                          <m:t>Y</m:t>
                        </m:r>
                      </m:e>
                    </m:d>
                  </m:oMath>
                </a14:m>
                <a:r>
                  <a:rPr lang="en-US" dirty="0"/>
                  <a:t>… … … … … … … … (9d)</a:t>
                </a:r>
                <a:endPara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21AC78-EDD3-4A58-84C4-FBC003DF3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4" y="602410"/>
                <a:ext cx="8753756" cy="6057299"/>
              </a:xfrm>
              <a:prstGeom prst="rect">
                <a:avLst/>
              </a:prstGeom>
              <a:blipFill>
                <a:blip r:embed="rId3"/>
                <a:stretch>
                  <a:fillRect l="-557" t="-604" r="-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68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0098"/>
            <a:ext cx="8147051" cy="515471"/>
          </a:xfrm>
        </p:spPr>
        <p:txBody>
          <a:bodyPr/>
          <a:lstStyle/>
          <a:p>
            <a:r>
              <a:rPr lang="en-US" sz="4000" dirty="0"/>
              <a:t>… Apply Newton &amp; GD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2819400" y="52676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r="8994" b="20433"/>
          <a:stretch/>
        </p:blipFill>
        <p:spPr>
          <a:xfrm>
            <a:off x="415290" y="1591211"/>
            <a:ext cx="8458200" cy="7091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r="2244" b="8119"/>
          <a:stretch/>
        </p:blipFill>
        <p:spPr>
          <a:xfrm>
            <a:off x="426720" y="2766131"/>
            <a:ext cx="8412480" cy="9144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905000" y="4788932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formulate the exact approach next. </a:t>
            </a:r>
          </a:p>
        </p:txBody>
      </p:sp>
    </p:spTree>
    <p:extLst>
      <p:ext uri="{BB962C8B-B14F-4D97-AF65-F5344CB8AC3E}">
        <p14:creationId xmlns:p14="http://schemas.microsoft.com/office/powerpoint/2010/main" val="299153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40098"/>
            <a:ext cx="8147051" cy="515471"/>
          </a:xfrm>
        </p:spPr>
        <p:txBody>
          <a:bodyPr/>
          <a:lstStyle/>
          <a:p>
            <a:r>
              <a:rPr lang="en-US" sz="2800" b="1" dirty="0"/>
              <a:t>Exact Equation / Non-Iterative Algorithm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2819400" y="526762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7712"/>
          <a:stretch/>
        </p:blipFill>
        <p:spPr>
          <a:xfrm>
            <a:off x="533400" y="1094848"/>
            <a:ext cx="8147051" cy="1996519"/>
          </a:xfrm>
          <a:prstGeom prst="rect">
            <a:avLst/>
          </a:prstGeom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491489" y="4067145"/>
            <a:ext cx="4838864" cy="400110"/>
            <a:chOff x="491489" y="4067145"/>
            <a:chExt cx="4838864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491489" y="4067145"/>
              <a:ext cx="3394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Answer: 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have, </a:t>
              </a:r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8841195"/>
                </p:ext>
              </p:extLst>
            </p:nvPr>
          </p:nvGraphicFramePr>
          <p:xfrm>
            <a:off x="2593340" y="4097023"/>
            <a:ext cx="2737013" cy="340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41500" imgH="228600" progId="Equation.3">
                    <p:embed/>
                  </p:oleObj>
                </mc:Choice>
                <mc:Fallback>
                  <p:oleObj name="Equation" r:id="rId4" imgW="1841500" imgH="2286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3340" y="4097023"/>
                          <a:ext cx="2737013" cy="3403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/>
          <a:srcRect t="1" r="19951" b="8377"/>
          <a:stretch/>
        </p:blipFill>
        <p:spPr>
          <a:xfrm>
            <a:off x="2217718" y="4575267"/>
            <a:ext cx="6699251" cy="321572"/>
          </a:xfrm>
          <a:prstGeom prst="rect">
            <a:avLst/>
          </a:prstGeom>
        </p:spPr>
      </p:pic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=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141543"/>
              </p:ext>
            </p:extLst>
          </p:nvPr>
        </p:nvGraphicFramePr>
        <p:xfrm>
          <a:off x="2217718" y="5034729"/>
          <a:ext cx="1974233" cy="339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57120" imgH="215640" progId="Equation.3">
                  <p:embed/>
                </p:oleObj>
              </mc:Choice>
              <mc:Fallback>
                <p:oleObj name="Equation" r:id="rId7" imgW="125712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718" y="5034729"/>
                        <a:ext cx="1974233" cy="339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9"/>
          <a:srcRect r="21347" b="-3321"/>
          <a:stretch/>
        </p:blipFill>
        <p:spPr>
          <a:xfrm>
            <a:off x="2236214" y="5417553"/>
            <a:ext cx="6445275" cy="7853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/>
          <a:srcRect t="1" r="32052" b="14861"/>
          <a:stretch/>
        </p:blipFill>
        <p:spPr>
          <a:xfrm>
            <a:off x="533400" y="3483873"/>
            <a:ext cx="7010400" cy="3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8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79" y="303880"/>
            <a:ext cx="8147051" cy="515471"/>
          </a:xfrm>
        </p:spPr>
        <p:txBody>
          <a:bodyPr/>
          <a:lstStyle/>
          <a:p>
            <a:pPr algn="r"/>
            <a:r>
              <a:rPr lang="en-US" sz="2400" b="1" dirty="0"/>
              <a:t>… Exact Equation / Non-Iterative Algorithm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681990" y="1001042"/>
            <a:ext cx="10793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606480"/>
              </p:ext>
            </p:extLst>
          </p:nvPr>
        </p:nvGraphicFramePr>
        <p:xfrm>
          <a:off x="836612" y="1011238"/>
          <a:ext cx="4621849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42920" imgH="215640" progId="Equation.3">
                  <p:embed/>
                </p:oleObj>
              </mc:Choice>
              <mc:Fallback>
                <p:oleObj name="Equation" r:id="rId3" imgW="194292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2" y="1011238"/>
                        <a:ext cx="4621849" cy="51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205588"/>
              </p:ext>
            </p:extLst>
          </p:nvPr>
        </p:nvGraphicFramePr>
        <p:xfrm>
          <a:off x="836612" y="1545082"/>
          <a:ext cx="3887788" cy="555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11280" imgH="215640" progId="Equation.3">
                  <p:embed/>
                </p:oleObj>
              </mc:Choice>
              <mc:Fallback>
                <p:oleObj name="Equation" r:id="rId5" imgW="151128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2" y="1545082"/>
                        <a:ext cx="3887788" cy="5553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/>
          <a:srcRect t="1" r="36593" b="-9899"/>
          <a:stretch/>
        </p:blipFill>
        <p:spPr>
          <a:xfrm>
            <a:off x="304800" y="2477987"/>
            <a:ext cx="7301561" cy="4900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8"/>
          <a:srcRect r="32856" b="6049"/>
          <a:stretch/>
        </p:blipFill>
        <p:spPr>
          <a:xfrm>
            <a:off x="304800" y="3045119"/>
            <a:ext cx="8722588" cy="393214"/>
          </a:xfrm>
          <a:prstGeom prst="rect">
            <a:avLst/>
          </a:prstGeom>
        </p:spPr>
      </p:pic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042171"/>
              </p:ext>
            </p:extLst>
          </p:nvPr>
        </p:nvGraphicFramePr>
        <p:xfrm>
          <a:off x="689610" y="3597832"/>
          <a:ext cx="3024188" cy="581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84400" imgH="419100" progId="Equation.3">
                  <p:embed/>
                </p:oleObj>
              </mc:Choice>
              <mc:Fallback>
                <p:oleObj name="Equation" r:id="rId9" imgW="2184400" imgH="419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" y="3597832"/>
                        <a:ext cx="3024188" cy="581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734684"/>
              </p:ext>
            </p:extLst>
          </p:nvPr>
        </p:nvGraphicFramePr>
        <p:xfrm>
          <a:off x="707231" y="4233370"/>
          <a:ext cx="42243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28720" imgH="368280" progId="Equation.3">
                  <p:embed/>
                </p:oleObj>
              </mc:Choice>
              <mc:Fallback>
                <p:oleObj name="Equation" r:id="rId11" imgW="262872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" y="4233370"/>
                        <a:ext cx="4224337" cy="587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89331"/>
              </p:ext>
            </p:extLst>
          </p:nvPr>
        </p:nvGraphicFramePr>
        <p:xfrm>
          <a:off x="707231" y="4915199"/>
          <a:ext cx="4115558" cy="521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781300" imgH="355600" progId="Equation.3">
                  <p:embed/>
                </p:oleObj>
              </mc:Choice>
              <mc:Fallback>
                <p:oleObj name="Equation" r:id="rId13" imgW="2781300" imgH="355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" y="4915199"/>
                        <a:ext cx="4115558" cy="5214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H="1">
            <a:off x="1600200" y="4648200"/>
            <a:ext cx="457200" cy="38100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5"/>
          <a:srcRect r="19937"/>
          <a:stretch/>
        </p:blipFill>
        <p:spPr>
          <a:xfrm>
            <a:off x="711041" y="5476079"/>
            <a:ext cx="6227110" cy="11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7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79" y="303880"/>
            <a:ext cx="8147051" cy="515471"/>
          </a:xfrm>
        </p:spPr>
        <p:txBody>
          <a:bodyPr/>
          <a:lstStyle/>
          <a:p>
            <a:pPr algn="r"/>
            <a:r>
              <a:rPr lang="en-US" sz="2400" b="1" dirty="0"/>
              <a:t>… Exact Equation / Non-Iterative Algorithm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10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810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810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810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3810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3810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810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810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1062990" y="1382042"/>
            <a:ext cx="1079318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810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810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3810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810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810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495455"/>
              </p:ext>
            </p:extLst>
          </p:nvPr>
        </p:nvGraphicFramePr>
        <p:xfrm>
          <a:off x="685800" y="1318223"/>
          <a:ext cx="2700692" cy="434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310" imgH="215806" progId="Equation.3">
                  <p:embed/>
                </p:oleObj>
              </mc:Choice>
              <mc:Fallback>
                <p:oleObj name="Equation" r:id="rId3" imgW="1358310" imgH="21580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18223"/>
                        <a:ext cx="2700692" cy="434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10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383693"/>
              </p:ext>
            </p:extLst>
          </p:nvPr>
        </p:nvGraphicFramePr>
        <p:xfrm>
          <a:off x="712470" y="1805482"/>
          <a:ext cx="2259330" cy="402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31366" imgH="215806" progId="Equation.3">
                  <p:embed/>
                </p:oleObj>
              </mc:Choice>
              <mc:Fallback>
                <p:oleObj name="Equation" r:id="rId5" imgW="1231366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" y="1805482"/>
                        <a:ext cx="2259330" cy="4028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10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870139"/>
              </p:ext>
            </p:extLst>
          </p:nvPr>
        </p:nvGraphicFramePr>
        <p:xfrm>
          <a:off x="744287" y="2261190"/>
          <a:ext cx="2195695" cy="439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0" imgH="228600" progId="Equation.3">
                  <p:embed/>
                </p:oleObj>
              </mc:Choice>
              <mc:Fallback>
                <p:oleObj name="Equation" r:id="rId7" imgW="1143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87" y="2261190"/>
                        <a:ext cx="2195695" cy="4391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952" y="2895600"/>
            <a:ext cx="8433777" cy="772040"/>
          </a:xfrm>
          <a:prstGeom prst="rect">
            <a:avLst/>
          </a:prstGeom>
        </p:spPr>
      </p:pic>
      <p:sp>
        <p:nvSpPr>
          <p:cNvPr id="29" name="Rectangle 17"/>
          <p:cNvSpPr>
            <a:spLocks noChangeArrowheads="1"/>
          </p:cNvSpPr>
          <p:nvPr/>
        </p:nvSpPr>
        <p:spPr bwMode="auto">
          <a:xfrm>
            <a:off x="381000" y="38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949691"/>
              </p:ext>
            </p:extLst>
          </p:nvPr>
        </p:nvGraphicFramePr>
        <p:xfrm>
          <a:off x="3927475" y="3317875"/>
          <a:ext cx="18891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360" imgH="266400" progId="Equation.3">
                  <p:embed/>
                </p:oleObj>
              </mc:Choice>
              <mc:Fallback>
                <p:oleObj name="Equation" r:id="rId10" imgW="990360" imgH="266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3317875"/>
                        <a:ext cx="1889125" cy="508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086600" y="33528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(12)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47597" y="4063484"/>
            <a:ext cx="627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Equation (12) is the final form of our “Exact Equation.”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447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EDE04-B2CF-4AD8-8C4F-877AC58B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228600"/>
            <a:ext cx="8147051" cy="637708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3E578-29D1-4743-B579-FA7D3661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A0BEC2-85ED-4022-88A6-FC27611118DF}"/>
              </a:ext>
            </a:extLst>
          </p:cNvPr>
          <p:cNvGrpSpPr/>
          <p:nvPr/>
        </p:nvGrpSpPr>
        <p:grpSpPr>
          <a:xfrm>
            <a:off x="-381000" y="1087302"/>
            <a:ext cx="7485434" cy="1428873"/>
            <a:chOff x="152400" y="889587"/>
            <a:chExt cx="7485434" cy="14288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EF5B56-C9C2-4E35-B202-4EF0AA852C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12" r="12832" b="50239"/>
            <a:stretch/>
          </p:blipFill>
          <p:spPr>
            <a:xfrm>
              <a:off x="3065834" y="889587"/>
              <a:ext cx="4572000" cy="142887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1B6A67-15EF-4F5A-A0EB-FC797F7BF018}"/>
                </a:ext>
              </a:extLst>
            </p:cNvPr>
            <p:cNvSpPr txBox="1"/>
            <p:nvPr/>
          </p:nvSpPr>
          <p:spPr>
            <a:xfrm>
              <a:off x="152400" y="1389145"/>
              <a:ext cx="2895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Newton’s method: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A467FB-F893-47F6-AEB4-115AB88ED597}"/>
              </a:ext>
            </a:extLst>
          </p:cNvPr>
          <p:cNvGrpSpPr/>
          <p:nvPr/>
        </p:nvGrpSpPr>
        <p:grpSpPr>
          <a:xfrm>
            <a:off x="228600" y="3236336"/>
            <a:ext cx="7704193" cy="808361"/>
            <a:chOff x="762000" y="2758851"/>
            <a:chExt cx="7704193" cy="80836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BD7204-E757-4B9F-B79A-13BF40633B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1848"/>
            <a:stretch/>
          </p:blipFill>
          <p:spPr>
            <a:xfrm>
              <a:off x="3046379" y="2758851"/>
              <a:ext cx="5419814" cy="80836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0D671D-F412-40F8-AC31-5D754B5089F2}"/>
                </a:ext>
              </a:extLst>
            </p:cNvPr>
            <p:cNvSpPr txBox="1"/>
            <p:nvPr/>
          </p:nvSpPr>
          <p:spPr>
            <a:xfrm>
              <a:off x="762000" y="3057331"/>
              <a:ext cx="2263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Gradient descent: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0AB91A-553C-4223-81A2-41D9C0EFBFE6}"/>
              </a:ext>
            </a:extLst>
          </p:cNvPr>
          <p:cNvGrpSpPr/>
          <p:nvPr/>
        </p:nvGrpSpPr>
        <p:grpSpPr>
          <a:xfrm>
            <a:off x="-381000" y="4199584"/>
            <a:ext cx="6606702" cy="646331"/>
            <a:chOff x="152400" y="3722099"/>
            <a:chExt cx="6606702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14B568E-C3CA-4A07-BE7D-6E085D106690}"/>
                    </a:ext>
                  </a:extLst>
                </p:cNvPr>
                <p:cNvSpPr txBox="1"/>
                <p:nvPr/>
              </p:nvSpPr>
              <p:spPr>
                <a:xfrm>
                  <a:off x="3025302" y="3722099"/>
                  <a:ext cx="3733800" cy="610936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1" smtClean="0"/>
                          <m:t>β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b="1"/>
                              <m:t>X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/>
                              <m:t>T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1"/>
                              <m:t>Xβ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b="1"/>
                              <m:t>Y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14B568E-C3CA-4A07-BE7D-6E085D106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5302" y="3722099"/>
                  <a:ext cx="3733800" cy="6109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70F8CB-B89D-48C9-B18B-B6A3FAEF6E78}"/>
                </a:ext>
              </a:extLst>
            </p:cNvPr>
            <p:cNvSpPr txBox="1"/>
            <p:nvPr/>
          </p:nvSpPr>
          <p:spPr>
            <a:xfrm>
              <a:off x="152400" y="3722099"/>
              <a:ext cx="29134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Gradient descent</a:t>
              </a:r>
            </a:p>
            <a:p>
              <a:pPr algn="r"/>
              <a:r>
                <a:rPr lang="en-US" dirty="0"/>
                <a:t>in vector/matrix form: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F6254E-8AF2-4DC5-8499-BE5A5BCEDBFA}"/>
              </a:ext>
            </a:extLst>
          </p:cNvPr>
          <p:cNvGrpSpPr/>
          <p:nvPr/>
        </p:nvGrpSpPr>
        <p:grpSpPr>
          <a:xfrm>
            <a:off x="304800" y="5588000"/>
            <a:ext cx="4128108" cy="508000"/>
            <a:chOff x="783077" y="4988895"/>
            <a:chExt cx="4128108" cy="508000"/>
          </a:xfrm>
        </p:grpSpPr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33AF02FA-42BD-4AF5-AD80-71D85D71FB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7129580"/>
                </p:ext>
              </p:extLst>
            </p:nvPr>
          </p:nvGraphicFramePr>
          <p:xfrm>
            <a:off x="3022060" y="4988895"/>
            <a:ext cx="1889125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90360" imgH="266400" progId="Equation.3">
                    <p:embed/>
                  </p:oleObj>
                </mc:Choice>
                <mc:Fallback>
                  <p:oleObj name="Equation" r:id="rId5" imgW="990360" imgH="266400" progId="Equation.3">
                    <p:embed/>
                    <p:pic>
                      <p:nvPicPr>
                        <p:cNvPr id="3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2060" y="4988895"/>
                          <a:ext cx="1889125" cy="508000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rgbClr val="C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E84811-A010-419B-941C-62B8B957E7D1}"/>
                </a:ext>
              </a:extLst>
            </p:cNvPr>
            <p:cNvSpPr txBox="1"/>
            <p:nvPr/>
          </p:nvSpPr>
          <p:spPr>
            <a:xfrm>
              <a:off x="783077" y="5058229"/>
              <a:ext cx="2263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Exact equation: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218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47051" cy="439271"/>
          </a:xfrm>
        </p:spPr>
        <p:txBody>
          <a:bodyPr/>
          <a:lstStyle/>
          <a:p>
            <a:r>
              <a:rPr lang="en-US" sz="2800" dirty="0"/>
              <a:t>Exercise: Application of Exact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147051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 have placed the data into X.txt and Y.txt. Note: X.txt contains a starting column with all ‘1’s. </a:t>
            </a:r>
          </a:p>
          <a:p>
            <a:r>
              <a:rPr lang="en-US" dirty="0"/>
              <a:t>MATLAB/Octave code:</a:t>
            </a:r>
          </a:p>
          <a:p>
            <a:pPr lvl="1"/>
            <a:r>
              <a:rPr lang="en-US" dirty="0"/>
              <a:t>load X.txt</a:t>
            </a:r>
          </a:p>
          <a:p>
            <a:pPr lvl="1"/>
            <a:r>
              <a:rPr lang="en-US" dirty="0"/>
              <a:t>load Y.txt</a:t>
            </a:r>
          </a:p>
          <a:p>
            <a:pPr lvl="1"/>
            <a:r>
              <a:rPr lang="en-US" dirty="0"/>
              <a:t>B=</a:t>
            </a:r>
            <a:r>
              <a:rPr lang="en-US" dirty="0" err="1"/>
              <a:t>inv</a:t>
            </a:r>
            <a:r>
              <a:rPr lang="en-US" dirty="0"/>
              <a:t>(X'*X)*X'*Y</a:t>
            </a:r>
          </a:p>
          <a:p>
            <a:r>
              <a:rPr lang="en-US" dirty="0"/>
              <a:t>Answers:</a:t>
            </a:r>
          </a:p>
          <a:p>
            <a:pPr marL="914400" lvl="2" indent="0">
              <a:buNone/>
            </a:pPr>
            <a:r>
              <a:rPr lang="en-US" dirty="0"/>
              <a:t>B =				</a:t>
            </a:r>
          </a:p>
          <a:p>
            <a:pPr marL="914400" lvl="2" indent="0">
              <a:buNone/>
            </a:pPr>
            <a:r>
              <a:rPr lang="en-US" dirty="0"/>
              <a:t>  3.3868e+004</a:t>
            </a:r>
          </a:p>
          <a:p>
            <a:pPr marL="914400" lvl="2" indent="0">
              <a:buNone/>
            </a:pPr>
            <a:r>
              <a:rPr lang="en-US" dirty="0"/>
              <a:t>  -3.6762e+004</a:t>
            </a:r>
          </a:p>
          <a:p>
            <a:pPr marL="914400" lvl="2" indent="0">
              <a:buNone/>
            </a:pPr>
            <a:r>
              <a:rPr lang="en-US" dirty="0"/>
              <a:t>  1.0501e+004</a:t>
            </a:r>
          </a:p>
          <a:p>
            <a:pPr marL="914400" lvl="2" indent="0">
              <a:buNone/>
            </a:pPr>
            <a:r>
              <a:rPr lang="en-US" dirty="0"/>
              <a:t>  1.3291e+002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For a Query, Q=[1 5 3 2500] for example, we can predict the house price by:</a:t>
            </a:r>
          </a:p>
          <a:p>
            <a:pPr marL="457200" lvl="1" indent="0">
              <a:buNone/>
            </a:pPr>
            <a:r>
              <a:rPr lang="en-US" dirty="0"/>
              <a:t>	   Q*B;    [which should return 2.1384e+005 or, 213,840]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0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47051" cy="439271"/>
          </a:xfrm>
        </p:spPr>
        <p:txBody>
          <a:bodyPr/>
          <a:lstStyle/>
          <a:p>
            <a:r>
              <a:rPr lang="en-US" sz="2800" dirty="0"/>
              <a:t>… Exercise: Application of Exact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147051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If </a:t>
            </a:r>
            <a:r>
              <a:rPr lang="en-US" b="1" dirty="0"/>
              <a:t>X</a:t>
            </a:r>
            <a:r>
              <a:rPr lang="en-US" baseline="30000" dirty="0"/>
              <a:t>T </a:t>
            </a:r>
            <a:r>
              <a:rPr lang="en-US" b="1" dirty="0"/>
              <a:t>X</a:t>
            </a:r>
            <a:r>
              <a:rPr lang="en-US" dirty="0"/>
              <a:t> is </a:t>
            </a:r>
            <a:r>
              <a:rPr lang="en-US" b="1" dirty="0"/>
              <a:t>singular</a:t>
            </a:r>
            <a:r>
              <a:rPr lang="en-US" dirty="0"/>
              <a:t>: </a:t>
            </a:r>
          </a:p>
          <a:p>
            <a:pPr lvl="1" algn="just"/>
            <a:r>
              <a:rPr lang="en-US" dirty="0"/>
              <a:t>then function </a:t>
            </a:r>
            <a:r>
              <a:rPr lang="en-US" b="1" i="1" dirty="0"/>
              <a:t>inv()</a:t>
            </a:r>
            <a:r>
              <a:rPr lang="en-US" dirty="0"/>
              <a:t> does not work. </a:t>
            </a:r>
          </a:p>
          <a:p>
            <a:pPr lvl="1" algn="just"/>
            <a:r>
              <a:rPr lang="en-US" dirty="0"/>
              <a:t>In such a case, we can use: </a:t>
            </a:r>
          </a:p>
          <a:p>
            <a:pPr lvl="2" algn="just"/>
            <a:r>
              <a:rPr lang="en-US" b="1" i="1" dirty="0" err="1"/>
              <a:t>pinv</a:t>
            </a:r>
            <a:r>
              <a:rPr lang="en-US" b="1" i="1" dirty="0"/>
              <a:t>()</a:t>
            </a:r>
            <a:r>
              <a:rPr lang="en-US" dirty="0"/>
              <a:t> function, which is a </a:t>
            </a:r>
            <a:r>
              <a:rPr lang="en-US" b="1" dirty="0"/>
              <a:t>pseudoinverse</a:t>
            </a:r>
            <a:r>
              <a:rPr lang="en-US" dirty="0"/>
              <a:t> function. </a:t>
            </a:r>
          </a:p>
          <a:p>
            <a:pPr lvl="2" algn="just"/>
            <a:r>
              <a:rPr lang="en-US" dirty="0"/>
              <a:t>That is, we write B=</a:t>
            </a:r>
            <a:r>
              <a:rPr lang="en-US" b="1" dirty="0" err="1"/>
              <a:t>pinv</a:t>
            </a:r>
            <a:r>
              <a:rPr lang="en-US" dirty="0"/>
              <a:t>(X'*X)*X'*Y instead of B=inv(X'*X)*X'*Y. </a:t>
            </a:r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algn="just"/>
            <a:r>
              <a:rPr lang="en-US" dirty="0"/>
              <a:t>How is the </a:t>
            </a:r>
            <a:r>
              <a:rPr lang="en-US" i="1" dirty="0"/>
              <a:t>pseudoinverse</a:t>
            </a:r>
            <a:r>
              <a:rPr lang="en-US" dirty="0"/>
              <a:t> computed?</a:t>
            </a:r>
          </a:p>
          <a:p>
            <a:pPr lvl="2"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2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147051" cy="439271"/>
          </a:xfrm>
        </p:spPr>
        <p:txBody>
          <a:bodyPr/>
          <a:lstStyle/>
          <a:p>
            <a:r>
              <a:rPr lang="en-US" sz="2800" dirty="0"/>
              <a:t>… Exercise: Application of Exact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536575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Assume, the </a:t>
            </a:r>
            <a:r>
              <a:rPr lang="en-US" i="1" dirty="0"/>
              <a:t>pseudoinverse</a:t>
            </a:r>
            <a:r>
              <a:rPr lang="en-US" dirty="0"/>
              <a:t> of a matrix X is  denoted as X</a:t>
            </a:r>
            <a:r>
              <a:rPr lang="en-US" baseline="30000" dirty="0"/>
              <a:t>+</a:t>
            </a:r>
            <a:r>
              <a:rPr lang="en-US" dirty="0"/>
              <a:t>. </a:t>
            </a:r>
          </a:p>
          <a:p>
            <a:pPr algn="just"/>
            <a:endParaRPr lang="en-US" sz="900" dirty="0"/>
          </a:p>
          <a:p>
            <a:pPr algn="just"/>
            <a:r>
              <a:rPr lang="en-US" dirty="0"/>
              <a:t>To compute X</a:t>
            </a:r>
            <a:r>
              <a:rPr lang="en-US" baseline="30000" dirty="0"/>
              <a:t>+ 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Compute SVD (</a:t>
            </a:r>
            <a:r>
              <a:rPr lang="en-US" i="1" dirty="0"/>
              <a:t>Singular Value Decomposition</a:t>
            </a:r>
            <a:r>
              <a:rPr lang="en-US" dirty="0"/>
              <a:t>) of X = </a:t>
            </a:r>
            <a:r>
              <a:rPr lang="en-US" b="1" dirty="0"/>
              <a:t>U </a:t>
            </a:r>
            <a:r>
              <a:rPr lang="en-US" b="1" dirty="0">
                <a:sym typeface="Symbol" panose="05050102010706020507" pitchFamily="18" charset="2"/>
              </a:rPr>
              <a:t> V</a:t>
            </a:r>
            <a:r>
              <a:rPr lang="en-US" baseline="30000" dirty="0">
                <a:sym typeface="Symbol" panose="05050102010706020507" pitchFamily="18" charset="2"/>
              </a:rPr>
              <a:t>T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Then, compute </a:t>
            </a:r>
            <a:r>
              <a:rPr lang="en-US" b="1" dirty="0">
                <a:sym typeface="Symbol" panose="05050102010706020507" pitchFamily="18" charset="2"/>
              </a:rPr>
              <a:t>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>
                <a:sym typeface="Symbol" panose="05050102010706020507" pitchFamily="18" charset="2"/>
              </a:rPr>
              <a:t>  from </a:t>
            </a:r>
            <a:r>
              <a:rPr lang="en-US" b="1" dirty="0">
                <a:sym typeface="Symbol" panose="05050102010706020507" pitchFamily="18" charset="2"/>
              </a:rPr>
              <a:t></a:t>
            </a:r>
            <a:r>
              <a:rPr lang="en-US" dirty="0">
                <a:sym typeface="Symbol" panose="05050102010706020507" pitchFamily="18" charset="2"/>
              </a:rPr>
              <a:t> as:</a:t>
            </a:r>
            <a:endParaRPr lang="en-US" dirty="0"/>
          </a:p>
          <a:p>
            <a:pPr lvl="2" algn="just"/>
            <a:r>
              <a:rPr lang="en-US" dirty="0"/>
              <a:t>Take Σ and set to zero all values smaller than a tiny threshold value, </a:t>
            </a:r>
          </a:p>
          <a:p>
            <a:pPr lvl="2" algn="just"/>
            <a:r>
              <a:rPr lang="en-US" dirty="0"/>
              <a:t>then replace all the nonzero values with their inverse, and </a:t>
            </a:r>
          </a:p>
          <a:p>
            <a:pPr lvl="2" algn="just"/>
            <a:r>
              <a:rPr lang="en-US" dirty="0"/>
              <a:t>finally, </a:t>
            </a:r>
            <a:r>
              <a:rPr lang="en-US" dirty="0">
                <a:solidFill>
                  <a:srgbClr val="262BF2"/>
                </a:solidFill>
              </a:rPr>
              <a:t>transpose</a:t>
            </a:r>
            <a:r>
              <a:rPr lang="en-US" dirty="0"/>
              <a:t> the resulting matrix and obtain </a:t>
            </a:r>
            <a:r>
              <a:rPr lang="en-US" b="1" dirty="0">
                <a:sym typeface="Symbol" panose="05050102010706020507" pitchFamily="18" charset="2"/>
              </a:rPr>
              <a:t></a:t>
            </a:r>
            <a:r>
              <a:rPr lang="en-US" baseline="30000" dirty="0">
                <a:sym typeface="Symbol" panose="05050102010706020507" pitchFamily="18" charset="2"/>
              </a:rPr>
              <a:t>+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Then, the </a:t>
            </a:r>
            <a:r>
              <a:rPr lang="en-US" i="1" dirty="0"/>
              <a:t>pseudoinverse </a:t>
            </a:r>
            <a:r>
              <a:rPr lang="en-US" dirty="0"/>
              <a:t>of X</a:t>
            </a:r>
            <a:r>
              <a:rPr lang="en-US" baseline="30000" dirty="0"/>
              <a:t> </a:t>
            </a:r>
            <a:r>
              <a:rPr lang="en-US" dirty="0"/>
              <a:t>is computed as X</a:t>
            </a:r>
            <a:r>
              <a:rPr lang="en-US" baseline="30000" dirty="0"/>
              <a:t>+ </a:t>
            </a:r>
            <a:r>
              <a:rPr lang="en-US" dirty="0"/>
              <a:t>= </a:t>
            </a:r>
            <a:r>
              <a:rPr lang="en-US" b="1" dirty="0"/>
              <a:t>V </a:t>
            </a:r>
            <a:r>
              <a:rPr lang="en-US" b="1" dirty="0">
                <a:sym typeface="Symbol" panose="05050102010706020507" pitchFamily="18" charset="2"/>
              </a:rPr>
              <a:t></a:t>
            </a:r>
            <a:r>
              <a:rPr lang="en-US" baseline="30000" dirty="0">
                <a:sym typeface="Symbol" panose="05050102010706020507" pitchFamily="18" charset="2"/>
              </a:rPr>
              <a:t> +</a:t>
            </a:r>
            <a:r>
              <a:rPr lang="en-US" b="1" dirty="0">
                <a:sym typeface="Symbol" panose="05050102010706020507" pitchFamily="18" charset="2"/>
              </a:rPr>
              <a:t> U</a:t>
            </a:r>
            <a:r>
              <a:rPr lang="en-US" baseline="30000" dirty="0">
                <a:sym typeface="Symbol" panose="05050102010706020507" pitchFamily="18" charset="2"/>
              </a:rPr>
              <a:t>T</a:t>
            </a:r>
            <a:endParaRPr lang="en-US" dirty="0"/>
          </a:p>
          <a:p>
            <a:pPr lvl="1" algn="just"/>
            <a:endParaRPr lang="en-US" dirty="0"/>
          </a:p>
          <a:p>
            <a:pPr algn="just"/>
            <a:r>
              <a:rPr lang="en-US" u="sng" dirty="0"/>
              <a:t>Note</a:t>
            </a:r>
            <a:r>
              <a:rPr lang="en-US" dirty="0"/>
              <a:t>: for SVD in python see </a:t>
            </a:r>
            <a:r>
              <a:rPr lang="en-US" dirty="0" err="1">
                <a:solidFill>
                  <a:srgbClr val="262BF2"/>
                </a:solidFill>
                <a:latin typeface="Bookman Old Style" panose="02050604050505020204" pitchFamily="18" charset="0"/>
                <a:ea typeface="Adobe Heiti Std R" panose="020B0400000000000000" pitchFamily="34" charset="-128"/>
                <a:cs typeface="Aldhabi" panose="020B0604020202020204" pitchFamily="2" charset="-78"/>
              </a:rPr>
              <a:t>numpy.linalg.svd</a:t>
            </a:r>
            <a:r>
              <a:rPr lang="en-US" dirty="0">
                <a:solidFill>
                  <a:srgbClr val="262BF2"/>
                </a:solidFill>
                <a:latin typeface="Bookman Old Style" panose="02050604050505020204" pitchFamily="18" charset="0"/>
                <a:ea typeface="Adobe Heiti Std R" panose="020B0400000000000000" pitchFamily="34" charset="-128"/>
                <a:cs typeface="Aldhabi" panose="020B0604020202020204" pitchFamily="2" charset="-78"/>
              </a:rPr>
              <a:t>()</a:t>
            </a:r>
            <a:r>
              <a:rPr lang="en-US" dirty="0"/>
              <a:t>. </a:t>
            </a:r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lvl="2"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7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21" y="228601"/>
            <a:ext cx="8648438" cy="685799"/>
          </a:xfrm>
        </p:spPr>
        <p:txBody>
          <a:bodyPr/>
          <a:lstStyle/>
          <a:p>
            <a:r>
              <a:rPr lang="en-US" sz="2800" dirty="0">
                <a:solidFill>
                  <a:srgbClr val="09064E"/>
                </a:solidFill>
              </a:rPr>
              <a:t>Part2: </a:t>
            </a:r>
            <a:r>
              <a:rPr lang="fr-FR" sz="2800" b="1" dirty="0">
                <a:solidFill>
                  <a:srgbClr val="09064E"/>
                </a:solidFill>
              </a:rPr>
              <a:t>Normal Equation versus Gradient </a:t>
            </a:r>
            <a:r>
              <a:rPr lang="fr-FR" sz="2800" b="1" dirty="0" err="1">
                <a:solidFill>
                  <a:srgbClr val="09064E"/>
                </a:solidFill>
              </a:rPr>
              <a:t>Descent</a:t>
            </a:r>
            <a:endParaRPr lang="en-US" sz="2800" dirty="0">
              <a:solidFill>
                <a:srgbClr val="09064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781" y="1163639"/>
            <a:ext cx="8648438" cy="53657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u="sng" dirty="0"/>
              <a:t>Computational Complexity of the Normal Equation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The Normal Equation computes the inverse of </a:t>
            </a:r>
            <a:r>
              <a:rPr lang="en-US" b="1" dirty="0"/>
              <a:t>X</a:t>
            </a:r>
            <a:r>
              <a:rPr lang="en-US" baseline="30000" dirty="0"/>
              <a:t>T</a:t>
            </a:r>
            <a:r>
              <a:rPr lang="en-US" b="1" dirty="0"/>
              <a:t>X</a:t>
            </a:r>
            <a:r>
              <a:rPr lang="en-US" dirty="0"/>
              <a:t>, which is a (</a:t>
            </a:r>
            <a:r>
              <a:rPr lang="en-US" i="1" dirty="0"/>
              <a:t>p</a:t>
            </a:r>
            <a:r>
              <a:rPr lang="en-US" dirty="0"/>
              <a:t> + 1) × (</a:t>
            </a:r>
            <a:r>
              <a:rPr lang="en-US" i="1" dirty="0"/>
              <a:t>p</a:t>
            </a:r>
            <a:r>
              <a:rPr lang="en-US" dirty="0"/>
              <a:t> + 1) matrix (where </a:t>
            </a:r>
            <a:r>
              <a:rPr lang="en-US" i="1" dirty="0"/>
              <a:t>p</a:t>
            </a:r>
            <a:r>
              <a:rPr lang="en-US" dirty="0"/>
              <a:t> is the number of features).</a:t>
            </a:r>
          </a:p>
          <a:p>
            <a:pPr algn="just"/>
            <a:r>
              <a:rPr lang="en-US" dirty="0"/>
              <a:t>The computational complexity of inverting such a matrix is typically about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baseline="30000" dirty="0"/>
              <a:t>2.4</a:t>
            </a:r>
            <a:r>
              <a:rPr lang="en-US" dirty="0"/>
              <a:t>) to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baseline="30000" dirty="0"/>
              <a:t>3</a:t>
            </a:r>
            <a:r>
              <a:rPr lang="en-US" dirty="0"/>
              <a:t>), depending on the implementation.</a:t>
            </a:r>
          </a:p>
          <a:p>
            <a:pPr algn="just"/>
            <a:r>
              <a:rPr lang="en-US" dirty="0"/>
              <a:t>In other words, if you double the number of features, you multiply the computation time by roughly 2</a:t>
            </a:r>
            <a:r>
              <a:rPr lang="en-US" baseline="30000" dirty="0"/>
              <a:t>2.4</a:t>
            </a:r>
            <a:r>
              <a:rPr lang="en-US" dirty="0"/>
              <a:t> = 5.3 to 2</a:t>
            </a:r>
            <a:r>
              <a:rPr lang="en-US" baseline="30000" dirty="0"/>
              <a:t>3</a:t>
            </a:r>
            <a:r>
              <a:rPr lang="en-US" dirty="0"/>
              <a:t> = 8.</a:t>
            </a:r>
          </a:p>
          <a:p>
            <a:pPr algn="just"/>
            <a:r>
              <a:rPr lang="en-US" dirty="0"/>
              <a:t>The SVD approach</a:t>
            </a:r>
            <a:r>
              <a:rPr lang="en-US" baseline="30000" dirty="0"/>
              <a:t>,</a:t>
            </a:r>
            <a:r>
              <a:rPr lang="en-US" dirty="0"/>
              <a:t> used by </a:t>
            </a:r>
            <a:r>
              <a:rPr lang="en-US" dirty="0" err="1"/>
              <a:t>Scikit-Learn’s</a:t>
            </a:r>
            <a:r>
              <a:rPr lang="en-US" dirty="0"/>
              <a:t> </a:t>
            </a:r>
            <a:r>
              <a:rPr lang="en-US" b="1" dirty="0" err="1"/>
              <a:t>LinearRegression</a:t>
            </a:r>
            <a:r>
              <a:rPr lang="en-US" dirty="0"/>
              <a:t> class is about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p</a:t>
            </a:r>
            <a:r>
              <a:rPr lang="en-US" baseline="30000" dirty="0"/>
              <a:t>2</a:t>
            </a:r>
            <a:r>
              <a:rPr lang="en-US" dirty="0"/>
              <a:t>). Here, If you double the number of features, you multiply the computation time by roughly 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0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896471"/>
          </a:xfrm>
        </p:spPr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22659" cy="55626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Input</a:t>
            </a:r>
            <a:r>
              <a:rPr lang="en-US" dirty="0"/>
              <a:t>: </a:t>
            </a:r>
          </a:p>
          <a:p>
            <a:pPr lvl="1"/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indicates the </a:t>
            </a:r>
            <a:r>
              <a:rPr lang="en-US" i="1" dirty="0"/>
              <a:t>i</a:t>
            </a:r>
            <a:r>
              <a:rPr lang="en-US" baseline="30000" dirty="0"/>
              <a:t>th</a:t>
            </a:r>
            <a:r>
              <a:rPr lang="en-US" dirty="0"/>
              <a:t> element in vector </a:t>
            </a:r>
            <a:r>
              <a:rPr lang="en-US" b="1" dirty="0"/>
              <a:t>X </a:t>
            </a:r>
            <a:r>
              <a:rPr lang="en-US" dirty="0"/>
              <a:t>(or, </a:t>
            </a:r>
            <a:r>
              <a:rPr lang="en-US" i="1" dirty="0"/>
              <a:t>X</a:t>
            </a:r>
            <a:r>
              <a:rPr lang="en-US" dirty="0"/>
              <a:t>)</a:t>
            </a:r>
            <a:r>
              <a:rPr lang="en-US" i="1" dirty="0"/>
              <a:t>.</a:t>
            </a:r>
          </a:p>
          <a:p>
            <a:pPr lvl="1"/>
            <a:r>
              <a:rPr lang="en-US" dirty="0"/>
              <a:t>A set of N input (i.e., observations) p-vectors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1,…,N is a (N * p) matrix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Vectors are assumed to be column vectors: </a:t>
            </a:r>
          </a:p>
          <a:p>
            <a:pPr lvl="2"/>
            <a:r>
              <a:rPr lang="en-US" dirty="0"/>
              <a:t>x</a:t>
            </a:r>
            <a:r>
              <a:rPr lang="en-US" baseline="30000" dirty="0"/>
              <a:t>T</a:t>
            </a:r>
            <a:r>
              <a:rPr lang="en-US" baseline="-25000" dirty="0"/>
              <a:t>i </a:t>
            </a:r>
            <a:r>
              <a:rPr lang="en-US" dirty="0"/>
              <a:t>=&gt; the </a:t>
            </a:r>
            <a:r>
              <a:rPr lang="en-US" i="1" dirty="0"/>
              <a:t>i</a:t>
            </a:r>
            <a:r>
              <a:rPr lang="en-US" baseline="30000" dirty="0"/>
              <a:t>th</a:t>
            </a:r>
            <a:r>
              <a:rPr lang="en-US" dirty="0"/>
              <a:t> row of </a:t>
            </a:r>
            <a:r>
              <a:rPr lang="en-US" b="1" dirty="0"/>
              <a:t>X </a:t>
            </a:r>
            <a:r>
              <a:rPr lang="en-US" dirty="0"/>
              <a:t>(i.e. the transpose of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</a:p>
          <a:p>
            <a:r>
              <a:rPr lang="en-US" b="1" dirty="0"/>
              <a:t>Output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Quantitative </a:t>
            </a:r>
            <a:r>
              <a:rPr lang="en-US" i="1" dirty="0"/>
              <a:t>Y                   </a:t>
            </a:r>
            <a:r>
              <a:rPr lang="en-US" dirty="0"/>
              <a:t>[we use regression to predict] </a:t>
            </a:r>
          </a:p>
          <a:p>
            <a:pPr lvl="1"/>
            <a:r>
              <a:rPr lang="en-US" dirty="0"/>
              <a:t>Qualitative </a:t>
            </a:r>
            <a:r>
              <a:rPr lang="en-US" i="1" dirty="0"/>
              <a:t>G</a:t>
            </a:r>
            <a:r>
              <a:rPr lang="en-US" dirty="0"/>
              <a:t> (for group)   [we use classification to predict]</a:t>
            </a:r>
          </a:p>
          <a:p>
            <a:pPr lvl="1"/>
            <a:endParaRPr lang="en-US" dirty="0"/>
          </a:p>
          <a:p>
            <a:r>
              <a:rPr lang="en-US" b="1" dirty="0"/>
              <a:t>Goal</a:t>
            </a:r>
            <a:r>
              <a:rPr lang="en-US" dirty="0"/>
              <a:t>: </a:t>
            </a:r>
          </a:p>
          <a:p>
            <a:pPr lvl="1"/>
            <a:r>
              <a:rPr lang="en-GB" dirty="0">
                <a:latin typeface="Arial" pitchFamily="34" charset="0"/>
                <a:cs typeface="Arial" pitchFamily="34" charset="0"/>
              </a:rPr>
              <a:t>Given the value of an input vector </a:t>
            </a:r>
            <a:r>
              <a:rPr lang="en-GB" i="1" dirty="0">
                <a:latin typeface="Arial" pitchFamily="34" charset="0"/>
                <a:cs typeface="Arial" pitchFamily="34" charset="0"/>
              </a:rPr>
              <a:t>X</a:t>
            </a:r>
            <a:r>
              <a:rPr lang="en-GB" dirty="0">
                <a:latin typeface="Arial" pitchFamily="34" charset="0"/>
                <a:cs typeface="Arial" pitchFamily="34" charset="0"/>
              </a:rPr>
              <a:t>, make a good prediction of the output </a:t>
            </a:r>
            <a:r>
              <a:rPr lang="en-GB" i="1" dirty="0">
                <a:latin typeface="Arial" pitchFamily="34" charset="0"/>
                <a:cs typeface="Arial" pitchFamily="34" charset="0"/>
              </a:rPr>
              <a:t>Y</a:t>
            </a:r>
            <a:r>
              <a:rPr lang="en-GB" dirty="0">
                <a:latin typeface="Arial" pitchFamily="34" charset="0"/>
                <a:cs typeface="Arial" pitchFamily="34" charset="0"/>
              </a:rPr>
              <a:t>,</a:t>
            </a:r>
            <a:r>
              <a:rPr lang="en-GB" i="1" dirty="0">
                <a:latin typeface="Arial" pitchFamily="34" charset="0"/>
                <a:cs typeface="Arial" pitchFamily="34" charset="0"/>
              </a:rPr>
              <a:t> denoted as Ŷ </a:t>
            </a:r>
            <a:r>
              <a:rPr lang="en-GB" dirty="0">
                <a:latin typeface="Arial" pitchFamily="34" charset="0"/>
                <a:cs typeface="Arial" pitchFamily="34" charset="0"/>
              </a:rPr>
              <a:t>(“y-hat”)</a:t>
            </a:r>
            <a:r>
              <a:rPr lang="en-GB" i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The prediction should be of the same kind as the searched output (categorical vs. quantitative)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Binary outputs can be approximated by values in [0,1], which can be interpreted as probabilities. This also generalizes to k-level outputs.</a:t>
            </a: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51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"/>
            <a:ext cx="9144000" cy="685799"/>
          </a:xfrm>
        </p:spPr>
        <p:txBody>
          <a:bodyPr/>
          <a:lstStyle/>
          <a:p>
            <a:r>
              <a:rPr lang="en-US" sz="2800" dirty="0">
                <a:solidFill>
                  <a:srgbClr val="09064E"/>
                </a:solidFill>
              </a:rPr>
              <a:t>… Computational Complexity of the Normal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781" y="914401"/>
            <a:ext cx="8648438" cy="561498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Both the Normal Equation and the SVD approach get </a:t>
            </a:r>
            <a:r>
              <a:rPr lang="en-US" dirty="0">
                <a:solidFill>
                  <a:srgbClr val="262BF2"/>
                </a:solidFill>
              </a:rPr>
              <a:t>very slow </a:t>
            </a:r>
            <a:r>
              <a:rPr lang="en-US" dirty="0"/>
              <a:t>when the </a:t>
            </a:r>
            <a:r>
              <a:rPr lang="en-US" dirty="0">
                <a:solidFill>
                  <a:srgbClr val="262BF2"/>
                </a:solidFill>
              </a:rPr>
              <a:t>number of features grows large </a:t>
            </a:r>
            <a:r>
              <a:rPr lang="en-US" dirty="0"/>
              <a:t>(e.g., 100,000). </a:t>
            </a:r>
          </a:p>
          <a:p>
            <a:pPr algn="just"/>
            <a:r>
              <a:rPr lang="en-US" dirty="0"/>
              <a:t>On the positive side, both are linear with regard to the </a:t>
            </a:r>
            <a:r>
              <a:rPr lang="en-US" dirty="0">
                <a:solidFill>
                  <a:srgbClr val="262BF2"/>
                </a:solidFill>
              </a:rPr>
              <a:t>number of instances in the training set </a:t>
            </a:r>
            <a:r>
              <a:rPr lang="en-US" dirty="0"/>
              <a:t>(they are </a:t>
            </a:r>
            <a:r>
              <a:rPr lang="en-US" i="1" dirty="0">
                <a:solidFill>
                  <a:srgbClr val="262BF2"/>
                </a:solidFill>
              </a:rPr>
              <a:t>O</a:t>
            </a:r>
            <a:r>
              <a:rPr lang="en-US" dirty="0">
                <a:solidFill>
                  <a:srgbClr val="262BF2"/>
                </a:solidFill>
              </a:rPr>
              <a:t>(</a:t>
            </a:r>
            <a:r>
              <a:rPr lang="en-US" i="1" dirty="0">
                <a:solidFill>
                  <a:srgbClr val="262BF2"/>
                </a:solidFill>
              </a:rPr>
              <a:t>N</a:t>
            </a:r>
            <a:r>
              <a:rPr lang="en-US" dirty="0">
                <a:solidFill>
                  <a:srgbClr val="262BF2"/>
                </a:solidFill>
              </a:rPr>
              <a:t>)</a:t>
            </a:r>
            <a:r>
              <a:rPr lang="en-US" dirty="0"/>
              <a:t>, where </a:t>
            </a:r>
            <a:r>
              <a:rPr lang="en-US" i="1" dirty="0"/>
              <a:t>N</a:t>
            </a:r>
            <a:r>
              <a:rPr lang="en-US" dirty="0"/>
              <a:t> is the number of instances or samples), so </a:t>
            </a:r>
            <a:r>
              <a:rPr lang="en-US" dirty="0">
                <a:solidFill>
                  <a:srgbClr val="262BF2"/>
                </a:solidFill>
              </a:rPr>
              <a:t>they handle large training sets efficiently, provided they can fit in memory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Also, once you have trained your Linear Regression model (using the Normal Equation or any other algorithm), </a:t>
            </a:r>
            <a:r>
              <a:rPr lang="en-US" dirty="0">
                <a:solidFill>
                  <a:srgbClr val="262BF2"/>
                </a:solidFill>
              </a:rPr>
              <a:t>predictions are very fast</a:t>
            </a:r>
            <a:r>
              <a:rPr lang="en-US" dirty="0"/>
              <a:t>: the computational </a:t>
            </a:r>
            <a:r>
              <a:rPr lang="en-US" dirty="0">
                <a:solidFill>
                  <a:srgbClr val="262BF2"/>
                </a:solidFill>
              </a:rPr>
              <a:t>complexity is linear</a:t>
            </a:r>
            <a:r>
              <a:rPr lang="en-US" dirty="0"/>
              <a:t> with regard to </a:t>
            </a:r>
            <a:r>
              <a:rPr lang="en-US" dirty="0">
                <a:solidFill>
                  <a:srgbClr val="262BF2"/>
                </a:solidFill>
              </a:rPr>
              <a:t>both</a:t>
            </a:r>
            <a:r>
              <a:rPr lang="en-US" dirty="0"/>
              <a:t> the number of </a:t>
            </a:r>
            <a:r>
              <a:rPr lang="en-US" dirty="0">
                <a:solidFill>
                  <a:srgbClr val="262BF2"/>
                </a:solidFill>
              </a:rPr>
              <a:t>instances</a:t>
            </a:r>
            <a:r>
              <a:rPr lang="en-US" dirty="0"/>
              <a:t> you want to make predictions on and the number of </a:t>
            </a:r>
            <a:r>
              <a:rPr lang="en-US" dirty="0">
                <a:solidFill>
                  <a:srgbClr val="262BF2"/>
                </a:solidFill>
              </a:rPr>
              <a:t>features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In other words, making predictions on twice as many instances (or twice as many features) will take roughly twice as much time.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9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"/>
            <a:ext cx="9144000" cy="685799"/>
          </a:xfrm>
        </p:spPr>
        <p:txBody>
          <a:bodyPr/>
          <a:lstStyle/>
          <a:p>
            <a:r>
              <a:rPr lang="en-US" sz="2800" dirty="0">
                <a:solidFill>
                  <a:srgbClr val="09064E"/>
                </a:solidFill>
              </a:rPr>
              <a:t>… Computational Complexity of the Normal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781" y="1295399"/>
            <a:ext cx="8648438" cy="523398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Next, we will look at a very different way to train a Linear Regression model, such as Gradient Descent. </a:t>
            </a:r>
          </a:p>
          <a:p>
            <a:pPr algn="just"/>
            <a:r>
              <a:rPr lang="en-US" dirty="0"/>
              <a:t>Gradient Descent is better suited for cases where there are: </a:t>
            </a:r>
          </a:p>
          <a:p>
            <a:pPr lvl="1" algn="just"/>
            <a:r>
              <a:rPr lang="en-US" u="sng" dirty="0"/>
              <a:t>a large number of features</a:t>
            </a:r>
            <a:r>
              <a:rPr lang="en-US" dirty="0"/>
              <a:t> or </a:t>
            </a:r>
          </a:p>
          <a:p>
            <a:pPr lvl="1" algn="just"/>
            <a:r>
              <a:rPr lang="en-US" u="sng" dirty="0"/>
              <a:t>too many training instances to fit in memory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6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9144000" cy="685799"/>
          </a:xfrm>
        </p:spPr>
        <p:txBody>
          <a:bodyPr/>
          <a:lstStyle/>
          <a:p>
            <a:r>
              <a:rPr lang="en-US" sz="4000" dirty="0">
                <a:solidFill>
                  <a:srgbClr val="09064E"/>
                </a:solidFill>
              </a:rPr>
              <a:t>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781" y="822324"/>
            <a:ext cx="8648438" cy="231775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Cost functions (such as RSS(</a:t>
            </a:r>
            <a:r>
              <a:rPr lang="en-US" dirty="0">
                <a:sym typeface="Symbol" panose="05050102010706020507" pitchFamily="18" charset="2"/>
              </a:rPr>
              <a:t></a:t>
            </a:r>
            <a:r>
              <a:rPr lang="en-US" dirty="0"/>
              <a:t>) or MSE(</a:t>
            </a:r>
            <a:r>
              <a:rPr lang="en-US" dirty="0">
                <a:sym typeface="Symbol" panose="05050102010706020507" pitchFamily="18" charset="2"/>
              </a:rPr>
              <a:t></a:t>
            </a:r>
            <a:r>
              <a:rPr lang="en-US" dirty="0"/>
              <a:t>)) may not always look like nice, regular bowls. </a:t>
            </a:r>
          </a:p>
          <a:p>
            <a:pPr algn="just"/>
            <a:r>
              <a:rPr lang="en-US" dirty="0"/>
              <a:t>There may be holes, ridges, plateaus, and all sorts of irregular terrains, making convergence to the minimum difficult. </a:t>
            </a:r>
          </a:p>
          <a:p>
            <a:pPr algn="just"/>
            <a:r>
              <a:rPr lang="en-US" dirty="0"/>
              <a:t>Figure below shows the main challenges with Gradient Descent: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DC083C-8599-4BC2-96F1-927A5072762F}"/>
              </a:ext>
            </a:extLst>
          </p:cNvPr>
          <p:cNvSpPr/>
          <p:nvPr/>
        </p:nvSpPr>
        <p:spPr>
          <a:xfrm>
            <a:off x="338268" y="6329918"/>
            <a:ext cx="3322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Figure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Gradient Descent pitfalls.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7D32F4-EB78-404D-88CB-154DA171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84" y="3228976"/>
            <a:ext cx="64770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8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193"/>
            <a:ext cx="9144000" cy="685799"/>
          </a:xfrm>
        </p:spPr>
        <p:txBody>
          <a:bodyPr/>
          <a:lstStyle/>
          <a:p>
            <a:r>
              <a:rPr lang="en-US" sz="4000" dirty="0">
                <a:solidFill>
                  <a:srgbClr val="09064E"/>
                </a:solidFill>
              </a:rPr>
              <a:t>…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028" y="4255348"/>
            <a:ext cx="8648438" cy="2444826"/>
          </a:xfrm>
        </p:spPr>
        <p:txBody>
          <a:bodyPr>
            <a:normAutofit fontScale="92500"/>
          </a:bodyPr>
          <a:lstStyle/>
          <a:p>
            <a:pPr lvl="0" algn="just"/>
            <a:r>
              <a:rPr lang="en-US" dirty="0"/>
              <a:t>If the random initialization starts the algorithm on the left, then it will converge to a </a:t>
            </a:r>
            <a:r>
              <a:rPr lang="en-US" i="1" dirty="0">
                <a:solidFill>
                  <a:srgbClr val="262BF2"/>
                </a:solidFill>
              </a:rPr>
              <a:t>local minimum</a:t>
            </a:r>
            <a:r>
              <a:rPr lang="en-US" dirty="0"/>
              <a:t>, which is not as good as the </a:t>
            </a:r>
            <a:r>
              <a:rPr lang="en-US" i="1" dirty="0">
                <a:solidFill>
                  <a:srgbClr val="262BF2"/>
                </a:solidFill>
              </a:rPr>
              <a:t>global minimum</a:t>
            </a:r>
            <a:r>
              <a:rPr lang="en-US" dirty="0"/>
              <a:t>. </a:t>
            </a:r>
          </a:p>
          <a:p>
            <a:pPr lvl="0" algn="just"/>
            <a:r>
              <a:rPr lang="en-US" dirty="0"/>
              <a:t>If it starts on the right, then it will take a very long time to cross the </a:t>
            </a:r>
            <a:r>
              <a:rPr lang="en-US" i="1" dirty="0">
                <a:solidFill>
                  <a:srgbClr val="262BF2"/>
                </a:solidFill>
              </a:rPr>
              <a:t>plateau</a:t>
            </a:r>
            <a:r>
              <a:rPr lang="en-US" dirty="0"/>
              <a:t>. </a:t>
            </a:r>
          </a:p>
          <a:p>
            <a:pPr lvl="0" algn="just"/>
            <a:r>
              <a:rPr lang="en-US" dirty="0"/>
              <a:t>And if you stop too early, you will never reach the global minimum.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9F8C7B-A6A8-4281-8EB5-0428CB5428E8}"/>
              </a:ext>
            </a:extLst>
          </p:cNvPr>
          <p:cNvGrpSpPr/>
          <p:nvPr/>
        </p:nvGrpSpPr>
        <p:grpSpPr>
          <a:xfrm>
            <a:off x="762000" y="664606"/>
            <a:ext cx="7346035" cy="3371813"/>
            <a:chOff x="538424" y="609563"/>
            <a:chExt cx="7346035" cy="337181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33843E5-BC94-44A7-B84E-E34541BAD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7459" y="609563"/>
              <a:ext cx="6477000" cy="305752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DC083C-8599-4BC2-96F1-927A5072762F}"/>
                </a:ext>
              </a:extLst>
            </p:cNvPr>
            <p:cNvSpPr/>
            <p:nvPr/>
          </p:nvSpPr>
          <p:spPr>
            <a:xfrm>
              <a:off x="538424" y="3612044"/>
              <a:ext cx="33223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Bef>
                  <a:spcPts val="600"/>
                </a:spcBef>
              </a:pPr>
              <a:r>
                <a:rPr 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Figure</a:t>
              </a:r>
              <a:r>
                <a:rPr 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: Gradient Descent pitfalls.</a:t>
              </a:r>
              <a:endParaRPr lang="en-US" dirty="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43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6525"/>
            <a:ext cx="8147051" cy="439271"/>
          </a:xfrm>
        </p:spPr>
        <p:txBody>
          <a:bodyPr/>
          <a:lstStyle/>
          <a:p>
            <a:r>
              <a:rPr lang="en-US" sz="2800" dirty="0"/>
              <a:t>Some Math Functions and their 3D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91137" name="Picture 1">
            <a:extLst>
              <a:ext uri="{FF2B5EF4-FFF2-40B4-BE49-F238E27FC236}">
                <a16:creationId xmlns:a16="http://schemas.microsoft.com/office/drawing/2014/main" id="{C40D6592-F916-4751-B3A9-05B901238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27" y="4016964"/>
            <a:ext cx="23717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D10ED68-35AD-43F2-BA6D-281973AEB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990600"/>
            <a:ext cx="3962400" cy="30120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593E9-C4E5-4C5B-98CD-1641633734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20" t="6364" r="4647" b="4174"/>
          <a:stretch/>
        </p:blipFill>
        <p:spPr>
          <a:xfrm>
            <a:off x="4496959" y="714375"/>
            <a:ext cx="4189841" cy="3012048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A6CBC15B-1454-4CA8-B166-9B3B1E1F9C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07" t="7571" r="3580" b="5064"/>
          <a:stretch/>
        </p:blipFill>
        <p:spPr>
          <a:xfrm>
            <a:off x="4993341" y="4002647"/>
            <a:ext cx="3957918" cy="27673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30B0A4-7651-4D4B-B720-AF3893A2FE1C}"/>
              </a:ext>
            </a:extLst>
          </p:cNvPr>
          <p:cNvSpPr txBox="1"/>
          <p:nvPr/>
        </p:nvSpPr>
        <p:spPr>
          <a:xfrm>
            <a:off x="1905000" y="71437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Sphere </a:t>
            </a:r>
            <a:r>
              <a:rPr lang="en-US" dirty="0" err="1"/>
              <a:t>fn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798A53-8A07-4B8D-9EA1-C5AC45FE1F54}"/>
              </a:ext>
            </a:extLst>
          </p:cNvPr>
          <p:cNvSpPr/>
          <p:nvPr/>
        </p:nvSpPr>
        <p:spPr>
          <a:xfrm>
            <a:off x="6580442" y="3865002"/>
            <a:ext cx="150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Schwefel</a:t>
            </a:r>
            <a:r>
              <a:rPr lang="en-US" dirty="0"/>
              <a:t> </a:t>
            </a:r>
            <a:r>
              <a:rPr lang="en-US" dirty="0" err="1"/>
              <a:t>fn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2332E0-38F9-4385-A9B7-66E25E07CD87}"/>
              </a:ext>
            </a:extLst>
          </p:cNvPr>
          <p:cNvSpPr/>
          <p:nvPr/>
        </p:nvSpPr>
        <p:spPr>
          <a:xfrm>
            <a:off x="6172200" y="529709"/>
            <a:ext cx="1505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Sinenvsin</a:t>
            </a:r>
            <a:r>
              <a:rPr lang="en-US" dirty="0"/>
              <a:t> </a:t>
            </a:r>
            <a:r>
              <a:rPr lang="en-US" dirty="0" err="1"/>
              <a:t>fn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3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49" y="11535"/>
            <a:ext cx="8147051" cy="354900"/>
          </a:xfrm>
        </p:spPr>
        <p:txBody>
          <a:bodyPr/>
          <a:lstStyle/>
          <a:p>
            <a:pPr algn="r"/>
            <a:r>
              <a:rPr lang="en-US" sz="2000" dirty="0"/>
              <a:t>…Some Math Functions and their 3D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 descr="A picture containing sky&#10;&#10;Description automatically generated">
            <a:extLst>
              <a:ext uri="{FF2B5EF4-FFF2-40B4-BE49-F238E27FC236}">
                <a16:creationId xmlns:a16="http://schemas.microsoft.com/office/drawing/2014/main" id="{E954183B-ECC2-471B-A973-C83D8CDCA7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33" t="6928" r="6624" b="5237"/>
          <a:stretch/>
        </p:blipFill>
        <p:spPr>
          <a:xfrm>
            <a:off x="25963" y="637209"/>
            <a:ext cx="4062874" cy="3050372"/>
          </a:xfrm>
          <a:prstGeom prst="rect">
            <a:avLst/>
          </a:prstGeom>
        </p:spPr>
      </p:pic>
      <p:pic>
        <p:nvPicPr>
          <p:cNvPr id="11" name="Picture 10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46DFEBD-07B5-4FBD-BB00-7108821F00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94" t="7996" r="4994" b="4280"/>
          <a:stretch/>
        </p:blipFill>
        <p:spPr>
          <a:xfrm>
            <a:off x="4540469" y="746800"/>
            <a:ext cx="4062875" cy="29696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D31DA15-2A78-4687-A4C5-D1322206DE60}"/>
              </a:ext>
            </a:extLst>
          </p:cNvPr>
          <p:cNvSpPr txBox="1"/>
          <p:nvPr/>
        </p:nvSpPr>
        <p:spPr>
          <a:xfrm>
            <a:off x="1143000" y="25765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Rastrigin</a:t>
            </a:r>
            <a:r>
              <a:rPr lang="en-US" dirty="0"/>
              <a:t> </a:t>
            </a:r>
            <a:r>
              <a:rPr lang="en-US" dirty="0" err="1"/>
              <a:t>fn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A8E946-E697-4C92-B7CF-2EBFB7E93452}"/>
              </a:ext>
            </a:extLst>
          </p:cNvPr>
          <p:cNvSpPr txBox="1"/>
          <p:nvPr/>
        </p:nvSpPr>
        <p:spPr>
          <a:xfrm>
            <a:off x="6050404" y="43927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Ackley </a:t>
            </a:r>
            <a:r>
              <a:rPr lang="en-US" dirty="0" err="1"/>
              <a:t>fn</a:t>
            </a:r>
            <a:endParaRPr lang="en-US" dirty="0"/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0EE80B17-3DC3-407E-B418-1EF494B3FC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994" t="6635" r="4994" b="4279"/>
          <a:stretch/>
        </p:blipFill>
        <p:spPr>
          <a:xfrm>
            <a:off x="192741" y="4141076"/>
            <a:ext cx="3695577" cy="274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87F5FA-0375-4E0C-AFA0-E660A6766567}"/>
              </a:ext>
            </a:extLst>
          </p:cNvPr>
          <p:cNvSpPr txBox="1"/>
          <p:nvPr/>
        </p:nvSpPr>
        <p:spPr>
          <a:xfrm>
            <a:off x="1371600" y="38776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Holder Table </a:t>
            </a:r>
            <a:r>
              <a:rPr lang="en-US" dirty="0" err="1"/>
              <a:t>fn</a:t>
            </a:r>
            <a:endParaRPr lang="en-US" dirty="0"/>
          </a:p>
        </p:txBody>
      </p:sp>
      <p:pic>
        <p:nvPicPr>
          <p:cNvPr id="19" name="Picture 18" descr="A picture containing text&#10;&#10;Description automatically generated">
            <a:extLst>
              <a:ext uri="{FF2B5EF4-FFF2-40B4-BE49-F238E27FC236}">
                <a16:creationId xmlns:a16="http://schemas.microsoft.com/office/drawing/2014/main" id="{0F65BDF4-30CB-4282-A6E1-AA0AF8BE3B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63" t="6896" r="5267" b="5215"/>
          <a:stretch/>
        </p:blipFill>
        <p:spPr>
          <a:xfrm>
            <a:off x="5123743" y="4041281"/>
            <a:ext cx="3752383" cy="27645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B88F4C-C2C8-4678-B02B-C06C1D23DE70}"/>
              </a:ext>
            </a:extLst>
          </p:cNvPr>
          <p:cNvSpPr txBox="1"/>
          <p:nvPr/>
        </p:nvSpPr>
        <p:spPr>
          <a:xfrm>
            <a:off x="6202024" y="38393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Michalewics</a:t>
            </a:r>
            <a:r>
              <a:rPr lang="en-US" dirty="0"/>
              <a:t> </a:t>
            </a:r>
            <a:r>
              <a:rPr lang="en-US" dirty="0" err="1"/>
              <a:t>fn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2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1535"/>
            <a:ext cx="9144000" cy="521866"/>
          </a:xfrm>
        </p:spPr>
        <p:txBody>
          <a:bodyPr/>
          <a:lstStyle/>
          <a:p>
            <a:r>
              <a:rPr lang="en-US" sz="2000" u="sng" dirty="0"/>
              <a:t>Schematic Representation of Protein Free-Energy Landscape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97C240-62E3-4158-9ADE-9008B6F007A9}"/>
              </a:ext>
            </a:extLst>
          </p:cNvPr>
          <p:cNvSpPr/>
          <p:nvPr/>
        </p:nvSpPr>
        <p:spPr>
          <a:xfrm>
            <a:off x="304800" y="5262265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</a:t>
            </a:r>
            <a:r>
              <a:rPr lang="en-US" dirty="0"/>
              <a:t>: Proteins have a </a:t>
            </a:r>
            <a:r>
              <a:rPr lang="en-US" b="1" dirty="0"/>
              <a:t>funnel-shaped</a:t>
            </a:r>
            <a:r>
              <a:rPr lang="en-US" dirty="0"/>
              <a:t> energy landscape with many high-energy, unfolded structures and only a few low-energy, folded structures. Folding occurs via alternative microscopic trajectories.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BC4400-26EA-4D62-A5D4-E19F44F694C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5791200" cy="4177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33C3C7C-03F6-4C05-9225-90011C18B72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768749"/>
            <a:ext cx="3124200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0E8C0B6-D91C-421F-8CB3-C509FB189F05}"/>
              </a:ext>
            </a:extLst>
          </p:cNvPr>
          <p:cNvSpPr/>
          <p:nvPr/>
        </p:nvSpPr>
        <p:spPr>
          <a:xfrm>
            <a:off x="6843935" y="1133874"/>
            <a:ext cx="169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Primary Structure (Sequence)</a:t>
            </a:r>
            <a:endParaRPr lang="en-US" sz="14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E79025E-C37B-4834-B8E3-AF10EB767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271" y="2705644"/>
            <a:ext cx="1917809" cy="1956148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9EDC99A3-A94B-4A67-8135-13C597DE385A}"/>
              </a:ext>
            </a:extLst>
          </p:cNvPr>
          <p:cNvSpPr/>
          <p:nvPr/>
        </p:nvSpPr>
        <p:spPr>
          <a:xfrm>
            <a:off x="7581900" y="1657095"/>
            <a:ext cx="311824" cy="123850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CCC343-9069-499A-B149-8461D4B6DF62}"/>
              </a:ext>
            </a:extLst>
          </p:cNvPr>
          <p:cNvSpPr/>
          <p:nvPr/>
        </p:nvSpPr>
        <p:spPr>
          <a:xfrm>
            <a:off x="6975314" y="4568290"/>
            <a:ext cx="16904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</a:rPr>
              <a:t>Folded 3D Protein Structure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358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7" grpId="0"/>
      <p:bldP spid="28" grpId="0" animBg="1"/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525"/>
            <a:ext cx="9144000" cy="685799"/>
          </a:xfrm>
        </p:spPr>
        <p:txBody>
          <a:bodyPr/>
          <a:lstStyle/>
          <a:p>
            <a:r>
              <a:rPr lang="en-US" sz="4000" dirty="0">
                <a:solidFill>
                  <a:srgbClr val="09064E"/>
                </a:solidFill>
              </a:rPr>
              <a:t>…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781" y="914400"/>
            <a:ext cx="8648438" cy="5674762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dirty="0"/>
              <a:t>Fortunately, the RSS(</a:t>
            </a:r>
            <a:r>
              <a:rPr lang="en-US" dirty="0">
                <a:sym typeface="Symbol" panose="05050102010706020507" pitchFamily="18" charset="2"/>
              </a:rPr>
              <a:t></a:t>
            </a:r>
            <a:r>
              <a:rPr lang="en-US" dirty="0"/>
              <a:t>) or MSE(</a:t>
            </a:r>
            <a:r>
              <a:rPr lang="en-US" dirty="0">
                <a:sym typeface="Symbol" panose="05050102010706020507" pitchFamily="18" charset="2"/>
              </a:rPr>
              <a:t></a:t>
            </a:r>
            <a:r>
              <a:rPr lang="en-US" dirty="0"/>
              <a:t>) cost function for a Linear Regression model happens to be a </a:t>
            </a:r>
            <a:r>
              <a:rPr lang="en-US" i="1" dirty="0">
                <a:solidFill>
                  <a:srgbClr val="262BF2"/>
                </a:solidFill>
              </a:rPr>
              <a:t>convex</a:t>
            </a:r>
            <a:r>
              <a:rPr lang="en-US" dirty="0"/>
              <a:t> function. </a:t>
            </a:r>
          </a:p>
          <a:p>
            <a:pPr lvl="1" algn="just">
              <a:spcBef>
                <a:spcPts val="1800"/>
              </a:spcBef>
            </a:pPr>
            <a:r>
              <a:rPr lang="en-US" dirty="0">
                <a:solidFill>
                  <a:srgbClr val="262BF2"/>
                </a:solidFill>
              </a:rPr>
              <a:t>Convex</a:t>
            </a:r>
            <a:r>
              <a:rPr lang="en-US" dirty="0"/>
              <a:t> implies that if you pick any two points on the curve, </a:t>
            </a:r>
            <a:r>
              <a:rPr lang="en-US" dirty="0">
                <a:solidFill>
                  <a:srgbClr val="262BF2"/>
                </a:solidFill>
              </a:rPr>
              <a:t>the line segment joining them never crosses the curve</a:t>
            </a:r>
            <a:r>
              <a:rPr lang="en-US" dirty="0"/>
              <a:t>. </a:t>
            </a:r>
          </a:p>
          <a:p>
            <a:pPr lvl="1" algn="just">
              <a:spcBef>
                <a:spcPts val="1800"/>
              </a:spcBef>
            </a:pPr>
            <a:r>
              <a:rPr lang="en-US" dirty="0"/>
              <a:t>This implies that there are no local minima, </a:t>
            </a:r>
            <a:r>
              <a:rPr lang="en-US" dirty="0">
                <a:solidFill>
                  <a:srgbClr val="262BF2"/>
                </a:solidFill>
              </a:rPr>
              <a:t>just one global minimum</a:t>
            </a:r>
            <a:r>
              <a:rPr lang="en-US" dirty="0"/>
              <a:t>. </a:t>
            </a:r>
          </a:p>
          <a:p>
            <a:pPr lvl="1" algn="just">
              <a:spcBef>
                <a:spcPts val="1800"/>
              </a:spcBef>
            </a:pPr>
            <a:r>
              <a:rPr lang="en-US" dirty="0"/>
              <a:t>It is also a continuous function with a </a:t>
            </a:r>
            <a:r>
              <a:rPr lang="en-US" dirty="0">
                <a:solidFill>
                  <a:srgbClr val="262BF2"/>
                </a:solidFill>
              </a:rPr>
              <a:t>slope that never changes abruptly</a:t>
            </a:r>
            <a:r>
              <a:rPr lang="en-US" dirty="0"/>
              <a:t>. </a:t>
            </a:r>
          </a:p>
          <a:p>
            <a:pPr algn="just">
              <a:spcBef>
                <a:spcPts val="1800"/>
              </a:spcBef>
            </a:pPr>
            <a:endParaRPr lang="en-US" sz="1050" dirty="0"/>
          </a:p>
          <a:p>
            <a:pPr algn="just">
              <a:spcBef>
                <a:spcPts val="1800"/>
              </a:spcBef>
            </a:pPr>
            <a:r>
              <a:rPr lang="en-US" dirty="0"/>
              <a:t>These facts have a great consequence: </a:t>
            </a:r>
          </a:p>
          <a:p>
            <a:pPr lvl="1" algn="just">
              <a:spcBef>
                <a:spcPts val="1800"/>
              </a:spcBef>
            </a:pPr>
            <a:r>
              <a:rPr lang="en-US" dirty="0"/>
              <a:t>Gradient Descent is guaranteed to approach arbitrarily close the global minimum (if you wait long enough and if the learning rate is not too high).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8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0639"/>
            <a:ext cx="9144000" cy="685799"/>
          </a:xfrm>
        </p:spPr>
        <p:txBody>
          <a:bodyPr/>
          <a:lstStyle/>
          <a:p>
            <a:r>
              <a:rPr lang="en-US" sz="4000" dirty="0">
                <a:solidFill>
                  <a:srgbClr val="09064E"/>
                </a:solidFill>
              </a:rPr>
              <a:t>…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69" y="644520"/>
            <a:ext cx="8951259" cy="1808170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sz="1800" dirty="0"/>
              <a:t>In fact, the cost function has the shape of a bowl, </a:t>
            </a:r>
            <a:r>
              <a:rPr lang="en-US" sz="1800" dirty="0">
                <a:solidFill>
                  <a:srgbClr val="262BF2"/>
                </a:solidFill>
              </a:rPr>
              <a:t>but it can be an elongated bowl </a:t>
            </a:r>
            <a:r>
              <a:rPr lang="en-US" sz="1800" dirty="0"/>
              <a:t>if the features have very different scales. </a:t>
            </a:r>
          </a:p>
          <a:p>
            <a:pPr algn="just">
              <a:spcBef>
                <a:spcPts val="1800"/>
              </a:spcBef>
            </a:pPr>
            <a:r>
              <a:rPr lang="en-US" sz="1800" dirty="0"/>
              <a:t>Figure below shows Gradient Descent on a training set where features 1 and 2 have the </a:t>
            </a:r>
            <a:r>
              <a:rPr lang="en-US" sz="1800" dirty="0">
                <a:solidFill>
                  <a:srgbClr val="262BF2"/>
                </a:solidFill>
              </a:rPr>
              <a:t>same scale </a:t>
            </a:r>
            <a:r>
              <a:rPr lang="en-US" sz="1800" dirty="0"/>
              <a:t>(on the </a:t>
            </a:r>
            <a:r>
              <a:rPr lang="en-US" sz="1800" dirty="0">
                <a:solidFill>
                  <a:srgbClr val="262BF2"/>
                </a:solidFill>
              </a:rPr>
              <a:t>left</a:t>
            </a:r>
            <a:r>
              <a:rPr lang="en-US" sz="1800" dirty="0"/>
              <a:t>), and on a training set where </a:t>
            </a:r>
            <a:r>
              <a:rPr lang="en-US" sz="1800" dirty="0">
                <a:solidFill>
                  <a:srgbClr val="262BF2"/>
                </a:solidFill>
              </a:rPr>
              <a:t>feature 1 has much smaller values than feature 2 </a:t>
            </a:r>
            <a:r>
              <a:rPr lang="en-US" sz="1800" dirty="0"/>
              <a:t>(on the </a:t>
            </a:r>
            <a:r>
              <a:rPr lang="en-US" sz="1800" dirty="0">
                <a:solidFill>
                  <a:srgbClr val="262BF2"/>
                </a:solidFill>
              </a:rPr>
              <a:t>right</a:t>
            </a:r>
            <a:r>
              <a:rPr lang="en-US" sz="1800" dirty="0"/>
              <a:t>). </a:t>
            </a:r>
          </a:p>
          <a:p>
            <a:pPr algn="just">
              <a:spcBef>
                <a:spcPts val="180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860423-EC5F-45EF-AB96-41A14F3556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376038"/>
            <a:ext cx="5734050" cy="24183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8FA0D3-F6DE-47AA-B087-C0A6FAE94BB6}"/>
              </a:ext>
            </a:extLst>
          </p:cNvPr>
          <p:cNvSpPr/>
          <p:nvPr/>
        </p:nvSpPr>
        <p:spPr>
          <a:xfrm>
            <a:off x="500062" y="4665257"/>
            <a:ext cx="83628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Figure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Gradient Descent with (left) and without (right) feature scaling.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261C6C-C937-465C-BCAF-ED61CA015F75}"/>
              </a:ext>
            </a:extLst>
          </p:cNvPr>
          <p:cNvSpPr/>
          <p:nvPr/>
        </p:nvSpPr>
        <p:spPr>
          <a:xfrm>
            <a:off x="187978" y="5094844"/>
            <a:ext cx="8758517" cy="166199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 you can see, on the </a:t>
            </a:r>
            <a:r>
              <a:rPr lang="en-US" dirty="0">
                <a:solidFill>
                  <a:srgbClr val="262BF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the Gradient Descent algorithm </a:t>
            </a:r>
            <a:r>
              <a:rPr lang="en-US" dirty="0">
                <a:solidFill>
                  <a:srgbClr val="262BF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goes straight toward the minimum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thereby reaching it quickly,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105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whereas on the right it first goes in a direction </a:t>
            </a:r>
            <a:r>
              <a:rPr lang="en-US" dirty="0">
                <a:solidFill>
                  <a:srgbClr val="262BF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almost orthogonal to the direction of the global minimum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and it ends with a </a:t>
            </a:r>
            <a:r>
              <a:rPr lang="en-US" dirty="0">
                <a:solidFill>
                  <a:srgbClr val="262BF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long march down an almost flat valley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It will eventually reach the minimum, but it will take a long time.</a:t>
            </a:r>
            <a:endParaRPr lang="en-US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91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2260"/>
            <a:ext cx="9144000" cy="685799"/>
          </a:xfrm>
        </p:spPr>
        <p:txBody>
          <a:bodyPr/>
          <a:lstStyle/>
          <a:p>
            <a:r>
              <a:rPr lang="en-US" sz="4000" dirty="0">
                <a:solidFill>
                  <a:srgbClr val="09064E"/>
                </a:solidFill>
              </a:rPr>
              <a:t>…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781" y="1066800"/>
            <a:ext cx="8648438" cy="5289548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dirty="0"/>
              <a:t>Thus, you should ensure that all features have a similar scale (e.g., using </a:t>
            </a:r>
            <a:r>
              <a:rPr lang="en-US" dirty="0" err="1"/>
              <a:t>Scikit-Learn’s</a:t>
            </a:r>
            <a:r>
              <a:rPr lang="en-US" dirty="0"/>
              <a:t> </a:t>
            </a:r>
            <a:r>
              <a:rPr lang="en-US" dirty="0" err="1">
                <a:solidFill>
                  <a:srgbClr val="262BF2"/>
                </a:solidFill>
              </a:rPr>
              <a:t>StandardScaler</a:t>
            </a:r>
            <a:r>
              <a:rPr lang="en-US" dirty="0"/>
              <a:t> class), or else it will take much longer to converge.</a:t>
            </a:r>
          </a:p>
          <a:p>
            <a:pPr marL="0" indent="0" algn="just">
              <a:spcBef>
                <a:spcPts val="1800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685800"/>
            <a:ext cx="8147051" cy="5440363"/>
          </a:xfrm>
        </p:spPr>
        <p:txBody>
          <a:bodyPr/>
          <a:lstStyle/>
          <a:p>
            <a:r>
              <a:rPr lang="en-US" dirty="0"/>
              <a:t>Here, Given a vector of inputs X</a:t>
            </a:r>
            <a:r>
              <a:rPr lang="en-US" baseline="30000" dirty="0"/>
              <a:t>T</a:t>
            </a:r>
            <a:r>
              <a:rPr lang="en-US" dirty="0"/>
              <a:t> = (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,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, . . . ,</a:t>
            </a:r>
            <a:r>
              <a:rPr lang="en-US" i="1" dirty="0" err="1"/>
              <a:t>X</a:t>
            </a:r>
            <a:r>
              <a:rPr lang="en-US" i="1" baseline="-25000" dirty="0" err="1"/>
              <a:t>p</a:t>
            </a:r>
            <a:r>
              <a:rPr lang="en-US" dirty="0"/>
              <a:t>), we predict the output </a:t>
            </a:r>
            <a:r>
              <a:rPr lang="en-US" i="1" dirty="0"/>
              <a:t>Y</a:t>
            </a:r>
            <a:r>
              <a:rPr lang="en-US" dirty="0"/>
              <a:t> (i.e.,   ) via the model: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524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Linear Models and Least Squares: </a:t>
            </a:r>
            <a:r>
              <a:rPr lang="en-US" sz="2400" i="1" dirty="0"/>
              <a:t>Linear Regression</a:t>
            </a:r>
            <a:endParaRPr 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371111"/>
              </p:ext>
            </p:extLst>
          </p:nvPr>
        </p:nvGraphicFramePr>
        <p:xfrm>
          <a:off x="4038600" y="914400"/>
          <a:ext cx="292100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6720" imgH="228600" progId="Equation.3">
                  <p:embed/>
                </p:oleObj>
              </mc:Choice>
              <mc:Fallback>
                <p:oleObj name="Equation" r:id="rId3" imgW="1267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914400"/>
                        <a:ext cx="292100" cy="52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352800" y="167068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27892"/>
              </p:ext>
            </p:extLst>
          </p:nvPr>
        </p:nvGraphicFramePr>
        <p:xfrm>
          <a:off x="2369064" y="1523345"/>
          <a:ext cx="4405871" cy="53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60600" imgH="279400" progId="Equation.3">
                  <p:embed/>
                </p:oleObj>
              </mc:Choice>
              <mc:Fallback>
                <p:oleObj name="Equation" r:id="rId5" imgW="22606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064" y="1523345"/>
                        <a:ext cx="4405871" cy="5391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21658" y="16799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4573" y="3428836"/>
            <a:ext cx="349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Equation (1) can be summarized as,</a:t>
            </a:r>
            <a:endParaRPr lang="en-US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704113"/>
              </p:ext>
            </p:extLst>
          </p:nvPr>
        </p:nvGraphicFramePr>
        <p:xfrm>
          <a:off x="3991739" y="3282791"/>
          <a:ext cx="1693596" cy="683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30300" imgH="457200" progId="Equation.3">
                  <p:embed/>
                </p:oleObj>
              </mc:Choice>
              <mc:Fallback>
                <p:oleObj name="Equation" r:id="rId7" imgW="11303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739" y="3282791"/>
                        <a:ext cx="1693596" cy="6831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621658" y="344803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(2)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9"/>
          <a:srcRect r="8572"/>
          <a:stretch/>
        </p:blipFill>
        <p:spPr>
          <a:xfrm>
            <a:off x="518280" y="2297905"/>
            <a:ext cx="8179638" cy="9654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0883" y="4059195"/>
            <a:ext cx="8461337" cy="48926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52425" y="4762113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also write (1) as: 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574968"/>
              </p:ext>
            </p:extLst>
          </p:nvPr>
        </p:nvGraphicFramePr>
        <p:xfrm>
          <a:off x="3220001" y="4691724"/>
          <a:ext cx="4314065" cy="510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819400" imgH="330200" progId="Equation.3">
                  <p:embed/>
                </p:oleObj>
              </mc:Choice>
              <mc:Fallback>
                <p:oleObj name="Equation" r:id="rId11" imgW="2819400" imgH="330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001" y="4691724"/>
                        <a:ext cx="4314065" cy="5101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621658" y="48088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97974" y="5871047"/>
            <a:ext cx="101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Finally: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21658" y="581592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193237"/>
              </p:ext>
            </p:extLst>
          </p:nvPr>
        </p:nvGraphicFramePr>
        <p:xfrm>
          <a:off x="3695644" y="5814972"/>
          <a:ext cx="978011" cy="481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22030" imgH="304668" progId="Equation.3">
                  <p:embed/>
                </p:oleObj>
              </mc:Choice>
              <mc:Fallback>
                <p:oleObj name="Equation" r:id="rId13" imgW="622030" imgH="304668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644" y="5814972"/>
                        <a:ext cx="978011" cy="48148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5"/>
          <a:srcRect r="67801" b="-13487"/>
          <a:stretch/>
        </p:blipFill>
        <p:spPr>
          <a:xfrm>
            <a:off x="3220001" y="5287173"/>
            <a:ext cx="2575418" cy="40152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16"/>
          <a:srcRect r="79161" b="12493"/>
          <a:stretch/>
        </p:blipFill>
        <p:spPr>
          <a:xfrm>
            <a:off x="3695644" y="6073273"/>
            <a:ext cx="1854597" cy="5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70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44448"/>
            <a:ext cx="9144000" cy="685799"/>
          </a:xfrm>
        </p:spPr>
        <p:txBody>
          <a:bodyPr/>
          <a:lstStyle/>
          <a:p>
            <a:r>
              <a:rPr lang="en-US" sz="4000" dirty="0">
                <a:solidFill>
                  <a:srgbClr val="09064E"/>
                </a:solidFill>
              </a:rPr>
              <a:t>Batch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781" y="774695"/>
            <a:ext cx="8648438" cy="5946780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800"/>
              </a:spcBef>
            </a:pPr>
            <a:r>
              <a:rPr lang="en-US" dirty="0"/>
              <a:t>Batch Gradient Descent </a:t>
            </a:r>
            <a:r>
              <a:rPr lang="en-US" dirty="0">
                <a:solidFill>
                  <a:srgbClr val="262BF2"/>
                </a:solidFill>
              </a:rPr>
              <a:t>uses</a:t>
            </a:r>
            <a:r>
              <a:rPr lang="en-US" dirty="0"/>
              <a:t> the </a:t>
            </a:r>
            <a:r>
              <a:rPr lang="en-US" dirty="0">
                <a:solidFill>
                  <a:srgbClr val="262BF2"/>
                </a:solidFill>
              </a:rPr>
              <a:t>whole batch </a:t>
            </a:r>
            <a:r>
              <a:rPr lang="en-US" dirty="0"/>
              <a:t>of training data at every step. 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As a result, it is </a:t>
            </a:r>
            <a:r>
              <a:rPr lang="en-US" dirty="0">
                <a:solidFill>
                  <a:srgbClr val="262BF2"/>
                </a:solidFill>
              </a:rPr>
              <a:t>terribly slow</a:t>
            </a:r>
            <a:r>
              <a:rPr lang="en-US" dirty="0"/>
              <a:t> on very large training sets. 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However, Gradient Descent </a:t>
            </a:r>
            <a:r>
              <a:rPr lang="en-US" dirty="0">
                <a:solidFill>
                  <a:srgbClr val="262BF2"/>
                </a:solidFill>
              </a:rPr>
              <a:t>scales well </a:t>
            </a:r>
            <a:r>
              <a:rPr lang="en-US" dirty="0"/>
              <a:t>with the number of features; training a Linear Regression model when there are hundreds of thousands of features is much faster-using Gradient Descent (GD) than using the </a:t>
            </a:r>
            <a:r>
              <a:rPr lang="en-US" dirty="0">
                <a:solidFill>
                  <a:srgbClr val="262BF2"/>
                </a:solidFill>
              </a:rPr>
              <a:t>Normal Equation or SVD decomposition</a:t>
            </a:r>
            <a:r>
              <a:rPr lang="en-US" dirty="0"/>
              <a:t>.</a:t>
            </a:r>
          </a:p>
          <a:p>
            <a:r>
              <a:rPr lang="en-US" u="sng" dirty="0"/>
              <a:t>The performance of GD </a:t>
            </a:r>
            <a:r>
              <a:rPr lang="en-US" u="sng" dirty="0">
                <a:solidFill>
                  <a:srgbClr val="262BF2"/>
                </a:solidFill>
              </a:rPr>
              <a:t>dependents on learning rate</a:t>
            </a:r>
            <a:r>
              <a:rPr lang="en-US" dirty="0"/>
              <a:t>: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If the learning </a:t>
            </a:r>
            <a:r>
              <a:rPr lang="en-US" dirty="0">
                <a:solidFill>
                  <a:srgbClr val="262BF2"/>
                </a:solidFill>
              </a:rPr>
              <a:t>rate is too low</a:t>
            </a:r>
            <a:r>
              <a:rPr lang="en-US" dirty="0"/>
              <a:t>: the algorithm will eventually reach the solution, but it </a:t>
            </a:r>
            <a:r>
              <a:rPr lang="en-US" dirty="0">
                <a:solidFill>
                  <a:srgbClr val="262BF2"/>
                </a:solidFill>
              </a:rPr>
              <a:t>will take a long time</a:t>
            </a:r>
            <a:r>
              <a:rPr lang="en-US" dirty="0"/>
              <a:t>.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If the learning </a:t>
            </a:r>
            <a:r>
              <a:rPr lang="en-US" dirty="0">
                <a:solidFill>
                  <a:srgbClr val="262BF2"/>
                </a:solidFill>
              </a:rPr>
              <a:t>rate fits well </a:t>
            </a:r>
            <a:r>
              <a:rPr lang="en-US" dirty="0"/>
              <a:t>then in </a:t>
            </a:r>
            <a:r>
              <a:rPr lang="en-US" dirty="0">
                <a:solidFill>
                  <a:srgbClr val="262BF2"/>
                </a:solidFill>
              </a:rPr>
              <a:t>just a few iterations</a:t>
            </a:r>
            <a:r>
              <a:rPr lang="en-US" dirty="0"/>
              <a:t>, GD converges to the solution. </a:t>
            </a:r>
          </a:p>
          <a:p>
            <a:pPr lvl="1" algn="just">
              <a:buFont typeface="Courier New" panose="02070309020205020404" pitchFamily="49" charset="0"/>
              <a:buChar char="o"/>
            </a:pPr>
            <a:r>
              <a:rPr lang="en-US" dirty="0"/>
              <a:t>If the learning </a:t>
            </a:r>
            <a:r>
              <a:rPr lang="en-US" dirty="0">
                <a:solidFill>
                  <a:srgbClr val="262BF2"/>
                </a:solidFill>
              </a:rPr>
              <a:t>rate is too high</a:t>
            </a:r>
            <a:r>
              <a:rPr lang="en-US" dirty="0"/>
              <a:t>: the algorithm </a:t>
            </a:r>
            <a:r>
              <a:rPr lang="en-US" dirty="0">
                <a:solidFill>
                  <a:srgbClr val="262BF2"/>
                </a:solidFill>
              </a:rPr>
              <a:t>diverges, jumping all over the place</a:t>
            </a:r>
            <a:r>
              <a:rPr lang="en-US" dirty="0"/>
              <a:t> and getting further and further away from the solution at every step.</a:t>
            </a:r>
          </a:p>
          <a:p>
            <a:pPr algn="just">
              <a:spcBef>
                <a:spcPts val="1800"/>
              </a:spcBef>
            </a:pPr>
            <a:endParaRPr lang="en-US" dirty="0"/>
          </a:p>
          <a:p>
            <a:pPr marL="0" indent="0" algn="just">
              <a:spcBef>
                <a:spcPts val="1800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" y="44448"/>
            <a:ext cx="9144000" cy="685799"/>
          </a:xfrm>
        </p:spPr>
        <p:txBody>
          <a:bodyPr/>
          <a:lstStyle/>
          <a:p>
            <a:r>
              <a:rPr lang="en-US" sz="4000" dirty="0">
                <a:solidFill>
                  <a:srgbClr val="09064E"/>
                </a:solidFill>
              </a:rPr>
              <a:t>… Batch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781" y="774695"/>
            <a:ext cx="8648438" cy="5946780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dirty="0"/>
              <a:t>To find a good </a:t>
            </a:r>
            <a:r>
              <a:rPr lang="en-US" b="1" i="1" dirty="0">
                <a:solidFill>
                  <a:srgbClr val="262BF2"/>
                </a:solidFill>
              </a:rPr>
              <a:t>learning rate </a:t>
            </a:r>
            <a:r>
              <a:rPr lang="en-US" b="1" dirty="0">
                <a:solidFill>
                  <a:srgbClr val="262BF2"/>
                </a:solidFill>
              </a:rPr>
              <a:t>(LR)</a:t>
            </a:r>
            <a:r>
              <a:rPr lang="en-US" dirty="0"/>
              <a:t>, you can </a:t>
            </a:r>
            <a:r>
              <a:rPr lang="en-US" dirty="0">
                <a:solidFill>
                  <a:srgbClr val="262BF2"/>
                </a:solidFill>
              </a:rPr>
              <a:t>use grid search</a:t>
            </a:r>
            <a:r>
              <a:rPr lang="en-US" dirty="0"/>
              <a:t>. 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However, you may want to limit the number of iterations so that grid search can eliminate models that take too long to converge.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If the </a:t>
            </a:r>
            <a:r>
              <a:rPr lang="en-US" dirty="0">
                <a:solidFill>
                  <a:srgbClr val="262BF2"/>
                </a:solidFill>
              </a:rPr>
              <a:t>LR is too low</a:t>
            </a:r>
            <a:r>
              <a:rPr lang="en-US" dirty="0"/>
              <a:t>, you will still be </a:t>
            </a:r>
            <a:r>
              <a:rPr lang="en-US" dirty="0">
                <a:solidFill>
                  <a:srgbClr val="262BF2"/>
                </a:solidFill>
              </a:rPr>
              <a:t>far away from the optimal solution when the algorithm stops</a:t>
            </a:r>
            <a:r>
              <a:rPr lang="en-US" dirty="0"/>
              <a:t>; 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but if it is </a:t>
            </a:r>
            <a:r>
              <a:rPr lang="en-US" dirty="0">
                <a:solidFill>
                  <a:srgbClr val="262BF2"/>
                </a:solidFill>
              </a:rPr>
              <a:t>too high</a:t>
            </a:r>
            <a:r>
              <a:rPr lang="en-US" dirty="0"/>
              <a:t>, you will </a:t>
            </a:r>
            <a:r>
              <a:rPr lang="en-US" dirty="0">
                <a:solidFill>
                  <a:srgbClr val="262BF2"/>
                </a:solidFill>
              </a:rPr>
              <a:t>waste time </a:t>
            </a:r>
            <a:r>
              <a:rPr lang="en-US" dirty="0"/>
              <a:t>while the model parameters do not change anymore. 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A simple </a:t>
            </a:r>
            <a:r>
              <a:rPr lang="en-US" dirty="0">
                <a:solidFill>
                  <a:srgbClr val="262BF2"/>
                </a:solidFill>
              </a:rPr>
              <a:t>solution</a:t>
            </a:r>
            <a:r>
              <a:rPr lang="en-US" dirty="0"/>
              <a:t> is to </a:t>
            </a:r>
            <a:r>
              <a:rPr lang="en-US" dirty="0">
                <a:solidFill>
                  <a:srgbClr val="262BF2"/>
                </a:solidFill>
              </a:rPr>
              <a:t>set a very large number of iterations </a:t>
            </a:r>
            <a:r>
              <a:rPr lang="en-US" dirty="0"/>
              <a:t>but to </a:t>
            </a:r>
            <a:r>
              <a:rPr lang="en-US" dirty="0">
                <a:solidFill>
                  <a:srgbClr val="262BF2"/>
                </a:solidFill>
              </a:rPr>
              <a:t>interrupt</a:t>
            </a:r>
            <a:r>
              <a:rPr lang="en-US" dirty="0"/>
              <a:t> the algorithm when the gradient vector becomes </a:t>
            </a:r>
            <a:r>
              <a:rPr lang="en-US" dirty="0">
                <a:solidFill>
                  <a:srgbClr val="262BF2"/>
                </a:solidFill>
              </a:rPr>
              <a:t>tiny</a:t>
            </a:r>
            <a:r>
              <a:rPr lang="en-US" dirty="0"/>
              <a:t>—</a:t>
            </a:r>
          </a:p>
          <a:p>
            <a:pPr lvl="1" algn="just">
              <a:spcBef>
                <a:spcPts val="1800"/>
              </a:spcBef>
            </a:pPr>
            <a:r>
              <a:rPr lang="en-US" dirty="0"/>
              <a:t>that is, when its norm becomes smaller than a tiny number </a:t>
            </a:r>
            <a:r>
              <a:rPr lang="en-US" dirty="0">
                <a:sym typeface="Symbol" panose="05050102010706020507" pitchFamily="18" charset="2"/>
              </a:rPr>
              <a:t></a:t>
            </a:r>
            <a:r>
              <a:rPr lang="en-US" dirty="0"/>
              <a:t> (called the </a:t>
            </a:r>
            <a:r>
              <a:rPr lang="en-US" dirty="0">
                <a:solidFill>
                  <a:srgbClr val="262BF2"/>
                </a:solidFill>
              </a:rPr>
              <a:t>tolerance</a:t>
            </a:r>
            <a:r>
              <a:rPr lang="en-US" dirty="0"/>
              <a:t>)—because this happens when Gradient Descent has (almost) reached the minimum.</a:t>
            </a:r>
          </a:p>
          <a:p>
            <a:pPr algn="just">
              <a:spcBef>
                <a:spcPts val="1800"/>
              </a:spcBef>
            </a:pPr>
            <a:endParaRPr lang="en-US" dirty="0"/>
          </a:p>
          <a:p>
            <a:pPr marL="0" indent="0" algn="just">
              <a:spcBef>
                <a:spcPts val="1800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5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88" y="177792"/>
            <a:ext cx="9144000" cy="685799"/>
          </a:xfrm>
        </p:spPr>
        <p:txBody>
          <a:bodyPr/>
          <a:lstStyle/>
          <a:p>
            <a:r>
              <a:rPr lang="en-US" sz="4000" dirty="0">
                <a:solidFill>
                  <a:srgbClr val="09064E"/>
                </a:solidFill>
              </a:rPr>
              <a:t>Stochastic Gradient Descent (SGD)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781" y="1038214"/>
            <a:ext cx="8648438" cy="5321305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dirty="0"/>
              <a:t>The main problem with Batch Gradient Descent is the fact that it uses the </a:t>
            </a:r>
            <a:r>
              <a:rPr lang="en-US" dirty="0">
                <a:solidFill>
                  <a:srgbClr val="262BF2"/>
                </a:solidFill>
              </a:rPr>
              <a:t>whole training set </a:t>
            </a:r>
            <a:r>
              <a:rPr lang="en-US" dirty="0"/>
              <a:t>to compute the gradients at every step, which makes it </a:t>
            </a:r>
            <a:r>
              <a:rPr lang="en-US" dirty="0">
                <a:solidFill>
                  <a:srgbClr val="262BF2"/>
                </a:solidFill>
              </a:rPr>
              <a:t>very slow </a:t>
            </a:r>
            <a:r>
              <a:rPr lang="en-US" dirty="0"/>
              <a:t>when the training set is large. 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At the </a:t>
            </a:r>
            <a:r>
              <a:rPr lang="en-US" dirty="0">
                <a:solidFill>
                  <a:srgbClr val="262BF2"/>
                </a:solidFill>
              </a:rPr>
              <a:t>opposite extreme</a:t>
            </a:r>
            <a:r>
              <a:rPr lang="en-US" dirty="0"/>
              <a:t>, Stochastic Gradient Descent (SGD) </a:t>
            </a:r>
            <a:r>
              <a:rPr lang="en-US" dirty="0">
                <a:solidFill>
                  <a:srgbClr val="262BF2"/>
                </a:solidFill>
              </a:rPr>
              <a:t>picks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262BF2"/>
                </a:solidFill>
              </a:rPr>
              <a:t> random instance </a:t>
            </a:r>
            <a:r>
              <a:rPr lang="en-US" dirty="0"/>
              <a:t>in the training set at every step and computes the gradients based only on that </a:t>
            </a:r>
            <a:r>
              <a:rPr lang="en-US" dirty="0">
                <a:solidFill>
                  <a:srgbClr val="FF0000"/>
                </a:solidFill>
              </a:rPr>
              <a:t>single instance</a:t>
            </a:r>
            <a:r>
              <a:rPr lang="en-US" dirty="0"/>
              <a:t>. 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Obviously, working </a:t>
            </a:r>
            <a:r>
              <a:rPr lang="en-US" dirty="0">
                <a:solidFill>
                  <a:srgbClr val="262BF2"/>
                </a:solidFill>
              </a:rPr>
              <a:t>on a single </a:t>
            </a:r>
            <a:r>
              <a:rPr lang="en-US" dirty="0"/>
              <a:t>instance at a time makes the algorithm </a:t>
            </a:r>
            <a:r>
              <a:rPr lang="en-US" dirty="0">
                <a:solidFill>
                  <a:srgbClr val="262BF2"/>
                </a:solidFill>
              </a:rPr>
              <a:t>much faster </a:t>
            </a:r>
            <a:r>
              <a:rPr lang="en-US" dirty="0"/>
              <a:t>because it has very little data to manipulate at every iteration. 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SGD </a:t>
            </a:r>
            <a:r>
              <a:rPr lang="en-US" dirty="0">
                <a:solidFill>
                  <a:srgbClr val="262BF2"/>
                </a:solidFill>
              </a:rPr>
              <a:t>also makes it possible </a:t>
            </a:r>
            <a:r>
              <a:rPr lang="en-US" dirty="0"/>
              <a:t>to </a:t>
            </a:r>
            <a:r>
              <a:rPr lang="en-US" dirty="0">
                <a:solidFill>
                  <a:srgbClr val="262BF2"/>
                </a:solidFill>
              </a:rPr>
              <a:t>train on huge training sets</a:t>
            </a:r>
            <a:r>
              <a:rPr lang="en-US" dirty="0"/>
              <a:t>, since only one instance needs to be in memory at each iteration. 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Thus, SGD </a:t>
            </a:r>
            <a:r>
              <a:rPr lang="en-US" dirty="0">
                <a:solidFill>
                  <a:srgbClr val="262BF2"/>
                </a:solidFill>
              </a:rPr>
              <a:t>can be </a:t>
            </a:r>
            <a:r>
              <a:rPr lang="en-US" dirty="0"/>
              <a:t>implemented as an </a:t>
            </a:r>
            <a:r>
              <a:rPr lang="en-US" dirty="0">
                <a:solidFill>
                  <a:srgbClr val="262BF2"/>
                </a:solidFill>
              </a:rPr>
              <a:t>out-of-core</a:t>
            </a:r>
            <a:r>
              <a:rPr lang="en-US" dirty="0"/>
              <a:t> algorithm.</a:t>
            </a:r>
          </a:p>
          <a:p>
            <a:pPr algn="just">
              <a:spcBef>
                <a:spcPts val="1800"/>
              </a:spcBef>
            </a:pPr>
            <a:endParaRPr lang="en-US" dirty="0"/>
          </a:p>
          <a:p>
            <a:pPr marL="0" indent="0" algn="just">
              <a:spcBef>
                <a:spcPts val="1800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" y="0"/>
            <a:ext cx="9144000" cy="685799"/>
          </a:xfrm>
        </p:spPr>
        <p:txBody>
          <a:bodyPr/>
          <a:lstStyle/>
          <a:p>
            <a:r>
              <a:rPr lang="en-US" sz="3600" dirty="0">
                <a:solidFill>
                  <a:srgbClr val="09064E"/>
                </a:solidFill>
              </a:rPr>
              <a:t>…</a:t>
            </a:r>
            <a:r>
              <a:rPr lang="en-US" sz="4000" dirty="0">
                <a:solidFill>
                  <a:srgbClr val="09064E"/>
                </a:solidFill>
              </a:rPr>
              <a:t> Stochastic Gradient Descent (SGD)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20" y="685800"/>
            <a:ext cx="8951259" cy="6035675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dirty="0"/>
              <a:t>But due to its </a:t>
            </a:r>
            <a:r>
              <a:rPr lang="en-US" dirty="0">
                <a:solidFill>
                  <a:srgbClr val="262BF2"/>
                </a:solidFill>
              </a:rPr>
              <a:t>stochastic</a:t>
            </a:r>
            <a:r>
              <a:rPr lang="en-US" dirty="0"/>
              <a:t> (i.e., random) nature, SGD is </a:t>
            </a:r>
            <a:r>
              <a:rPr lang="en-US" dirty="0">
                <a:solidFill>
                  <a:srgbClr val="262BF2"/>
                </a:solidFill>
              </a:rPr>
              <a:t>much less regular</a:t>
            </a:r>
            <a:r>
              <a:rPr lang="en-US" dirty="0"/>
              <a:t> than Batch Gradient Descent: 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/>
              <a:t>instead of gently decreasing until it reaches the minimum, the cost function </a:t>
            </a:r>
            <a:r>
              <a:rPr lang="en-US" sz="1800" dirty="0">
                <a:solidFill>
                  <a:srgbClr val="262BF2"/>
                </a:solidFill>
              </a:rPr>
              <a:t>will bounce up and down</a:t>
            </a:r>
            <a:r>
              <a:rPr lang="en-US" sz="1800" dirty="0"/>
              <a:t>, decreasing only on average. 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/>
              <a:t>Over time it will end </a:t>
            </a:r>
            <a:r>
              <a:rPr lang="en-US" sz="1800" dirty="0">
                <a:solidFill>
                  <a:srgbClr val="262BF2"/>
                </a:solidFill>
              </a:rPr>
              <a:t>up very close to the minimum</a:t>
            </a:r>
            <a:r>
              <a:rPr lang="en-US" sz="1800" dirty="0"/>
              <a:t>, but once it gets </a:t>
            </a:r>
            <a:r>
              <a:rPr lang="en-US" sz="1800" dirty="0">
                <a:solidFill>
                  <a:srgbClr val="262BF2"/>
                </a:solidFill>
              </a:rPr>
              <a:t>there it will continue to bounce around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never settling down </a:t>
            </a:r>
            <a:r>
              <a:rPr lang="en-US" sz="1800" dirty="0"/>
              <a:t>(see </a:t>
            </a:r>
            <a:r>
              <a:rPr lang="en-US" sz="1800" b="1" dirty="0"/>
              <a:t>Figure below</a:t>
            </a:r>
            <a:r>
              <a:rPr lang="en-US" sz="1800" dirty="0"/>
              <a:t>). </a:t>
            </a:r>
          </a:p>
          <a:p>
            <a:pPr lvl="1" algn="just">
              <a:spcBef>
                <a:spcPts val="1200"/>
              </a:spcBef>
            </a:pPr>
            <a:r>
              <a:rPr lang="en-US" sz="1800" dirty="0"/>
              <a:t>So once the algorithm </a:t>
            </a:r>
            <a:r>
              <a:rPr lang="en-US" sz="1800" dirty="0">
                <a:solidFill>
                  <a:srgbClr val="262BF2"/>
                </a:solidFill>
              </a:rPr>
              <a:t>stops</a:t>
            </a:r>
            <a:r>
              <a:rPr lang="en-US" sz="1800" dirty="0"/>
              <a:t>, the final parameter values are </a:t>
            </a:r>
            <a:r>
              <a:rPr lang="en-US" sz="1800" dirty="0">
                <a:solidFill>
                  <a:srgbClr val="262BF2"/>
                </a:solidFill>
              </a:rPr>
              <a:t>good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262BF2"/>
                </a:solidFill>
              </a:rPr>
              <a:t>but not optimal.</a:t>
            </a:r>
            <a:r>
              <a:rPr lang="en-US" sz="1800" dirty="0"/>
              <a:t> </a:t>
            </a:r>
          </a:p>
          <a:p>
            <a:pPr marL="0" indent="0" algn="just">
              <a:spcBef>
                <a:spcPts val="1800"/>
              </a:spcBef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A04BB-D530-4DED-97C6-B58C225E58F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276600"/>
            <a:ext cx="3657600" cy="28955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10DD86-63CC-4208-B762-4224CB291A25}"/>
              </a:ext>
            </a:extLst>
          </p:cNvPr>
          <p:cNvSpPr/>
          <p:nvPr/>
        </p:nvSpPr>
        <p:spPr>
          <a:xfrm>
            <a:off x="105895" y="6123672"/>
            <a:ext cx="895125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Figure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With Stochastic Gradient Descent, each training step is much faster but also much more stochastic than when using Batch Gradient Descent.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75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136525"/>
            <a:ext cx="9144000" cy="685799"/>
          </a:xfrm>
        </p:spPr>
        <p:txBody>
          <a:bodyPr/>
          <a:lstStyle/>
          <a:p>
            <a:r>
              <a:rPr lang="en-US" sz="3600" dirty="0">
                <a:solidFill>
                  <a:srgbClr val="09064E"/>
                </a:solidFill>
              </a:rPr>
              <a:t>…</a:t>
            </a:r>
            <a:r>
              <a:rPr lang="en-US" sz="4000" dirty="0">
                <a:solidFill>
                  <a:srgbClr val="09064E"/>
                </a:solidFill>
              </a:rPr>
              <a:t> Stochastic Gradient Descent (SGD)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20" y="838200"/>
            <a:ext cx="8951259" cy="5883275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800"/>
              </a:spcBef>
            </a:pPr>
            <a:r>
              <a:rPr lang="en-US" dirty="0"/>
              <a:t>When the </a:t>
            </a:r>
            <a:r>
              <a:rPr lang="en-US" dirty="0">
                <a:solidFill>
                  <a:srgbClr val="262BF2"/>
                </a:solidFill>
              </a:rPr>
              <a:t>cost</a:t>
            </a:r>
            <a:r>
              <a:rPr lang="en-US" dirty="0"/>
              <a:t> </a:t>
            </a:r>
            <a:r>
              <a:rPr lang="en-US" dirty="0">
                <a:solidFill>
                  <a:srgbClr val="262BF2"/>
                </a:solidFill>
              </a:rPr>
              <a:t>function</a:t>
            </a:r>
            <a:r>
              <a:rPr lang="en-US" dirty="0"/>
              <a:t> is </a:t>
            </a:r>
            <a:r>
              <a:rPr lang="en-US" dirty="0">
                <a:solidFill>
                  <a:srgbClr val="262BF2"/>
                </a:solidFill>
              </a:rPr>
              <a:t>very irregular </a:t>
            </a:r>
            <a:r>
              <a:rPr lang="en-US" dirty="0"/>
              <a:t>(</a:t>
            </a:r>
            <a:r>
              <a:rPr lang="en-US" sz="1800" dirty="0"/>
              <a:t>has holes, ridges, plateaus, and all sorts of irregular terrains …</a:t>
            </a:r>
            <a:r>
              <a:rPr lang="en-US" dirty="0"/>
              <a:t>), stochastic nature of SGD can help the algorithm </a:t>
            </a:r>
            <a:r>
              <a:rPr lang="en-US" dirty="0">
                <a:solidFill>
                  <a:srgbClr val="262BF2"/>
                </a:solidFill>
              </a:rPr>
              <a:t>jump out of local minima</a:t>
            </a:r>
            <a:r>
              <a:rPr lang="en-US" dirty="0"/>
              <a:t>, 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Thus, SGD has a </a:t>
            </a:r>
            <a:r>
              <a:rPr lang="en-US" dirty="0">
                <a:solidFill>
                  <a:srgbClr val="262BF2"/>
                </a:solidFill>
              </a:rPr>
              <a:t>better chance </a:t>
            </a:r>
            <a:r>
              <a:rPr lang="en-US" dirty="0"/>
              <a:t>of </a:t>
            </a:r>
            <a:r>
              <a:rPr lang="en-US" dirty="0">
                <a:solidFill>
                  <a:srgbClr val="262BF2"/>
                </a:solidFill>
              </a:rPr>
              <a:t>finding the global minimum </a:t>
            </a:r>
            <a:r>
              <a:rPr lang="en-US" dirty="0"/>
              <a:t>than Batch Gradient Descent does </a:t>
            </a:r>
            <a:r>
              <a:rPr lang="en-US" dirty="0">
                <a:solidFill>
                  <a:srgbClr val="262BF2"/>
                </a:solidFill>
              </a:rPr>
              <a:t>for complex cases</a:t>
            </a:r>
            <a:r>
              <a:rPr lang="en-US" dirty="0"/>
              <a:t>.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Therefore, randomness is </a:t>
            </a:r>
            <a:r>
              <a:rPr lang="en-US" dirty="0">
                <a:solidFill>
                  <a:srgbClr val="262BF2"/>
                </a:solidFill>
              </a:rPr>
              <a:t>good to escape from local optima</a:t>
            </a:r>
            <a:r>
              <a:rPr lang="en-US" dirty="0"/>
              <a:t>, but </a:t>
            </a:r>
            <a:r>
              <a:rPr lang="en-US" dirty="0">
                <a:solidFill>
                  <a:srgbClr val="262BF2"/>
                </a:solidFill>
              </a:rPr>
              <a:t>bad</a:t>
            </a:r>
            <a:r>
              <a:rPr lang="en-US" dirty="0"/>
              <a:t> because it means that the algorithm can </a:t>
            </a:r>
            <a:r>
              <a:rPr lang="en-US" dirty="0">
                <a:solidFill>
                  <a:srgbClr val="262BF2"/>
                </a:solidFill>
              </a:rPr>
              <a:t>never settle </a:t>
            </a:r>
            <a:r>
              <a:rPr lang="en-US" dirty="0"/>
              <a:t>at the minimum. 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One </a:t>
            </a:r>
            <a:r>
              <a:rPr lang="en-US" dirty="0">
                <a:solidFill>
                  <a:srgbClr val="262BF2"/>
                </a:solidFill>
              </a:rPr>
              <a:t>solution</a:t>
            </a:r>
            <a:r>
              <a:rPr lang="en-US" dirty="0"/>
              <a:t> to this dilemma is to </a:t>
            </a:r>
            <a:r>
              <a:rPr lang="en-US" dirty="0">
                <a:solidFill>
                  <a:srgbClr val="262BF2"/>
                </a:solidFill>
              </a:rPr>
              <a:t>gradually reduce the learning rate</a:t>
            </a:r>
            <a:r>
              <a:rPr lang="en-US" dirty="0"/>
              <a:t>. </a:t>
            </a:r>
          </a:p>
          <a:p>
            <a:pPr lvl="1" algn="just">
              <a:spcBef>
                <a:spcPts val="1800"/>
              </a:spcBef>
            </a:pPr>
            <a:r>
              <a:rPr lang="en-US" dirty="0"/>
              <a:t>The steps </a:t>
            </a:r>
            <a:r>
              <a:rPr lang="en-US" dirty="0">
                <a:solidFill>
                  <a:srgbClr val="262BF2"/>
                </a:solidFill>
              </a:rPr>
              <a:t>start out large </a:t>
            </a:r>
            <a:r>
              <a:rPr lang="en-US" dirty="0"/>
              <a:t>(which helps make quick progress and escape local minima), then </a:t>
            </a:r>
            <a:r>
              <a:rPr lang="en-US" dirty="0">
                <a:solidFill>
                  <a:srgbClr val="262BF2"/>
                </a:solidFill>
              </a:rPr>
              <a:t>get smaller </a:t>
            </a:r>
            <a:r>
              <a:rPr lang="en-US" dirty="0"/>
              <a:t>and smaller, allowing the algorithm to settle at the global minimum.</a:t>
            </a:r>
          </a:p>
          <a:p>
            <a:pPr lvl="1" algn="just">
              <a:spcBef>
                <a:spcPts val="1800"/>
              </a:spcBef>
            </a:pPr>
            <a:r>
              <a:rPr lang="en-US" dirty="0"/>
              <a:t>The function that determines the learning rate at each iteration is called the </a:t>
            </a:r>
            <a:r>
              <a:rPr lang="en-US" b="1" i="1" dirty="0">
                <a:solidFill>
                  <a:srgbClr val="262BF2"/>
                </a:solidFill>
              </a:rPr>
              <a:t>learning schedule</a:t>
            </a:r>
            <a:r>
              <a:rPr lang="en-US" dirty="0"/>
              <a:t>.</a:t>
            </a:r>
          </a:p>
          <a:p>
            <a:pPr algn="just">
              <a:spcBef>
                <a:spcPts val="18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8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" y="136525"/>
            <a:ext cx="9144000" cy="685799"/>
          </a:xfrm>
        </p:spPr>
        <p:txBody>
          <a:bodyPr/>
          <a:lstStyle/>
          <a:p>
            <a:r>
              <a:rPr lang="en-US" sz="3600" dirty="0">
                <a:solidFill>
                  <a:srgbClr val="09064E"/>
                </a:solidFill>
              </a:rPr>
              <a:t>…</a:t>
            </a:r>
            <a:r>
              <a:rPr lang="en-US" sz="4000" dirty="0">
                <a:solidFill>
                  <a:srgbClr val="09064E"/>
                </a:solidFill>
              </a:rPr>
              <a:t> Stochastic Gradient Descent (SGD)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" y="822324"/>
            <a:ext cx="8951259" cy="5883275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dirty="0"/>
              <a:t>In the </a:t>
            </a:r>
            <a:r>
              <a:rPr lang="en-US" i="1" dirty="0">
                <a:solidFill>
                  <a:srgbClr val="262BF2"/>
                </a:solidFill>
              </a:rPr>
              <a:t>learning schedule</a:t>
            </a:r>
            <a:r>
              <a:rPr lang="en-US" dirty="0"/>
              <a:t>, if the </a:t>
            </a:r>
            <a:r>
              <a:rPr lang="en-US" i="1" dirty="0">
                <a:solidFill>
                  <a:srgbClr val="262BF2"/>
                </a:solidFill>
              </a:rPr>
              <a:t>learning rate </a:t>
            </a:r>
            <a:r>
              <a:rPr lang="en-US" dirty="0"/>
              <a:t>is </a:t>
            </a:r>
            <a:r>
              <a:rPr lang="en-US" dirty="0">
                <a:solidFill>
                  <a:srgbClr val="262BF2"/>
                </a:solidFill>
              </a:rPr>
              <a:t>reduced too quickly</a:t>
            </a:r>
            <a:r>
              <a:rPr lang="en-US" dirty="0"/>
              <a:t>, you may </a:t>
            </a:r>
            <a:r>
              <a:rPr lang="en-US" dirty="0">
                <a:solidFill>
                  <a:srgbClr val="262BF2"/>
                </a:solidFill>
              </a:rPr>
              <a:t>get stuck in a local</a:t>
            </a:r>
            <a:r>
              <a:rPr lang="en-US" dirty="0"/>
              <a:t> </a:t>
            </a:r>
            <a:r>
              <a:rPr lang="en-US" dirty="0">
                <a:solidFill>
                  <a:srgbClr val="262BF2"/>
                </a:solidFill>
              </a:rPr>
              <a:t>minimum</a:t>
            </a:r>
            <a:r>
              <a:rPr lang="en-US" dirty="0"/>
              <a:t>, or even end up </a:t>
            </a:r>
            <a:r>
              <a:rPr lang="en-US" dirty="0">
                <a:solidFill>
                  <a:srgbClr val="262BF2"/>
                </a:solidFill>
              </a:rPr>
              <a:t>frozen halfway</a:t>
            </a:r>
            <a:r>
              <a:rPr lang="en-US" dirty="0"/>
              <a:t> to the minimum. 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If the learning rate is </a:t>
            </a:r>
            <a:r>
              <a:rPr lang="en-US" dirty="0">
                <a:solidFill>
                  <a:srgbClr val="262BF2"/>
                </a:solidFill>
              </a:rPr>
              <a:t>reduced too slowly</a:t>
            </a:r>
            <a:r>
              <a:rPr lang="en-US" dirty="0"/>
              <a:t>, you </a:t>
            </a:r>
            <a:r>
              <a:rPr lang="en-US" dirty="0">
                <a:solidFill>
                  <a:srgbClr val="262BF2"/>
                </a:solidFill>
              </a:rPr>
              <a:t>may jump around the minimum for a long</a:t>
            </a:r>
            <a:r>
              <a:rPr lang="en-US" dirty="0"/>
              <a:t> time and </a:t>
            </a:r>
            <a:r>
              <a:rPr lang="en-US" dirty="0">
                <a:solidFill>
                  <a:srgbClr val="262BF2"/>
                </a:solidFill>
              </a:rPr>
              <a:t>end up with a</a:t>
            </a:r>
            <a:r>
              <a:rPr lang="en-US" dirty="0"/>
              <a:t> </a:t>
            </a:r>
            <a:r>
              <a:rPr lang="en-US" i="1" dirty="0">
                <a:solidFill>
                  <a:srgbClr val="262BF2"/>
                </a:solidFill>
              </a:rPr>
              <a:t>suboptimal solution </a:t>
            </a:r>
            <a:r>
              <a:rPr lang="en-US" dirty="0"/>
              <a:t>if you halt training too early.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Practically, while the </a:t>
            </a:r>
            <a:r>
              <a:rPr lang="en-US" dirty="0">
                <a:solidFill>
                  <a:srgbClr val="262BF2"/>
                </a:solidFill>
              </a:rPr>
              <a:t>Batch Gradient Descent code iterates 1,000 times</a:t>
            </a:r>
            <a:r>
              <a:rPr lang="en-US" dirty="0"/>
              <a:t> through the whole training set (i.e., N samples per epoch), Stochastic Gradient Descent (</a:t>
            </a:r>
            <a:r>
              <a:rPr lang="en-US" dirty="0">
                <a:solidFill>
                  <a:srgbClr val="262BF2"/>
                </a:solidFill>
              </a:rPr>
              <a:t>SGD</a:t>
            </a:r>
            <a:r>
              <a:rPr lang="en-US" dirty="0"/>
              <a:t>) code can go through the training set </a:t>
            </a:r>
            <a:r>
              <a:rPr lang="en-US" dirty="0">
                <a:solidFill>
                  <a:srgbClr val="262BF2"/>
                </a:solidFill>
              </a:rPr>
              <a:t>only 50 times</a:t>
            </a:r>
            <a:r>
              <a:rPr lang="en-US" dirty="0"/>
              <a:t> (i.e., 50 epochs) and reaches a pretty good solution [</a:t>
            </a:r>
            <a:r>
              <a:rPr lang="en-US" sz="1800" dirty="0">
                <a:solidFill>
                  <a:srgbClr val="C00000"/>
                </a:solidFill>
                <a:highlight>
                  <a:srgbClr val="C0C0C0"/>
                </a:highlight>
              </a:rPr>
              <a:t>see the hands-on exercise</a:t>
            </a:r>
            <a:r>
              <a:rPr lang="en-US" dirty="0"/>
              <a:t>].</a:t>
            </a:r>
          </a:p>
          <a:p>
            <a:pPr algn="just">
              <a:spcBef>
                <a:spcPts val="18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4623"/>
            <a:ext cx="9144000" cy="685799"/>
          </a:xfrm>
        </p:spPr>
        <p:txBody>
          <a:bodyPr/>
          <a:lstStyle/>
          <a:p>
            <a:r>
              <a:rPr lang="en-US" sz="4000" dirty="0">
                <a:solidFill>
                  <a:srgbClr val="09064E"/>
                </a:solidFill>
              </a:rPr>
              <a:t>Mini-batch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" y="1143000"/>
            <a:ext cx="8951259" cy="5562599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dirty="0"/>
              <a:t>At each step, Mini-batch GD computes the gradients on small </a:t>
            </a:r>
            <a:r>
              <a:rPr lang="en-US" i="1" dirty="0">
                <a:solidFill>
                  <a:srgbClr val="262BF2"/>
                </a:solidFill>
              </a:rPr>
              <a:t>random sets </a:t>
            </a:r>
            <a:r>
              <a:rPr lang="en-US" dirty="0"/>
              <a:t>of instances called </a:t>
            </a:r>
            <a:r>
              <a:rPr lang="en-US" i="1" dirty="0">
                <a:solidFill>
                  <a:srgbClr val="262BF2"/>
                </a:solidFill>
              </a:rPr>
              <a:t>mini-batches</a:t>
            </a:r>
            <a:r>
              <a:rPr lang="en-US" dirty="0"/>
              <a:t>. 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rgbClr val="262BF2"/>
                </a:solidFill>
              </a:rPr>
              <a:t>main advantage</a:t>
            </a:r>
            <a:r>
              <a:rPr lang="en-US" dirty="0"/>
              <a:t> of Mini-batch GD </a:t>
            </a:r>
            <a:r>
              <a:rPr lang="en-US" dirty="0">
                <a:solidFill>
                  <a:srgbClr val="262BF2"/>
                </a:solidFill>
              </a:rPr>
              <a:t>over Stochastic GD</a:t>
            </a:r>
            <a:r>
              <a:rPr lang="en-US" dirty="0"/>
              <a:t> is that you can get a </a:t>
            </a:r>
            <a:r>
              <a:rPr lang="en-US" dirty="0">
                <a:solidFill>
                  <a:srgbClr val="262BF2"/>
                </a:solidFill>
              </a:rPr>
              <a:t>performance boost from hardware optimization</a:t>
            </a:r>
            <a:r>
              <a:rPr lang="en-US" dirty="0"/>
              <a:t> of </a:t>
            </a:r>
            <a:r>
              <a:rPr lang="en-US" dirty="0">
                <a:solidFill>
                  <a:srgbClr val="262BF2"/>
                </a:solidFill>
              </a:rPr>
              <a:t>matrix operations</a:t>
            </a:r>
            <a:r>
              <a:rPr lang="en-US" dirty="0"/>
              <a:t>, especially when using GPUs/TPUs.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Mini-batch GD progress in parameter space is </a:t>
            </a:r>
            <a:r>
              <a:rPr lang="en-US" dirty="0">
                <a:solidFill>
                  <a:srgbClr val="262BF2"/>
                </a:solidFill>
              </a:rPr>
              <a:t>less erratic than with Stochastic GD</a:t>
            </a:r>
            <a:r>
              <a:rPr lang="en-US" dirty="0"/>
              <a:t>, especially with fairly large mini-batches. 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As a result, Mini-batch GD will </a:t>
            </a:r>
            <a:r>
              <a:rPr lang="en-US" dirty="0">
                <a:solidFill>
                  <a:srgbClr val="262BF2"/>
                </a:solidFill>
              </a:rPr>
              <a:t>end up walking around</a:t>
            </a:r>
            <a:r>
              <a:rPr lang="en-US" dirty="0"/>
              <a:t> </a:t>
            </a:r>
            <a:r>
              <a:rPr lang="en-US" dirty="0">
                <a:solidFill>
                  <a:srgbClr val="262BF2"/>
                </a:solidFill>
              </a:rPr>
              <a:t>a bit closer to the minimum</a:t>
            </a:r>
            <a:r>
              <a:rPr lang="en-US" dirty="0"/>
              <a:t> than Stochastic GD.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But it may be </a:t>
            </a:r>
            <a:r>
              <a:rPr lang="en-US" dirty="0">
                <a:solidFill>
                  <a:srgbClr val="262BF2"/>
                </a:solidFill>
              </a:rPr>
              <a:t>harder for Mini-batch GD to escape from local minima</a:t>
            </a:r>
            <a:r>
              <a:rPr lang="en-US" dirty="0"/>
              <a:t> (in the case of problems that suffer from local minima, unlike Linear Regression).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9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623"/>
            <a:ext cx="9144000" cy="685799"/>
          </a:xfrm>
        </p:spPr>
        <p:txBody>
          <a:bodyPr/>
          <a:lstStyle/>
          <a:p>
            <a:r>
              <a:rPr lang="en-US" sz="3600" dirty="0">
                <a:solidFill>
                  <a:srgbClr val="09064E"/>
                </a:solidFill>
              </a:rPr>
              <a:t>BGD vs. SGD vs. Mini-batch GD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" y="3733800"/>
            <a:ext cx="8951259" cy="2971799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1800"/>
              </a:spcBef>
            </a:pPr>
            <a:r>
              <a:rPr lang="en-US" dirty="0"/>
              <a:t>Figure shows the paths taken by the three Gradient Descent algorithms in parameter space during training. </a:t>
            </a:r>
          </a:p>
          <a:p>
            <a:pPr algn="just">
              <a:spcBef>
                <a:spcPts val="1800"/>
              </a:spcBef>
            </a:pPr>
            <a:r>
              <a:rPr lang="en-US" dirty="0"/>
              <a:t>They all end up near the minimum, </a:t>
            </a:r>
          </a:p>
          <a:p>
            <a:pPr lvl="1" algn="just">
              <a:spcBef>
                <a:spcPts val="1800"/>
              </a:spcBef>
            </a:pPr>
            <a:r>
              <a:rPr lang="en-US" dirty="0"/>
              <a:t>but Batch GD’s path actually stops at the minimum, </a:t>
            </a:r>
          </a:p>
          <a:p>
            <a:pPr lvl="1" algn="just">
              <a:spcBef>
                <a:spcPts val="1800"/>
              </a:spcBef>
            </a:pPr>
            <a:r>
              <a:rPr lang="en-US" dirty="0"/>
              <a:t>while both Stochastic GD and Mini-batch GD continue to walk around. </a:t>
            </a:r>
          </a:p>
          <a:p>
            <a:pPr lvl="1" algn="just">
              <a:spcBef>
                <a:spcPts val="1800"/>
              </a:spcBef>
            </a:pPr>
            <a:r>
              <a:rPr lang="en-US" dirty="0">
                <a:solidFill>
                  <a:srgbClr val="262BF2"/>
                </a:solidFill>
              </a:rPr>
              <a:t>However, don’t forget that Batch GD takes a lot of time to take each step, and Stochastic GD and Mini-batch GD would also reach the minimum if you used a good learning schedule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C2D43-1E09-482F-AAAA-15DE102927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623" y="664052"/>
            <a:ext cx="5998228" cy="30756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A7E61AE-F7CE-46CB-90C9-4002F4EE9894}"/>
              </a:ext>
            </a:extLst>
          </p:cNvPr>
          <p:cNvSpPr/>
          <p:nvPr/>
        </p:nvSpPr>
        <p:spPr>
          <a:xfrm>
            <a:off x="554972" y="1752600"/>
            <a:ext cx="17240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Figure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 Gradient Descent paths in parameter space.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3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1" y="136523"/>
            <a:ext cx="9220200" cy="685798"/>
          </a:xfrm>
        </p:spPr>
        <p:txBody>
          <a:bodyPr/>
          <a:lstStyle/>
          <a:p>
            <a:r>
              <a:rPr lang="en-US" sz="3000" dirty="0">
                <a:solidFill>
                  <a:srgbClr val="09064E"/>
                </a:solidFill>
              </a:rPr>
              <a:t>Comparison of All algorithms for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" y="963353"/>
            <a:ext cx="8951259" cy="1143000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dirty="0"/>
              <a:t>We compare the algorithms we’ve discussed so far for Linear Regression (recall that N is the number of training instances and p is the number of features) in Table below: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F24CA6-64BA-4853-B97B-BC9358278A65}"/>
              </a:ext>
            </a:extLst>
          </p:cNvPr>
          <p:cNvSpPr/>
          <p:nvPr/>
        </p:nvSpPr>
        <p:spPr>
          <a:xfrm>
            <a:off x="42862" y="2383909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Table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Comparison of algorithms for Linear Regression.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BF0E37-A57D-4C21-867D-D7AC937EA4A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0" y="2837934"/>
            <a:ext cx="8951259" cy="225742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C4E2D0-2E5B-498E-AF38-1447AA82221A}"/>
                  </a:ext>
                </a:extLst>
              </p14:cNvPr>
              <p14:cNvContentPartPr/>
              <p14:nvPr/>
            </p14:nvContentPartPr>
            <p14:xfrm>
              <a:off x="-1799092" y="418403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C4E2D0-2E5B-498E-AF38-1447AA8222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817092" y="416603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879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94129"/>
            <a:ext cx="8147051" cy="515471"/>
          </a:xfrm>
        </p:spPr>
        <p:txBody>
          <a:bodyPr/>
          <a:lstStyle/>
          <a:p>
            <a:r>
              <a:rPr lang="en-US" sz="2400" dirty="0"/>
              <a:t>Fitting the linear model to a set of training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486400"/>
          </a:xfrm>
        </p:spPr>
        <p:txBody>
          <a:bodyPr/>
          <a:lstStyle/>
          <a:p>
            <a:r>
              <a:rPr lang="en-US" dirty="0"/>
              <a:t>To apply </a:t>
            </a:r>
            <a:r>
              <a:rPr lang="en-US" i="1" dirty="0"/>
              <a:t>least squares</a:t>
            </a:r>
            <a:r>
              <a:rPr lang="en-US" dirty="0"/>
              <a:t> approach, we pick the coefficients β to minimize the residual sum of squares (RSS), also known as cost function in other context.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Our target</a:t>
            </a:r>
            <a:r>
              <a:rPr lang="en-US" dirty="0"/>
              <a:t> for equation # 5 is to obtain a suitable value of β so that the </a:t>
            </a:r>
            <a:r>
              <a:rPr lang="en-US" i="1" dirty="0"/>
              <a:t>RSS</a:t>
            </a:r>
            <a:r>
              <a:rPr lang="en-US" dirty="0"/>
              <a:t>(β) is </a:t>
            </a:r>
            <a:r>
              <a:rPr lang="en-US" u="sng" dirty="0">
                <a:solidFill>
                  <a:srgbClr val="002060"/>
                </a:solidFill>
              </a:rPr>
              <a:t>minimized</a:t>
            </a:r>
            <a:r>
              <a:rPr lang="en-US" dirty="0"/>
              <a:t>, i.e.: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38600" y="1981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789955"/>
              </p:ext>
            </p:extLst>
          </p:nvPr>
        </p:nvGraphicFramePr>
        <p:xfrm>
          <a:off x="3581400" y="2450837"/>
          <a:ext cx="2362200" cy="668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300" imgH="431800" progId="Equation.3">
                  <p:embed/>
                </p:oleObj>
              </mc:Choice>
              <mc:Fallback>
                <p:oleObj name="Equation" r:id="rId3" imgW="15113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450837"/>
                        <a:ext cx="2362200" cy="6685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96200" y="2514599"/>
            <a:ext cx="609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161485"/>
              </p:ext>
            </p:extLst>
          </p:nvPr>
        </p:nvGraphicFramePr>
        <p:xfrm>
          <a:off x="3930015" y="4876800"/>
          <a:ext cx="1283970" cy="679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447" imgH="431613" progId="Equation.3">
                  <p:embed/>
                </p:oleObj>
              </mc:Choice>
              <mc:Fallback>
                <p:oleObj name="Equation" r:id="rId5" imgW="812447" imgH="4316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015" y="4876800"/>
                        <a:ext cx="1283970" cy="6797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443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622253"/>
            <a:ext cx="8147051" cy="667871"/>
          </a:xfrm>
        </p:spPr>
        <p:txBody>
          <a:bodyPr/>
          <a:lstStyle/>
          <a:p>
            <a:r>
              <a:rPr lang="en-US" sz="4000" dirty="0"/>
              <a:t>Minimization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524000"/>
            <a:ext cx="8458200" cy="4364598"/>
          </a:xfrm>
        </p:spPr>
        <p:txBody>
          <a:bodyPr/>
          <a:lstStyle/>
          <a:p>
            <a:r>
              <a:rPr lang="en-US" dirty="0"/>
              <a:t>We will discuss 4 different minimization approaches:</a:t>
            </a:r>
          </a:p>
          <a:p>
            <a:endParaRPr lang="en-US" dirty="0"/>
          </a:p>
          <a:p>
            <a:pPr lvl="1"/>
            <a:r>
              <a:rPr lang="en-US" dirty="0"/>
              <a:t>(1) Newton / Newton-Raphson method (iterative approach)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(2) Gradient Descent approach (iterative approach)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(3) Genetic Algorithms (iterative approach)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(4) Exact method/ Normal Equation (analytic approach).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0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5" y="162709"/>
            <a:ext cx="8147051" cy="744071"/>
          </a:xfrm>
        </p:spPr>
        <p:txBody>
          <a:bodyPr/>
          <a:lstStyle/>
          <a:p>
            <a:r>
              <a:rPr lang="en-US" dirty="0"/>
              <a:t>1. Newton’s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47051" cy="4364598"/>
          </a:xfrm>
        </p:spPr>
        <p:txBody>
          <a:bodyPr/>
          <a:lstStyle/>
          <a:p>
            <a:r>
              <a:rPr lang="en-US" dirty="0"/>
              <a:t>Assume, we have an equation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)=0.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6347-BC0D-4F40-B989-B890AD03D86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1806" y="4606230"/>
            <a:ext cx="7275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Figure (a): How does Newton’s method work in finding the solution?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4959" y="5156021"/>
            <a:ext cx="8496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 the solution (i.e., to find for what value of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0), assume our initial point is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and, X =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intersects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-axis at C and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at A (see Figure (a)). Also, assume that the tangent at A intersects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-axis at B, where the value of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is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From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ABC and the definition of the slope of an equation, we can write: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4D1CA739-C6E3-4613-945F-9AA884FA7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132" y="1483935"/>
            <a:ext cx="382012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9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3753" y="219859"/>
            <a:ext cx="5445126" cy="744071"/>
          </a:xfrm>
        </p:spPr>
        <p:txBody>
          <a:bodyPr/>
          <a:lstStyle/>
          <a:p>
            <a:pPr algn="r"/>
            <a:r>
              <a:rPr lang="en-US" dirty="0"/>
              <a:t>… </a:t>
            </a:r>
            <a:r>
              <a:rPr lang="en-US" sz="3200" dirty="0"/>
              <a:t>Newton’s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399" y="6356350"/>
            <a:ext cx="416859" cy="365125"/>
          </a:xfrm>
        </p:spPr>
        <p:txBody>
          <a:bodyPr/>
          <a:lstStyle/>
          <a:p>
            <a:fld id="{38E06347-BC0D-4F40-B989-B890AD03D86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009879"/>
              </p:ext>
            </p:extLst>
          </p:nvPr>
        </p:nvGraphicFramePr>
        <p:xfrm>
          <a:off x="4598670" y="1166643"/>
          <a:ext cx="1968952" cy="738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0" imgH="431800" progId="Equation.3">
                  <p:embed/>
                </p:oleObj>
              </mc:Choice>
              <mc:Fallback>
                <p:oleObj name="Equation" r:id="rId3" imgW="11430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670" y="1166643"/>
                        <a:ext cx="1968952" cy="7383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0" y="12954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060698"/>
              </p:ext>
            </p:extLst>
          </p:nvPr>
        </p:nvGraphicFramePr>
        <p:xfrm>
          <a:off x="4724400" y="2122117"/>
          <a:ext cx="1947909" cy="842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90170" imgH="431613" progId="Equation.3">
                  <p:embed/>
                </p:oleObj>
              </mc:Choice>
              <mc:Fallback>
                <p:oleObj name="Equation" r:id="rId5" imgW="990170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22117"/>
                        <a:ext cx="1947909" cy="8428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166610" y="2315211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(ii)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469028"/>
              </p:ext>
            </p:extLst>
          </p:nvPr>
        </p:nvGraphicFramePr>
        <p:xfrm>
          <a:off x="4800599" y="3231514"/>
          <a:ext cx="1871709" cy="752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66800" imgH="431800" progId="Equation.3">
                  <p:embed/>
                </p:oleObj>
              </mc:Choice>
              <mc:Fallback>
                <p:oleObj name="Equation" r:id="rId7" imgW="10668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599" y="3231514"/>
                        <a:ext cx="1871709" cy="7520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027853" y="342286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general, we can write: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62799" y="3412465"/>
            <a:ext cx="6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(iii)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628" y="4135855"/>
            <a:ext cx="84582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Equation (iii) can be iteratively used to get the solution of the equation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1628" y="4953000"/>
            <a:ext cx="845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Question</a:t>
            </a:r>
            <a:r>
              <a:rPr lang="en-US" dirty="0"/>
              <a:t>: Are we after the solution of an equation or the </a:t>
            </a:r>
            <a:r>
              <a:rPr lang="en-US" b="1" dirty="0">
                <a:solidFill>
                  <a:srgbClr val="002060"/>
                </a:solidFill>
              </a:rPr>
              <a:t>minimization</a:t>
            </a:r>
            <a:r>
              <a:rPr lang="en-US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83852" y="5396233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Answer</a:t>
            </a:r>
            <a:r>
              <a:rPr lang="en-US" dirty="0"/>
              <a:t>: Minimization.  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9"/>
          <a:srcRect r="22224" b="9015"/>
          <a:stretch/>
        </p:blipFill>
        <p:spPr>
          <a:xfrm>
            <a:off x="685601" y="6004143"/>
            <a:ext cx="7975795" cy="399297"/>
          </a:xfrm>
          <a:prstGeom prst="rect">
            <a:avLst/>
          </a:prstGeom>
        </p:spPr>
      </p:pic>
      <p:pic>
        <p:nvPicPr>
          <p:cNvPr id="21" name="Picture 20" descr="A close up of a map&#10;&#10;Description automatically generated">
            <a:extLst>
              <a:ext uri="{FF2B5EF4-FFF2-40B4-BE49-F238E27FC236}">
                <a16:creationId xmlns:a16="http://schemas.microsoft.com/office/drawing/2014/main" id="{FA5F7806-78BA-4A3C-B6A2-182454D73B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769" y="274517"/>
            <a:ext cx="382012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4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3753" y="219859"/>
            <a:ext cx="5445126" cy="744071"/>
          </a:xfrm>
        </p:spPr>
        <p:txBody>
          <a:bodyPr/>
          <a:lstStyle/>
          <a:p>
            <a:pPr algn="r"/>
            <a:r>
              <a:rPr lang="en-US" dirty="0"/>
              <a:t>… </a:t>
            </a:r>
            <a:r>
              <a:rPr lang="en-US" sz="3200" dirty="0"/>
              <a:t>Newton’s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4399" y="6356350"/>
            <a:ext cx="416859" cy="365125"/>
          </a:xfrm>
        </p:spPr>
        <p:txBody>
          <a:bodyPr/>
          <a:lstStyle/>
          <a:p>
            <a:fld id="{38E06347-BC0D-4F40-B989-B890AD03D86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1049441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Minimization using newton’s method: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t="1" r="35186" b="2325"/>
          <a:stretch/>
        </p:blipFill>
        <p:spPr>
          <a:xfrm>
            <a:off x="513031" y="1645818"/>
            <a:ext cx="8021368" cy="343761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7620" y="2283547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Therefore, we can similarly write,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328488"/>
              </p:ext>
            </p:extLst>
          </p:nvPr>
        </p:nvGraphicFramePr>
        <p:xfrm>
          <a:off x="3623201" y="2817244"/>
          <a:ext cx="2006285" cy="79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032" imgH="431613" progId="Equation.3">
                  <p:embed/>
                </p:oleObj>
              </mc:Choice>
              <mc:Fallback>
                <p:oleObj name="Equation" r:id="rId4" imgW="1079032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201" y="2817244"/>
                        <a:ext cx="2006285" cy="798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2"/>
          <p:cNvSpPr/>
          <p:nvPr/>
        </p:nvSpPr>
        <p:spPr>
          <a:xfrm>
            <a:off x="7909560" y="298940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(iv)</a:t>
            </a:r>
            <a:endParaRPr lang="en-US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799" y="4064584"/>
            <a:ext cx="8697251" cy="172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53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ddle">
  <a:themeElements>
    <a:clrScheme name="Saddle">
      <a:dk1>
        <a:srgbClr val="302C24"/>
      </a:dk1>
      <a:lt1>
        <a:sysClr val="window" lastClr="FFFFFF"/>
      </a:lt1>
      <a:dk2>
        <a:srgbClr val="AC6416"/>
      </a:dk2>
      <a:lt2>
        <a:srgbClr val="E8E4DB"/>
      </a:lt2>
      <a:accent1>
        <a:srgbClr val="C6B178"/>
      </a:accent1>
      <a:accent2>
        <a:srgbClr val="9C5B14"/>
      </a:accent2>
      <a:accent3>
        <a:srgbClr val="71B2BC"/>
      </a:accent3>
      <a:accent4>
        <a:srgbClr val="78AA5D"/>
      </a:accent4>
      <a:accent5>
        <a:srgbClr val="867099"/>
      </a:accent5>
      <a:accent6>
        <a:srgbClr val="4C6F75"/>
      </a:accent6>
      <a:hlink>
        <a:srgbClr val="F27B0E"/>
      </a:hlink>
      <a:folHlink>
        <a:srgbClr val="989268"/>
      </a:folHlink>
    </a:clrScheme>
    <a:fontScheme name="Saddle">
      <a:majorFont>
        <a:latin typeface="Book Antiqua"/>
        <a:ea typeface=""/>
        <a:cs typeface=""/>
        <a:font script="Jpan" typeface="ＭＳ 明朝"/>
      </a:majorFont>
      <a:minorFont>
        <a:latin typeface="Book Antiqua"/>
        <a:ea typeface=""/>
        <a:cs typeface=""/>
        <a:font script="Jpan" typeface="ＭＳ 明朝"/>
      </a:minorFont>
    </a:fontScheme>
    <a:fmtScheme name="Saddle">
      <a:fillStyleLst>
        <a:solidFill>
          <a:schemeClr val="phClr"/>
        </a:solidFill>
        <a:gradFill rotWithShape="1">
          <a:gsLst>
            <a:gs pos="0">
              <a:schemeClr val="phClr"/>
            </a:gs>
            <a:gs pos="30000">
              <a:schemeClr val="phClr">
                <a:tint val="80000"/>
              </a:schemeClr>
            </a:gs>
            <a:gs pos="100000">
              <a:schemeClr val="phClr">
                <a:tint val="100000"/>
              </a:schemeClr>
            </a:gs>
          </a:gsLst>
          <a:path path="rect">
            <a:fillToRect l="50000" r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30000"/>
                <a:satMod val="120000"/>
              </a:schemeClr>
            </a:duotone>
          </a:blip>
          <a:stretch/>
        </a:blipFill>
      </a:fillStyleLst>
      <a:lnStyleLst>
        <a:ln w="254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50800" cap="flat" cmpd="dbl" algn="ctr">
          <a:solidFill>
            <a:schemeClr val="phClr"/>
          </a:solidFill>
          <a:prstDash val="solid"/>
        </a:ln>
        <a:ln w="7620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FFFFFF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sunrise" dir="tl">
              <a:rot lat="0" lon="0" rev="1200000"/>
            </a:lightRig>
          </a:scene3d>
          <a:sp3d prstMaterial="softEdge">
            <a:bevelT w="0" h="0"/>
          </a:sp3d>
        </a:effectStyle>
        <a:effectStyle>
          <a:effectLst>
            <a:innerShdw blurRad="76200" dist="38100" dir="13500000">
              <a:srgbClr val="FFFFFF">
                <a:alpha val="75000"/>
              </a:srgbClr>
            </a:innerShdw>
          </a:effectLst>
          <a:scene3d>
            <a:camera prst="perspectiveFront" fov="2400000"/>
            <a:lightRig rig="twoPt" dir="tl"/>
          </a:scene3d>
          <a:sp3d>
            <a:bevelT w="25400" h="12700" prst="angle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250000"/>
              </a:schemeClr>
              <a:schemeClr val="phClr">
                <a:tint val="50000"/>
                <a:satMod val="20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shade val="90000"/>
                <a:hueMod val="90000"/>
                <a:satMod val="150000"/>
                <a:lumMod val="90000"/>
              </a:schemeClr>
              <a:schemeClr val="phClr">
                <a:tint val="70000"/>
                <a:shade val="80000"/>
                <a:satMod val="3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Saddle.thmx</Template>
  <TotalTime>29913</TotalTime>
  <Words>3835</Words>
  <Application>Microsoft Office PowerPoint</Application>
  <PresentationFormat>On-screen Show (4:3)</PresentationFormat>
  <Paragraphs>466</Paragraphs>
  <Slides>48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Arial</vt:lpstr>
      <vt:lpstr>Book Antiqua</vt:lpstr>
      <vt:lpstr>Bookman Old Style</vt:lpstr>
      <vt:lpstr>Calibri</vt:lpstr>
      <vt:lpstr>Cambria Math</vt:lpstr>
      <vt:lpstr>Comic Sans MS</vt:lpstr>
      <vt:lpstr>Courier New</vt:lpstr>
      <vt:lpstr>Times New Roman</vt:lpstr>
      <vt:lpstr>Wingdings</vt:lpstr>
      <vt:lpstr>Wingdings 2</vt:lpstr>
      <vt:lpstr>Saddle</vt:lpstr>
      <vt:lpstr>Equation</vt:lpstr>
      <vt:lpstr>Visio</vt:lpstr>
      <vt:lpstr>CSCI 4/5587 Machine Learning I Chapter 2: Regression  </vt:lpstr>
      <vt:lpstr>PowerPoint Presentation</vt:lpstr>
      <vt:lpstr>Terminologies</vt:lpstr>
      <vt:lpstr>PowerPoint Presentation</vt:lpstr>
      <vt:lpstr>Fitting the linear model to a set of training data</vt:lpstr>
      <vt:lpstr>Minimization Approaches</vt:lpstr>
      <vt:lpstr>1. Newton’s Method</vt:lpstr>
      <vt:lpstr>… Newton’s Method</vt:lpstr>
      <vt:lpstr>… Newton’s Method</vt:lpstr>
      <vt:lpstr>Tan</vt:lpstr>
      <vt:lpstr>2. Gradient Descent</vt:lpstr>
      <vt:lpstr>… Gradient Descent</vt:lpstr>
      <vt:lpstr>… Overshooting problem / Gradient Descent</vt:lpstr>
      <vt:lpstr>3. Genetic Algorithms</vt:lpstr>
      <vt:lpstr>Does the minimum exist?</vt:lpstr>
      <vt:lpstr>Next Application Overview</vt:lpstr>
      <vt:lpstr>Apply Newton &amp; GD</vt:lpstr>
      <vt:lpstr>… Apply Newton &amp; GD</vt:lpstr>
      <vt:lpstr>… Apply Newton &amp; GD</vt:lpstr>
      <vt:lpstr>… Apply Newton &amp; GD</vt:lpstr>
      <vt:lpstr>… Apply Newton &amp; GD</vt:lpstr>
      <vt:lpstr>Exact Equation / Non-Iterative Algorithm</vt:lpstr>
      <vt:lpstr>… Exact Equation / Non-Iterative Algorithm</vt:lpstr>
      <vt:lpstr>… Exact Equation / Non-Iterative Algorithm</vt:lpstr>
      <vt:lpstr>Review</vt:lpstr>
      <vt:lpstr>Exercise: Application of Exact Equation</vt:lpstr>
      <vt:lpstr>… Exercise: Application of Exact Equation</vt:lpstr>
      <vt:lpstr>… Exercise: Application of Exact Equation</vt:lpstr>
      <vt:lpstr>Part2: Normal Equation versus Gradient Descent</vt:lpstr>
      <vt:lpstr>… Computational Complexity of the Normal Equation</vt:lpstr>
      <vt:lpstr>… Computational Complexity of the Normal Equation</vt:lpstr>
      <vt:lpstr>Gradient Descent</vt:lpstr>
      <vt:lpstr>… Gradient Descent</vt:lpstr>
      <vt:lpstr>Some Math Functions and their 3D Plots</vt:lpstr>
      <vt:lpstr>…Some Math Functions and their 3D Plots</vt:lpstr>
      <vt:lpstr>Schematic Representation of Protein Free-Energy Landscape </vt:lpstr>
      <vt:lpstr>… Gradient Descent</vt:lpstr>
      <vt:lpstr>… Gradient Descent</vt:lpstr>
      <vt:lpstr>… Gradient Descent</vt:lpstr>
      <vt:lpstr>Batch Gradient Descent</vt:lpstr>
      <vt:lpstr>… Batch Gradient Descent</vt:lpstr>
      <vt:lpstr>Stochastic Gradient Descent (SGD)</vt:lpstr>
      <vt:lpstr>… Stochastic Gradient Descent (SGD)</vt:lpstr>
      <vt:lpstr>… Stochastic Gradient Descent (SGD)</vt:lpstr>
      <vt:lpstr>… Stochastic Gradient Descent (SGD)</vt:lpstr>
      <vt:lpstr>Mini-batch Gradient Descent</vt:lpstr>
      <vt:lpstr>BGD vs. SGD vs. Mini-batch GD</vt:lpstr>
      <vt:lpstr>Comparison of All algorithms for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4401: Principles of Operating Systems I</dc:title>
  <dc:creator/>
  <cp:lastModifiedBy>Md Tamjidul Hoque</cp:lastModifiedBy>
  <cp:revision>1553</cp:revision>
  <cp:lastPrinted>2023-09-05T14:55:34Z</cp:lastPrinted>
  <dcterms:created xsi:type="dcterms:W3CDTF">2010-11-05T16:55:14Z</dcterms:created>
  <dcterms:modified xsi:type="dcterms:W3CDTF">2024-01-11T21:07:00Z</dcterms:modified>
</cp:coreProperties>
</file>