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3" r:id="rId1"/>
  </p:sldMasterIdLst>
  <p:notesMasterIdLst>
    <p:notesMasterId r:id="rId34"/>
  </p:notesMasterIdLst>
  <p:handoutMasterIdLst>
    <p:handoutMasterId r:id="rId35"/>
  </p:handoutMasterIdLst>
  <p:sldIdLst>
    <p:sldId id="467" r:id="rId2"/>
    <p:sldId id="644" r:id="rId3"/>
    <p:sldId id="645" r:id="rId4"/>
    <p:sldId id="646" r:id="rId5"/>
    <p:sldId id="713" r:id="rId6"/>
    <p:sldId id="648" r:id="rId7"/>
    <p:sldId id="715" r:id="rId8"/>
    <p:sldId id="718" r:id="rId9"/>
    <p:sldId id="580" r:id="rId10"/>
    <p:sldId id="594" r:id="rId11"/>
    <p:sldId id="605" r:id="rId12"/>
    <p:sldId id="603" r:id="rId13"/>
    <p:sldId id="622" r:id="rId14"/>
    <p:sldId id="623" r:id="rId15"/>
    <p:sldId id="624" r:id="rId16"/>
    <p:sldId id="626" r:id="rId17"/>
    <p:sldId id="641" r:id="rId18"/>
    <p:sldId id="642" r:id="rId19"/>
    <p:sldId id="640" r:id="rId20"/>
    <p:sldId id="627" r:id="rId21"/>
    <p:sldId id="628" r:id="rId22"/>
    <p:sldId id="629" r:id="rId23"/>
    <p:sldId id="630" r:id="rId24"/>
    <p:sldId id="631" r:id="rId25"/>
    <p:sldId id="638" r:id="rId26"/>
    <p:sldId id="639" r:id="rId27"/>
    <p:sldId id="632" r:id="rId28"/>
    <p:sldId id="633" r:id="rId29"/>
    <p:sldId id="634" r:id="rId30"/>
    <p:sldId id="635" r:id="rId31"/>
    <p:sldId id="636" r:id="rId32"/>
    <p:sldId id="637" r:id="rId3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D0450"/>
    <a:srgbClr val="B00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46" autoAdjust="0"/>
    <p:restoredTop sz="94724" autoAdjust="0"/>
  </p:normalViewPr>
  <p:slideViewPr>
    <p:cSldViewPr snapToObjects="1">
      <p:cViewPr varScale="1">
        <p:scale>
          <a:sx n="81" d="100"/>
          <a:sy n="81" d="100"/>
        </p:scale>
        <p:origin x="1387" y="65"/>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sz="quarter" idx="1"/>
          </p:nvPr>
        </p:nvSpPr>
        <p:spPr>
          <a:xfrm>
            <a:off x="4143588" y="0"/>
            <a:ext cx="3169920" cy="480060"/>
          </a:xfrm>
          <a:prstGeom prst="rect">
            <a:avLst/>
          </a:prstGeom>
        </p:spPr>
        <p:txBody>
          <a:bodyPr vert="horz" lIns="96662" tIns="48331" rIns="96662" bIns="48331" rtlCol="0"/>
          <a:lstStyle>
            <a:lvl1pPr algn="r">
              <a:defRPr sz="1300"/>
            </a:lvl1pPr>
          </a:lstStyle>
          <a:p>
            <a:fld id="{A27D5C4E-375C-0D45-BAC9-2C7D27476EBB}" type="datetimeFigureOut">
              <a:rPr lang="en-US" smtClean="0"/>
              <a:pPr/>
              <a:t>1/7/2024</a:t>
            </a:fld>
            <a:endParaRPr lang="en-US"/>
          </a:p>
        </p:txBody>
      </p:sp>
      <p:sp>
        <p:nvSpPr>
          <p:cNvPr id="4" name="Footer Placeholder 3"/>
          <p:cNvSpPr>
            <a:spLocks noGrp="1"/>
          </p:cNvSpPr>
          <p:nvPr>
            <p:ph type="ftr" sz="quarter" idx="2"/>
          </p:nvPr>
        </p:nvSpPr>
        <p:spPr>
          <a:xfrm>
            <a:off x="1" y="9119474"/>
            <a:ext cx="3169920" cy="480060"/>
          </a:xfrm>
          <a:prstGeom prst="rect">
            <a:avLst/>
          </a:prstGeom>
        </p:spPr>
        <p:txBody>
          <a:bodyPr vert="horz" lIns="96662" tIns="48331" rIns="96662"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6662" tIns="48331" rIns="96662" bIns="48331" rtlCol="0" anchor="b"/>
          <a:lstStyle>
            <a:lvl1pPr algn="r">
              <a:defRPr sz="1300"/>
            </a:lvl1pPr>
          </a:lstStyle>
          <a:p>
            <a:fld id="{9C8E03D8-5102-8B47-8E07-C3373636B684}" type="slidenum">
              <a:rPr lang="en-US" smtClean="0"/>
              <a:pPr/>
              <a:t>‹#›</a:t>
            </a:fld>
            <a:endParaRPr lang="en-US"/>
          </a:p>
        </p:txBody>
      </p:sp>
    </p:spTree>
    <p:extLst>
      <p:ext uri="{BB962C8B-B14F-4D97-AF65-F5344CB8AC3E}">
        <p14:creationId xmlns:p14="http://schemas.microsoft.com/office/powerpoint/2010/main" val="14552127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0"/>
          </a:xfrm>
          <a:prstGeom prst="rect">
            <a:avLst/>
          </a:prstGeom>
        </p:spPr>
        <p:txBody>
          <a:bodyPr vert="horz" lIns="96662" tIns="48331" rIns="96662" bIns="48331" rtlCol="0"/>
          <a:lstStyle>
            <a:lvl1pPr algn="l">
              <a:defRPr sz="1300"/>
            </a:lvl1pPr>
          </a:lstStyle>
          <a:p>
            <a:endParaRPr lang="en-US"/>
          </a:p>
        </p:txBody>
      </p:sp>
      <p:sp>
        <p:nvSpPr>
          <p:cNvPr id="3" name="Date Placeholder 2"/>
          <p:cNvSpPr>
            <a:spLocks noGrp="1"/>
          </p:cNvSpPr>
          <p:nvPr>
            <p:ph type="dt" idx="1"/>
          </p:nvPr>
        </p:nvSpPr>
        <p:spPr>
          <a:xfrm>
            <a:off x="4143588" y="0"/>
            <a:ext cx="3169920" cy="480060"/>
          </a:xfrm>
          <a:prstGeom prst="rect">
            <a:avLst/>
          </a:prstGeom>
        </p:spPr>
        <p:txBody>
          <a:bodyPr vert="horz" lIns="96662" tIns="48331" rIns="96662" bIns="48331" rtlCol="0"/>
          <a:lstStyle>
            <a:lvl1pPr algn="r">
              <a:defRPr sz="1300"/>
            </a:lvl1pPr>
          </a:lstStyle>
          <a:p>
            <a:fld id="{EA472CC8-96E2-DA4F-AF59-3658B4DBAA3C}" type="datetimeFigureOut">
              <a:rPr lang="en-US" smtClean="0"/>
              <a:pPr/>
              <a:t>1/7/2024</a:t>
            </a:fld>
            <a:endParaRPr lang="en-US"/>
          </a:p>
        </p:txBody>
      </p:sp>
      <p:sp>
        <p:nvSpPr>
          <p:cNvPr id="4" name="Slide Image Placeholder 3"/>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662" tIns="48331" rIns="96662" bIns="48331"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662" tIns="48331" rIns="96662"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6662" tIns="48331" rIns="96662"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8" y="9119474"/>
            <a:ext cx="3169920" cy="480060"/>
          </a:xfrm>
          <a:prstGeom prst="rect">
            <a:avLst/>
          </a:prstGeom>
        </p:spPr>
        <p:txBody>
          <a:bodyPr vert="horz" lIns="96662" tIns="48331" rIns="96662" bIns="48331" rtlCol="0" anchor="b"/>
          <a:lstStyle>
            <a:lvl1pPr algn="r">
              <a:defRPr sz="1300"/>
            </a:lvl1pPr>
          </a:lstStyle>
          <a:p>
            <a:fld id="{717347E0-AEBB-E840-BDD8-2436C83FF7EF}" type="slidenum">
              <a:rPr lang="en-US" smtClean="0"/>
              <a:pPr/>
              <a:t>‹#›</a:t>
            </a:fld>
            <a:endParaRPr lang="en-US"/>
          </a:p>
        </p:txBody>
      </p:sp>
    </p:spTree>
    <p:extLst>
      <p:ext uri="{BB962C8B-B14F-4D97-AF65-F5344CB8AC3E}">
        <p14:creationId xmlns:p14="http://schemas.microsoft.com/office/powerpoint/2010/main" val="10633956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a:t>
            </a:fld>
            <a:endParaRPr lang="en-US"/>
          </a:p>
        </p:txBody>
      </p:sp>
    </p:spTree>
    <p:extLst>
      <p:ext uri="{BB962C8B-B14F-4D97-AF65-F5344CB8AC3E}">
        <p14:creationId xmlns:p14="http://schemas.microsoft.com/office/powerpoint/2010/main" val="514327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10</a:t>
            </a:fld>
            <a:endParaRPr lang="en-US"/>
          </a:p>
        </p:txBody>
      </p:sp>
    </p:spTree>
    <p:extLst>
      <p:ext uri="{BB962C8B-B14F-4D97-AF65-F5344CB8AC3E}">
        <p14:creationId xmlns:p14="http://schemas.microsoft.com/office/powerpoint/2010/main" val="299284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11</a:t>
            </a:fld>
            <a:endParaRPr lang="en-US"/>
          </a:p>
        </p:txBody>
      </p:sp>
    </p:spTree>
    <p:extLst>
      <p:ext uri="{BB962C8B-B14F-4D97-AF65-F5344CB8AC3E}">
        <p14:creationId xmlns:p14="http://schemas.microsoft.com/office/powerpoint/2010/main" val="1220244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12</a:t>
            </a:fld>
            <a:endParaRPr lang="en-US"/>
          </a:p>
        </p:txBody>
      </p:sp>
    </p:spTree>
    <p:extLst>
      <p:ext uri="{BB962C8B-B14F-4D97-AF65-F5344CB8AC3E}">
        <p14:creationId xmlns:p14="http://schemas.microsoft.com/office/powerpoint/2010/main" val="3566126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13</a:t>
            </a:fld>
            <a:endParaRPr lang="en-US"/>
          </a:p>
        </p:txBody>
      </p:sp>
    </p:spTree>
    <p:extLst>
      <p:ext uri="{BB962C8B-B14F-4D97-AF65-F5344CB8AC3E}">
        <p14:creationId xmlns:p14="http://schemas.microsoft.com/office/powerpoint/2010/main" val="3829391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14</a:t>
            </a:fld>
            <a:endParaRPr lang="en-US"/>
          </a:p>
        </p:txBody>
      </p:sp>
    </p:spTree>
    <p:extLst>
      <p:ext uri="{BB962C8B-B14F-4D97-AF65-F5344CB8AC3E}">
        <p14:creationId xmlns:p14="http://schemas.microsoft.com/office/powerpoint/2010/main" val="2827208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15</a:t>
            </a:fld>
            <a:endParaRPr lang="en-US"/>
          </a:p>
        </p:txBody>
      </p:sp>
    </p:spTree>
    <p:extLst>
      <p:ext uri="{BB962C8B-B14F-4D97-AF65-F5344CB8AC3E}">
        <p14:creationId xmlns:p14="http://schemas.microsoft.com/office/powerpoint/2010/main" val="3751980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16</a:t>
            </a:fld>
            <a:endParaRPr lang="en-US"/>
          </a:p>
        </p:txBody>
      </p:sp>
    </p:spTree>
    <p:extLst>
      <p:ext uri="{BB962C8B-B14F-4D97-AF65-F5344CB8AC3E}">
        <p14:creationId xmlns:p14="http://schemas.microsoft.com/office/powerpoint/2010/main" val="3866513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17</a:t>
            </a:fld>
            <a:endParaRPr lang="en-US"/>
          </a:p>
        </p:txBody>
      </p:sp>
    </p:spTree>
    <p:extLst>
      <p:ext uri="{BB962C8B-B14F-4D97-AF65-F5344CB8AC3E}">
        <p14:creationId xmlns:p14="http://schemas.microsoft.com/office/powerpoint/2010/main" val="4219969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18</a:t>
            </a:fld>
            <a:endParaRPr lang="en-US"/>
          </a:p>
        </p:txBody>
      </p:sp>
    </p:spTree>
    <p:extLst>
      <p:ext uri="{BB962C8B-B14F-4D97-AF65-F5344CB8AC3E}">
        <p14:creationId xmlns:p14="http://schemas.microsoft.com/office/powerpoint/2010/main" val="244151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19</a:t>
            </a:fld>
            <a:endParaRPr lang="en-US"/>
          </a:p>
        </p:txBody>
      </p:sp>
    </p:spTree>
    <p:extLst>
      <p:ext uri="{BB962C8B-B14F-4D97-AF65-F5344CB8AC3E}">
        <p14:creationId xmlns:p14="http://schemas.microsoft.com/office/powerpoint/2010/main" val="115520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2</a:t>
            </a:fld>
            <a:endParaRPr lang="en-US"/>
          </a:p>
        </p:txBody>
      </p:sp>
    </p:spTree>
    <p:extLst>
      <p:ext uri="{BB962C8B-B14F-4D97-AF65-F5344CB8AC3E}">
        <p14:creationId xmlns:p14="http://schemas.microsoft.com/office/powerpoint/2010/main" val="1825932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20</a:t>
            </a:fld>
            <a:endParaRPr lang="en-US"/>
          </a:p>
        </p:txBody>
      </p:sp>
    </p:spTree>
    <p:extLst>
      <p:ext uri="{BB962C8B-B14F-4D97-AF65-F5344CB8AC3E}">
        <p14:creationId xmlns:p14="http://schemas.microsoft.com/office/powerpoint/2010/main" val="4163649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21</a:t>
            </a:fld>
            <a:endParaRPr lang="en-US"/>
          </a:p>
        </p:txBody>
      </p:sp>
    </p:spTree>
    <p:extLst>
      <p:ext uri="{BB962C8B-B14F-4D97-AF65-F5344CB8AC3E}">
        <p14:creationId xmlns:p14="http://schemas.microsoft.com/office/powerpoint/2010/main" val="2024636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22</a:t>
            </a:fld>
            <a:endParaRPr lang="en-US"/>
          </a:p>
        </p:txBody>
      </p:sp>
    </p:spTree>
    <p:extLst>
      <p:ext uri="{BB962C8B-B14F-4D97-AF65-F5344CB8AC3E}">
        <p14:creationId xmlns:p14="http://schemas.microsoft.com/office/powerpoint/2010/main" val="301947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23</a:t>
            </a:fld>
            <a:endParaRPr lang="en-US"/>
          </a:p>
        </p:txBody>
      </p:sp>
    </p:spTree>
    <p:extLst>
      <p:ext uri="{BB962C8B-B14F-4D97-AF65-F5344CB8AC3E}">
        <p14:creationId xmlns:p14="http://schemas.microsoft.com/office/powerpoint/2010/main" val="12711118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24</a:t>
            </a:fld>
            <a:endParaRPr lang="en-US"/>
          </a:p>
        </p:txBody>
      </p:sp>
    </p:spTree>
    <p:extLst>
      <p:ext uri="{BB962C8B-B14F-4D97-AF65-F5344CB8AC3E}">
        <p14:creationId xmlns:p14="http://schemas.microsoft.com/office/powerpoint/2010/main" val="232415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25</a:t>
            </a:fld>
            <a:endParaRPr lang="en-US"/>
          </a:p>
        </p:txBody>
      </p:sp>
    </p:spTree>
    <p:extLst>
      <p:ext uri="{BB962C8B-B14F-4D97-AF65-F5344CB8AC3E}">
        <p14:creationId xmlns:p14="http://schemas.microsoft.com/office/powerpoint/2010/main" val="873789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26</a:t>
            </a:fld>
            <a:endParaRPr lang="en-US"/>
          </a:p>
        </p:txBody>
      </p:sp>
    </p:spTree>
    <p:extLst>
      <p:ext uri="{BB962C8B-B14F-4D97-AF65-F5344CB8AC3E}">
        <p14:creationId xmlns:p14="http://schemas.microsoft.com/office/powerpoint/2010/main" val="146296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27</a:t>
            </a:fld>
            <a:endParaRPr lang="en-US"/>
          </a:p>
        </p:txBody>
      </p:sp>
    </p:spTree>
    <p:extLst>
      <p:ext uri="{BB962C8B-B14F-4D97-AF65-F5344CB8AC3E}">
        <p14:creationId xmlns:p14="http://schemas.microsoft.com/office/powerpoint/2010/main" val="18135940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28</a:t>
            </a:fld>
            <a:endParaRPr lang="en-US"/>
          </a:p>
        </p:txBody>
      </p:sp>
    </p:spTree>
    <p:extLst>
      <p:ext uri="{BB962C8B-B14F-4D97-AF65-F5344CB8AC3E}">
        <p14:creationId xmlns:p14="http://schemas.microsoft.com/office/powerpoint/2010/main" val="3417902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29</a:t>
            </a:fld>
            <a:endParaRPr lang="en-US"/>
          </a:p>
        </p:txBody>
      </p:sp>
    </p:spTree>
    <p:extLst>
      <p:ext uri="{BB962C8B-B14F-4D97-AF65-F5344CB8AC3E}">
        <p14:creationId xmlns:p14="http://schemas.microsoft.com/office/powerpoint/2010/main" val="51753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a:t>
            </a:fld>
            <a:endParaRPr lang="en-US"/>
          </a:p>
        </p:txBody>
      </p:sp>
    </p:spTree>
    <p:extLst>
      <p:ext uri="{BB962C8B-B14F-4D97-AF65-F5344CB8AC3E}">
        <p14:creationId xmlns:p14="http://schemas.microsoft.com/office/powerpoint/2010/main" val="14537581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30</a:t>
            </a:fld>
            <a:endParaRPr lang="en-US"/>
          </a:p>
        </p:txBody>
      </p:sp>
    </p:spTree>
    <p:extLst>
      <p:ext uri="{BB962C8B-B14F-4D97-AF65-F5344CB8AC3E}">
        <p14:creationId xmlns:p14="http://schemas.microsoft.com/office/powerpoint/2010/main" val="4260225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31</a:t>
            </a:fld>
            <a:endParaRPr lang="en-US"/>
          </a:p>
        </p:txBody>
      </p:sp>
    </p:spTree>
    <p:extLst>
      <p:ext uri="{BB962C8B-B14F-4D97-AF65-F5344CB8AC3E}">
        <p14:creationId xmlns:p14="http://schemas.microsoft.com/office/powerpoint/2010/main" val="1609053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32</a:t>
            </a:fld>
            <a:endParaRPr lang="en-US"/>
          </a:p>
        </p:txBody>
      </p:sp>
    </p:spTree>
    <p:extLst>
      <p:ext uri="{BB962C8B-B14F-4D97-AF65-F5344CB8AC3E}">
        <p14:creationId xmlns:p14="http://schemas.microsoft.com/office/powerpoint/2010/main" val="105925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7347E0-AEBB-E840-BDD8-2436C83FF7EF}" type="slidenum">
              <a:rPr lang="en-US" smtClean="0"/>
              <a:pPr/>
              <a:t>4</a:t>
            </a:fld>
            <a:endParaRPr lang="en-US"/>
          </a:p>
        </p:txBody>
      </p:sp>
    </p:spTree>
    <p:extLst>
      <p:ext uri="{BB962C8B-B14F-4D97-AF65-F5344CB8AC3E}">
        <p14:creationId xmlns:p14="http://schemas.microsoft.com/office/powerpoint/2010/main" val="2874500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5</a:t>
            </a:fld>
            <a:endParaRPr lang="en-US"/>
          </a:p>
        </p:txBody>
      </p:sp>
    </p:spTree>
    <p:extLst>
      <p:ext uri="{BB962C8B-B14F-4D97-AF65-F5344CB8AC3E}">
        <p14:creationId xmlns:p14="http://schemas.microsoft.com/office/powerpoint/2010/main" val="2265997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6</a:t>
            </a:fld>
            <a:endParaRPr lang="en-US"/>
          </a:p>
        </p:txBody>
      </p:sp>
    </p:spTree>
    <p:extLst>
      <p:ext uri="{BB962C8B-B14F-4D97-AF65-F5344CB8AC3E}">
        <p14:creationId xmlns:p14="http://schemas.microsoft.com/office/powerpoint/2010/main" val="2801469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7</a:t>
            </a:fld>
            <a:endParaRPr lang="en-US"/>
          </a:p>
        </p:txBody>
      </p:sp>
    </p:spTree>
    <p:extLst>
      <p:ext uri="{BB962C8B-B14F-4D97-AF65-F5344CB8AC3E}">
        <p14:creationId xmlns:p14="http://schemas.microsoft.com/office/powerpoint/2010/main" val="1917727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8</a:t>
            </a:fld>
            <a:endParaRPr lang="en-US"/>
          </a:p>
        </p:txBody>
      </p:sp>
    </p:spTree>
    <p:extLst>
      <p:ext uri="{BB962C8B-B14F-4D97-AF65-F5344CB8AC3E}">
        <p14:creationId xmlns:p14="http://schemas.microsoft.com/office/powerpoint/2010/main" val="2708825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7347E0-AEBB-E840-BDD8-2436C83FF7EF}" type="slidenum">
              <a:rPr lang="en-US" smtClean="0"/>
              <a:pPr/>
              <a:t>9</a:t>
            </a:fld>
            <a:endParaRPr lang="en-US"/>
          </a:p>
        </p:txBody>
      </p:sp>
    </p:spTree>
    <p:extLst>
      <p:ext uri="{BB962C8B-B14F-4D97-AF65-F5344CB8AC3E}">
        <p14:creationId xmlns:p14="http://schemas.microsoft.com/office/powerpoint/2010/main" val="917415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8348" y="1371600"/>
            <a:ext cx="8147304" cy="1344168"/>
          </a:xfrm>
        </p:spPr>
        <p:txBody>
          <a:bodyPr vert="horz" lIns="91440" tIns="45720" rIns="91440" bIns="45720" rtlCol="0" anchor="b" anchorCtr="0">
            <a:normAutofit/>
            <a:scene3d>
              <a:camera prst="orthographicFront"/>
              <a:lightRig rig="threePt" dir="t">
                <a:rot lat="0" lon="0" rev="10800000"/>
              </a:lightRig>
            </a:scene3d>
            <a:sp3d extrusionH="57150">
              <a:bevelT w="38100" h="38100" prst="relaxedInset"/>
              <a:bevelB w="38100" h="38100" prst="relaxedInset"/>
            </a:sp3d>
          </a:bodyPr>
          <a:lstStyle>
            <a:lvl1pPr algn="ctr" defTabSz="914400" rtl="0" eaLnBrk="1" latinLnBrk="0" hangingPunct="1">
              <a:lnSpc>
                <a:spcPts val="6400"/>
              </a:lnSpc>
              <a:spcBef>
                <a:spcPct val="0"/>
              </a:spcBef>
              <a:buNone/>
              <a:defRPr sz="6000" kern="1200">
                <a:solidFill>
                  <a:schemeClr val="bg1"/>
                </a:solidFill>
                <a:effectLst>
                  <a:outerShdw blurRad="25400" dist="19050" dir="4200000" algn="ctr" rotWithShape="0">
                    <a:schemeClr val="tx1">
                      <a:alpha val="40000"/>
                    </a:scheme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98348" y="2715767"/>
            <a:ext cx="8147304" cy="667512"/>
          </a:xfrm>
        </p:spPr>
        <p:txBody>
          <a:bodyPr vert="horz" lIns="91440" tIns="45720" rIns="91440" bIns="45720" rtlCol="0">
            <a:normAutofit/>
            <a:scene3d>
              <a:camera prst="orthographicFront"/>
              <a:lightRig rig="threePt" dir="t"/>
            </a:scene3d>
            <a:sp3d extrusionH="57150">
              <a:bevelT w="38100" h="38100" prst="relaxedInset"/>
              <a:bevelB w="38100" h="38100" prst="relaxedInset"/>
            </a:sp3d>
          </a:bodyPr>
          <a:lstStyle>
            <a:lvl1pPr marL="0" indent="0" algn="ctr" defTabSz="914400" rtl="0" eaLnBrk="1" latinLnBrk="0" hangingPunct="1">
              <a:spcBef>
                <a:spcPts val="0"/>
              </a:spcBef>
              <a:buClr>
                <a:schemeClr val="tx1">
                  <a:lumMod val="75000"/>
                  <a:lumOff val="25000"/>
                </a:schemeClr>
              </a:buClr>
              <a:buSzPct val="75000"/>
              <a:buFont typeface="Wingdings 2" pitchFamily="18" charset="2"/>
              <a:buNone/>
              <a:defRPr sz="2200" b="0" kern="1200" baseline="0">
                <a:solidFill>
                  <a:schemeClr val="bg1"/>
                </a:solidFill>
                <a:effectLst>
                  <a:outerShdw blurRad="25400" dist="25400" dir="4200000" algn="ctr" rotWithShape="0">
                    <a:schemeClr val="tx1">
                      <a:alpha val="4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7FF49AA-5FB4-B445-9D26-BF6666E25061}" type="datetime1">
              <a:rPr lang="en-US" smtClean="0"/>
              <a:t>1/7/2024</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DDA0CB-B01B-A748-B657-D0FAFEFFE4D8}" type="datetime1">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
        <p:nvSpPr>
          <p:cNvPr id="8" name="Picture Placeholder 2"/>
          <p:cNvSpPr>
            <a:spLocks noGrp="1"/>
          </p:cNvSpPr>
          <p:nvPr>
            <p:ph type="pic" idx="1"/>
          </p:nvPr>
        </p:nvSpPr>
        <p:spPr>
          <a:xfrm>
            <a:off x="4805045" y="430306"/>
            <a:ext cx="3840480" cy="5432612"/>
          </a:xfrm>
          <a:solidFill>
            <a:schemeClr val="bg1">
              <a:lumMod val="85000"/>
            </a:schemeClr>
          </a:solidFill>
          <a:ln w="127000" cap="sq">
            <a:solidFill>
              <a:schemeClr val="bg1"/>
            </a:solidFill>
            <a:miter lim="800000"/>
          </a:ln>
          <a:effectLst>
            <a:outerShdw blurRad="76200" dist="12700" dir="5400000" sx="100500" sy="100500" rotWithShape="0">
              <a:prstClr val="black">
                <a:alpha val="30000"/>
              </a:prstClr>
            </a:outerShdw>
          </a:effectLst>
          <a:scene3d>
            <a:camera prst="orthographicFront"/>
            <a:lightRig rig="threePt" dir="t"/>
          </a:scene3d>
          <a:sp3d extrusionH="50800">
            <a:extrusionClr>
              <a:schemeClr val="tx1"/>
            </a:extrusionClr>
            <a:contourClr>
              <a:schemeClr val="tx1"/>
            </a:contourClr>
          </a:sp3d>
        </p:spPr>
        <p:txBody>
          <a:bodyPr vert="horz" lIns="91440" tIns="45720" rIns="91440" bIns="45720" rtlCol="0">
            <a:normAutofit/>
          </a:bodyPr>
          <a:lstStyle>
            <a:lvl1pPr marL="457200" indent="-457200" algn="l" defTabSz="914400" rtl="0" eaLnBrk="1" latinLnBrk="0" hangingPunct="1">
              <a:spcBef>
                <a:spcPts val="2000"/>
              </a:spcBef>
              <a:buClr>
                <a:schemeClr val="accent2">
                  <a:lumMod val="50000"/>
                  <a:lumOff val="50000"/>
                </a:schemeClr>
              </a:buClr>
              <a:buSzPct val="75000"/>
              <a:buFont typeface="Wingdings 2" pitchFamily="18" charset="2"/>
              <a:buNone/>
              <a:defRPr sz="2200" kern="1200">
                <a:solidFill>
                  <a:schemeClr val="tx1">
                    <a:lumMod val="75000"/>
                    <a:lumOff val="2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AD67FF26-BBCD-DE4B-8024-454BBE5B4B8A}" type="datetime1">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1412" y="417513"/>
            <a:ext cx="1600200" cy="570865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11174" y="417513"/>
            <a:ext cx="6499225" cy="570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DB38A11-2C66-9448-88A1-A5E38107FCFA}" type="datetime1">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vert="horz" lIns="91440" tIns="45720" rIns="91440" bIns="45720" rtlCol="0" anchor="ctr"/>
          <a:lstStyle>
            <a:lvl1pPr marL="0" algn="l"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6F04C6C6-F4AD-7A44-B3AE-2505FDE24BD9}" type="datetime1">
              <a:rPr lang="en-US" smtClean="0"/>
              <a:t>1/7/2024</a:t>
            </a:fld>
            <a:endParaRPr lang="en-US"/>
          </a:p>
        </p:txBody>
      </p:sp>
      <p:sp>
        <p:nvSpPr>
          <p:cNvPr id="4" name="Footer Placeholder 3"/>
          <p:cNvSpPr>
            <a:spLocks noGrp="1"/>
          </p:cNvSpPr>
          <p:nvPr>
            <p:ph type="ftr" sz="quarter" idx="11"/>
          </p:nvPr>
        </p:nvSpPr>
        <p:spPr/>
        <p:txBody>
          <a:bodyPr vert="horz" lIns="91440" tIns="45720" rIns="91440" bIns="45720" rtlCol="0" anchor="ctr"/>
          <a:lstStyle>
            <a:lvl1pPr marL="0" algn="ct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endParaRPr lang="en-US"/>
          </a:p>
        </p:txBody>
      </p:sp>
      <p:sp>
        <p:nvSpPr>
          <p:cNvPr id="5" name="Slide Number Placeholder 4"/>
          <p:cNvSpPr>
            <a:spLocks noGrp="1"/>
          </p:cNvSpPr>
          <p:nvPr>
            <p:ph type="sldNum" sz="quarter" idx="12"/>
          </p:nvPr>
        </p:nvSpPr>
        <p:spPr/>
        <p:txBody>
          <a:bodyPr vert="horz" lIns="91440" tIns="45720" rIns="91440" bIns="45720" rtlCol="0" anchor="ctr"/>
          <a:lstStyle>
            <a:lvl1pPr marL="0" algn="r" defTabSz="914400" rtl="0" eaLnBrk="1" latinLnBrk="0" hangingPunct="1">
              <a:defRPr sz="1100" kern="1200">
                <a:solidFill>
                  <a:schemeClr val="bg1">
                    <a:lumMod val="75000"/>
                    <a:lumOff val="25000"/>
                  </a:schemeClr>
                </a:solidFill>
                <a:effectLst>
                  <a:outerShdw blurRad="25400" dist="12700" dir="4200000" algn="ctr" rotWithShape="0">
                    <a:schemeClr val="tx1">
                      <a:alpha val="40000"/>
                    </a:schemeClr>
                  </a:outerShdw>
                </a:effectLst>
                <a:latin typeface="+mn-lt"/>
                <a:ea typeface="+mn-ea"/>
                <a:cs typeface="+mn-cs"/>
              </a:defRPr>
            </a:lvl1pPr>
          </a:lstStyle>
          <a:p>
            <a:fld id="{38E06347-BC0D-4F40-B989-B890AD03D8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3C5506F-1ABF-0D40-986B-BA31E644D2DC}" type="datetime1">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498475" y="4343398"/>
            <a:ext cx="8147049" cy="1346013"/>
          </a:xfrm>
        </p:spPr>
        <p:txBody>
          <a:bodyPr>
            <a:normAutofit/>
            <a:scene3d>
              <a:camera prst="orthographicFront"/>
              <a:lightRig rig="threePt" dir="t">
                <a:rot lat="0" lon="0" rev="10800000"/>
              </a:lightRig>
            </a:scene3d>
            <a:sp3d extrusionH="57150">
              <a:bevelT w="38100" h="38100" prst="relaxedInset"/>
              <a:bevelB w="38100" h="38100" prst="relaxedInset"/>
            </a:sp3d>
          </a:bodyPr>
          <a:lstStyle>
            <a:lvl1pPr>
              <a:lnSpc>
                <a:spcPts val="6400"/>
              </a:lnSpc>
              <a:defRPr sz="6000">
                <a:solidFill>
                  <a:schemeClr val="bg1"/>
                </a:solidFill>
                <a:effectLst>
                  <a:outerShdw blurRad="25400" dist="19050" dir="4200000" algn="ctr" rotWithShape="0">
                    <a:schemeClr val="tx1">
                      <a:alpha val="40000"/>
                    </a:schemeClr>
                  </a:outerShdw>
                </a:effectLst>
              </a:defRPr>
            </a:lvl1pPr>
          </a:lstStyle>
          <a:p>
            <a:r>
              <a:rPr lang="en-US"/>
              <a:t>Click to edit Master title style</a:t>
            </a:r>
            <a:endParaRPr/>
          </a:p>
        </p:txBody>
      </p:sp>
      <p:sp>
        <p:nvSpPr>
          <p:cNvPr id="3" name="Subtitle 2"/>
          <p:cNvSpPr>
            <a:spLocks noGrp="1"/>
          </p:cNvSpPr>
          <p:nvPr>
            <p:ph type="subTitle" idx="1"/>
          </p:nvPr>
        </p:nvSpPr>
        <p:spPr>
          <a:xfrm>
            <a:off x="498475" y="5688105"/>
            <a:ext cx="8147050" cy="663387"/>
          </a:xfrm>
        </p:spPr>
        <p:txBody>
          <a:bodyPr>
            <a:scene3d>
              <a:camera prst="orthographicFront"/>
              <a:lightRig rig="threePt" dir="t"/>
            </a:scene3d>
            <a:sp3d extrusionH="57150">
              <a:bevelT w="38100" h="38100" prst="relaxedInset"/>
              <a:bevelB w="38100" h="38100" prst="relaxedInset"/>
            </a:sp3d>
          </a:bodyPr>
          <a:lstStyle>
            <a:lvl1pPr marL="0" indent="0" algn="ctr">
              <a:spcBef>
                <a:spcPts val="0"/>
              </a:spcBef>
              <a:buNone/>
              <a:defRPr b="0" baseline="0">
                <a:solidFill>
                  <a:schemeClr val="bg1"/>
                </a:solidFill>
                <a:effectLst>
                  <a:outerShdw blurRad="25400" dist="25400" dir="4200000" algn="ctr"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9E65AB05-FD93-AA42-AD07-984EF816C821}" type="datetime1">
              <a:rPr lang="en-US" smtClean="0"/>
              <a:t>1/7/2024</a:t>
            </a:fld>
            <a:endParaRPr lang="en-US"/>
          </a:p>
        </p:txBody>
      </p:sp>
      <p:sp>
        <p:nvSpPr>
          <p:cNvPr id="5" name="Footer Placeholder 4"/>
          <p:cNvSpPr>
            <a:spLocks noGrp="1"/>
          </p:cNvSpPr>
          <p:nvPr>
            <p:ph type="ftr" sz="quarter" idx="11"/>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effectLst>
                  <a:outerShdw blurRad="25400" dist="12700" dir="4200000" algn="ctr" rotWithShape="0">
                    <a:schemeClr val="tx1">
                      <a:alpha val="40000"/>
                    </a:schemeClr>
                  </a:outerShdw>
                </a:effectLst>
              </a:defRPr>
            </a:lvl1pPr>
          </a:lstStyle>
          <a:p>
            <a:fld id="{38E06347-BC0D-4F40-B989-B890AD03D868}" type="slidenum">
              <a:rPr lang="en-US" smtClean="0"/>
              <a:pPr/>
              <a:t>‹#›</a:t>
            </a:fld>
            <a:endParaRPr lang="en-US"/>
          </a:p>
        </p:txBody>
      </p:sp>
      <p:sp>
        <p:nvSpPr>
          <p:cNvPr id="8" name="Picture Placeholder 7"/>
          <p:cNvSpPr>
            <a:spLocks noGrp="1"/>
          </p:cNvSpPr>
          <p:nvPr>
            <p:ph type="pic" sz="quarter" idx="13"/>
          </p:nvPr>
        </p:nvSpPr>
        <p:spPr>
          <a:xfrm>
            <a:off x="1981200" y="685800"/>
            <a:ext cx="5181600" cy="3352800"/>
          </a:xfrm>
          <a:solidFill>
            <a:schemeClr val="tx1">
              <a:lumMod val="75000"/>
            </a:schemeClr>
          </a:solidFill>
          <a:ln w="127000" cap="sq">
            <a:solidFill>
              <a:schemeClr val="tx1"/>
            </a:solidFill>
            <a:miter lim="800000"/>
          </a:ln>
          <a:effectLst>
            <a:outerShdw blurRad="63500" sx="101000" sy="101000" algn="ctr" rotWithShape="0">
              <a:schemeClr val="bg2">
                <a:lumMod val="20000"/>
                <a:lumOff val="80000"/>
                <a:alpha val="40000"/>
              </a:schemeClr>
            </a:outerShdw>
          </a:effectLst>
          <a:scene3d>
            <a:camera prst="orthographicFront"/>
            <a:lightRig rig="twoPt" dir="t">
              <a:rot lat="0" lon="0" rev="9000000"/>
            </a:lightRig>
          </a:scene3d>
          <a:sp3d prstMaterial="matte">
            <a:bevelT w="12700" prst="relaxedInset"/>
            <a:bevelB w="38100" h="127000" prst="relaxedInset"/>
            <a:extrusionClr>
              <a:schemeClr val="tx1"/>
            </a:extrusionClr>
            <a:contourClr>
              <a:schemeClr val="tx1"/>
            </a:contourClr>
          </a:sp3d>
        </p:spPr>
        <p:txBody>
          <a:bodyPr/>
          <a:lstStyle>
            <a:lvl1pPr>
              <a:buNone/>
              <a:defRPr/>
            </a:lvl1pPr>
          </a:lstStyle>
          <a:p>
            <a:r>
              <a:rPr lang="en-US"/>
              <a:t>Click icon to add picture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475" y="1774826"/>
            <a:ext cx="8147050" cy="1873250"/>
          </a:xfrm>
        </p:spPr>
        <p:txBody>
          <a:bodyPr anchor="b" anchorCtr="0"/>
          <a:lstStyle>
            <a:lvl1pPr algn="ctr">
              <a:defRPr sz="6000" b="0" cap="none" baseline="0"/>
            </a:lvl1pPr>
          </a:lstStyle>
          <a:p>
            <a:r>
              <a:rPr lang="en-US"/>
              <a:t>Click to edit Master title style</a:t>
            </a:r>
            <a:endParaRPr/>
          </a:p>
        </p:txBody>
      </p:sp>
      <p:sp>
        <p:nvSpPr>
          <p:cNvPr id="3" name="Text Placeholder 2"/>
          <p:cNvSpPr>
            <a:spLocks noGrp="1"/>
          </p:cNvSpPr>
          <p:nvPr>
            <p:ph type="body" idx="1"/>
          </p:nvPr>
        </p:nvSpPr>
        <p:spPr>
          <a:xfrm>
            <a:off x="498475" y="3654519"/>
            <a:ext cx="8147050" cy="1500187"/>
          </a:xfrm>
        </p:spPr>
        <p:txBody>
          <a:bodyPr anchor="t" anchorCtr="0">
            <a:normAutofit/>
          </a:bodyPr>
          <a:lstStyle>
            <a:lvl1pPr marL="0" indent="0" algn="ctr">
              <a:spcBef>
                <a:spcPts val="0"/>
              </a:spcBef>
              <a:buNone/>
              <a:defRPr sz="22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476BB-CAEC-204D-8944-3B2715FBA477}" type="datetime1">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p>
            <a:r>
              <a:rPr lang="en-US"/>
              <a:t>Click to edit Master title style</a:t>
            </a:r>
            <a:endParaRPr/>
          </a:p>
        </p:txBody>
      </p:sp>
      <p:sp>
        <p:nvSpPr>
          <p:cNvPr id="3" name="Content Placeholder 2"/>
          <p:cNvSpPr>
            <a:spLocks noGrp="1"/>
          </p:cNvSpPr>
          <p:nvPr>
            <p:ph sz="half" idx="1"/>
          </p:nvPr>
        </p:nvSpPr>
        <p:spPr>
          <a:xfrm>
            <a:off x="498475"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05046" y="1762125"/>
            <a:ext cx="3840480" cy="4364038"/>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ACC0F619-B526-0040-87DC-1E2EC540FE6B}" type="datetime1">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452283"/>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98475"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8475"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05046" y="1550894"/>
            <a:ext cx="3840480" cy="715962"/>
          </a:xfrm>
        </p:spPr>
        <p:txBody>
          <a:bodyPr anchor="b"/>
          <a:lstStyle>
            <a:lvl1pPr marL="0" indent="0" algn="ctr">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05046" y="2541494"/>
            <a:ext cx="3840480" cy="3584668"/>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35DD30D5-4FF8-CF4B-9C66-1CC51F4DF38B}" type="datetime1">
              <a:rPr lang="en-US" smtClean="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06347-BC0D-4F40-B989-B890AD03D868}" type="slidenum">
              <a:rPr lang="en-US" smtClean="0"/>
              <a:pPr/>
              <a:t>‹#›</a:t>
            </a:fld>
            <a:endParaRPr lang="en-US"/>
          </a:p>
        </p:txBody>
      </p:sp>
      <p:cxnSp>
        <p:nvCxnSpPr>
          <p:cNvPr id="11" name="Straight Connector 10"/>
          <p:cNvCxnSpPr/>
          <p:nvPr/>
        </p:nvCxnSpPr>
        <p:spPr>
          <a:xfrm>
            <a:off x="502920"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805045" y="2353235"/>
            <a:ext cx="3840480" cy="1588"/>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655BE2F-4514-F649-A820-3409E8B211B6}" type="datetime1">
              <a:rPr lang="en-US" smtClean="0"/>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E85E9-EA82-EE4E-8CFB-822799F2D0EC}" type="datetime1">
              <a:rPr lang="en-US" smtClean="0"/>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7540" y="416859"/>
            <a:ext cx="3840480" cy="1994647"/>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792532" y="403412"/>
            <a:ext cx="3840480" cy="5722751"/>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497540" y="2438400"/>
            <a:ext cx="3840480" cy="3316942"/>
          </a:xfrm>
        </p:spPr>
        <p:txBody>
          <a:bodyPr>
            <a:normAutofit/>
          </a:bodyPr>
          <a:lstStyle>
            <a:lvl1pPr marL="0" indent="0" algn="ctr">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360588-083D-7445-B9C2-7D1315E62A51}" type="datetime1">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06347-BC0D-4F40-B989-B890AD03D8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5" y="94129"/>
            <a:ext cx="8147051" cy="1452283"/>
          </a:xfrm>
          <a:prstGeom prst="rect">
            <a:avLst/>
          </a:prstGeom>
        </p:spPr>
        <p:txBody>
          <a:bodyPr vert="horz" lIns="91440" tIns="45720" rIns="91440" bIns="45720" rtlCol="0" anchor="b" anchorCtr="0">
            <a:noAutofit/>
          </a:bodyPr>
          <a:lstStyle/>
          <a:p>
            <a:r>
              <a:rPr lang="en-US" dirty="0"/>
              <a:t>Click to edit Master title style</a:t>
            </a:r>
            <a:endParaRPr dirty="0"/>
          </a:p>
        </p:txBody>
      </p:sp>
      <p:sp>
        <p:nvSpPr>
          <p:cNvPr id="3" name="Text Placeholder 2"/>
          <p:cNvSpPr>
            <a:spLocks noGrp="1"/>
          </p:cNvSpPr>
          <p:nvPr>
            <p:ph type="body" idx="1"/>
          </p:nvPr>
        </p:nvSpPr>
        <p:spPr>
          <a:xfrm>
            <a:off x="498475" y="1761565"/>
            <a:ext cx="8147051" cy="43645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188259" y="6356350"/>
            <a:ext cx="2133600" cy="365125"/>
          </a:xfrm>
          <a:prstGeom prst="rect">
            <a:avLst/>
          </a:prstGeom>
        </p:spPr>
        <p:txBody>
          <a:bodyPr vert="horz" lIns="91440" tIns="45720" rIns="91440" bIns="45720" rtlCol="0" anchor="ctr"/>
          <a:lstStyle>
            <a:lvl1pPr algn="l">
              <a:defRPr sz="1100">
                <a:solidFill>
                  <a:schemeClr val="tx1">
                    <a:lumMod val="75000"/>
                    <a:lumOff val="25000"/>
                  </a:schemeClr>
                </a:solidFill>
              </a:defRPr>
            </a:lvl1pPr>
          </a:lstStyle>
          <a:p>
            <a:fld id="{BF48B01E-565E-D744-8F6F-916EAB403632}" type="datetime1">
              <a:rPr lang="en-US" smtClean="0"/>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6817659" y="6356350"/>
            <a:ext cx="2133600" cy="365125"/>
          </a:xfrm>
          <a:prstGeom prst="rect">
            <a:avLst/>
          </a:prstGeom>
        </p:spPr>
        <p:txBody>
          <a:bodyPr vert="horz" lIns="91440" tIns="45720" rIns="91440" bIns="45720" rtlCol="0" anchor="ctr"/>
          <a:lstStyle>
            <a:lvl1pPr algn="r">
              <a:defRPr sz="1100">
                <a:solidFill>
                  <a:schemeClr val="tx1">
                    <a:lumMod val="75000"/>
                    <a:lumOff val="25000"/>
                  </a:schemeClr>
                </a:solidFill>
              </a:defRPr>
            </a:lvl1pPr>
          </a:lstStyle>
          <a:p>
            <a:fld id="{EE18E161-C840-FB4F-B633-36084F6677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Lst>
  <p:hf hdr="0" ftr="0" dt="0"/>
  <p:txStyles>
    <p:titleStyle>
      <a:lvl1pPr algn="ctr" defTabSz="914400" rtl="0" eaLnBrk="1" latinLnBrk="0" hangingPunct="1">
        <a:spcBef>
          <a:spcPct val="0"/>
        </a:spcBef>
        <a:buNone/>
        <a:defRPr sz="5000" kern="1200">
          <a:solidFill>
            <a:schemeClr val="tx1"/>
          </a:solidFill>
          <a:latin typeface="Comic Sans MS"/>
          <a:ea typeface="+mj-ea"/>
          <a:cs typeface="+mj-cs"/>
        </a:defRPr>
      </a:lvl1pPr>
    </p:titleStyle>
    <p:bodyStyle>
      <a:lvl1pPr marL="457200" indent="-457200" algn="l" defTabSz="914400" rtl="0" eaLnBrk="1" latinLnBrk="0" hangingPunct="1">
        <a:spcBef>
          <a:spcPts val="2000"/>
        </a:spcBef>
        <a:buClr>
          <a:schemeClr val="tx1">
            <a:lumMod val="75000"/>
            <a:lumOff val="25000"/>
          </a:schemeClr>
        </a:buClr>
        <a:buSzPct val="75000"/>
        <a:buFont typeface="Wingdings" charset="2"/>
        <a:buChar char="Ø"/>
        <a:defRPr sz="2200" kern="1200">
          <a:solidFill>
            <a:schemeClr val="tx1"/>
          </a:solidFill>
          <a:latin typeface="Arial"/>
          <a:ea typeface="+mn-ea"/>
          <a:cs typeface="+mn-cs"/>
        </a:defRPr>
      </a:lvl1pPr>
      <a:lvl2pPr marL="914400" indent="-457200" algn="l" defTabSz="914400" rtl="0" eaLnBrk="1" latinLnBrk="0" hangingPunct="1">
        <a:spcBef>
          <a:spcPts val="600"/>
        </a:spcBef>
        <a:buClr>
          <a:schemeClr val="tx1">
            <a:lumMod val="50000"/>
            <a:lumOff val="50000"/>
          </a:schemeClr>
        </a:buClr>
        <a:buSzPct val="75000"/>
        <a:buFont typeface="Wingdings" charset="2"/>
        <a:buChar char="Ø"/>
        <a:defRPr sz="2000" kern="1200">
          <a:solidFill>
            <a:schemeClr val="tx1"/>
          </a:solidFill>
          <a:latin typeface="Arial"/>
          <a:ea typeface="+mn-ea"/>
          <a:cs typeface="+mn-cs"/>
        </a:defRPr>
      </a:lvl2pPr>
      <a:lvl3pPr marL="13716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3pPr>
      <a:lvl4pPr marL="1828800" indent="-457200" algn="l" defTabSz="914400" rtl="0" eaLnBrk="1" latinLnBrk="0" hangingPunct="1">
        <a:spcBef>
          <a:spcPts val="600"/>
        </a:spcBef>
        <a:buClr>
          <a:schemeClr val="tx1">
            <a:lumMod val="50000"/>
            <a:lumOff val="50000"/>
          </a:schemeClr>
        </a:buClr>
        <a:buSzPct val="75000"/>
        <a:buFont typeface="Wingdings" charset="2"/>
        <a:buChar char="Ø"/>
        <a:defRPr sz="1800" kern="1200">
          <a:solidFill>
            <a:schemeClr val="tx1"/>
          </a:solidFill>
          <a:latin typeface="Arial"/>
          <a:ea typeface="+mn-ea"/>
          <a:cs typeface="+mn-cs"/>
        </a:defRPr>
      </a:lvl4pPr>
      <a:lvl5pPr marL="2286000" indent="-457200" algn="l" defTabSz="914400" rtl="0" eaLnBrk="1" latinLnBrk="0" hangingPunct="1">
        <a:spcBef>
          <a:spcPts val="600"/>
        </a:spcBef>
        <a:buClr>
          <a:schemeClr val="tx1">
            <a:lumMod val="75000"/>
            <a:lumOff val="25000"/>
          </a:schemeClr>
        </a:buClr>
        <a:buSzPct val="75000"/>
        <a:buFont typeface="Wingdings" charset="2"/>
        <a:buChar char="Ø"/>
        <a:defRPr sz="1800" kern="1200">
          <a:solidFill>
            <a:schemeClr val="tx1"/>
          </a:solidFill>
          <a:latin typeface="Arial"/>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hyperlink" Target="http://www.cs.waikato.ac.nz/ml/wek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nvlabs.github.io/stylegan2/version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paperswithcode.com/paper/language-models-are-unsupervised-multitask"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ogin.uno.idm.oclc.org/login?url=https://search.ebscohost.com/login.aspx?direct=true&amp;db=nlebk&amp;AN=3406174&amp;site=ehost-live&amp;scope=site&amp;ebv=EB&amp;ppid=pp_Cov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stat.stanford.edu/~tibs/ElemStatLearn/"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2.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4.emf"/><Relationship Id="rId7" Type="http://schemas.openxmlformats.org/officeDocument/2006/relationships/image" Target="../media/image16.w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7.w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3.e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emf"/><Relationship Id="rId5" Type="http://schemas.openxmlformats.org/officeDocument/2006/relationships/oleObject" Target="../embeddings/oleObject10.bin"/><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2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3.wmf"/><Relationship Id="rId11" Type="http://schemas.openxmlformats.org/officeDocument/2006/relationships/image" Target="../media/image26.png"/><Relationship Id="rId5" Type="http://schemas.openxmlformats.org/officeDocument/2006/relationships/oleObject" Target="../embeddings/oleObject13.bin"/><Relationship Id="rId10" Type="http://schemas.openxmlformats.org/officeDocument/2006/relationships/image" Target="../media/image17.wmf"/><Relationship Id="rId4" Type="http://schemas.openxmlformats.org/officeDocument/2006/relationships/image" Target="../media/image12.wmf"/><Relationship Id="rId9" Type="http://schemas.openxmlformats.org/officeDocument/2006/relationships/oleObject" Target="../embeddings/oleObject15.bin"/></Relationships>
</file>

<file path=ppt/slides/_rels/slide26.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4.wm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8.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3.w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32.wmf"/><Relationship Id="rId4"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4.png"/><Relationship Id="rId7" Type="http://schemas.openxmlformats.org/officeDocument/2006/relationships/oleObject" Target="../embeddings/oleObject24.bin"/><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23.bin"/><Relationship Id="rId4" Type="http://schemas.openxmlformats.org/officeDocument/2006/relationships/image" Target="../media/image35.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26.bin"/><Relationship Id="rId4" Type="http://schemas.openxmlformats.org/officeDocument/2006/relationships/image" Target="../media/image3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hyperlink" Target="mailto:thoque@uno.edu"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brn.lsu.edu/"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s.uno.edu/~tamjid/publications.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uno.edu/academics/cos/computer-science/machine-learning-ai" TargetMode="External"/><Relationship Id="rId7" Type="http://schemas.openxmlformats.org/officeDocument/2006/relationships/hyperlink" Target="http://cs.uno.edu/~tamjid/courses/Syllabus_CSCI_6522_Hoque_Fall.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s.uno.edu/~tamjid/courses/Syllabus_CSCI_4588_5588_ML_II_Hoque_Fall.pdf" TargetMode="External"/><Relationship Id="rId5" Type="http://schemas.openxmlformats.org/officeDocument/2006/relationships/hyperlink" Target="http://cs.uno.edu/~tamjid/courses/Syllabus_CSCI_4587_5587_ML_I_Hoque_Spring.pdf" TargetMode="External"/><Relationship Id="rId4" Type="http://schemas.openxmlformats.org/officeDocument/2006/relationships/hyperlink" Target="https://www.uno.edu/academics/cos/computer-science/certificates/machine-learnin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kdnuggets.com/2020/06/data-science-tools-popularity-animated.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762" y="2120112"/>
            <a:ext cx="8839200" cy="3249168"/>
          </a:xfrm>
        </p:spPr>
        <p:txBody>
          <a:bodyPr>
            <a:normAutofit fontScale="90000"/>
          </a:bodyPr>
          <a:lstStyle/>
          <a:p>
            <a:r>
              <a:rPr lang="en-US" dirty="0"/>
              <a:t>CSCI 6521</a:t>
            </a:r>
            <a:br>
              <a:rPr lang="en-US" dirty="0"/>
            </a:br>
            <a:r>
              <a:rPr lang="en-US" dirty="0"/>
              <a:t>Advanced </a:t>
            </a:r>
            <a:r>
              <a:rPr lang="en-US" sz="5300" dirty="0"/>
              <a:t>Machine Learning I</a:t>
            </a:r>
            <a:br>
              <a:rPr lang="en-US" sz="5300" dirty="0"/>
            </a:br>
            <a:br>
              <a:rPr lang="en-US" sz="5300" dirty="0"/>
            </a:br>
            <a:r>
              <a:rPr lang="en-US" sz="5300" dirty="0"/>
              <a:t>Chapter 01:</a:t>
            </a:r>
            <a:br>
              <a:rPr lang="en-US" sz="5300" dirty="0"/>
            </a:br>
            <a:r>
              <a:rPr lang="en-US" sz="4400" dirty="0"/>
              <a:t>Generative Model</a:t>
            </a:r>
            <a:br>
              <a:rPr lang="en-US" sz="4400" dirty="0"/>
            </a:br>
            <a:endParaRPr lang="en-US" sz="4800" dirty="0"/>
          </a:p>
        </p:txBody>
      </p:sp>
      <p:sp>
        <p:nvSpPr>
          <p:cNvPr id="4" name="Subtitle 2"/>
          <p:cNvSpPr txBox="1">
            <a:spLocks/>
          </p:cNvSpPr>
          <p:nvPr/>
        </p:nvSpPr>
        <p:spPr>
          <a:xfrm>
            <a:off x="539496" y="4742688"/>
            <a:ext cx="8147304" cy="667512"/>
          </a:xfrm>
          <a:prstGeom prst="rect">
            <a:avLst/>
          </a:prstGeom>
        </p:spPr>
        <p:txBody>
          <a:bodyPr vert="horz" lIns="91440" tIns="45720" rIns="91440" bIns="45720" rtlCol="0">
            <a:noAutofit/>
            <a:scene3d>
              <a:camera prst="orthographicFront"/>
              <a:lightRig rig="threePt" dir="t"/>
            </a:scene3d>
            <a:sp3d extrusionH="57150">
              <a:bevelT w="38100" h="38100" prst="relaxedInset"/>
              <a:bevelB w="38100" h="38100" prst="relaxedInset"/>
            </a:sp3d>
          </a:bodyPr>
          <a:lstStyle/>
          <a:p>
            <a:pPr marL="0" marR="0" lvl="0" indent="0" algn="ctr" defTabSz="914400" rtl="0" eaLnBrk="1" fontAlgn="auto" latinLnBrk="0" hangingPunct="1">
              <a:lnSpc>
                <a:spcPct val="100000"/>
              </a:lnSpc>
              <a:spcBef>
                <a:spcPts val="0"/>
              </a:spcBef>
              <a:spcAft>
                <a:spcPts val="0"/>
              </a:spcAft>
              <a:buClr>
                <a:schemeClr val="tx1">
                  <a:lumMod val="75000"/>
                  <a:lumOff val="25000"/>
                </a:schemeClr>
              </a:buClr>
              <a:buSzPct val="75000"/>
              <a:buFont typeface="Wingdings 2" pitchFamily="18" charset="2"/>
              <a:buNone/>
              <a:tabLst/>
              <a:defRPr/>
            </a:pPr>
            <a:endParaRPr kumimoji="0" lang="en-US" sz="4000" b="0" i="0" u="none" strike="noStrike" kern="1200" cap="none" spc="0" normalizeH="0" baseline="0" noProof="0" dirty="0">
              <a:ln>
                <a:noFill/>
              </a:ln>
              <a:solidFill>
                <a:schemeClr val="bg1"/>
              </a:solidFill>
              <a:effectLst>
                <a:outerShdw blurRad="25400" dist="25400" dir="4200000" algn="ctr" rotWithShape="0">
                  <a:schemeClr val="tx1">
                    <a:alpha val="40000"/>
                  </a:schemeClr>
                </a:outerShdw>
              </a:effectLst>
              <a:uLnTx/>
              <a:uFillTx/>
              <a:latin typeface="+mn-lt"/>
              <a:ea typeface="+mn-ea"/>
              <a:cs typeface="+mn-cs"/>
            </a:endParaRPr>
          </a:p>
        </p:txBody>
      </p:sp>
      <p:sp>
        <p:nvSpPr>
          <p:cNvPr id="3" name="TextBox 2"/>
          <p:cNvSpPr txBox="1"/>
          <p:nvPr/>
        </p:nvSpPr>
        <p:spPr>
          <a:xfrm>
            <a:off x="2743200" y="5608821"/>
            <a:ext cx="4191000" cy="461665"/>
          </a:xfrm>
          <a:prstGeom prst="rect">
            <a:avLst/>
          </a:prstGeom>
          <a:noFill/>
        </p:spPr>
        <p:txBody>
          <a:bodyPr wrap="square" rtlCol="0">
            <a:spAutoFit/>
          </a:bodyPr>
          <a:lstStyle/>
          <a:p>
            <a:pPr algn="ctr"/>
            <a:r>
              <a:rPr lang="en-US" sz="2400" dirty="0" err="1"/>
              <a:t>Md</a:t>
            </a:r>
            <a:r>
              <a:rPr lang="en-US" sz="2400" dirty="0"/>
              <a:t> </a:t>
            </a:r>
            <a:r>
              <a:rPr lang="en-US" sz="2400" dirty="0" err="1"/>
              <a:t>Tamjidul</a:t>
            </a:r>
            <a:r>
              <a:rPr lang="en-US" sz="2400" dirty="0"/>
              <a:t> </a:t>
            </a:r>
            <a:r>
              <a:rPr lang="en-US" sz="2400" dirty="0" err="1"/>
              <a:t>Hoque</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304800"/>
            <a:ext cx="8147051" cy="1981200"/>
          </a:xfrm>
        </p:spPr>
        <p:txBody>
          <a:bodyPr/>
          <a:lstStyle/>
          <a:p>
            <a:r>
              <a:rPr lang="en-US" sz="6600" b="1" dirty="0"/>
              <a:t>Generative Model</a:t>
            </a:r>
            <a:br>
              <a:rPr lang="en-US" dirty="0"/>
            </a:br>
            <a:endParaRPr lang="en-US" dirty="0"/>
          </a:p>
        </p:txBody>
      </p:sp>
      <p:sp>
        <p:nvSpPr>
          <p:cNvPr id="3" name="Content Placeholder 2"/>
          <p:cNvSpPr>
            <a:spLocks noGrp="1"/>
          </p:cNvSpPr>
          <p:nvPr>
            <p:ph idx="1"/>
          </p:nvPr>
        </p:nvSpPr>
        <p:spPr>
          <a:xfrm>
            <a:off x="498475" y="2362200"/>
            <a:ext cx="8147051" cy="2124635"/>
          </a:xfrm>
        </p:spPr>
        <p:txBody>
          <a:bodyPr>
            <a:normAutofit/>
          </a:bodyPr>
          <a:lstStyle/>
          <a:p>
            <a:pPr lvl="1"/>
            <a:r>
              <a:rPr lang="en-US" sz="3200" dirty="0">
                <a:solidFill>
                  <a:srgbClr val="0D0450"/>
                </a:solidFill>
              </a:rPr>
              <a:t>Some Preliminaries</a:t>
            </a:r>
            <a:r>
              <a:rPr lang="en-US" sz="3200" dirty="0"/>
              <a:t> </a:t>
            </a:r>
          </a:p>
          <a:p>
            <a:pPr lvl="2"/>
            <a:r>
              <a:rPr lang="en-US" sz="2800" dirty="0"/>
              <a:t>Pages:  1 to 7 from the lecture note.</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10</a:t>
            </a:fld>
            <a:endParaRPr lang="en-US"/>
          </a:p>
        </p:txBody>
      </p:sp>
    </p:spTree>
    <p:extLst>
      <p:ext uri="{BB962C8B-B14F-4D97-AF65-F5344CB8AC3E}">
        <p14:creationId xmlns:p14="http://schemas.microsoft.com/office/powerpoint/2010/main" val="626101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r>
              <a:rPr lang="en-US" sz="4000" u="sng" dirty="0"/>
              <a:t>Bias-Variance Decomposition</a:t>
            </a:r>
          </a:p>
        </p:txBody>
      </p:sp>
      <p:sp>
        <p:nvSpPr>
          <p:cNvPr id="3" name="Content Placeholder 2"/>
          <p:cNvSpPr>
            <a:spLocks noGrp="1"/>
          </p:cNvSpPr>
          <p:nvPr>
            <p:ph idx="1"/>
          </p:nvPr>
        </p:nvSpPr>
        <p:spPr>
          <a:xfrm>
            <a:off x="210671" y="1066800"/>
            <a:ext cx="8722658" cy="5562600"/>
          </a:xfrm>
        </p:spPr>
        <p:txBody>
          <a:bodyPr/>
          <a:lstStyle/>
          <a:p>
            <a:r>
              <a:rPr lang="en-US" sz="2000" dirty="0"/>
              <a:t>The variance measures the extent to which the solutions for individual data sets vary around their average and hence this measures the extent to which the function </a:t>
            </a:r>
            <a:r>
              <a:rPr lang="en-US" sz="2000" i="1" dirty="0"/>
              <a:t>f</a:t>
            </a:r>
            <a:r>
              <a:rPr lang="en-US" sz="2000" dirty="0"/>
              <a:t>(</a:t>
            </a:r>
            <a:r>
              <a:rPr lang="en-US" sz="2000" i="1" dirty="0"/>
              <a:t>X</a:t>
            </a:r>
            <a:r>
              <a:rPr lang="en-US" sz="2000" dirty="0"/>
              <a:t>) is sensitive to the particular choice of data set.</a:t>
            </a:r>
          </a:p>
          <a:p>
            <a:r>
              <a:rPr lang="en-US" sz="2000" dirty="0"/>
              <a:t>The bias represents the extent to which the average prediction over all data sets differs from the desired regression function. </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11</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2803072" y="566058"/>
          <a:ext cx="3124199" cy="533400"/>
        </p:xfrm>
        <a:graphic>
          <a:graphicData uri="http://schemas.openxmlformats.org/presentationml/2006/ole">
            <mc:AlternateContent xmlns:mc="http://schemas.openxmlformats.org/markup-compatibility/2006">
              <mc:Choice xmlns:v="urn:schemas-microsoft-com:vml" Requires="v">
                <p:oleObj name="Equation" r:id="rId3" imgW="1167893" imgH="203112" progId="Equation.3">
                  <p:embed/>
                </p:oleObj>
              </mc:Choice>
              <mc:Fallback>
                <p:oleObj name="Equation" r:id="rId3" imgW="1167893" imgH="203112"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072" y="566058"/>
                        <a:ext cx="3124199" cy="533400"/>
                      </a:xfrm>
                      <a:prstGeom prst="rect">
                        <a:avLst/>
                      </a:prstGeom>
                      <a:noFill/>
                    </p:spPr>
                  </p:pic>
                </p:oleObj>
              </mc:Fallback>
            </mc:AlternateContent>
          </a:graphicData>
        </a:graphic>
      </p:graphicFrame>
      <p:pic>
        <p:nvPicPr>
          <p:cNvPr id="2355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1575" y="2868387"/>
            <a:ext cx="5816028" cy="4021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5927271" y="6721475"/>
            <a:ext cx="702129" cy="0"/>
          </a:xfrm>
          <a:prstGeom prst="straightConnector1">
            <a:avLst/>
          </a:prstGeom>
          <a:ln cmpd="sng">
            <a:solidFill>
              <a:srgbClr val="4E52F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981200" y="3048000"/>
            <a:ext cx="0" cy="533400"/>
          </a:xfrm>
          <a:prstGeom prst="straightConnector1">
            <a:avLst/>
          </a:prstGeom>
          <a:ln cmpd="sng">
            <a:solidFill>
              <a:srgbClr val="4E52F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338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94129"/>
            <a:ext cx="8798858" cy="896471"/>
          </a:xfrm>
        </p:spPr>
        <p:txBody>
          <a:bodyPr/>
          <a:lstStyle/>
          <a:p>
            <a:r>
              <a:rPr lang="en-US" dirty="0"/>
              <a:t>Exercise using Weka</a:t>
            </a:r>
          </a:p>
        </p:txBody>
      </p:sp>
      <p:sp>
        <p:nvSpPr>
          <p:cNvPr id="3" name="Content Placeholder 2"/>
          <p:cNvSpPr>
            <a:spLocks noGrp="1"/>
          </p:cNvSpPr>
          <p:nvPr>
            <p:ph idx="1"/>
          </p:nvPr>
        </p:nvSpPr>
        <p:spPr>
          <a:xfrm>
            <a:off x="0" y="990600"/>
            <a:ext cx="9144000" cy="5730874"/>
          </a:xfrm>
        </p:spPr>
        <p:txBody>
          <a:bodyPr/>
          <a:lstStyle/>
          <a:p>
            <a:r>
              <a:rPr lang="en-US" dirty="0"/>
              <a:t>Check </a:t>
            </a:r>
            <a:r>
              <a:rPr lang="en-US" i="1" dirty="0"/>
              <a:t>Exercise.zip</a:t>
            </a:r>
            <a:r>
              <a:rPr lang="en-US" dirty="0"/>
              <a:t> in Moodle</a:t>
            </a:r>
          </a:p>
          <a:p>
            <a:endParaRPr lang="en-US" dirty="0"/>
          </a:p>
          <a:p>
            <a:endParaRPr lang="en-US" dirty="0"/>
          </a:p>
          <a:p>
            <a:endParaRPr lang="en-US" dirty="0"/>
          </a:p>
          <a:p>
            <a:endParaRPr lang="en-US" dirty="0"/>
          </a:p>
          <a:p>
            <a:endParaRPr lang="en-US" dirty="0"/>
          </a:p>
          <a:p>
            <a:endParaRPr lang="en-US" dirty="0"/>
          </a:p>
          <a:p>
            <a:endParaRPr lang="en-US" dirty="0"/>
          </a:p>
          <a:p>
            <a:r>
              <a:rPr lang="en-US" dirty="0" err="1"/>
              <a:t>Weka</a:t>
            </a:r>
            <a:r>
              <a:rPr lang="en-US" dirty="0"/>
              <a:t> is a java based software to explore machine-learning and Data-mining approaches: </a:t>
            </a:r>
            <a:r>
              <a:rPr lang="en-US" dirty="0">
                <a:hlinkClick r:id="rId3"/>
              </a:rPr>
              <a:t>http://www.cs.waikato.ac.nz/ml/weka/</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12</a:t>
            </a:fld>
            <a:endParaRPr lang="en-US"/>
          </a:p>
        </p:txBody>
      </p:sp>
      <p:pic>
        <p:nvPicPr>
          <p:cNvPr id="2150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752600"/>
            <a:ext cx="7772871"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283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 Law/Theorem</a:t>
            </a:r>
          </a:p>
        </p:txBody>
      </p:sp>
      <p:sp>
        <p:nvSpPr>
          <p:cNvPr id="3" name="Content Placeholder 2"/>
          <p:cNvSpPr>
            <a:spLocks noGrp="1"/>
          </p:cNvSpPr>
          <p:nvPr>
            <p:ph idx="1"/>
          </p:nvPr>
        </p:nvSpPr>
        <p:spPr>
          <a:xfrm>
            <a:off x="228601" y="3352800"/>
            <a:ext cx="8722658" cy="3154363"/>
          </a:xfrm>
        </p:spPr>
        <p:txBody>
          <a:bodyPr/>
          <a:lstStyle/>
          <a:p>
            <a:r>
              <a:rPr lang="en-US" u="sng" dirty="0"/>
              <a:t>Example</a:t>
            </a:r>
            <a:r>
              <a:rPr lang="en-US" dirty="0"/>
              <a:t>: Suppose, we have invented an influenza tester. Now, say 5% of the population is sneezing due to the cold season. Running test on sneezing people, 90% test returned positive for influenza testing. Given a person is NOT sneezing the test comes out positive 15% of the time. For a positive detection what is the chance that the person is sneezing?</a:t>
            </a:r>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13</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nvGraphicFramePr>
        <p:xfrm>
          <a:off x="3418114" y="1981200"/>
          <a:ext cx="2942544" cy="952500"/>
        </p:xfrm>
        <a:graphic>
          <a:graphicData uri="http://schemas.openxmlformats.org/presentationml/2006/ole">
            <mc:AlternateContent xmlns:mc="http://schemas.openxmlformats.org/markup-compatibility/2006">
              <mc:Choice xmlns:v="urn:schemas-microsoft-com:vml" Requires="v">
                <p:oleObj name="Equation" r:id="rId3" imgW="1651000" imgH="533400" progId="Equation.3">
                  <p:embed/>
                </p:oleObj>
              </mc:Choice>
              <mc:Fallback>
                <p:oleObj name="Equation" r:id="rId3" imgW="1651000" imgH="533400" progId="Equation.3">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8114" y="1981200"/>
                        <a:ext cx="2942544" cy="952500"/>
                      </a:xfrm>
                      <a:prstGeom prst="rect">
                        <a:avLst/>
                      </a:prstGeom>
                      <a:noFill/>
                    </p:spPr>
                  </p:pic>
                </p:oleObj>
              </mc:Fallback>
            </mc:AlternateContent>
          </a:graphicData>
        </a:graphic>
      </p:graphicFrame>
    </p:spTree>
    <p:extLst>
      <p:ext uri="{BB962C8B-B14F-4D97-AF65-F5344CB8AC3E}">
        <p14:creationId xmlns:p14="http://schemas.microsoft.com/office/powerpoint/2010/main" val="130931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sz="4400" dirty="0"/>
              <a:t>Some Important Preliminaries</a:t>
            </a:r>
            <a:endParaRPr lang="en-US" dirty="0"/>
          </a:p>
        </p:txBody>
      </p:sp>
      <p:sp>
        <p:nvSpPr>
          <p:cNvPr id="3" name="Content Placeholder 2"/>
          <p:cNvSpPr>
            <a:spLocks noGrp="1"/>
          </p:cNvSpPr>
          <p:nvPr>
            <p:ph idx="1"/>
          </p:nvPr>
        </p:nvSpPr>
        <p:spPr>
          <a:xfrm>
            <a:off x="228600" y="1143000"/>
            <a:ext cx="8534399" cy="4983163"/>
          </a:xfrm>
        </p:spPr>
        <p:txBody>
          <a:bodyPr/>
          <a:lstStyle/>
          <a:p>
            <a:endParaRPr lang="en-US" dirty="0"/>
          </a:p>
          <a:p>
            <a:r>
              <a:rPr lang="en-US" dirty="0"/>
              <a:t>Pages: ~09 to 14 - we will discuss the followings:</a:t>
            </a:r>
          </a:p>
          <a:p>
            <a:endParaRPr lang="en-US" dirty="0"/>
          </a:p>
          <a:p>
            <a:pPr lvl="1"/>
            <a:r>
              <a:rPr lang="en-US" dirty="0"/>
              <a:t>Gaussian or Normal Distribution</a:t>
            </a:r>
          </a:p>
          <a:p>
            <a:pPr lvl="1"/>
            <a:r>
              <a:rPr lang="en-US" dirty="0"/>
              <a:t>Probability Density Function</a:t>
            </a:r>
          </a:p>
          <a:p>
            <a:pPr lvl="1"/>
            <a:r>
              <a:rPr lang="en-US" dirty="0"/>
              <a:t>Likelihood Functions</a:t>
            </a:r>
          </a:p>
          <a:p>
            <a:pPr lvl="1"/>
            <a:r>
              <a:rPr lang="en-US" dirty="0"/>
              <a:t>Maximum Likelihood Estimation (MLE)</a:t>
            </a:r>
          </a:p>
          <a:p>
            <a:pPr lvl="1"/>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14</a:t>
            </a:fld>
            <a:endParaRPr lang="en-US"/>
          </a:p>
        </p:txBody>
      </p:sp>
    </p:spTree>
    <p:extLst>
      <p:ext uri="{BB962C8B-B14F-4D97-AF65-F5344CB8AC3E}">
        <p14:creationId xmlns:p14="http://schemas.microsoft.com/office/powerpoint/2010/main" val="3639017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228600"/>
            <a:ext cx="8147051" cy="820271"/>
          </a:xfrm>
        </p:spPr>
        <p:txBody>
          <a:bodyPr/>
          <a:lstStyle/>
          <a:p>
            <a:r>
              <a:rPr lang="en-US" sz="4400" dirty="0"/>
              <a:t>Gaussian Distributions</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15</a:t>
            </a:fld>
            <a:endParaRPr lang="en-US"/>
          </a:p>
        </p:txBody>
      </p:sp>
      <p:pic>
        <p:nvPicPr>
          <p:cNvPr id="378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7004" y="1069000"/>
            <a:ext cx="7502596" cy="479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8208"/>
          <a:stretch/>
        </p:blipFill>
        <p:spPr bwMode="auto">
          <a:xfrm>
            <a:off x="228601" y="5960177"/>
            <a:ext cx="8722658" cy="396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742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972671"/>
          </a:xfrm>
        </p:spPr>
        <p:txBody>
          <a:bodyPr/>
          <a:lstStyle/>
          <a:p>
            <a:r>
              <a:rPr lang="en-US" dirty="0"/>
              <a:t>Generative Model</a:t>
            </a:r>
          </a:p>
        </p:txBody>
      </p:sp>
      <p:sp>
        <p:nvSpPr>
          <p:cNvPr id="3" name="Content Placeholder 2"/>
          <p:cNvSpPr>
            <a:spLocks noGrp="1"/>
          </p:cNvSpPr>
          <p:nvPr>
            <p:ph idx="1"/>
          </p:nvPr>
        </p:nvSpPr>
        <p:spPr>
          <a:xfrm>
            <a:off x="401637" y="1066800"/>
            <a:ext cx="8340725" cy="5486400"/>
          </a:xfrm>
        </p:spPr>
        <p:txBody>
          <a:bodyPr/>
          <a:lstStyle/>
          <a:p>
            <a:pPr algn="just"/>
            <a:r>
              <a:rPr lang="en-US" u="sng" dirty="0"/>
              <a:t>Definition</a:t>
            </a:r>
            <a:r>
              <a:rPr lang="en-US" dirty="0"/>
              <a:t>: A generative model describes how a dataset is generated in terms of a probabilistic model. By sampling from this model, we are able to generate new data.</a:t>
            </a:r>
          </a:p>
          <a:p>
            <a:pPr algn="just"/>
            <a:endParaRPr lang="en-US" sz="1000" dirty="0"/>
          </a:p>
          <a:p>
            <a:pPr algn="just"/>
            <a:r>
              <a:rPr lang="en-US" u="sng" dirty="0"/>
              <a:t>Example</a:t>
            </a:r>
            <a:r>
              <a:rPr lang="en-US" dirty="0"/>
              <a:t>:</a:t>
            </a:r>
          </a:p>
          <a:p>
            <a:pPr lvl="1" algn="just">
              <a:spcBef>
                <a:spcPts val="0"/>
              </a:spcBef>
              <a:spcAft>
                <a:spcPts val="1800"/>
              </a:spcAft>
            </a:pPr>
            <a:r>
              <a:rPr lang="en-US" dirty="0"/>
              <a:t>Suppose we have a dataset containing images of horses. </a:t>
            </a:r>
          </a:p>
          <a:p>
            <a:pPr lvl="1" algn="just">
              <a:spcBef>
                <a:spcPts val="0"/>
              </a:spcBef>
              <a:spcAft>
                <a:spcPts val="1800"/>
              </a:spcAft>
            </a:pPr>
            <a:r>
              <a:rPr lang="en-US" dirty="0"/>
              <a:t>We may wish to build a model that can generate a new image of a horse that has never existed but still looks real because the model has learned the general rules that govern the appearance of a horse. </a:t>
            </a:r>
          </a:p>
          <a:p>
            <a:pPr lvl="1" algn="just">
              <a:spcBef>
                <a:spcPts val="0"/>
              </a:spcBef>
              <a:spcAft>
                <a:spcPts val="1800"/>
              </a:spcAft>
            </a:pPr>
            <a:r>
              <a:rPr lang="en-US" dirty="0"/>
              <a:t>This is the kind of problem that can be solved using generative modeling.</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16</a:t>
            </a:fld>
            <a:endParaRPr lang="en-US"/>
          </a:p>
        </p:txBody>
      </p:sp>
    </p:spTree>
    <p:extLst>
      <p:ext uri="{BB962C8B-B14F-4D97-AF65-F5344CB8AC3E}">
        <p14:creationId xmlns:p14="http://schemas.microsoft.com/office/powerpoint/2010/main" val="391097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972671"/>
          </a:xfrm>
        </p:spPr>
        <p:txBody>
          <a:bodyPr/>
          <a:lstStyle/>
          <a:p>
            <a:r>
              <a:rPr lang="en-US" dirty="0"/>
              <a:t>… Generative Model</a:t>
            </a:r>
          </a:p>
        </p:txBody>
      </p:sp>
      <p:sp>
        <p:nvSpPr>
          <p:cNvPr id="3" name="Content Placeholder 2"/>
          <p:cNvSpPr>
            <a:spLocks noGrp="1"/>
          </p:cNvSpPr>
          <p:nvPr>
            <p:ph idx="1"/>
          </p:nvPr>
        </p:nvSpPr>
        <p:spPr>
          <a:xfrm>
            <a:off x="401637" y="1066800"/>
            <a:ext cx="8340725" cy="5486400"/>
          </a:xfrm>
        </p:spPr>
        <p:txBody>
          <a:bodyPr/>
          <a:lstStyle/>
          <a:p>
            <a:pPr marL="0" indent="0">
              <a:buNone/>
            </a:pPr>
            <a:r>
              <a:rPr lang="en-US" dirty="0"/>
              <a:t>There has been increased media attention on generative modeling projects such as: </a:t>
            </a:r>
          </a:p>
          <a:p>
            <a:r>
              <a:rPr lang="en-US" dirty="0"/>
              <a:t>StyleGAN (GAN stands for Generative Adversarial Networks) from NVIDIA, which is able to create hyper-realistic images of human faces, see </a:t>
            </a:r>
            <a:r>
              <a:rPr lang="en-US" dirty="0">
                <a:hlinkClick r:id="rId3"/>
              </a:rPr>
              <a:t>https://nvlabs.github.io/stylegan2/versions.html</a:t>
            </a:r>
            <a:endParaRPr lang="en-US" dirty="0"/>
          </a:p>
          <a:p>
            <a:r>
              <a:rPr lang="en-US" dirty="0"/>
              <a:t>the GPT-2 language model from </a:t>
            </a:r>
            <a:r>
              <a:rPr lang="en-US" dirty="0" err="1"/>
              <a:t>OpenAI</a:t>
            </a:r>
            <a:r>
              <a:rPr lang="en-US" dirty="0"/>
              <a:t>, which is able to complete a passage of text given a short introductory paragraph. See “Language Models Are Unsupervised Multitask Learners”, paper here: </a:t>
            </a:r>
            <a:r>
              <a:rPr lang="en-US" dirty="0">
                <a:hlinkClick r:id="rId4"/>
              </a:rPr>
              <a:t>https://paperswithcode.com/paper/language-models-are-unsupervised-multitask</a:t>
            </a:r>
            <a:endParaRPr lang="en-US" dirty="0"/>
          </a:p>
          <a:p>
            <a:pPr algn="just"/>
            <a:endParaRPr lang="en-US" dirty="0"/>
          </a:p>
          <a:p>
            <a:pPr algn="just"/>
            <a:endParaRPr lang="en-US" sz="10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17</a:t>
            </a:fld>
            <a:endParaRPr lang="en-US"/>
          </a:p>
        </p:txBody>
      </p:sp>
    </p:spTree>
    <p:extLst>
      <p:ext uri="{BB962C8B-B14F-4D97-AF65-F5344CB8AC3E}">
        <p14:creationId xmlns:p14="http://schemas.microsoft.com/office/powerpoint/2010/main" val="247986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972671"/>
          </a:xfrm>
        </p:spPr>
        <p:txBody>
          <a:bodyPr/>
          <a:lstStyle/>
          <a:p>
            <a:r>
              <a:rPr lang="en-US" sz="4400" dirty="0"/>
              <a:t>Generative Model Framework</a:t>
            </a:r>
          </a:p>
        </p:txBody>
      </p:sp>
      <p:sp>
        <p:nvSpPr>
          <p:cNvPr id="3" name="Content Placeholder 2"/>
          <p:cNvSpPr>
            <a:spLocks noGrp="1"/>
          </p:cNvSpPr>
          <p:nvPr>
            <p:ph idx="1"/>
          </p:nvPr>
        </p:nvSpPr>
        <p:spPr>
          <a:xfrm>
            <a:off x="401637" y="1066800"/>
            <a:ext cx="8340725" cy="5486400"/>
          </a:xfrm>
        </p:spPr>
        <p:txBody>
          <a:bodyPr>
            <a:normAutofit/>
          </a:bodyPr>
          <a:lstStyle/>
          <a:p>
            <a:pPr marL="0" indent="0">
              <a:buNone/>
            </a:pPr>
            <a:r>
              <a:rPr lang="en-US" sz="2400" dirty="0"/>
              <a:t>We have a dataset of observations </a:t>
            </a:r>
            <a:r>
              <a:rPr lang="en-US" sz="2400" b="1" dirty="0"/>
              <a:t>X</a:t>
            </a:r>
            <a:r>
              <a:rPr lang="en-US" sz="2400" dirty="0"/>
              <a:t>.</a:t>
            </a:r>
          </a:p>
          <a:p>
            <a:pPr lvl="0"/>
            <a:r>
              <a:rPr lang="en-US" sz="2400" dirty="0"/>
              <a:t>We assume that the observations have been generated according to some unknown distribution, </a:t>
            </a:r>
            <a:r>
              <a:rPr lang="en-US" sz="2400" i="1" dirty="0" err="1"/>
              <a:t>p</a:t>
            </a:r>
            <a:r>
              <a:rPr lang="en-US" sz="2400" i="1" baseline="-25000" dirty="0" err="1"/>
              <a:t>data</a:t>
            </a:r>
            <a:r>
              <a:rPr lang="en-US" sz="2400" dirty="0"/>
              <a:t>.</a:t>
            </a:r>
          </a:p>
          <a:p>
            <a:pPr lvl="0"/>
            <a:r>
              <a:rPr lang="en-US" sz="2400" dirty="0"/>
              <a:t>A generative model </a:t>
            </a:r>
            <a:r>
              <a:rPr lang="en-US" sz="2400" i="1" dirty="0" err="1"/>
              <a:t>p</a:t>
            </a:r>
            <a:r>
              <a:rPr lang="en-US" sz="2400" i="1" baseline="-25000" dirty="0" err="1"/>
              <a:t>model</a:t>
            </a:r>
            <a:r>
              <a:rPr lang="en-US" sz="2400" dirty="0"/>
              <a:t> tries to mimic </a:t>
            </a:r>
            <a:r>
              <a:rPr lang="en-US" sz="2400" i="1" dirty="0" err="1"/>
              <a:t>p</a:t>
            </a:r>
            <a:r>
              <a:rPr lang="en-US" sz="2400" i="1" baseline="-25000" dirty="0" err="1"/>
              <a:t>data</a:t>
            </a:r>
            <a:r>
              <a:rPr lang="en-US" sz="2400" dirty="0"/>
              <a:t>. If we achieve this goal, we can sample from </a:t>
            </a:r>
            <a:r>
              <a:rPr lang="en-US" sz="2400" i="1" dirty="0" err="1"/>
              <a:t>p</a:t>
            </a:r>
            <a:r>
              <a:rPr lang="en-US" sz="2400" i="1" baseline="-25000" dirty="0" err="1"/>
              <a:t>model</a:t>
            </a:r>
            <a:r>
              <a:rPr lang="en-US" sz="2400" dirty="0"/>
              <a:t> to generate observations that appear to have been drawn from </a:t>
            </a:r>
            <a:r>
              <a:rPr lang="en-US" sz="2400" i="1" dirty="0" err="1"/>
              <a:t>p</a:t>
            </a:r>
            <a:r>
              <a:rPr lang="en-US" sz="2400" i="1" baseline="-25000" dirty="0" err="1"/>
              <a:t>data</a:t>
            </a:r>
            <a:r>
              <a:rPr lang="en-US" sz="2400" dirty="0"/>
              <a:t>.</a:t>
            </a:r>
          </a:p>
          <a:p>
            <a:pPr lvl="0"/>
            <a:r>
              <a:rPr lang="en-US" sz="2400" dirty="0"/>
              <a:t>We are impressed by </a:t>
            </a:r>
            <a:r>
              <a:rPr lang="en-US" sz="2400" i="1" dirty="0" err="1"/>
              <a:t>p</a:t>
            </a:r>
            <a:r>
              <a:rPr lang="en-US" sz="2400" i="1" baseline="-25000" dirty="0" err="1"/>
              <a:t>model</a:t>
            </a:r>
            <a:r>
              <a:rPr lang="en-US" sz="2400" dirty="0"/>
              <a:t> if:</a:t>
            </a:r>
          </a:p>
          <a:p>
            <a:pPr lvl="1">
              <a:spcAft>
                <a:spcPts val="1200"/>
              </a:spcAft>
            </a:pPr>
            <a:r>
              <a:rPr lang="en-US" dirty="0"/>
              <a:t>Rule 1: It can generate examples that appear to have been drawn from </a:t>
            </a:r>
            <a:r>
              <a:rPr lang="en-US" i="1" dirty="0" err="1"/>
              <a:t>p</a:t>
            </a:r>
            <a:r>
              <a:rPr lang="en-US" i="1" baseline="-25000" dirty="0" err="1"/>
              <a:t>data</a:t>
            </a:r>
            <a:r>
              <a:rPr lang="en-US" dirty="0"/>
              <a:t>.</a:t>
            </a:r>
          </a:p>
          <a:p>
            <a:pPr lvl="1" algn="just">
              <a:spcAft>
                <a:spcPts val="1200"/>
              </a:spcAft>
            </a:pPr>
            <a:r>
              <a:rPr lang="en-US" dirty="0"/>
              <a:t>Rule 2: It can generate examples that are appropriately different from the observations in </a:t>
            </a:r>
            <a:r>
              <a:rPr lang="en-US" b="1" dirty="0"/>
              <a:t>X</a:t>
            </a:r>
            <a:r>
              <a:rPr lang="en-US" dirty="0"/>
              <a:t>. In other words, the model shouldn’t simply reproduce things it has already seen.</a:t>
            </a:r>
          </a:p>
          <a:p>
            <a:pPr algn="just"/>
            <a:endParaRPr lang="en-US" sz="10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18</a:t>
            </a:fld>
            <a:endParaRPr lang="en-US"/>
          </a:p>
        </p:txBody>
      </p:sp>
    </p:spTree>
    <p:extLst>
      <p:ext uri="{BB962C8B-B14F-4D97-AF65-F5344CB8AC3E}">
        <p14:creationId xmlns:p14="http://schemas.microsoft.com/office/powerpoint/2010/main" val="2284954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972671"/>
          </a:xfrm>
        </p:spPr>
        <p:txBody>
          <a:bodyPr/>
          <a:lstStyle/>
          <a:p>
            <a:r>
              <a:rPr lang="en-US" dirty="0"/>
              <a:t>Presentation Overview</a:t>
            </a:r>
          </a:p>
        </p:txBody>
      </p:sp>
      <p:sp>
        <p:nvSpPr>
          <p:cNvPr id="3" name="Content Placeholder 2"/>
          <p:cNvSpPr>
            <a:spLocks noGrp="1"/>
          </p:cNvSpPr>
          <p:nvPr>
            <p:ph idx="1"/>
          </p:nvPr>
        </p:nvSpPr>
        <p:spPr>
          <a:xfrm>
            <a:off x="401637" y="1219200"/>
            <a:ext cx="8340725" cy="4677777"/>
          </a:xfrm>
        </p:spPr>
        <p:txBody>
          <a:bodyPr/>
          <a:lstStyle/>
          <a:p>
            <a:r>
              <a:rPr lang="en-US" dirty="0"/>
              <a:t>We will discuss the following items mostly by ‘chalk and talk’: </a:t>
            </a:r>
          </a:p>
          <a:p>
            <a:pPr lvl="2">
              <a:spcAft>
                <a:spcPts val="1800"/>
              </a:spcAft>
            </a:pPr>
            <a:r>
              <a:rPr lang="en-US" dirty="0"/>
              <a:t>Bayes Theorem (review)</a:t>
            </a:r>
          </a:p>
          <a:p>
            <a:pPr lvl="2">
              <a:spcAft>
                <a:spcPts val="1800"/>
              </a:spcAft>
            </a:pPr>
            <a:r>
              <a:rPr lang="en-US" dirty="0"/>
              <a:t>Naïve Bayes Classifier</a:t>
            </a:r>
          </a:p>
          <a:p>
            <a:pPr lvl="2">
              <a:spcAft>
                <a:spcPts val="1800"/>
              </a:spcAft>
            </a:pPr>
            <a:r>
              <a:rPr lang="en-US" dirty="0"/>
              <a:t>Laplace Smoothing / Additive smoothing</a:t>
            </a:r>
          </a:p>
          <a:p>
            <a:pPr lvl="2">
              <a:spcAft>
                <a:spcPts val="1800"/>
              </a:spcAft>
            </a:pPr>
            <a:r>
              <a:rPr lang="en-US" dirty="0"/>
              <a:t>Gaussian Densities (specially, Multivariate)</a:t>
            </a:r>
          </a:p>
          <a:p>
            <a:pPr lvl="2">
              <a:spcAft>
                <a:spcPts val="1800"/>
              </a:spcAft>
            </a:pPr>
            <a:r>
              <a:rPr lang="en-US" dirty="0"/>
              <a:t>Bernoulli Distribution </a:t>
            </a:r>
          </a:p>
          <a:p>
            <a:pPr lvl="2">
              <a:spcAft>
                <a:spcPts val="1800"/>
              </a:spcAft>
            </a:pPr>
            <a:r>
              <a:rPr lang="en-US" dirty="0"/>
              <a:t>Gaussian Discriminant Analysis (GDA)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19</a:t>
            </a:fld>
            <a:endParaRPr lang="en-US"/>
          </a:p>
        </p:txBody>
      </p:sp>
    </p:spTree>
    <p:extLst>
      <p:ext uri="{BB962C8B-B14F-4D97-AF65-F5344CB8AC3E}">
        <p14:creationId xmlns:p14="http://schemas.microsoft.com/office/powerpoint/2010/main" val="1674528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Syllabus</a:t>
            </a:r>
          </a:p>
        </p:txBody>
      </p:sp>
      <p:sp>
        <p:nvSpPr>
          <p:cNvPr id="3" name="Slide Number Placeholder 2"/>
          <p:cNvSpPr>
            <a:spLocks noGrp="1"/>
          </p:cNvSpPr>
          <p:nvPr>
            <p:ph type="sldNum" sz="quarter" idx="12"/>
          </p:nvPr>
        </p:nvSpPr>
        <p:spPr/>
        <p:txBody>
          <a:bodyPr/>
          <a:lstStyle/>
          <a:p>
            <a:fld id="{38E06347-BC0D-4F40-B989-B890AD03D868}" type="slidenum">
              <a:rPr lang="en-US" smtClean="0"/>
              <a:pPr/>
              <a:t>2</a:t>
            </a:fld>
            <a:endParaRPr lang="en-US"/>
          </a:p>
        </p:txBody>
      </p:sp>
      <p:sp>
        <p:nvSpPr>
          <p:cNvPr id="5" name="Rectangle 4"/>
          <p:cNvSpPr/>
          <p:nvPr/>
        </p:nvSpPr>
        <p:spPr>
          <a:xfrm>
            <a:off x="175423" y="630248"/>
            <a:ext cx="8892377" cy="3647152"/>
          </a:xfrm>
          <a:prstGeom prst="rect">
            <a:avLst/>
          </a:prstGeom>
        </p:spPr>
        <p:txBody>
          <a:bodyPr wrap="square">
            <a:spAutoFit/>
          </a:bodyPr>
          <a:lstStyle/>
          <a:p>
            <a:r>
              <a:rPr lang="en-US" b="1" u="sng" dirty="0"/>
              <a:t>Textbook for optional reading:</a:t>
            </a:r>
            <a:r>
              <a:rPr lang="en-US" dirty="0"/>
              <a:t>	</a:t>
            </a:r>
          </a:p>
          <a:p>
            <a:pPr marL="342900" indent="-342900">
              <a:buFont typeface="+mj-lt"/>
              <a:buAutoNum type="arabicPeriod"/>
            </a:pPr>
            <a:r>
              <a:rPr lang="en-US" sz="1600" dirty="0"/>
              <a:t>Hands-on Machine Learning with Scikit-Learn, </a:t>
            </a:r>
            <a:r>
              <a:rPr lang="en-US" sz="1600" dirty="0" err="1"/>
              <a:t>Keras</a:t>
            </a:r>
            <a:r>
              <a:rPr lang="en-US" sz="1600" dirty="0"/>
              <a:t>, and TensorFlow, 3rd Edition., by </a:t>
            </a:r>
            <a:r>
              <a:rPr lang="en-US" sz="1600" dirty="0" err="1"/>
              <a:t>Aurélien</a:t>
            </a:r>
            <a:r>
              <a:rPr lang="en-US" sz="1600" dirty="0"/>
              <a:t> </a:t>
            </a:r>
            <a:r>
              <a:rPr lang="en-US" sz="1600" dirty="0" err="1"/>
              <a:t>Géron</a:t>
            </a:r>
            <a:r>
              <a:rPr lang="en-US" sz="1600" dirty="0"/>
              <a:t>, 2023, </a:t>
            </a:r>
            <a:r>
              <a:rPr lang="en-US" sz="1800" dirty="0" err="1">
                <a:effectLst/>
                <a:latin typeface="Times New Roman" panose="02020603050405020304" pitchFamily="18" charset="0"/>
                <a:ea typeface="Times New Roman" panose="02020603050405020304" pitchFamily="18" charset="0"/>
              </a:rPr>
              <a:t>book@UNO</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link</a:t>
            </a:r>
            <a:r>
              <a:rPr lang="en-US" sz="1800" dirty="0">
                <a:effectLst/>
                <a:latin typeface="Times New Roman" panose="02020603050405020304" pitchFamily="18" charset="0"/>
                <a:ea typeface="Times New Roman" panose="02020603050405020304" pitchFamily="18" charset="0"/>
              </a:rPr>
              <a:t>. </a:t>
            </a:r>
            <a:endParaRPr lang="en-US" sz="1600" dirty="0"/>
          </a:p>
          <a:p>
            <a:pPr marL="342900" indent="-342900">
              <a:buFont typeface="+mj-lt"/>
              <a:buAutoNum type="arabicPeriod"/>
            </a:pPr>
            <a:endParaRPr lang="en-US" sz="600" dirty="0"/>
          </a:p>
          <a:p>
            <a:pPr marL="342900" indent="-342900">
              <a:buFont typeface="+mj-lt"/>
              <a:buAutoNum type="arabicPeriod"/>
            </a:pPr>
            <a:r>
              <a:rPr lang="en-US" sz="1600" dirty="0">
                <a:solidFill>
                  <a:srgbClr val="3333FF"/>
                </a:solidFill>
              </a:rPr>
              <a:t>Generative Deep Learning: Teaching Machines to Paint, Write, Compose, and Play, </a:t>
            </a:r>
            <a:r>
              <a:rPr lang="en-US" sz="1800" dirty="0">
                <a:solidFill>
                  <a:srgbClr val="3333FF"/>
                </a:solidFill>
                <a:effectLst/>
                <a:latin typeface="Times New Roman" panose="02020603050405020304" pitchFamily="18" charset="0"/>
                <a:ea typeface="Times New Roman" panose="02020603050405020304" pitchFamily="18" charset="0"/>
              </a:rPr>
              <a:t>2</a:t>
            </a:r>
            <a:r>
              <a:rPr lang="en-US" sz="1800" baseline="30000" dirty="0">
                <a:solidFill>
                  <a:srgbClr val="3333FF"/>
                </a:solidFill>
                <a:effectLst/>
                <a:latin typeface="Times New Roman" panose="02020603050405020304" pitchFamily="18" charset="0"/>
                <a:ea typeface="Times New Roman" panose="02020603050405020304" pitchFamily="18" charset="0"/>
              </a:rPr>
              <a:t>nd</a:t>
            </a:r>
            <a:r>
              <a:rPr lang="en-US" sz="1800" dirty="0">
                <a:solidFill>
                  <a:srgbClr val="3333FF"/>
                </a:solidFill>
                <a:effectLst/>
                <a:latin typeface="Times New Roman" panose="02020603050405020304" pitchFamily="18" charset="0"/>
                <a:ea typeface="Times New Roman" panose="02020603050405020304" pitchFamily="18" charset="0"/>
              </a:rPr>
              <a:t> Edition, </a:t>
            </a:r>
            <a:r>
              <a:rPr lang="en-US" sz="1600" dirty="0">
                <a:solidFill>
                  <a:srgbClr val="3333FF"/>
                </a:solidFill>
              </a:rPr>
              <a:t>by David Foster. </a:t>
            </a:r>
          </a:p>
          <a:p>
            <a:pPr marL="342900" indent="-342900">
              <a:buFont typeface="+mj-lt"/>
              <a:buAutoNum type="arabicPeriod"/>
            </a:pPr>
            <a:endParaRPr lang="en-US" sz="600" dirty="0"/>
          </a:p>
          <a:p>
            <a:pPr marL="342900" indent="-342900">
              <a:buFont typeface="+mj-lt"/>
              <a:buAutoNum type="arabicPeriod"/>
            </a:pPr>
            <a:r>
              <a:rPr lang="en-US" sz="1600" dirty="0"/>
              <a:t>Practical Deep Learning for Cloud, Mobile, and Edge: Real-World AI &amp; Computer-Vision Projects Using Python, </a:t>
            </a:r>
            <a:r>
              <a:rPr lang="en-US" sz="1600" dirty="0" err="1"/>
              <a:t>Keras</a:t>
            </a:r>
            <a:r>
              <a:rPr lang="en-US" sz="1600" dirty="0"/>
              <a:t> &amp; TensorFlow, by Anirudh </a:t>
            </a:r>
            <a:r>
              <a:rPr lang="en-US" sz="1600" dirty="0" err="1"/>
              <a:t>Koul</a:t>
            </a:r>
            <a:r>
              <a:rPr lang="en-US" sz="1600" dirty="0"/>
              <a:t>, </a:t>
            </a:r>
            <a:r>
              <a:rPr lang="en-US" sz="1600" dirty="0" err="1"/>
              <a:t>Meher</a:t>
            </a:r>
            <a:r>
              <a:rPr lang="en-US" sz="1600" dirty="0"/>
              <a:t> </a:t>
            </a:r>
            <a:r>
              <a:rPr lang="en-US" sz="1600" dirty="0" err="1"/>
              <a:t>Kasam</a:t>
            </a:r>
            <a:r>
              <a:rPr lang="en-US" sz="1600" dirty="0"/>
              <a:t>, and Siddha </a:t>
            </a:r>
            <a:r>
              <a:rPr lang="en-US" sz="1600" dirty="0" err="1"/>
              <a:t>Ganju</a:t>
            </a:r>
            <a:r>
              <a:rPr lang="en-US" sz="1600" dirty="0"/>
              <a:t>. </a:t>
            </a:r>
          </a:p>
          <a:p>
            <a:pPr marL="342900" indent="-342900">
              <a:buFont typeface="+mj-lt"/>
              <a:buAutoNum type="arabicPeriod"/>
            </a:pPr>
            <a:endParaRPr lang="en-US" sz="1000" dirty="0"/>
          </a:p>
          <a:p>
            <a:pPr marL="342900" indent="-342900">
              <a:buFont typeface="+mj-lt"/>
              <a:buAutoNum type="arabicPeriod"/>
            </a:pPr>
            <a:r>
              <a:rPr lang="en-US" sz="1600" dirty="0">
                <a:solidFill>
                  <a:srgbClr val="3333FF"/>
                </a:solidFill>
              </a:rPr>
              <a:t>The Elements of Statistical Learning, 2nd </a:t>
            </a:r>
            <a:r>
              <a:rPr lang="en-US" sz="1600" dirty="0" err="1">
                <a:solidFill>
                  <a:srgbClr val="3333FF"/>
                </a:solidFill>
              </a:rPr>
              <a:t>edn</a:t>
            </a:r>
            <a:r>
              <a:rPr lang="en-US" sz="1600" dirty="0">
                <a:solidFill>
                  <a:srgbClr val="3333FF"/>
                </a:solidFill>
              </a:rPr>
              <a:t>, by Trevor Hastie, Robert </a:t>
            </a:r>
            <a:r>
              <a:rPr lang="en-US" sz="1600" dirty="0" err="1">
                <a:solidFill>
                  <a:srgbClr val="3333FF"/>
                </a:solidFill>
              </a:rPr>
              <a:t>Tibshirani</a:t>
            </a:r>
            <a:r>
              <a:rPr lang="en-US" sz="1600" dirty="0">
                <a:solidFill>
                  <a:srgbClr val="3333FF"/>
                </a:solidFill>
              </a:rPr>
              <a:t> and Jerome Friedman. Springer, 2009, online: </a:t>
            </a:r>
            <a:r>
              <a:rPr lang="en-US" sz="1600" dirty="0">
                <a:solidFill>
                  <a:srgbClr val="3333FF"/>
                </a:solidFill>
                <a:hlinkClick r:id="rId4">
                  <a:extLst>
                    <a:ext uri="{A12FA001-AC4F-418D-AE19-62706E023703}">
                      <ahyp:hlinkClr xmlns:ahyp="http://schemas.microsoft.com/office/drawing/2018/hyperlinkcolor" val="tx"/>
                    </a:ext>
                  </a:extLst>
                </a:hlinkClick>
              </a:rPr>
              <a:t>http://www-stat.stanford.edu/~tibs/ElemStatLearn/</a:t>
            </a:r>
            <a:r>
              <a:rPr lang="en-US" sz="1600" dirty="0">
                <a:solidFill>
                  <a:srgbClr val="3333FF"/>
                </a:solidFill>
              </a:rPr>
              <a:t> </a:t>
            </a:r>
          </a:p>
          <a:p>
            <a:pPr marL="342900" indent="-342900">
              <a:buFont typeface="+mj-lt"/>
              <a:buAutoNum type="arabicPeriod"/>
            </a:pPr>
            <a:endParaRPr lang="en-US" sz="900" dirty="0"/>
          </a:p>
          <a:p>
            <a:pPr marL="342900" indent="-342900">
              <a:buFont typeface="+mj-lt"/>
              <a:buAutoNum type="arabicPeriod"/>
            </a:pPr>
            <a:r>
              <a:rPr lang="en-US" sz="1600" dirty="0"/>
              <a:t>Hands On Unsupervised Learning Using Python by Ankur A. Patel. </a:t>
            </a:r>
          </a:p>
        </p:txBody>
      </p:sp>
      <p:sp>
        <p:nvSpPr>
          <p:cNvPr id="6" name="Rectangle 5"/>
          <p:cNvSpPr/>
          <p:nvPr/>
        </p:nvSpPr>
        <p:spPr>
          <a:xfrm>
            <a:off x="79249" y="4293275"/>
            <a:ext cx="9067800" cy="1754326"/>
          </a:xfrm>
          <a:prstGeom prst="rect">
            <a:avLst/>
          </a:prstGeom>
        </p:spPr>
        <p:txBody>
          <a:bodyPr wrap="square">
            <a:spAutoFit/>
          </a:bodyPr>
          <a:lstStyle/>
          <a:p>
            <a:r>
              <a:rPr lang="en-US" b="1" u="sng" dirty="0"/>
              <a:t>Mark distribution:</a:t>
            </a:r>
            <a:r>
              <a:rPr lang="en-US" b="1" dirty="0"/>
              <a:t> </a:t>
            </a:r>
          </a:p>
          <a:p>
            <a:r>
              <a:rPr lang="en-US" b="1" dirty="0"/>
              <a:t>	</a:t>
            </a:r>
            <a:r>
              <a:rPr lang="en-US" dirty="0"/>
              <a:t>Programming Assignments (3)	</a:t>
            </a:r>
            <a:r>
              <a:rPr lang="en-US" dirty="0">
                <a:sym typeface="Wingdings" pitchFamily="2" charset="2"/>
              </a:rPr>
              <a:t></a:t>
            </a:r>
            <a:r>
              <a:rPr lang="en-US" dirty="0"/>
              <a:t>	39% </a:t>
            </a:r>
            <a:r>
              <a:rPr lang="en-US" sz="1200" dirty="0"/>
              <a:t>[Any language is acceptable]</a:t>
            </a:r>
            <a:endParaRPr lang="en-US" dirty="0"/>
          </a:p>
          <a:p>
            <a:r>
              <a:rPr lang="en-US" dirty="0"/>
              <a:t>	Homework Assignments (1)	</a:t>
            </a:r>
            <a:r>
              <a:rPr lang="en-US" dirty="0">
                <a:sym typeface="Wingdings" pitchFamily="2" charset="2"/>
              </a:rPr>
              <a:t></a:t>
            </a:r>
            <a:r>
              <a:rPr lang="en-US" dirty="0"/>
              <a:t>	11%</a:t>
            </a:r>
          </a:p>
          <a:p>
            <a:r>
              <a:rPr lang="en-US" dirty="0"/>
              <a:t>	Class Test (3)				        </a:t>
            </a:r>
            <a:r>
              <a:rPr lang="en-US" dirty="0">
                <a:sym typeface="Wingdings" pitchFamily="2" charset="2"/>
              </a:rPr>
              <a:t></a:t>
            </a:r>
            <a:r>
              <a:rPr lang="en-US" dirty="0"/>
              <a:t>	20% (Best 2 counts)</a:t>
            </a:r>
          </a:p>
          <a:p>
            <a:r>
              <a:rPr lang="en-US" dirty="0"/>
              <a:t>	Final Examination			</a:t>
            </a:r>
            <a:r>
              <a:rPr lang="en-US" dirty="0">
                <a:sym typeface="Wingdings" pitchFamily="2" charset="2"/>
              </a:rPr>
              <a:t></a:t>
            </a:r>
            <a:r>
              <a:rPr lang="en-US" dirty="0"/>
              <a:t>	25% (Must attend to pass)</a:t>
            </a:r>
          </a:p>
          <a:p>
            <a:r>
              <a:rPr lang="en-US" dirty="0"/>
              <a:t>	Attendance					</a:t>
            </a:r>
            <a:r>
              <a:rPr lang="en-US" dirty="0">
                <a:sym typeface="Wingdings" panose="05000000000000000000" pitchFamily="2" charset="2"/>
              </a:rPr>
              <a:t>     5%, 	     			</a:t>
            </a:r>
            <a:endParaRPr lang="en-US" dirty="0"/>
          </a:p>
        </p:txBody>
      </p:sp>
      <p:sp>
        <p:nvSpPr>
          <p:cNvPr id="7" name="Rectangle 6"/>
          <p:cNvSpPr/>
          <p:nvPr/>
        </p:nvSpPr>
        <p:spPr>
          <a:xfrm>
            <a:off x="192741" y="6211669"/>
            <a:ext cx="8396757" cy="646331"/>
          </a:xfrm>
          <a:prstGeom prst="rect">
            <a:avLst/>
          </a:prstGeom>
        </p:spPr>
        <p:txBody>
          <a:bodyPr wrap="square">
            <a:spAutoFit/>
          </a:bodyPr>
          <a:lstStyle/>
          <a:p>
            <a:r>
              <a:rPr lang="en-US" b="1" u="sng" dirty="0"/>
              <a:t>Exams:</a:t>
            </a:r>
            <a:r>
              <a:rPr lang="en-US" dirty="0"/>
              <a:t>	Class tests:      	(1) Feb/13, (2) Mar/19, (3) Apr/23 [</a:t>
            </a:r>
            <a:r>
              <a:rPr lang="en-US" dirty="0">
                <a:solidFill>
                  <a:srgbClr val="FF0000"/>
                </a:solidFill>
              </a:rPr>
              <a:t>Tentative</a:t>
            </a:r>
            <a:r>
              <a:rPr lang="en-US" dirty="0"/>
              <a:t>]                              </a:t>
            </a:r>
          </a:p>
          <a:p>
            <a:r>
              <a:rPr lang="en-US" dirty="0"/>
              <a:t>                Final Exam: 		May/02/2024 (Thursday), 5:30 PM – 7:30 PM.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744071"/>
          </a:xfrm>
        </p:spPr>
        <p:txBody>
          <a:bodyPr/>
          <a:lstStyle/>
          <a:p>
            <a:r>
              <a:rPr lang="en-US" dirty="0"/>
              <a:t>Bayes Law</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20</a:t>
            </a:fld>
            <a:endParaRPr lang="en-US"/>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75" y="1285976"/>
            <a:ext cx="5943600" cy="377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0371" y="5063688"/>
            <a:ext cx="8700888" cy="1477328"/>
          </a:xfrm>
          <a:prstGeom prst="rect">
            <a:avLst/>
          </a:prstGeom>
        </p:spPr>
        <p:txBody>
          <a:bodyPr wrap="square">
            <a:spAutoFit/>
          </a:bodyPr>
          <a:lstStyle/>
          <a:p>
            <a:r>
              <a:rPr lang="en-US" b="1" dirty="0"/>
              <a:t>Figure 1</a:t>
            </a:r>
            <a:r>
              <a:rPr lang="en-US" dirty="0"/>
              <a:t>: Hypothetical class-conditional probability density functions show the probability density of measuring a particular feature value </a:t>
            </a:r>
            <a:r>
              <a:rPr lang="en-US" i="1" dirty="0"/>
              <a:t>x</a:t>
            </a:r>
            <a:r>
              <a:rPr lang="en-US" dirty="0"/>
              <a:t> given the pattern is in category </a:t>
            </a:r>
            <a:r>
              <a:rPr lang="en-US" i="1" dirty="0" err="1"/>
              <a:t>C</a:t>
            </a:r>
            <a:r>
              <a:rPr lang="en-US" i="1" baseline="-25000" dirty="0" err="1"/>
              <a:t>i</a:t>
            </a:r>
            <a:r>
              <a:rPr lang="en-US" dirty="0"/>
              <a:t>. If </a:t>
            </a:r>
            <a:r>
              <a:rPr lang="en-US" i="1" dirty="0"/>
              <a:t>x</a:t>
            </a:r>
            <a:r>
              <a:rPr lang="en-US" dirty="0"/>
              <a:t> represent the tumor-</a:t>
            </a:r>
            <a:r>
              <a:rPr lang="en-US" i="1" dirty="0"/>
              <a:t>size</a:t>
            </a:r>
            <a:r>
              <a:rPr lang="en-US" dirty="0"/>
              <a:t> (or the </a:t>
            </a:r>
            <a:r>
              <a:rPr lang="en-US" i="1" dirty="0"/>
              <a:t>age</a:t>
            </a:r>
            <a:r>
              <a:rPr lang="en-US" dirty="0"/>
              <a:t>) the difference in tumor size (or </a:t>
            </a:r>
            <a:r>
              <a:rPr lang="en-US" i="1" dirty="0"/>
              <a:t>age</a:t>
            </a:r>
            <a:r>
              <a:rPr lang="en-US" dirty="0"/>
              <a:t>) of populations of two types of tumor. Density functions are normalized, and thus the area under each curve is 1.0</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215067266"/>
              </p:ext>
            </p:extLst>
          </p:nvPr>
        </p:nvGraphicFramePr>
        <p:xfrm>
          <a:off x="5682193" y="1605643"/>
          <a:ext cx="2963333" cy="762000"/>
        </p:xfrm>
        <a:graphic>
          <a:graphicData uri="http://schemas.openxmlformats.org/presentationml/2006/ole">
            <mc:AlternateContent xmlns:mc="http://schemas.openxmlformats.org/markup-compatibility/2006">
              <mc:Choice xmlns:v="urn:schemas-microsoft-com:vml" Requires="v">
                <p:oleObj name="Equation" r:id="rId4" imgW="1663700" imgH="431800" progId="Equation.3">
                  <p:embed/>
                </p:oleObj>
              </mc:Choice>
              <mc:Fallback>
                <p:oleObj name="Equation" r:id="rId4" imgW="16637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2193" y="1605643"/>
                        <a:ext cx="2963333" cy="762000"/>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349092908"/>
              </p:ext>
            </p:extLst>
          </p:nvPr>
        </p:nvGraphicFramePr>
        <p:xfrm>
          <a:off x="5720293" y="2746207"/>
          <a:ext cx="3035972" cy="758993"/>
        </p:xfrm>
        <a:graphic>
          <a:graphicData uri="http://schemas.openxmlformats.org/presentationml/2006/ole">
            <mc:AlternateContent xmlns:mc="http://schemas.openxmlformats.org/markup-compatibility/2006">
              <mc:Choice xmlns:v="urn:schemas-microsoft-com:vml" Requires="v">
                <p:oleObj name="Equation" r:id="rId6" imgW="1714500" imgH="431800" progId="Equation.3">
                  <p:embed/>
                </p:oleObj>
              </mc:Choice>
              <mc:Fallback>
                <p:oleObj name="Equation" r:id="rId6" imgW="1714500" imgH="431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0293" y="2746207"/>
                        <a:ext cx="3035972" cy="758993"/>
                      </a:xfrm>
                      <a:prstGeom prst="rect">
                        <a:avLst/>
                      </a:prstGeom>
                      <a:noFill/>
                    </p:spPr>
                  </p:pic>
                </p:oleObj>
              </mc:Fallback>
            </mc:AlternateContent>
          </a:graphicData>
        </a:graphic>
      </p:graphicFrame>
    </p:spTree>
    <p:extLst>
      <p:ext uri="{BB962C8B-B14F-4D97-AF65-F5344CB8AC3E}">
        <p14:creationId xmlns:p14="http://schemas.microsoft.com/office/powerpoint/2010/main" val="3702469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b="1" dirty="0"/>
              <a:t>Naïve Bayes Classifier</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21</a:t>
            </a:fld>
            <a:endParaRPr lang="en-US"/>
          </a:p>
        </p:txBody>
      </p:sp>
      <p:pic>
        <p:nvPicPr>
          <p:cNvPr id="399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8789"/>
          <a:stretch/>
        </p:blipFill>
        <p:spPr bwMode="auto">
          <a:xfrm>
            <a:off x="450851" y="1249330"/>
            <a:ext cx="8693150" cy="37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91982005"/>
              </p:ext>
            </p:extLst>
          </p:nvPr>
        </p:nvGraphicFramePr>
        <p:xfrm>
          <a:off x="2503488" y="2019300"/>
          <a:ext cx="4587875" cy="381000"/>
        </p:xfrm>
        <a:graphic>
          <a:graphicData uri="http://schemas.openxmlformats.org/presentationml/2006/ole">
            <mc:AlternateContent xmlns:mc="http://schemas.openxmlformats.org/markup-compatibility/2006">
              <mc:Choice xmlns:v="urn:schemas-microsoft-com:vml" Requires="v">
                <p:oleObj name="Equation" r:id="rId4" imgW="2755900" imgH="228600" progId="Equation.3">
                  <p:embed/>
                </p:oleObj>
              </mc:Choice>
              <mc:Fallback>
                <p:oleObj name="Equation" r:id="rId4" imgW="275590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3488" y="2019300"/>
                        <a:ext cx="4587875" cy="381000"/>
                      </a:xfrm>
                      <a:prstGeom prst="rect">
                        <a:avLst/>
                      </a:prstGeom>
                      <a:noFill/>
                    </p:spPr>
                  </p:pic>
                </p:oleObj>
              </mc:Fallback>
            </mc:AlternateContent>
          </a:graphicData>
        </a:graphic>
      </p:graphicFrame>
      <p:sp>
        <p:nvSpPr>
          <p:cNvPr id="7" name="Rectangle 6"/>
          <p:cNvSpPr/>
          <p:nvPr/>
        </p:nvSpPr>
        <p:spPr>
          <a:xfrm>
            <a:off x="450851" y="2743200"/>
            <a:ext cx="8500408" cy="923330"/>
          </a:xfrm>
          <a:prstGeom prst="rect">
            <a:avLst/>
          </a:prstGeom>
        </p:spPr>
        <p:txBody>
          <a:bodyPr wrap="square">
            <a:spAutoFit/>
          </a:bodyPr>
          <a:lstStyle/>
          <a:p>
            <a:r>
              <a:rPr lang="en-US" dirty="0"/>
              <a:t>Naïve Bayes assumes that the conditional probabilities of the variables are statistically independent. The likelihood is computed as products:</a:t>
            </a:r>
          </a:p>
          <a:p>
            <a:endParaRPr lang="en-US" dirty="0"/>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95704547"/>
              </p:ext>
            </p:extLst>
          </p:nvPr>
        </p:nvGraphicFramePr>
        <p:xfrm>
          <a:off x="3479553" y="3666530"/>
          <a:ext cx="2635745" cy="753070"/>
        </p:xfrm>
        <a:graphic>
          <a:graphicData uri="http://schemas.openxmlformats.org/presentationml/2006/ole">
            <mc:AlternateContent xmlns:mc="http://schemas.openxmlformats.org/markup-compatibility/2006">
              <mc:Choice xmlns:v="urn:schemas-microsoft-com:vml" Requires="v">
                <p:oleObj name="Equation" r:id="rId6" imgW="1600200" imgH="457200" progId="Equation.3">
                  <p:embed/>
                </p:oleObj>
              </mc:Choice>
              <mc:Fallback>
                <p:oleObj name="Equation" r:id="rId6" imgW="160020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9553" y="3666530"/>
                        <a:ext cx="2635745" cy="753070"/>
                      </a:xfrm>
                      <a:prstGeom prst="rect">
                        <a:avLst/>
                      </a:prstGeom>
                      <a:noFill/>
                    </p:spPr>
                  </p:pic>
                </p:oleObj>
              </mc:Fallback>
            </mc:AlternateContent>
          </a:graphicData>
        </a:graphic>
      </p:graphicFrame>
      <p:sp>
        <p:nvSpPr>
          <p:cNvPr id="10"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335840196"/>
              </p:ext>
            </p:extLst>
          </p:nvPr>
        </p:nvGraphicFramePr>
        <p:xfrm>
          <a:off x="3318669" y="4653643"/>
          <a:ext cx="2957513" cy="685800"/>
        </p:xfrm>
        <a:graphic>
          <a:graphicData uri="http://schemas.openxmlformats.org/presentationml/2006/ole">
            <mc:AlternateContent xmlns:mc="http://schemas.openxmlformats.org/markup-compatibility/2006">
              <mc:Choice xmlns:v="urn:schemas-microsoft-com:vml" Requires="v">
                <p:oleObj name="Equation" r:id="rId8" imgW="1968500" imgH="457200" progId="Equation.3">
                  <p:embed/>
                </p:oleObj>
              </mc:Choice>
              <mc:Fallback>
                <p:oleObj name="Equation" r:id="rId8" imgW="1968500" imgH="4572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8669" y="4653643"/>
                        <a:ext cx="2957513" cy="685800"/>
                      </a:xfrm>
                      <a:prstGeom prst="rect">
                        <a:avLst/>
                      </a:prstGeom>
                      <a:noFill/>
                    </p:spPr>
                  </p:pic>
                </p:oleObj>
              </mc:Fallback>
            </mc:AlternateContent>
          </a:graphicData>
        </a:graphic>
      </p:graphicFrame>
      <p:sp>
        <p:nvSpPr>
          <p:cNvPr id="12" name="Rectangle 1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2030806993"/>
              </p:ext>
            </p:extLst>
          </p:nvPr>
        </p:nvGraphicFramePr>
        <p:xfrm>
          <a:off x="3296898" y="5562600"/>
          <a:ext cx="3456120" cy="793750"/>
        </p:xfrm>
        <a:graphic>
          <a:graphicData uri="http://schemas.openxmlformats.org/presentationml/2006/ole">
            <mc:AlternateContent xmlns:mc="http://schemas.openxmlformats.org/markup-compatibility/2006">
              <mc:Choice xmlns:v="urn:schemas-microsoft-com:vml" Requires="v">
                <p:oleObj name="Equation" r:id="rId10" imgW="1993900" imgH="457200" progId="Equation.3">
                  <p:embed/>
                </p:oleObj>
              </mc:Choice>
              <mc:Fallback>
                <p:oleObj name="Equation" r:id="rId10" imgW="1993900" imgH="4572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6898" y="5562600"/>
                        <a:ext cx="3456120" cy="793750"/>
                      </a:xfrm>
                      <a:prstGeom prst="rect">
                        <a:avLst/>
                      </a:prstGeom>
                      <a:noFill/>
                    </p:spPr>
                  </p:pic>
                </p:oleObj>
              </mc:Fallback>
            </mc:AlternateContent>
          </a:graphicData>
        </a:graphic>
      </p:graphicFrame>
    </p:spTree>
    <p:extLst>
      <p:ext uri="{BB962C8B-B14F-4D97-AF65-F5344CB8AC3E}">
        <p14:creationId xmlns:p14="http://schemas.microsoft.com/office/powerpoint/2010/main" val="735931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471" y="12487"/>
            <a:ext cx="8147051" cy="724838"/>
          </a:xfrm>
        </p:spPr>
        <p:txBody>
          <a:bodyPr/>
          <a:lstStyle/>
          <a:p>
            <a:r>
              <a:rPr lang="en-US" sz="4400" dirty="0"/>
              <a:t>Example 1</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22</a:t>
            </a:fld>
            <a:endParaRPr lang="en-US"/>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l="27809" t="37114" r="29085" b="25774"/>
          <a:stretch>
            <a:fillRect/>
          </a:stretch>
        </p:blipFill>
        <p:spPr bwMode="auto">
          <a:xfrm>
            <a:off x="1050470" y="762000"/>
            <a:ext cx="7163055" cy="346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Picture 3"/>
          <p:cNvPicPr>
            <a:picLocks noChangeAspect="1" noChangeArrowheads="1"/>
          </p:cNvPicPr>
          <p:nvPr/>
        </p:nvPicPr>
        <p:blipFill>
          <a:blip r:embed="rId4">
            <a:extLst>
              <a:ext uri="{28A0092B-C50C-407E-A947-70E740481C1C}">
                <a14:useLocalDpi xmlns:a14="http://schemas.microsoft.com/office/drawing/2010/main" val="0"/>
              </a:ext>
            </a:extLst>
          </a:blip>
          <a:srcRect l="27809" t="34639" r="29085" b="38144"/>
          <a:stretch>
            <a:fillRect/>
          </a:stretch>
        </p:blipFill>
        <p:spPr bwMode="auto">
          <a:xfrm>
            <a:off x="1524000" y="4403271"/>
            <a:ext cx="6502441" cy="230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243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sz="4400" b="1" dirty="0"/>
              <a:t>Normal/Gaussian Distribution</a:t>
            </a:r>
            <a:endParaRPr lang="en-US" sz="44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23</a:t>
            </a:fld>
            <a:endParaRPr lang="en-US"/>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525780102"/>
              </p:ext>
            </p:extLst>
          </p:nvPr>
        </p:nvGraphicFramePr>
        <p:xfrm>
          <a:off x="2298700" y="962025"/>
          <a:ext cx="4683125" cy="785813"/>
        </p:xfrm>
        <a:graphic>
          <a:graphicData uri="http://schemas.openxmlformats.org/presentationml/2006/ole">
            <mc:AlternateContent xmlns:mc="http://schemas.openxmlformats.org/markup-compatibility/2006">
              <mc:Choice xmlns:v="urn:schemas-microsoft-com:vml" Requires="v">
                <p:oleObj name="Equation" r:id="rId3" imgW="2806560" imgH="507960" progId="Equation.3">
                  <p:embed/>
                </p:oleObj>
              </mc:Choice>
              <mc:Fallback>
                <p:oleObj name="Equation" r:id="rId3" imgW="2806560" imgH="507960" progId="Equation.3">
                  <p:embed/>
                  <p:pic>
                    <p:nvPicPr>
                      <p:cNvPr id="0" name="Object 1"/>
                      <p:cNvPicPr>
                        <a:picLocks noChangeAspect="1" noChangeArrowheads="1"/>
                      </p:cNvPicPr>
                      <p:nvPr/>
                    </p:nvPicPr>
                    <p:blipFill>
                      <a:blip r:embed="rId4"/>
                      <a:srcRect/>
                      <a:stretch>
                        <a:fillRect/>
                      </a:stretch>
                    </p:blipFill>
                    <p:spPr bwMode="auto">
                      <a:xfrm>
                        <a:off x="2298700" y="962025"/>
                        <a:ext cx="4683125" cy="785813"/>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081132248"/>
              </p:ext>
            </p:extLst>
          </p:nvPr>
        </p:nvGraphicFramePr>
        <p:xfrm>
          <a:off x="1306286" y="1747157"/>
          <a:ext cx="6941235" cy="4132330"/>
        </p:xfrm>
        <a:graphic>
          <a:graphicData uri="http://schemas.openxmlformats.org/presentationml/2006/ole">
            <mc:AlternateContent xmlns:mc="http://schemas.openxmlformats.org/markup-compatibility/2006">
              <mc:Choice xmlns:v="urn:schemas-microsoft-com:vml" Requires="v">
                <p:oleObj name="Visio" r:id="rId5" imgW="5176116" imgH="3072924" progId="Visio.Drawing.11">
                  <p:embed/>
                </p:oleObj>
              </mc:Choice>
              <mc:Fallback>
                <p:oleObj name="Visio" r:id="rId5" imgW="5176116" imgH="3072924"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6286" y="1747157"/>
                        <a:ext cx="6941235" cy="4132330"/>
                      </a:xfrm>
                      <a:prstGeom prst="rect">
                        <a:avLst/>
                      </a:prstGeom>
                      <a:noFill/>
                    </p:spPr>
                  </p:pic>
                </p:oleObj>
              </mc:Fallback>
            </mc:AlternateContent>
          </a:graphicData>
        </a:graphic>
      </p:graphicFrame>
      <p:pic>
        <p:nvPicPr>
          <p:cNvPr id="42079" name="Picture 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6098646"/>
            <a:ext cx="8493126" cy="62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8466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24</a:t>
            </a:fld>
            <a:endParaRPr lang="en-US"/>
          </a:p>
        </p:txBody>
      </p:sp>
      <p:sp>
        <p:nvSpPr>
          <p:cNvPr id="5" name="Title 4"/>
          <p:cNvSpPr>
            <a:spLocks noGrp="1"/>
          </p:cNvSpPr>
          <p:nvPr>
            <p:ph type="title"/>
          </p:nvPr>
        </p:nvSpPr>
        <p:spPr>
          <a:xfrm>
            <a:off x="531132" y="859971"/>
            <a:ext cx="8147051" cy="744071"/>
          </a:xfrm>
        </p:spPr>
        <p:txBody>
          <a:bodyPr/>
          <a:lstStyle/>
          <a:p>
            <a:r>
              <a:rPr lang="en-US" sz="4400" dirty="0"/>
              <a:t>Multivariate Normal Densities</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612412776"/>
              </p:ext>
            </p:extLst>
          </p:nvPr>
        </p:nvGraphicFramePr>
        <p:xfrm>
          <a:off x="1600200" y="2895600"/>
          <a:ext cx="6351494" cy="990600"/>
        </p:xfrm>
        <a:graphic>
          <a:graphicData uri="http://schemas.openxmlformats.org/presentationml/2006/ole">
            <mc:AlternateContent xmlns:mc="http://schemas.openxmlformats.org/markup-compatibility/2006">
              <mc:Choice xmlns:v="urn:schemas-microsoft-com:vml" Requires="v">
                <p:oleObj name="Equation" r:id="rId3" imgW="3111500" imgH="482600" progId="Equation.3">
                  <p:embed/>
                </p:oleObj>
              </mc:Choice>
              <mc:Fallback>
                <p:oleObj name="Equation" r:id="rId3" imgW="3111500" imgH="482600" progId="Equation.3">
                  <p:embed/>
                  <p:pic>
                    <p:nvPicPr>
                      <p:cNvPr id="0" name="Object 1"/>
                      <p:cNvPicPr>
                        <a:picLocks noChangeAspect="1" noChangeArrowheads="1"/>
                      </p:cNvPicPr>
                      <p:nvPr/>
                    </p:nvPicPr>
                    <p:blipFill>
                      <a:blip r:embed="rId4">
                        <a:lum bright="-46000"/>
                        <a:extLst>
                          <a:ext uri="{28A0092B-C50C-407E-A947-70E740481C1C}">
                            <a14:useLocalDpi xmlns:a14="http://schemas.microsoft.com/office/drawing/2010/main" val="0"/>
                          </a:ext>
                        </a:extLst>
                      </a:blip>
                      <a:srcRect/>
                      <a:stretch>
                        <a:fillRect/>
                      </a:stretch>
                    </p:blipFill>
                    <p:spPr bwMode="auto">
                      <a:xfrm>
                        <a:off x="1600200" y="2895600"/>
                        <a:ext cx="6351494" cy="990600"/>
                      </a:xfrm>
                      <a:prstGeom prst="rect">
                        <a:avLst/>
                      </a:prstGeom>
                      <a:solidFill>
                        <a:srgbClr val="C0C0C0">
                          <a:alpha val="17999"/>
                        </a:srgbClr>
                      </a:solidFill>
                    </p:spPr>
                  </p:pic>
                </p:oleObj>
              </mc:Fallback>
            </mc:AlternateContent>
          </a:graphicData>
        </a:graphic>
      </p:graphicFrame>
    </p:spTree>
    <p:extLst>
      <p:ext uri="{BB962C8B-B14F-4D97-AF65-F5344CB8AC3E}">
        <p14:creationId xmlns:p14="http://schemas.microsoft.com/office/powerpoint/2010/main" val="192387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96471"/>
          </a:xfrm>
        </p:spPr>
        <p:txBody>
          <a:bodyPr/>
          <a:lstStyle/>
          <a:p>
            <a:r>
              <a:rPr lang="en-US" sz="4400" dirty="0"/>
              <a:t>Quick Review</a:t>
            </a:r>
          </a:p>
        </p:txBody>
      </p:sp>
      <p:sp>
        <p:nvSpPr>
          <p:cNvPr id="4" name="Slide Number Placeholder 3"/>
          <p:cNvSpPr>
            <a:spLocks noGrp="1"/>
          </p:cNvSpPr>
          <p:nvPr>
            <p:ph type="sldNum" sz="quarter" idx="12"/>
          </p:nvPr>
        </p:nvSpPr>
        <p:spPr/>
        <p:txBody>
          <a:bodyPr/>
          <a:lstStyle/>
          <a:p>
            <a:fld id="{38E06347-BC0D-4F40-B989-B890AD03D868}" type="slidenum">
              <a:rPr lang="en-US" smtClean="0"/>
              <a:pPr/>
              <a:t>25</a:t>
            </a:fld>
            <a:endParaRPr lang="en-US"/>
          </a:p>
        </p:txBody>
      </p:sp>
      <p:sp>
        <p:nvSpPr>
          <p:cNvPr id="5" name="TextBox 4"/>
          <p:cNvSpPr txBox="1"/>
          <p:nvPr/>
        </p:nvSpPr>
        <p:spPr>
          <a:xfrm>
            <a:off x="38100" y="2418742"/>
            <a:ext cx="8534400" cy="400110"/>
          </a:xfrm>
          <a:prstGeom prst="rect">
            <a:avLst/>
          </a:prstGeom>
          <a:noFill/>
        </p:spPr>
        <p:txBody>
          <a:bodyPr wrap="square" rtlCol="0">
            <a:spAutoFit/>
          </a:bodyPr>
          <a:lstStyle/>
          <a:p>
            <a:r>
              <a:rPr lang="en-US" sz="2000" u="sng" dirty="0"/>
              <a:t>Bayes rule for classification:</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644200781"/>
              </p:ext>
            </p:extLst>
          </p:nvPr>
        </p:nvGraphicFramePr>
        <p:xfrm>
          <a:off x="3158067" y="2993571"/>
          <a:ext cx="3090333" cy="794657"/>
        </p:xfrm>
        <a:graphic>
          <a:graphicData uri="http://schemas.openxmlformats.org/presentationml/2006/ole">
            <mc:AlternateContent xmlns:mc="http://schemas.openxmlformats.org/markup-compatibility/2006">
              <mc:Choice xmlns:v="urn:schemas-microsoft-com:vml" Requires="v">
                <p:oleObj name="Equation" r:id="rId3" imgW="1663700" imgH="431800" progId="Equation.3">
                  <p:embed/>
                </p:oleObj>
              </mc:Choice>
              <mc:Fallback>
                <p:oleObj name="Equation" r:id="rId3" imgW="16637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8067" y="2993571"/>
                        <a:ext cx="3090333" cy="794657"/>
                      </a:xfrm>
                      <a:prstGeom prst="rect">
                        <a:avLst/>
                      </a:prstGeom>
                      <a:noFill/>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393686222"/>
              </p:ext>
            </p:extLst>
          </p:nvPr>
        </p:nvGraphicFramePr>
        <p:xfrm>
          <a:off x="3352800" y="3962400"/>
          <a:ext cx="2743200" cy="685800"/>
        </p:xfrm>
        <a:graphic>
          <a:graphicData uri="http://schemas.openxmlformats.org/presentationml/2006/ole">
            <mc:AlternateContent xmlns:mc="http://schemas.openxmlformats.org/markup-compatibility/2006">
              <mc:Choice xmlns:v="urn:schemas-microsoft-com:vml" Requires="v">
                <p:oleObj name="Equation" r:id="rId5" imgW="1714500" imgH="431800" progId="Equation.3">
                  <p:embed/>
                </p:oleObj>
              </mc:Choice>
              <mc:Fallback>
                <p:oleObj name="Equation" r:id="rId5" imgW="17145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962400"/>
                        <a:ext cx="2743200" cy="685800"/>
                      </a:xfrm>
                      <a:prstGeom prst="rect">
                        <a:avLst/>
                      </a:prstGeom>
                      <a:noFill/>
                    </p:spPr>
                  </p:pic>
                </p:oleObj>
              </mc:Fallback>
            </mc:AlternateContent>
          </a:graphicData>
        </a:graphic>
      </p:graphicFrame>
      <p:sp>
        <p:nvSpPr>
          <p:cNvPr id="10" name="TextBox 9"/>
          <p:cNvSpPr txBox="1"/>
          <p:nvPr/>
        </p:nvSpPr>
        <p:spPr>
          <a:xfrm>
            <a:off x="206829" y="1012371"/>
            <a:ext cx="8534400" cy="461665"/>
          </a:xfrm>
          <a:prstGeom prst="rect">
            <a:avLst/>
          </a:prstGeom>
          <a:noFill/>
        </p:spPr>
        <p:txBody>
          <a:bodyPr wrap="square" rtlCol="0">
            <a:spAutoFit/>
          </a:bodyPr>
          <a:lstStyle/>
          <a:p>
            <a:r>
              <a:rPr lang="en-US" sz="2400" u="sng" dirty="0"/>
              <a:t>Bayes rule:</a:t>
            </a:r>
          </a:p>
        </p:txBody>
      </p:sp>
      <p:sp>
        <p:nvSpPr>
          <p:cNvPr id="11"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1392476739"/>
              </p:ext>
            </p:extLst>
          </p:nvPr>
        </p:nvGraphicFramePr>
        <p:xfrm>
          <a:off x="4837240" y="1492478"/>
          <a:ext cx="3686129" cy="757340"/>
        </p:xfrm>
        <a:graphic>
          <a:graphicData uri="http://schemas.openxmlformats.org/presentationml/2006/ole">
            <mc:AlternateContent xmlns:mc="http://schemas.openxmlformats.org/markup-compatibility/2006">
              <mc:Choice xmlns:v="urn:schemas-microsoft-com:vml" Requires="v">
                <p:oleObj name="Equation" r:id="rId7" imgW="1916868" imgH="393529" progId="Equation.3">
                  <p:embed/>
                </p:oleObj>
              </mc:Choice>
              <mc:Fallback>
                <p:oleObj name="Equation" r:id="rId7" imgW="1916868"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7240" y="1492478"/>
                        <a:ext cx="3686129" cy="757340"/>
                      </a:xfrm>
                      <a:prstGeom prst="rect">
                        <a:avLst/>
                      </a:prstGeom>
                      <a:noFill/>
                    </p:spPr>
                  </p:pic>
                </p:oleObj>
              </mc:Fallback>
            </mc:AlternateContent>
          </a:graphicData>
        </a:graphic>
      </p:graphicFrame>
      <p:sp>
        <p:nvSpPr>
          <p:cNvPr id="14"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1865995460"/>
              </p:ext>
            </p:extLst>
          </p:nvPr>
        </p:nvGraphicFramePr>
        <p:xfrm>
          <a:off x="2994176" y="5257799"/>
          <a:ext cx="3254224" cy="754603"/>
        </p:xfrm>
        <a:graphic>
          <a:graphicData uri="http://schemas.openxmlformats.org/presentationml/2006/ole">
            <mc:AlternateContent xmlns:mc="http://schemas.openxmlformats.org/markup-compatibility/2006">
              <mc:Choice xmlns:v="urn:schemas-microsoft-com:vml" Requires="v">
                <p:oleObj name="Equation" r:id="rId9" imgW="1968500" imgH="457200" progId="Equation.3">
                  <p:embed/>
                </p:oleObj>
              </mc:Choice>
              <mc:Fallback>
                <p:oleObj name="Equation" r:id="rId9" imgW="1968500" imgH="457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94176" y="5257799"/>
                        <a:ext cx="3254224" cy="754603"/>
                      </a:xfrm>
                      <a:prstGeom prst="rect">
                        <a:avLst/>
                      </a:prstGeom>
                      <a:noFill/>
                    </p:spPr>
                  </p:pic>
                </p:oleObj>
              </mc:Fallback>
            </mc:AlternateContent>
          </a:graphicData>
        </a:graphic>
      </p:graphicFrame>
      <p:sp>
        <p:nvSpPr>
          <p:cNvPr id="16" name="TextBox 15"/>
          <p:cNvSpPr txBox="1"/>
          <p:nvPr/>
        </p:nvSpPr>
        <p:spPr>
          <a:xfrm>
            <a:off x="381000" y="4953000"/>
            <a:ext cx="2971800" cy="400110"/>
          </a:xfrm>
          <a:prstGeom prst="rect">
            <a:avLst/>
          </a:prstGeom>
          <a:noFill/>
        </p:spPr>
        <p:txBody>
          <a:bodyPr wrap="square" rtlCol="0">
            <a:spAutoFit/>
          </a:bodyPr>
          <a:lstStyle/>
          <a:p>
            <a:r>
              <a:rPr lang="en-US" sz="2000" u="sng" dirty="0"/>
              <a:t>Naïve Bayes:</a:t>
            </a:r>
          </a:p>
        </p:txBody>
      </p:sp>
      <p:pic>
        <p:nvPicPr>
          <p:cNvPr id="17"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9200" y="1569132"/>
            <a:ext cx="28098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ight Arrow 17"/>
          <p:cNvSpPr/>
          <p:nvPr/>
        </p:nvSpPr>
        <p:spPr>
          <a:xfrm>
            <a:off x="4305300" y="1752600"/>
            <a:ext cx="2667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428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533395"/>
            <a:ext cx="8147051" cy="1358558"/>
          </a:xfrm>
        </p:spPr>
        <p:txBody>
          <a:bodyPr/>
          <a:lstStyle/>
          <a:p>
            <a:r>
              <a:rPr lang="en-US" sz="4000" b="1" dirty="0"/>
              <a:t>Multivariate Normal Densities</a:t>
            </a:r>
            <a:endParaRPr lang="en-US" dirty="0"/>
          </a:p>
        </p:txBody>
      </p:sp>
      <p:sp>
        <p:nvSpPr>
          <p:cNvPr id="4" name="Slide Number Placeholder 3"/>
          <p:cNvSpPr>
            <a:spLocks noGrp="1"/>
          </p:cNvSpPr>
          <p:nvPr>
            <p:ph type="sldNum" sz="quarter" idx="12"/>
          </p:nvPr>
        </p:nvSpPr>
        <p:spPr>
          <a:xfrm>
            <a:off x="6817659" y="6051550"/>
            <a:ext cx="2133600" cy="365125"/>
          </a:xfrm>
        </p:spPr>
        <p:txBody>
          <a:bodyPr/>
          <a:lstStyle/>
          <a:p>
            <a:fld id="{38E06347-BC0D-4F40-B989-B890AD03D868}" type="slidenum">
              <a:rPr lang="en-US" smtClean="0"/>
              <a:pPr/>
              <a:t>26</a:t>
            </a:fld>
            <a:endParaRPr lang="en-US"/>
          </a:p>
        </p:txBody>
      </p:sp>
      <p:sp>
        <p:nvSpPr>
          <p:cNvPr id="6" name="Rectangle 5"/>
          <p:cNvSpPr/>
          <p:nvPr/>
        </p:nvSpPr>
        <p:spPr>
          <a:xfrm>
            <a:off x="228599" y="946666"/>
            <a:ext cx="8722659" cy="646331"/>
          </a:xfrm>
          <a:prstGeom prst="rect">
            <a:avLst/>
          </a:prstGeom>
        </p:spPr>
        <p:txBody>
          <a:bodyPr wrap="square">
            <a:spAutoFit/>
          </a:bodyPr>
          <a:lstStyle/>
          <a:p>
            <a:r>
              <a:rPr lang="en-US" dirty="0"/>
              <a:t>Assume that each of the </a:t>
            </a:r>
            <a:r>
              <a:rPr lang="en-US" i="1" dirty="0"/>
              <a:t>n</a:t>
            </a:r>
            <a:r>
              <a:rPr lang="en-US" dirty="0"/>
              <a:t> random variables </a:t>
            </a:r>
            <a:r>
              <a:rPr lang="en-US" i="1" dirty="0"/>
              <a:t>x</a:t>
            </a:r>
            <a:r>
              <a:rPr lang="en-US" baseline="-25000" dirty="0"/>
              <a:t>i</a:t>
            </a:r>
            <a:r>
              <a:rPr lang="en-US" dirty="0"/>
              <a:t> is normally distributed, each with its own </a:t>
            </a:r>
            <a:r>
              <a:rPr lang="en-US" i="1" dirty="0"/>
              <a:t>mean</a:t>
            </a:r>
            <a:r>
              <a:rPr lang="en-US" dirty="0"/>
              <a:t> and </a:t>
            </a:r>
            <a:r>
              <a:rPr lang="en-US" i="1" dirty="0"/>
              <a:t>variance</a:t>
            </a:r>
            <a:r>
              <a:rPr lang="en-US" dirty="0"/>
              <a:t>, as:</a:t>
            </a:r>
          </a:p>
        </p:txBody>
      </p:sp>
      <p:sp>
        <p:nvSpPr>
          <p:cNvPr id="7" name="Rectangle 2"/>
          <p:cNvSpPr>
            <a:spLocks noChangeArrowheads="1"/>
          </p:cNvSpPr>
          <p:nvPr/>
        </p:nvSpPr>
        <p:spPr bwMode="auto">
          <a:xfrm>
            <a:off x="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567968999"/>
              </p:ext>
            </p:extLst>
          </p:nvPr>
        </p:nvGraphicFramePr>
        <p:xfrm>
          <a:off x="3332628" y="1464409"/>
          <a:ext cx="2526534" cy="516791"/>
        </p:xfrm>
        <a:graphic>
          <a:graphicData uri="http://schemas.openxmlformats.org/presentationml/2006/ole">
            <mc:AlternateContent xmlns:mc="http://schemas.openxmlformats.org/markup-compatibility/2006">
              <mc:Choice xmlns:v="urn:schemas-microsoft-com:vml" Requires="v">
                <p:oleObj name="Equation" r:id="rId3" imgW="1256755" imgH="253890" progId="Equation.3">
                  <p:embed/>
                </p:oleObj>
              </mc:Choice>
              <mc:Fallback>
                <p:oleObj name="Equation" r:id="rId3" imgW="1256755" imgH="25389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2628" y="1464409"/>
                        <a:ext cx="2526534" cy="516791"/>
                      </a:xfrm>
                      <a:prstGeom prst="rect">
                        <a:avLst/>
                      </a:prstGeom>
                      <a:noFill/>
                    </p:spPr>
                  </p:pic>
                </p:oleObj>
              </mc:Fallback>
            </mc:AlternateContent>
          </a:graphicData>
        </a:graphic>
      </p:graphicFrame>
      <p:sp>
        <p:nvSpPr>
          <p:cNvPr id="9" name="Rectangle 5"/>
          <p:cNvSpPr>
            <a:spLocks noChangeArrowheads="1"/>
          </p:cNvSpPr>
          <p:nvPr/>
        </p:nvSpPr>
        <p:spPr bwMode="auto">
          <a:xfrm>
            <a:off x="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855992042"/>
              </p:ext>
            </p:extLst>
          </p:nvPr>
        </p:nvGraphicFramePr>
        <p:xfrm>
          <a:off x="2438400" y="2607469"/>
          <a:ext cx="1543050" cy="642938"/>
        </p:xfrm>
        <a:graphic>
          <a:graphicData uri="http://schemas.openxmlformats.org/presentationml/2006/ole">
            <mc:AlternateContent xmlns:mc="http://schemas.openxmlformats.org/markup-compatibility/2006">
              <mc:Choice xmlns:v="urn:schemas-microsoft-com:vml" Requires="v">
                <p:oleObj name="Equation" r:id="rId5" imgW="1028254" imgH="431613" progId="Equation.3">
                  <p:embed/>
                </p:oleObj>
              </mc:Choice>
              <mc:Fallback>
                <p:oleObj name="Equation" r:id="rId5" imgW="1028254" imgH="43161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2607469"/>
                        <a:ext cx="1543050" cy="642938"/>
                      </a:xfrm>
                      <a:prstGeom prst="rect">
                        <a:avLst/>
                      </a:prstGeom>
                      <a:noFill/>
                    </p:spPr>
                  </p:pic>
                </p:oleObj>
              </mc:Fallback>
            </mc:AlternateContent>
          </a:graphicData>
        </a:graphic>
      </p:graphicFrame>
      <p:sp>
        <p:nvSpPr>
          <p:cNvPr id="11" name="Rectangle 10"/>
          <p:cNvSpPr/>
          <p:nvPr/>
        </p:nvSpPr>
        <p:spPr>
          <a:xfrm>
            <a:off x="228599" y="2101334"/>
            <a:ext cx="4325223" cy="369332"/>
          </a:xfrm>
          <a:prstGeom prst="rect">
            <a:avLst/>
          </a:prstGeom>
        </p:spPr>
        <p:txBody>
          <a:bodyPr wrap="none">
            <a:spAutoFit/>
          </a:bodyPr>
          <a:lstStyle/>
          <a:p>
            <a:r>
              <a:rPr lang="en-US" dirty="0"/>
              <a:t>Their joint density can be computed as:</a:t>
            </a:r>
          </a:p>
        </p:txBody>
      </p:sp>
      <p:sp>
        <p:nvSpPr>
          <p:cNvPr id="12" name="Rectangle 9"/>
          <p:cNvSpPr>
            <a:spLocks noChangeArrowheads="1"/>
          </p:cNvSpPr>
          <p:nvPr/>
        </p:nvSpPr>
        <p:spPr bwMode="auto">
          <a:xfrm>
            <a:off x="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913795450"/>
              </p:ext>
            </p:extLst>
          </p:nvPr>
        </p:nvGraphicFramePr>
        <p:xfrm>
          <a:off x="3000622" y="3278644"/>
          <a:ext cx="2682093" cy="683418"/>
        </p:xfrm>
        <a:graphic>
          <a:graphicData uri="http://schemas.openxmlformats.org/presentationml/2006/ole">
            <mc:AlternateContent xmlns:mc="http://schemas.openxmlformats.org/markup-compatibility/2006">
              <mc:Choice xmlns:v="urn:schemas-microsoft-com:vml" Requires="v">
                <p:oleObj name="Equation" r:id="rId7" imgW="1981200" imgH="508000" progId="Equation.3">
                  <p:embed/>
                </p:oleObj>
              </mc:Choice>
              <mc:Fallback>
                <p:oleObj name="Equation" r:id="rId7" imgW="1981200" imgH="508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0622" y="3278644"/>
                        <a:ext cx="2682093" cy="683418"/>
                      </a:xfrm>
                      <a:prstGeom prst="rect">
                        <a:avLst/>
                      </a:prstGeom>
                      <a:noFill/>
                    </p:spPr>
                  </p:pic>
                </p:oleObj>
              </mc:Fallback>
            </mc:AlternateContent>
          </a:graphicData>
        </a:graphic>
      </p:graphicFrame>
      <p:sp>
        <p:nvSpPr>
          <p:cNvPr id="14" name="Rectangle 11"/>
          <p:cNvSpPr>
            <a:spLocks noChangeArrowheads="1"/>
          </p:cNvSpPr>
          <p:nvPr/>
        </p:nvSpPr>
        <p:spPr bwMode="auto">
          <a:xfrm>
            <a:off x="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407863453"/>
              </p:ext>
            </p:extLst>
          </p:nvPr>
        </p:nvGraphicFramePr>
        <p:xfrm>
          <a:off x="3000622" y="4114800"/>
          <a:ext cx="3537098" cy="990938"/>
        </p:xfrm>
        <a:graphic>
          <a:graphicData uri="http://schemas.openxmlformats.org/presentationml/2006/ole">
            <mc:AlternateContent xmlns:mc="http://schemas.openxmlformats.org/markup-compatibility/2006">
              <mc:Choice xmlns:v="urn:schemas-microsoft-com:vml" Requires="v">
                <p:oleObj name="Equation" r:id="rId9" imgW="2451100" imgH="685800" progId="Equation.3">
                  <p:embed/>
                </p:oleObj>
              </mc:Choice>
              <mc:Fallback>
                <p:oleObj name="Equation" r:id="rId9" imgW="2451100" imgH="685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0622" y="4114800"/>
                        <a:ext cx="3537098" cy="990938"/>
                      </a:xfrm>
                      <a:prstGeom prst="rect">
                        <a:avLst/>
                      </a:prstGeom>
                      <a:noFill/>
                    </p:spPr>
                  </p:pic>
                </p:oleObj>
              </mc:Fallback>
            </mc:AlternateContent>
          </a:graphicData>
        </a:graphic>
      </p:graphicFrame>
      <p:sp>
        <p:nvSpPr>
          <p:cNvPr id="16" name="Rectangle 13"/>
          <p:cNvSpPr>
            <a:spLocks noChangeArrowheads="1"/>
          </p:cNvSpPr>
          <p:nvPr/>
        </p:nvSpPr>
        <p:spPr bwMode="auto">
          <a:xfrm>
            <a:off x="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1471423203"/>
              </p:ext>
            </p:extLst>
          </p:nvPr>
        </p:nvGraphicFramePr>
        <p:xfrm>
          <a:off x="2438400" y="5337513"/>
          <a:ext cx="4578237" cy="714037"/>
        </p:xfrm>
        <a:graphic>
          <a:graphicData uri="http://schemas.openxmlformats.org/presentationml/2006/ole">
            <mc:AlternateContent xmlns:mc="http://schemas.openxmlformats.org/markup-compatibility/2006">
              <mc:Choice xmlns:v="urn:schemas-microsoft-com:vml" Requires="v">
                <p:oleObj name="Equation" r:id="rId11" imgW="3111500" imgH="482600" progId="Equation.3">
                  <p:embed/>
                </p:oleObj>
              </mc:Choice>
              <mc:Fallback>
                <p:oleObj name="Equation" r:id="rId11" imgW="3111500" imgH="482600" progId="Equation.3">
                  <p:embed/>
                  <p:pic>
                    <p:nvPicPr>
                      <p:cNvPr id="0" name="Object 12"/>
                      <p:cNvPicPr>
                        <a:picLocks noChangeAspect="1" noChangeArrowheads="1"/>
                      </p:cNvPicPr>
                      <p:nvPr/>
                    </p:nvPicPr>
                    <p:blipFill>
                      <a:blip r:embed="rId12">
                        <a:lum bright="-46000"/>
                        <a:extLst>
                          <a:ext uri="{28A0092B-C50C-407E-A947-70E740481C1C}">
                            <a14:useLocalDpi xmlns:a14="http://schemas.microsoft.com/office/drawing/2010/main" val="0"/>
                          </a:ext>
                        </a:extLst>
                      </a:blip>
                      <a:srcRect/>
                      <a:stretch>
                        <a:fillRect/>
                      </a:stretch>
                    </p:blipFill>
                    <p:spPr bwMode="auto">
                      <a:xfrm>
                        <a:off x="2438400" y="5337513"/>
                        <a:ext cx="4578237" cy="714037"/>
                      </a:xfrm>
                      <a:prstGeom prst="rect">
                        <a:avLst/>
                      </a:prstGeom>
                      <a:solidFill>
                        <a:srgbClr val="C0C0C0">
                          <a:alpha val="17999"/>
                        </a:srgbClr>
                      </a:solidFill>
                    </p:spPr>
                  </p:pic>
                </p:oleObj>
              </mc:Fallback>
            </mc:AlternateContent>
          </a:graphicData>
        </a:graphic>
      </p:graphicFrame>
    </p:spTree>
    <p:extLst>
      <p:ext uri="{BB962C8B-B14F-4D97-AF65-F5344CB8AC3E}">
        <p14:creationId xmlns:p14="http://schemas.microsoft.com/office/powerpoint/2010/main" val="2121478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96471"/>
          </a:xfrm>
        </p:spPr>
        <p:txBody>
          <a:bodyPr/>
          <a:lstStyle/>
          <a:p>
            <a:r>
              <a:rPr lang="en-US" b="1" dirty="0"/>
              <a:t>Bernoulli Distribution</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27</a:t>
            </a:fld>
            <a:endParaRPr lang="en-US"/>
          </a:p>
        </p:txBody>
      </p:sp>
      <p:pic>
        <p:nvPicPr>
          <p:cNvPr id="4403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8770" y="1219199"/>
            <a:ext cx="8646459" cy="13286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718021513"/>
              </p:ext>
            </p:extLst>
          </p:nvPr>
        </p:nvGraphicFramePr>
        <p:xfrm>
          <a:off x="2971800" y="2895600"/>
          <a:ext cx="3505200" cy="961426"/>
        </p:xfrm>
        <a:graphic>
          <a:graphicData uri="http://schemas.openxmlformats.org/presentationml/2006/ole">
            <mc:AlternateContent xmlns:mc="http://schemas.openxmlformats.org/markup-compatibility/2006">
              <mc:Choice xmlns:v="urn:schemas-microsoft-com:vml" Requires="v">
                <p:oleObj name="Equation" r:id="rId4" imgW="1663700" imgH="457200" progId="Equation.3">
                  <p:embed/>
                </p:oleObj>
              </mc:Choice>
              <mc:Fallback>
                <p:oleObj name="Equation" r:id="rId4" imgW="16637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2895600"/>
                        <a:ext cx="3505200" cy="961426"/>
                      </a:xfrm>
                      <a:prstGeom prst="rect">
                        <a:avLst/>
                      </a:prstGeom>
                      <a:noFill/>
                    </p:spPr>
                  </p:pic>
                </p:oleObj>
              </mc:Fallback>
            </mc:AlternateContent>
          </a:graphicData>
        </a:graphic>
      </p:graphicFrame>
      <p:sp>
        <p:nvSpPr>
          <p:cNvPr id="8" name="Rectangle 7"/>
          <p:cNvSpPr/>
          <p:nvPr/>
        </p:nvSpPr>
        <p:spPr>
          <a:xfrm>
            <a:off x="498475" y="4267200"/>
            <a:ext cx="3616696" cy="369332"/>
          </a:xfrm>
          <a:prstGeom prst="rect">
            <a:avLst/>
          </a:prstGeom>
        </p:spPr>
        <p:txBody>
          <a:bodyPr wrap="none">
            <a:spAutoFit/>
          </a:bodyPr>
          <a:lstStyle/>
          <a:p>
            <a:r>
              <a:rPr lang="en-US" dirty="0"/>
              <a:t>In compact form, we can write it: </a:t>
            </a:r>
          </a:p>
        </p:txBody>
      </p:sp>
      <p:sp>
        <p:nvSpPr>
          <p:cNvPr id="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1158960354"/>
              </p:ext>
            </p:extLst>
          </p:nvPr>
        </p:nvGraphicFramePr>
        <p:xfrm>
          <a:off x="3505201" y="5314507"/>
          <a:ext cx="2667000" cy="496186"/>
        </p:xfrm>
        <a:graphic>
          <a:graphicData uri="http://schemas.openxmlformats.org/presentationml/2006/ole">
            <mc:AlternateContent xmlns:mc="http://schemas.openxmlformats.org/markup-compatibility/2006">
              <mc:Choice xmlns:v="urn:schemas-microsoft-com:vml" Requires="v">
                <p:oleObj name="Equation" r:id="rId6" imgW="1231366" imgH="228501" progId="Equation.3">
                  <p:embed/>
                </p:oleObj>
              </mc:Choice>
              <mc:Fallback>
                <p:oleObj name="Equation" r:id="rId6" imgW="1231366" imgH="228501"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1" y="5314507"/>
                        <a:ext cx="2667000" cy="496186"/>
                      </a:xfrm>
                      <a:prstGeom prst="rect">
                        <a:avLst/>
                      </a:prstGeom>
                      <a:noFill/>
                    </p:spPr>
                  </p:pic>
                </p:oleObj>
              </mc:Fallback>
            </mc:AlternateContent>
          </a:graphicData>
        </a:graphic>
      </p:graphicFrame>
    </p:spTree>
    <p:extLst>
      <p:ext uri="{BB962C8B-B14F-4D97-AF65-F5344CB8AC3E}">
        <p14:creationId xmlns:p14="http://schemas.microsoft.com/office/powerpoint/2010/main" val="838947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591671"/>
          </a:xfrm>
        </p:spPr>
        <p:txBody>
          <a:bodyPr/>
          <a:lstStyle/>
          <a:p>
            <a:r>
              <a:rPr lang="en-US" sz="4000" b="1" dirty="0"/>
              <a:t>Gaussian Discriminant Analysis </a:t>
            </a:r>
            <a:endParaRPr lang="en-US" sz="40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28</a:t>
            </a:fld>
            <a:endParaRPr lang="en-US"/>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90600"/>
            <a:ext cx="6991283"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5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38491"/>
          <a:stretch/>
        </p:blipFill>
        <p:spPr bwMode="auto">
          <a:xfrm>
            <a:off x="498475" y="4757057"/>
            <a:ext cx="529045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1400268099"/>
              </p:ext>
            </p:extLst>
          </p:nvPr>
        </p:nvGraphicFramePr>
        <p:xfrm>
          <a:off x="549048" y="5334000"/>
          <a:ext cx="1920875" cy="381000"/>
        </p:xfrm>
        <a:graphic>
          <a:graphicData uri="http://schemas.openxmlformats.org/presentationml/2006/ole">
            <mc:AlternateContent xmlns:mc="http://schemas.openxmlformats.org/markup-compatibility/2006">
              <mc:Choice xmlns:v="urn:schemas-microsoft-com:vml" Requires="v">
                <p:oleObj name="Equation" r:id="rId5" imgW="1155700" imgH="228600" progId="Equation.3">
                  <p:embed/>
                </p:oleObj>
              </mc:Choice>
              <mc:Fallback>
                <p:oleObj name="Equation" r:id="rId5" imgW="11557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9048" y="5334000"/>
                        <a:ext cx="1920875" cy="381000"/>
                      </a:xfrm>
                      <a:prstGeom prst="rect">
                        <a:avLst/>
                      </a:prstGeom>
                      <a:noFill/>
                    </p:spPr>
                  </p:pic>
                </p:oleObj>
              </mc:Fallback>
            </mc:AlternateContent>
          </a:graphicData>
        </a:graphic>
      </p:graphicFrame>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2204986811"/>
              </p:ext>
            </p:extLst>
          </p:nvPr>
        </p:nvGraphicFramePr>
        <p:xfrm>
          <a:off x="3116489" y="5681057"/>
          <a:ext cx="2743675" cy="360829"/>
        </p:xfrm>
        <a:graphic>
          <a:graphicData uri="http://schemas.openxmlformats.org/presentationml/2006/ole">
            <mc:AlternateContent xmlns:mc="http://schemas.openxmlformats.org/markup-compatibility/2006">
              <mc:Choice xmlns:v="urn:schemas-microsoft-com:vml" Requires="v">
                <p:oleObj name="Equation" r:id="rId7" imgW="1358640" imgH="241200" progId="Equation.3">
                  <p:embed/>
                </p:oleObj>
              </mc:Choice>
              <mc:Fallback>
                <p:oleObj name="Equation" r:id="rId7" imgW="1358640" imgH="241200" progId="Equation.3">
                  <p:embed/>
                  <p:pic>
                    <p:nvPicPr>
                      <p:cNvPr id="0" name="Object 7"/>
                      <p:cNvPicPr>
                        <a:picLocks noChangeAspect="1" noChangeArrowheads="1"/>
                      </p:cNvPicPr>
                      <p:nvPr/>
                    </p:nvPicPr>
                    <p:blipFill>
                      <a:blip r:embed="rId8"/>
                      <a:srcRect/>
                      <a:stretch>
                        <a:fillRect/>
                      </a:stretch>
                    </p:blipFill>
                    <p:spPr bwMode="auto">
                      <a:xfrm>
                        <a:off x="3116489" y="5681057"/>
                        <a:ext cx="2743675" cy="360829"/>
                      </a:xfrm>
                      <a:prstGeom prst="rect">
                        <a:avLst/>
                      </a:prstGeom>
                      <a:noFill/>
                    </p:spPr>
                  </p:pic>
                </p:oleObj>
              </mc:Fallback>
            </mc:AlternateContent>
          </a:graphicData>
        </a:graphic>
      </p:graphicFrame>
      <p:sp>
        <p:nvSpPr>
          <p:cNvPr id="9" name="TextBox 8"/>
          <p:cNvSpPr txBox="1"/>
          <p:nvPr/>
        </p:nvSpPr>
        <p:spPr>
          <a:xfrm>
            <a:off x="2469923" y="5334000"/>
            <a:ext cx="673780" cy="707886"/>
          </a:xfrm>
          <a:prstGeom prst="rect">
            <a:avLst/>
          </a:prstGeom>
          <a:noFill/>
        </p:spPr>
        <p:txBody>
          <a:bodyPr wrap="square" rtlCol="0">
            <a:spAutoFit/>
          </a:bodyPr>
          <a:lstStyle/>
          <a:p>
            <a:endParaRPr lang="en-US" sz="2000" dirty="0"/>
          </a:p>
          <a:p>
            <a:r>
              <a:rPr lang="en-US" sz="2000" dirty="0"/>
              <a:t>=&gt;</a:t>
            </a:r>
            <a:endParaRPr lang="en-US" dirty="0"/>
          </a:p>
        </p:txBody>
      </p:sp>
    </p:spTree>
    <p:extLst>
      <p:ext uri="{BB962C8B-B14F-4D97-AF65-F5344CB8AC3E}">
        <p14:creationId xmlns:p14="http://schemas.microsoft.com/office/powerpoint/2010/main" val="2686200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428064"/>
            <a:ext cx="8147051" cy="667871"/>
          </a:xfrm>
        </p:spPr>
        <p:txBody>
          <a:bodyPr/>
          <a:lstStyle/>
          <a:p>
            <a:r>
              <a:rPr lang="en-US" sz="3600" b="1" dirty="0"/>
              <a:t>Gaussian Discriminant Analysis …</a:t>
            </a:r>
            <a:endParaRPr lang="en-US" sz="3600"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29</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3695932461"/>
              </p:ext>
            </p:extLst>
          </p:nvPr>
        </p:nvGraphicFramePr>
        <p:xfrm>
          <a:off x="1083128" y="2743200"/>
          <a:ext cx="7010400" cy="914400"/>
        </p:xfrm>
        <a:graphic>
          <a:graphicData uri="http://schemas.openxmlformats.org/presentationml/2006/ole">
            <mc:AlternateContent xmlns:mc="http://schemas.openxmlformats.org/markup-compatibility/2006">
              <mc:Choice xmlns:v="urn:schemas-microsoft-com:vml" Requires="v">
                <p:oleObj name="Equation" r:id="rId3" imgW="3721100" imgH="482600" progId="Equation.3">
                  <p:embed/>
                </p:oleObj>
              </mc:Choice>
              <mc:Fallback>
                <p:oleObj name="Equation" r:id="rId3" imgW="3721100" imgH="482600" progId="Equation.3">
                  <p:embed/>
                  <p:pic>
                    <p:nvPicPr>
                      <p:cNvPr id="0" name="Object 3"/>
                      <p:cNvPicPr>
                        <a:picLocks noChangeAspect="1" noChangeArrowheads="1"/>
                      </p:cNvPicPr>
                      <p:nvPr/>
                    </p:nvPicPr>
                    <p:blipFill>
                      <a:blip r:embed="rId4">
                        <a:lum bright="-46000"/>
                        <a:extLst>
                          <a:ext uri="{28A0092B-C50C-407E-A947-70E740481C1C}">
                            <a14:useLocalDpi xmlns:a14="http://schemas.microsoft.com/office/drawing/2010/main" val="0"/>
                          </a:ext>
                        </a:extLst>
                      </a:blip>
                      <a:srcRect/>
                      <a:stretch>
                        <a:fillRect/>
                      </a:stretch>
                    </p:blipFill>
                    <p:spPr bwMode="auto">
                      <a:xfrm>
                        <a:off x="1083128" y="2743200"/>
                        <a:ext cx="7010400" cy="914400"/>
                      </a:xfrm>
                      <a:prstGeom prst="rect">
                        <a:avLst/>
                      </a:prstGeom>
                      <a:solidFill>
                        <a:srgbClr val="C0C0C0">
                          <a:alpha val="17999"/>
                        </a:srgbClr>
                      </a:solid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2195673534"/>
              </p:ext>
            </p:extLst>
          </p:nvPr>
        </p:nvGraphicFramePr>
        <p:xfrm>
          <a:off x="1156446" y="4114800"/>
          <a:ext cx="6920753" cy="914400"/>
        </p:xfrm>
        <a:graphic>
          <a:graphicData uri="http://schemas.openxmlformats.org/presentationml/2006/ole">
            <mc:AlternateContent xmlns:mc="http://schemas.openxmlformats.org/markup-compatibility/2006">
              <mc:Choice xmlns:v="urn:schemas-microsoft-com:vml" Requires="v">
                <p:oleObj name="Equation" r:id="rId5" imgW="3670300" imgH="482600" progId="Equation.3">
                  <p:embed/>
                </p:oleObj>
              </mc:Choice>
              <mc:Fallback>
                <p:oleObj name="Equation" r:id="rId5" imgW="3670300" imgH="482600" progId="Equation.3">
                  <p:embed/>
                  <p:pic>
                    <p:nvPicPr>
                      <p:cNvPr id="0" name="Object 5"/>
                      <p:cNvPicPr>
                        <a:picLocks noChangeAspect="1" noChangeArrowheads="1"/>
                      </p:cNvPicPr>
                      <p:nvPr/>
                    </p:nvPicPr>
                    <p:blipFill>
                      <a:blip r:embed="rId6">
                        <a:lum bright="-46000"/>
                        <a:extLst>
                          <a:ext uri="{28A0092B-C50C-407E-A947-70E740481C1C}">
                            <a14:useLocalDpi xmlns:a14="http://schemas.microsoft.com/office/drawing/2010/main" val="0"/>
                          </a:ext>
                        </a:extLst>
                      </a:blip>
                      <a:srcRect/>
                      <a:stretch>
                        <a:fillRect/>
                      </a:stretch>
                    </p:blipFill>
                    <p:spPr bwMode="auto">
                      <a:xfrm>
                        <a:off x="1156446" y="4114800"/>
                        <a:ext cx="6920753" cy="914400"/>
                      </a:xfrm>
                      <a:prstGeom prst="rect">
                        <a:avLst/>
                      </a:prstGeom>
                      <a:solidFill>
                        <a:srgbClr val="C0C0C0">
                          <a:alpha val="17999"/>
                        </a:srgbClr>
                      </a:solidFill>
                    </p:spPr>
                  </p:pic>
                </p:oleObj>
              </mc:Fallback>
            </mc:AlternateContent>
          </a:graphicData>
        </a:graphic>
      </p:graphicFrame>
      <p:sp>
        <p:nvSpPr>
          <p:cNvPr id="11" name="TextBox 10"/>
          <p:cNvSpPr txBox="1"/>
          <p:nvPr/>
        </p:nvSpPr>
        <p:spPr>
          <a:xfrm>
            <a:off x="304800" y="1828800"/>
            <a:ext cx="7551511" cy="461665"/>
          </a:xfrm>
          <a:prstGeom prst="rect">
            <a:avLst/>
          </a:prstGeom>
          <a:noFill/>
        </p:spPr>
        <p:txBody>
          <a:bodyPr wrap="square" rtlCol="0">
            <a:spAutoFit/>
          </a:bodyPr>
          <a:lstStyle/>
          <a:p>
            <a:r>
              <a:rPr lang="en-US" sz="2400" dirty="0"/>
              <a:t>The </a:t>
            </a:r>
            <a:r>
              <a:rPr lang="en-US" sz="2400" dirty="0" err="1"/>
              <a:t>pdfs</a:t>
            </a:r>
            <a:r>
              <a:rPr lang="en-US" sz="2400" dirty="0"/>
              <a:t> for the classes can be expressed as;</a:t>
            </a:r>
          </a:p>
        </p:txBody>
      </p:sp>
    </p:spTree>
    <p:extLst>
      <p:ext uri="{BB962C8B-B14F-4D97-AF65-F5344CB8AC3E}">
        <p14:creationId xmlns:p14="http://schemas.microsoft.com/office/powerpoint/2010/main" val="1186807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Attendance</a:t>
            </a:r>
          </a:p>
        </p:txBody>
      </p:sp>
      <p:sp>
        <p:nvSpPr>
          <p:cNvPr id="3" name="Content Placeholder 2"/>
          <p:cNvSpPr>
            <a:spLocks noGrp="1"/>
          </p:cNvSpPr>
          <p:nvPr>
            <p:ph idx="1"/>
          </p:nvPr>
        </p:nvSpPr>
        <p:spPr/>
        <p:txBody>
          <a:bodyPr/>
          <a:lstStyle/>
          <a:p>
            <a:r>
              <a:rPr lang="en-US" dirty="0"/>
              <a:t>Your attendance at class is required and essential for you to meet course requirements.</a:t>
            </a:r>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a:t>
            </a:fld>
            <a:endParaRPr lang="en-US"/>
          </a:p>
        </p:txBody>
      </p:sp>
      <p:sp>
        <p:nvSpPr>
          <p:cNvPr id="5" name="Rectangle 4"/>
          <p:cNvSpPr/>
          <p:nvPr/>
        </p:nvSpPr>
        <p:spPr>
          <a:xfrm>
            <a:off x="685800" y="3105835"/>
            <a:ext cx="7391400" cy="1200329"/>
          </a:xfrm>
          <a:prstGeom prst="rect">
            <a:avLst/>
          </a:prstGeom>
        </p:spPr>
        <p:txBody>
          <a:bodyPr wrap="square">
            <a:spAutoFit/>
          </a:bodyPr>
          <a:lstStyle/>
          <a:p>
            <a:pPr marL="285750" indent="-285750">
              <a:buFont typeface="Arial" panose="020B0604020202020204" pitchFamily="34" charset="0"/>
              <a:buChar char="•"/>
            </a:pPr>
            <a:r>
              <a:rPr lang="en-US" dirty="0"/>
              <a:t>5% make is allocated for attendance and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distributed as %5: [90-100%], 4%: [85-90), 3%: [80-85), 2%: [75-80), 1%: [70-75), 0%:  &lt;70.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GDA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30</a:t>
            </a:fld>
            <a:endParaRPr lang="en-US"/>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32" y="1442198"/>
            <a:ext cx="8650968" cy="1044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8" name="Picture 4" descr="Benign_pdf"/>
          <p:cNvPicPr>
            <a:picLocks noChangeAspect="1" noChangeArrowheads="1"/>
          </p:cNvPicPr>
          <p:nvPr/>
        </p:nvPicPr>
        <p:blipFill>
          <a:blip r:embed="rId4">
            <a:extLst>
              <a:ext uri="{28A0092B-C50C-407E-A947-70E740481C1C}">
                <a14:useLocalDpi xmlns:a14="http://schemas.microsoft.com/office/drawing/2010/main" val="0"/>
              </a:ext>
            </a:extLst>
          </a:blip>
          <a:srcRect t="5714" r="5714" b="3334"/>
          <a:stretch>
            <a:fillRect/>
          </a:stretch>
        </p:blipFill>
        <p:spPr bwMode="auto">
          <a:xfrm>
            <a:off x="895714" y="2880050"/>
            <a:ext cx="3714386" cy="2695509"/>
          </a:xfrm>
          <a:prstGeom prst="rect">
            <a:avLst/>
          </a:prstGeom>
          <a:noFill/>
          <a:extLst>
            <a:ext uri="{909E8E84-426E-40DD-AFC4-6F175D3DCCD1}">
              <a14:hiddenFill xmlns:a14="http://schemas.microsoft.com/office/drawing/2010/main">
                <a:solidFill>
                  <a:srgbClr val="FFFFFF"/>
                </a:solidFill>
              </a14:hiddenFill>
            </a:ext>
          </a:extLst>
        </p:spPr>
      </p:pic>
      <p:pic>
        <p:nvPicPr>
          <p:cNvPr id="47107" name="Picture 3" descr="Benign_Contour"/>
          <p:cNvPicPr>
            <a:picLocks noChangeAspect="1" noChangeArrowheads="1"/>
          </p:cNvPicPr>
          <p:nvPr/>
        </p:nvPicPr>
        <p:blipFill>
          <a:blip r:embed="rId5">
            <a:extLst>
              <a:ext uri="{28A0092B-C50C-407E-A947-70E740481C1C}">
                <a14:useLocalDpi xmlns:a14="http://schemas.microsoft.com/office/drawing/2010/main" val="0"/>
              </a:ext>
            </a:extLst>
          </a:blip>
          <a:srcRect l="8571" t="5714" r="5714"/>
          <a:stretch>
            <a:fillRect/>
          </a:stretch>
        </p:blipFill>
        <p:spPr bwMode="auto">
          <a:xfrm>
            <a:off x="4666607" y="2909778"/>
            <a:ext cx="3126441" cy="259165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1600200" y="5486400"/>
            <a:ext cx="566734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                                                           (b)</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Figure 5</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For benign class (a)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pdf</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and (b) contour are shown.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86179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972671"/>
          </a:xfrm>
        </p:spPr>
        <p:txBody>
          <a:bodyPr/>
          <a:lstStyle/>
          <a:p>
            <a:r>
              <a:rPr lang="en-US" dirty="0"/>
              <a:t>GDA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31</a:t>
            </a:fld>
            <a:endParaRPr lang="en-US"/>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42116"/>
            <a:ext cx="8646460" cy="1043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2" name="Picture 4" descr="Malignant_pdf"/>
          <p:cNvPicPr>
            <a:picLocks noChangeAspect="1" noChangeArrowheads="1"/>
          </p:cNvPicPr>
          <p:nvPr/>
        </p:nvPicPr>
        <p:blipFill>
          <a:blip r:embed="rId4">
            <a:extLst>
              <a:ext uri="{28A0092B-C50C-407E-A947-70E740481C1C}">
                <a14:useLocalDpi xmlns:a14="http://schemas.microsoft.com/office/drawing/2010/main" val="0"/>
              </a:ext>
            </a:extLst>
          </a:blip>
          <a:srcRect l="2142" t="5714" r="5714" b="2856"/>
          <a:stretch>
            <a:fillRect/>
          </a:stretch>
        </p:blipFill>
        <p:spPr bwMode="auto">
          <a:xfrm>
            <a:off x="498475" y="2971801"/>
            <a:ext cx="367616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8131" name="Picture 3" descr="Malignant_Contour"/>
          <p:cNvPicPr>
            <a:picLocks noChangeAspect="1" noChangeArrowheads="1"/>
          </p:cNvPicPr>
          <p:nvPr/>
        </p:nvPicPr>
        <p:blipFill>
          <a:blip r:embed="rId5">
            <a:extLst>
              <a:ext uri="{28A0092B-C50C-407E-A947-70E740481C1C}">
                <a14:useLocalDpi xmlns:a14="http://schemas.microsoft.com/office/drawing/2010/main" val="0"/>
              </a:ext>
            </a:extLst>
          </a:blip>
          <a:srcRect l="8571" t="4524" r="7857" b="5238"/>
          <a:stretch>
            <a:fillRect/>
          </a:stretch>
        </p:blipFill>
        <p:spPr bwMode="auto">
          <a:xfrm>
            <a:off x="4599214" y="2819400"/>
            <a:ext cx="3582939" cy="2895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6"/>
          <p:cNvSpPr>
            <a:spLocks noChangeArrowheads="1"/>
          </p:cNvSpPr>
          <p:nvPr/>
        </p:nvSpPr>
        <p:spPr bwMode="auto">
          <a:xfrm>
            <a:off x="0" y="233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Rectangle 7"/>
          <p:cNvSpPr>
            <a:spLocks noChangeArrowheads="1"/>
          </p:cNvSpPr>
          <p:nvPr/>
        </p:nvSpPr>
        <p:spPr bwMode="auto">
          <a:xfrm>
            <a:off x="152400" y="5943601"/>
            <a:ext cx="8382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                                               (a)                                                                                               (b)</a:t>
            </a:r>
            <a:endPar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b="1" dirty="0">
                <a:latin typeface="Arial" pitchFamily="34" charset="0"/>
                <a:ea typeface="Times New Roman" pitchFamily="18" charset="0"/>
                <a:cs typeface="Arial" pitchFamily="34" charset="0"/>
              </a:rPr>
              <a:t>               </a:t>
            </a:r>
            <a:r>
              <a:rPr kumimoji="0" lang="en-US"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Figure 6</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For malignant class (a) </a:t>
            </a:r>
            <a:r>
              <a:rPr kumimoji="0" lang="en-US" sz="14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pdf</a:t>
            </a:r>
            <a:r>
              <a:rPr kumimoji="0" lang="en-US"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and (b) contour are shown.</a:t>
            </a:r>
            <a:r>
              <a:rPr kumimoji="0" lang="en-US" sz="8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88002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048871"/>
          </a:xfrm>
        </p:spPr>
        <p:txBody>
          <a:bodyPr/>
          <a:lstStyle/>
          <a:p>
            <a:r>
              <a:rPr lang="en-US" dirty="0"/>
              <a:t>GDA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32</a:t>
            </a:fld>
            <a:endParaRPr lang="en-US"/>
          </a:p>
        </p:txBody>
      </p:sp>
      <p:pic>
        <p:nvPicPr>
          <p:cNvPr id="49161" name="Picture 9" descr="B_M_pdf"/>
          <p:cNvPicPr>
            <a:picLocks noChangeAspect="1" noChangeArrowheads="1"/>
          </p:cNvPicPr>
          <p:nvPr/>
        </p:nvPicPr>
        <p:blipFill>
          <a:blip r:embed="rId3">
            <a:extLst>
              <a:ext uri="{28A0092B-C50C-407E-A947-70E740481C1C}">
                <a14:useLocalDpi xmlns:a14="http://schemas.microsoft.com/office/drawing/2010/main" val="0"/>
              </a:ext>
            </a:extLst>
          </a:blip>
          <a:srcRect l="7300" t="7501" r="7762" b="2499"/>
          <a:stretch>
            <a:fillRect/>
          </a:stretch>
        </p:blipFill>
        <p:spPr bwMode="auto">
          <a:xfrm>
            <a:off x="304800" y="1422288"/>
            <a:ext cx="4689636" cy="2747962"/>
          </a:xfrm>
          <a:prstGeom prst="rect">
            <a:avLst/>
          </a:prstGeom>
          <a:noFill/>
          <a:extLst>
            <a:ext uri="{909E8E84-426E-40DD-AFC4-6F175D3DCCD1}">
              <a14:hiddenFill xmlns:a14="http://schemas.microsoft.com/office/drawing/2010/main">
                <a:solidFill>
                  <a:srgbClr val="FFFFFF"/>
                </a:solidFill>
              </a14:hiddenFill>
            </a:ext>
          </a:extLst>
        </p:spPr>
      </p:pic>
      <p:pic>
        <p:nvPicPr>
          <p:cNvPr id="49160" name="Picture 8" descr="Both the contours with data"/>
          <p:cNvPicPr>
            <a:picLocks noChangeAspect="1" noChangeArrowheads="1"/>
          </p:cNvPicPr>
          <p:nvPr/>
        </p:nvPicPr>
        <p:blipFill>
          <a:blip r:embed="rId4">
            <a:extLst>
              <a:ext uri="{28A0092B-C50C-407E-A947-70E740481C1C}">
                <a14:useLocalDpi xmlns:a14="http://schemas.microsoft.com/office/drawing/2010/main" val="0"/>
              </a:ext>
            </a:extLst>
          </a:blip>
          <a:srcRect l="7857" t="5714" r="7143" b="5714"/>
          <a:stretch>
            <a:fillRect/>
          </a:stretch>
        </p:blipFill>
        <p:spPr bwMode="auto">
          <a:xfrm>
            <a:off x="5093646" y="1288599"/>
            <a:ext cx="3448025" cy="270373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1"/>
          <p:cNvSpPr>
            <a:spLocks noChangeArrowheads="1"/>
          </p:cNvSpPr>
          <p:nvPr/>
        </p:nvSpPr>
        <p:spPr bwMode="auto">
          <a:xfrm>
            <a:off x="0" y="2047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2"/>
          <p:cNvSpPr>
            <a:spLocks noChangeArrowheads="1"/>
          </p:cNvSpPr>
          <p:nvPr/>
        </p:nvSpPr>
        <p:spPr bwMode="auto">
          <a:xfrm>
            <a:off x="0" y="39416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(a)                                                                  (b)</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4916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723" y="4724400"/>
            <a:ext cx="8600554" cy="1284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16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1125071"/>
          </a:xfrm>
        </p:spPr>
        <p:txBody>
          <a:bodyPr/>
          <a:lstStyle/>
          <a:p>
            <a:r>
              <a:rPr lang="en-US" dirty="0"/>
              <a:t>Office Hours</a:t>
            </a:r>
          </a:p>
        </p:txBody>
      </p:sp>
      <p:sp>
        <p:nvSpPr>
          <p:cNvPr id="3" name="Content Placeholder 2"/>
          <p:cNvSpPr>
            <a:spLocks noGrp="1"/>
          </p:cNvSpPr>
          <p:nvPr>
            <p:ph idx="1"/>
          </p:nvPr>
        </p:nvSpPr>
        <p:spPr>
          <a:xfrm>
            <a:off x="498475" y="1546412"/>
            <a:ext cx="8147051" cy="4579751"/>
          </a:xfrm>
        </p:spPr>
        <p:txBody>
          <a:bodyPr/>
          <a:lstStyle/>
          <a:p>
            <a:r>
              <a:rPr lang="en-US" dirty="0"/>
              <a:t>You can see me after the class:</a:t>
            </a:r>
          </a:p>
          <a:p>
            <a:pPr marL="0" marR="0">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b="1" dirty="0">
                <a:solidFill>
                  <a:srgbClr val="000000"/>
                </a:solidFill>
                <a:effectLst/>
                <a:latin typeface="Times New Roman" panose="02020603050405020304" pitchFamily="18" charset="0"/>
                <a:ea typeface="Times New Roman" panose="02020603050405020304" pitchFamily="18" charset="0"/>
              </a:rPr>
              <a:t>Tuesday, Thursday</a:t>
            </a:r>
            <a:r>
              <a:rPr lang="en-US" sz="1800" dirty="0">
                <a:solidFill>
                  <a:srgbClr val="000000"/>
                </a:solidFill>
                <a:effectLst/>
                <a:latin typeface="Times New Roman" panose="02020603050405020304" pitchFamily="18" charset="0"/>
                <a:ea typeface="Times New Roman" panose="02020603050405020304" pitchFamily="18" charset="0"/>
              </a:rPr>
              <a:t>, 6:15 PM to 8:15 PM.</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rPr>
              <a:t>Wednesday, </a:t>
            </a:r>
            <a:r>
              <a:rPr lang="en-US" sz="1800" dirty="0">
                <a:solidFill>
                  <a:srgbClr val="000000"/>
                </a:solidFill>
                <a:effectLst/>
                <a:latin typeface="Times New Roman" panose="02020603050405020304" pitchFamily="18" charset="0"/>
                <a:ea typeface="Times New Roman" panose="02020603050405020304" pitchFamily="18" charset="0"/>
              </a:rPr>
              <a:t>11:00 AM to 1:00 PM.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S" dirty="0"/>
          </a:p>
          <a:p>
            <a:pPr lvl="1"/>
            <a:endParaRPr lang="en-US" dirty="0"/>
          </a:p>
          <a:p>
            <a:r>
              <a:rPr lang="en-US" dirty="0"/>
              <a:t>Otherwise, feel free to email/phone me</a:t>
            </a:r>
          </a:p>
          <a:p>
            <a:pPr lvl="1"/>
            <a:r>
              <a:rPr lang="en-US" i="1" dirty="0"/>
              <a:t>Email: </a:t>
            </a:r>
            <a:r>
              <a:rPr lang="en-US" i="1" dirty="0">
                <a:hlinkClick r:id="rId3"/>
              </a:rPr>
              <a:t>thoque@uno.edu</a:t>
            </a:r>
            <a:endParaRPr lang="en-US" i="1" dirty="0"/>
          </a:p>
          <a:p>
            <a:pPr lvl="1"/>
            <a:r>
              <a:rPr lang="en-US" i="1" dirty="0"/>
              <a:t>Phone: </a:t>
            </a:r>
            <a:r>
              <a:rPr lang="en-US" sz="1800" dirty="0"/>
              <a:t>(504)-280-2406</a:t>
            </a:r>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820271"/>
          </a:xfrm>
        </p:spPr>
        <p:txBody>
          <a:bodyPr/>
          <a:lstStyle/>
          <a:p>
            <a:r>
              <a:rPr lang="en-US" dirty="0"/>
              <a:t>Assignment</a:t>
            </a:r>
          </a:p>
        </p:txBody>
      </p:sp>
      <p:sp>
        <p:nvSpPr>
          <p:cNvPr id="3" name="Content Placeholder 2"/>
          <p:cNvSpPr>
            <a:spLocks noGrp="1"/>
          </p:cNvSpPr>
          <p:nvPr>
            <p:ph idx="1"/>
          </p:nvPr>
        </p:nvSpPr>
        <p:spPr>
          <a:xfrm>
            <a:off x="304800" y="1295400"/>
            <a:ext cx="8646459" cy="4830763"/>
          </a:xfrm>
        </p:spPr>
        <p:txBody>
          <a:bodyPr>
            <a:normAutofit fontScale="92500" lnSpcReduction="10000"/>
          </a:bodyPr>
          <a:lstStyle/>
          <a:p>
            <a:r>
              <a:rPr lang="en-US" b="1" dirty="0"/>
              <a:t>The submitted assignment must be your own work</a:t>
            </a:r>
            <a:r>
              <a:rPr lang="en-US" dirty="0"/>
              <a:t>.</a:t>
            </a:r>
          </a:p>
          <a:p>
            <a:pPr lvl="1" algn="just"/>
            <a:r>
              <a:rPr lang="en-US" dirty="0"/>
              <a:t>If you find a problem with Canvas for assignment submission, please only then email me the assignment (</a:t>
            </a:r>
            <a:r>
              <a:rPr lang="en-US" i="1" dirty="0"/>
              <a:t>Email: thoque@uno.edu)</a:t>
            </a:r>
            <a:endParaRPr lang="en-US" dirty="0"/>
          </a:p>
          <a:p>
            <a:pPr lvl="1"/>
            <a:r>
              <a:rPr lang="en-US" dirty="0"/>
              <a:t>You </a:t>
            </a:r>
            <a:r>
              <a:rPr lang="en-US" dirty="0">
                <a:solidFill>
                  <a:srgbClr val="FF0000"/>
                </a:solidFill>
              </a:rPr>
              <a:t>must</a:t>
            </a:r>
            <a:r>
              <a:rPr lang="en-US" dirty="0"/>
              <a:t> submit </a:t>
            </a:r>
            <a:r>
              <a:rPr lang="en-US" dirty="0">
                <a:solidFill>
                  <a:srgbClr val="FF0000"/>
                </a:solidFill>
              </a:rPr>
              <a:t>both</a:t>
            </a:r>
            <a:r>
              <a:rPr lang="en-US" dirty="0"/>
              <a:t> Hard &amp; Soft copy – if indicated. </a:t>
            </a:r>
          </a:p>
          <a:p>
            <a:r>
              <a:rPr lang="en-US" b="1" dirty="0"/>
              <a:t>Bonus</a:t>
            </a:r>
          </a:p>
          <a:p>
            <a:pPr lvl="1" algn="just"/>
            <a:r>
              <a:rPr lang="en-US" dirty="0"/>
              <a:t>A student who will be able to produce any publishable work (approved based on superior results, recognized by the instructor during the period of this course) related to any given assignment(s) or the topics covered in the class, will be given </a:t>
            </a:r>
            <a:r>
              <a:rPr lang="en-US" b="1" dirty="0">
                <a:solidFill>
                  <a:srgbClr val="0033CC"/>
                </a:solidFill>
              </a:rPr>
              <a:t>10% bonus </a:t>
            </a:r>
            <a:r>
              <a:rPr lang="en-US" dirty="0"/>
              <a:t>marks.</a:t>
            </a:r>
          </a:p>
          <a:p>
            <a:pPr lvl="1" algn="just"/>
            <a:r>
              <a:rPr lang="en-US" dirty="0"/>
              <a:t>Easy venue for submission:</a:t>
            </a:r>
          </a:p>
          <a:p>
            <a:pPr lvl="2" algn="just"/>
            <a:r>
              <a:rPr lang="en-US" u="sng" dirty="0" err="1"/>
              <a:t>InnovateUNO</a:t>
            </a:r>
            <a:r>
              <a:rPr lang="en-US" dirty="0"/>
              <a:t>: </a:t>
            </a:r>
            <a:r>
              <a:rPr lang="en-US" dirty="0">
                <a:solidFill>
                  <a:srgbClr val="0033CC"/>
                </a:solidFill>
              </a:rPr>
              <a:t>Oct/Nov </a:t>
            </a:r>
            <a:r>
              <a:rPr lang="en-US" dirty="0"/>
              <a:t>conference @UNO.</a:t>
            </a:r>
          </a:p>
          <a:p>
            <a:pPr lvl="2" algn="just"/>
            <a:r>
              <a:rPr lang="en-US" u="sng" dirty="0"/>
              <a:t>LBRN</a:t>
            </a:r>
            <a:r>
              <a:rPr lang="en-US" dirty="0"/>
              <a:t>: </a:t>
            </a:r>
            <a:r>
              <a:rPr lang="en-US" dirty="0">
                <a:solidFill>
                  <a:srgbClr val="0033CC"/>
                </a:solidFill>
              </a:rPr>
              <a:t>April</a:t>
            </a:r>
            <a:r>
              <a:rPr lang="en-US" dirty="0"/>
              <a:t> conference, </a:t>
            </a:r>
            <a:r>
              <a:rPr lang="en-US" dirty="0">
                <a:hlinkClick r:id="rId3"/>
              </a:rPr>
              <a:t>https://lbrn.lsu.edu/</a:t>
            </a:r>
            <a:r>
              <a:rPr lang="en-US" dirty="0"/>
              <a:t> </a:t>
            </a:r>
          </a:p>
          <a:p>
            <a:pPr lvl="1" algn="just"/>
            <a:endParaRPr lang="en-US" dirty="0"/>
          </a:p>
          <a:p>
            <a:pPr lvl="1" algn="just"/>
            <a:r>
              <a:rPr lang="en-US" dirty="0"/>
              <a:t>For samples, see: </a:t>
            </a:r>
            <a:r>
              <a:rPr lang="en-US" dirty="0">
                <a:hlinkClick r:id="rId4"/>
              </a:rPr>
              <a:t>https://cs.uno.edu/~tamjid/publications.html</a:t>
            </a:r>
            <a:r>
              <a:rPr lang="en-US" dirty="0"/>
              <a:t> </a:t>
            </a:r>
          </a:p>
          <a:p>
            <a:pPr lvl="1" algn="just"/>
            <a:endParaRPr lang="en-US" dirty="0"/>
          </a:p>
        </p:txBody>
      </p:sp>
      <p:sp>
        <p:nvSpPr>
          <p:cNvPr id="4" name="Slide Number Placeholder 3"/>
          <p:cNvSpPr>
            <a:spLocks noGrp="1"/>
          </p:cNvSpPr>
          <p:nvPr>
            <p:ph type="sldNum" sz="quarter" idx="12"/>
          </p:nvPr>
        </p:nvSpPr>
        <p:spPr/>
        <p:txBody>
          <a:bodyPr/>
          <a:lstStyle/>
          <a:p>
            <a:fld id="{38E06347-BC0D-4F40-B989-B890AD03D868}" type="slidenum">
              <a:rPr lang="en-US" smtClean="0"/>
              <a:pPr/>
              <a:t>5</a:t>
            </a:fld>
            <a:endParaRPr lang="en-US"/>
          </a:p>
        </p:txBody>
      </p:sp>
    </p:spTree>
    <p:extLst>
      <p:ext uri="{BB962C8B-B14F-4D97-AF65-F5344CB8AC3E}">
        <p14:creationId xmlns:p14="http://schemas.microsoft.com/office/powerpoint/2010/main" val="39571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3663"/>
            <a:ext cx="8147050" cy="1049337"/>
          </a:xfrm>
        </p:spPr>
        <p:txBody>
          <a:bodyPr/>
          <a:lstStyle/>
          <a:p>
            <a:pPr>
              <a:defRPr/>
            </a:pPr>
            <a:r>
              <a:rPr lang="en-US" dirty="0"/>
              <a:t>… Assignment </a:t>
            </a:r>
          </a:p>
        </p:txBody>
      </p:sp>
      <p:sp>
        <p:nvSpPr>
          <p:cNvPr id="3" name="Content Placeholder 2"/>
          <p:cNvSpPr>
            <a:spLocks noGrp="1"/>
          </p:cNvSpPr>
          <p:nvPr>
            <p:ph idx="1"/>
          </p:nvPr>
        </p:nvSpPr>
        <p:spPr>
          <a:xfrm>
            <a:off x="228600" y="914400"/>
            <a:ext cx="8416925" cy="5562600"/>
          </a:xfrm>
        </p:spPr>
        <p:txBody>
          <a:bodyPr>
            <a:normAutofit/>
          </a:bodyPr>
          <a:lstStyle/>
          <a:p>
            <a:pPr>
              <a:defRPr/>
            </a:pPr>
            <a:r>
              <a:rPr lang="en-US" b="1" dirty="0"/>
              <a:t>Due Dates</a:t>
            </a:r>
          </a:p>
          <a:p>
            <a:pPr lvl="1" algn="just">
              <a:defRPr/>
            </a:pPr>
            <a:r>
              <a:rPr lang="en-US" dirty="0"/>
              <a:t>Every assignment handed out will be clearly marked with a due date. </a:t>
            </a:r>
            <a:r>
              <a:rPr lang="en-US" dirty="0">
                <a:solidFill>
                  <a:srgbClr val="FF0000"/>
                </a:solidFill>
              </a:rPr>
              <a:t>You are responsible for handing in your assignment on time.</a:t>
            </a:r>
            <a:r>
              <a:rPr lang="en-US" dirty="0"/>
              <a:t> </a:t>
            </a:r>
          </a:p>
          <a:p>
            <a:pPr lvl="1" algn="just">
              <a:defRPr/>
            </a:pPr>
            <a:endParaRPr lang="en-US" dirty="0"/>
          </a:p>
          <a:p>
            <a:pPr algn="just">
              <a:buFont typeface="Wingdings" panose="05000000000000000000" pitchFamily="2" charset="2"/>
              <a:buChar char="§"/>
              <a:defRPr/>
            </a:pPr>
            <a:r>
              <a:rPr lang="en-US" dirty="0"/>
              <a:t>Late submissions will be assessed at the following rates: </a:t>
            </a:r>
          </a:p>
          <a:p>
            <a:pPr lvl="1" algn="just">
              <a:buFont typeface="Wingdings" panose="05000000000000000000" pitchFamily="2" charset="2"/>
              <a:buChar char="q"/>
              <a:defRPr/>
            </a:pPr>
            <a:r>
              <a:rPr lang="en-US" dirty="0"/>
              <a:t>80% for 1-48 hours (2 days max) late, </a:t>
            </a:r>
          </a:p>
          <a:p>
            <a:pPr lvl="1" algn="just">
              <a:buFont typeface="Wingdings" panose="05000000000000000000" pitchFamily="2" charset="2"/>
              <a:buChar char="q"/>
              <a:defRPr/>
            </a:pPr>
            <a:r>
              <a:rPr lang="en-US" dirty="0"/>
              <a:t>60% for 49-96 hours (2 days max) late, </a:t>
            </a:r>
          </a:p>
          <a:p>
            <a:pPr lvl="1" algn="just">
              <a:buFont typeface="Wingdings" panose="05000000000000000000" pitchFamily="2" charset="2"/>
              <a:buChar char="q"/>
              <a:defRPr/>
            </a:pPr>
            <a:r>
              <a:rPr lang="en-US" dirty="0"/>
              <a:t>40% for 97-144 (2 days max) hours late, </a:t>
            </a:r>
          </a:p>
          <a:p>
            <a:pPr lvl="1" algn="just">
              <a:buFont typeface="Wingdings" panose="05000000000000000000" pitchFamily="2" charset="2"/>
              <a:buChar char="q"/>
              <a:defRPr/>
            </a:pPr>
            <a:r>
              <a:rPr lang="en-US" dirty="0"/>
              <a:t>20% for 145-168 hours (1-day max) late.  </a:t>
            </a:r>
          </a:p>
          <a:p>
            <a:pPr lvl="1" algn="just">
              <a:buFont typeface="Wingdings" panose="05000000000000000000" pitchFamily="2" charset="2"/>
              <a:buChar char="q"/>
              <a:defRPr/>
            </a:pPr>
            <a:r>
              <a:rPr lang="en-US" dirty="0"/>
              <a:t>Assignments that are </a:t>
            </a:r>
            <a:r>
              <a:rPr lang="en-US" u="sng" dirty="0"/>
              <a:t>more than a week late </a:t>
            </a:r>
            <a:r>
              <a:rPr lang="en-US" dirty="0"/>
              <a:t>will receive no credit. 	</a:t>
            </a:r>
          </a:p>
        </p:txBody>
      </p:sp>
      <p:sp>
        <p:nvSpPr>
          <p:cNvPr id="9220" name="Slide Number Placeholder 3"/>
          <p:cNvSpPr>
            <a:spLocks noGrp="1"/>
          </p:cNvSpPr>
          <p:nvPr>
            <p:ph type="sldNum" sz="quarter" idx="11"/>
          </p:nvPr>
        </p:nvSpPr>
        <p:spPr>
          <a:xfrm>
            <a:off x="8458200" y="6356350"/>
            <a:ext cx="493713" cy="365125"/>
          </a:xfrm>
          <a:noFill/>
        </p:spPr>
        <p:txBody>
          <a:bodyPr/>
          <a:lstStyle>
            <a:lvl1pPr>
              <a:spcBef>
                <a:spcPct val="20000"/>
              </a:spcBef>
              <a:buClr>
                <a:schemeClr val="tx1"/>
              </a:buClr>
              <a:buChar char="•"/>
              <a:defRPr sz="2400">
                <a:solidFill>
                  <a:schemeClr val="tx1"/>
                </a:solidFill>
                <a:latin typeface="Arial" panose="020B0604020202020204" pitchFamily="34" charset="0"/>
              </a:defRPr>
            </a:lvl1pPr>
            <a:lvl2pPr marL="742950" indent="-285750">
              <a:spcBef>
                <a:spcPct val="20000"/>
              </a:spcBef>
              <a:buClr>
                <a:schemeClr val="tx1"/>
              </a:buClr>
              <a:buChar char="•"/>
              <a:defRPr sz="22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accent1"/>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9pPr>
          </a:lstStyle>
          <a:p>
            <a:pPr>
              <a:spcBef>
                <a:spcPct val="0"/>
              </a:spcBef>
              <a:buClrTx/>
              <a:buFontTx/>
              <a:buNone/>
            </a:pPr>
            <a:fld id="{CB3DF990-0CFF-4286-8F28-8843CABD0683}" type="slidenum">
              <a:rPr lang="en-US" altLang="en-US" sz="1600" smtClean="0">
                <a:latin typeface="Times New Roman" panose="02020603050405020304" pitchFamily="18" charset="0"/>
              </a:rPr>
              <a:pPr>
                <a:spcBef>
                  <a:spcPct val="0"/>
                </a:spcBef>
                <a:buClrTx/>
                <a:buFontTx/>
                <a:buNone/>
              </a:pPr>
              <a:t>6</a:t>
            </a:fld>
            <a:endParaRPr lang="en-US" altLang="en-US" sz="1600">
              <a:latin typeface="Times New Roman" panose="02020603050405020304" pitchFamily="18" charset="0"/>
            </a:endParaRPr>
          </a:p>
        </p:txBody>
      </p:sp>
    </p:spTree>
    <p:extLst>
      <p:ext uri="{BB962C8B-B14F-4D97-AF65-F5344CB8AC3E}">
        <p14:creationId xmlns:p14="http://schemas.microsoft.com/office/powerpoint/2010/main" val="293182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94129"/>
            <a:ext cx="8147051" cy="972671"/>
          </a:xfrm>
        </p:spPr>
        <p:txBody>
          <a:bodyPr/>
          <a:lstStyle/>
          <a:p>
            <a:r>
              <a:rPr lang="en-US" dirty="0"/>
              <a:t>Course Resources</a:t>
            </a:r>
          </a:p>
        </p:txBody>
      </p:sp>
      <p:sp>
        <p:nvSpPr>
          <p:cNvPr id="3" name="Content Placeholder 2"/>
          <p:cNvSpPr>
            <a:spLocks noGrp="1"/>
          </p:cNvSpPr>
          <p:nvPr>
            <p:ph idx="1"/>
          </p:nvPr>
        </p:nvSpPr>
        <p:spPr>
          <a:xfrm>
            <a:off x="381000" y="990600"/>
            <a:ext cx="8147051" cy="4364598"/>
          </a:xfrm>
        </p:spPr>
        <p:txBody>
          <a:bodyPr>
            <a:normAutofit fontScale="92500" lnSpcReduction="20000"/>
          </a:bodyPr>
          <a:lstStyle/>
          <a:p>
            <a:r>
              <a:rPr lang="en-US" dirty="0"/>
              <a:t>Check Moodle for resources</a:t>
            </a:r>
          </a:p>
          <a:p>
            <a:r>
              <a:rPr lang="en-US" dirty="0"/>
              <a:t>Please remember: </a:t>
            </a:r>
          </a:p>
          <a:p>
            <a:pPr lvl="1"/>
            <a:r>
              <a:rPr lang="en-US" dirty="0"/>
              <a:t>I often update the lecture notes just before teaching in the class – so if you want to save/print the final copy – please do so after covering it in the class.</a:t>
            </a:r>
          </a:p>
          <a:p>
            <a:r>
              <a:rPr lang="en-US" dirty="0"/>
              <a:t>Accessing lab computers: </a:t>
            </a:r>
            <a:r>
              <a:rPr lang="en-US" dirty="0">
                <a:solidFill>
                  <a:srgbClr val="0033CC"/>
                </a:solidFill>
              </a:rPr>
              <a:t>webterminal.cs.uno.edu/ </a:t>
            </a:r>
            <a:r>
              <a:rPr lang="en-US" dirty="0"/>
              <a:t>  </a:t>
            </a:r>
          </a:p>
          <a:p>
            <a:endParaRPr lang="en-US" dirty="0"/>
          </a:p>
          <a:p>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7</a:t>
            </a:fld>
            <a:endParaRPr lang="en-US"/>
          </a:p>
        </p:txBody>
      </p:sp>
      <p:pic>
        <p:nvPicPr>
          <p:cNvPr id="5" name="Picture 4">
            <a:extLst>
              <a:ext uri="{FF2B5EF4-FFF2-40B4-BE49-F238E27FC236}">
                <a16:creationId xmlns:a16="http://schemas.microsoft.com/office/drawing/2014/main" id="{22D383D8-42C6-4432-9E58-E219D5558CDC}"/>
              </a:ext>
            </a:extLst>
          </p:cNvPr>
          <p:cNvPicPr/>
          <p:nvPr/>
        </p:nvPicPr>
        <p:blipFill rotWithShape="1">
          <a:blip r:embed="rId3"/>
          <a:srcRect b="25597"/>
          <a:stretch/>
        </p:blipFill>
        <p:spPr bwMode="auto">
          <a:xfrm>
            <a:off x="415926" y="3172899"/>
            <a:ext cx="8229600" cy="3444240"/>
          </a:xfrm>
          <a:prstGeom prst="rect">
            <a:avLst/>
          </a:prstGeom>
          <a:ln>
            <a:noFill/>
          </a:ln>
          <a:effectLst>
            <a:outerShdw blurRad="63500" sx="102000" sy="102000" algn="ctr"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676433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304800"/>
            <a:ext cx="8147051" cy="972671"/>
          </a:xfrm>
        </p:spPr>
        <p:txBody>
          <a:bodyPr/>
          <a:lstStyle/>
          <a:p>
            <a:r>
              <a:rPr lang="en-US" dirty="0"/>
              <a:t>Other Offerings</a:t>
            </a:r>
          </a:p>
        </p:txBody>
      </p:sp>
      <p:sp>
        <p:nvSpPr>
          <p:cNvPr id="3" name="Content Placeholder 2"/>
          <p:cNvSpPr>
            <a:spLocks noGrp="1"/>
          </p:cNvSpPr>
          <p:nvPr>
            <p:ph idx="1"/>
          </p:nvPr>
        </p:nvSpPr>
        <p:spPr>
          <a:xfrm>
            <a:off x="114300" y="1305486"/>
            <a:ext cx="8915399" cy="4364598"/>
          </a:xfrm>
        </p:spPr>
        <p:txBody>
          <a:bodyPr>
            <a:normAutofit fontScale="25000" lnSpcReduction="20000"/>
          </a:bodyPr>
          <a:lstStyle/>
          <a:p>
            <a:pPr marL="0" marR="0" indent="0" algn="just">
              <a:spcBef>
                <a:spcPts val="0"/>
              </a:spcBef>
              <a:spcAft>
                <a:spcPts val="0"/>
              </a:spcAft>
              <a:buNone/>
            </a:pPr>
            <a:r>
              <a:rPr lang="en-US" sz="8000" dirty="0">
                <a:solidFill>
                  <a:srgbClr val="000000"/>
                </a:solidFill>
                <a:effectLst/>
                <a:latin typeface="Times New Roman" panose="02020603050405020304" pitchFamily="18" charset="0"/>
                <a:ea typeface="Times New Roman" panose="02020603050405020304" pitchFamily="18" charset="0"/>
              </a:rPr>
              <a:t>You may be interested in:</a:t>
            </a:r>
          </a:p>
          <a:p>
            <a:pPr marL="0" marR="0" indent="0" algn="just">
              <a:spcBef>
                <a:spcPts val="0"/>
              </a:spcBef>
              <a:spcAft>
                <a:spcPts val="0"/>
              </a:spcAft>
              <a:buNone/>
            </a:pPr>
            <a:endParaRPr lang="en-US" sz="80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Undergrade Machine Learning (ML) and AI Concentration, </a:t>
            </a:r>
            <a:r>
              <a:rPr lang="en-US" sz="96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click-here</a:t>
            </a: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 for the details.</a:t>
            </a:r>
          </a:p>
          <a:p>
            <a:pPr marL="342900" marR="0" lvl="0" indent="-342900" algn="just">
              <a:spcBef>
                <a:spcPts val="0"/>
              </a:spcBef>
              <a:spcAft>
                <a:spcPts val="0"/>
              </a:spcAft>
              <a:buFont typeface="Symbol" panose="05050102010706020507" pitchFamily="18" charset="2"/>
              <a:buChar char=""/>
            </a:pPr>
            <a:endParaRPr lang="en-US" sz="9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For the Graduate Certificate in ML &amp; AI, </a:t>
            </a:r>
            <a:r>
              <a:rPr lang="en-US" sz="96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click-here</a:t>
            </a: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 for the details.</a:t>
            </a:r>
          </a:p>
          <a:p>
            <a:pPr marL="342900" marR="0" lvl="0" indent="-342900">
              <a:spcBef>
                <a:spcPts val="0"/>
              </a:spcBef>
              <a:spcAft>
                <a:spcPts val="0"/>
              </a:spcAft>
              <a:buFont typeface="Symbol" panose="05050102010706020507" pitchFamily="18" charset="2"/>
              <a:buChar char=""/>
            </a:pPr>
            <a:endParaRPr lang="en-US" sz="9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CSCI 4587/5587 ML I, </a:t>
            </a:r>
            <a:r>
              <a:rPr lang="en-US" sz="96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click-here</a:t>
            </a: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 for a sample syllabus.</a:t>
            </a:r>
          </a:p>
          <a:p>
            <a:pPr marL="342900" marR="0" lvl="0" indent="-342900">
              <a:spcBef>
                <a:spcPts val="0"/>
              </a:spcBef>
              <a:spcAft>
                <a:spcPts val="0"/>
              </a:spcAft>
              <a:buFont typeface="Symbol" panose="05050102010706020507" pitchFamily="18" charset="2"/>
              <a:buChar char=""/>
            </a:pPr>
            <a:endParaRPr lang="en-US" sz="9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CSCI 4588/5588 ML II, </a:t>
            </a:r>
            <a:r>
              <a:rPr lang="en-US" sz="96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click-here</a:t>
            </a: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 for a sample syllabus.</a:t>
            </a:r>
          </a:p>
          <a:p>
            <a:pPr marL="342900" marR="0" lvl="0" indent="-342900">
              <a:spcBef>
                <a:spcPts val="0"/>
              </a:spcBef>
              <a:spcAft>
                <a:spcPts val="0"/>
              </a:spcAft>
              <a:buFont typeface="Symbol" panose="05050102010706020507" pitchFamily="18" charset="2"/>
              <a:buChar char=""/>
            </a:pPr>
            <a:endParaRPr lang="en-US" sz="9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CSCI 6522 Advanced ML II, </a:t>
            </a:r>
            <a:r>
              <a:rPr lang="en-US" sz="96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click-here</a:t>
            </a:r>
            <a:r>
              <a:rPr lang="en-US" sz="9600" dirty="0">
                <a:effectLst/>
                <a:latin typeface="Times New Roman" panose="02020603050405020304" pitchFamily="18" charset="0"/>
                <a:ea typeface="Times New Roman" panose="02020603050405020304" pitchFamily="18" charset="0"/>
                <a:cs typeface="Times New Roman" panose="02020603050405020304" pitchFamily="18" charset="0"/>
              </a:rPr>
              <a:t> for a sample syllabus.</a:t>
            </a:r>
            <a:endParaRPr lang="en-US" sz="9600" dirty="0">
              <a:latin typeface="Times New Roman" panose="02020603050405020304" pitchFamily="18" charset="0"/>
              <a:cs typeface="Times New Roman" panose="02020603050405020304" pitchFamily="18" charset="0"/>
            </a:endParaRPr>
          </a:p>
          <a:p>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38E06347-BC0D-4F40-B989-B890AD03D868}" type="slidenum">
              <a:rPr lang="en-US" smtClean="0"/>
              <a:pPr/>
              <a:t>8</a:t>
            </a:fld>
            <a:endParaRPr lang="en-US"/>
          </a:p>
        </p:txBody>
      </p:sp>
    </p:spTree>
    <p:extLst>
      <p:ext uri="{BB962C8B-B14F-4D97-AF65-F5344CB8AC3E}">
        <p14:creationId xmlns:p14="http://schemas.microsoft.com/office/powerpoint/2010/main" val="246145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E06347-BC0D-4F40-B989-B890AD03D868}" type="slidenum">
              <a:rPr lang="en-US" smtClean="0"/>
              <a:pPr/>
              <a:t>9</a:t>
            </a:fld>
            <a:endParaRPr lang="en-US"/>
          </a:p>
        </p:txBody>
      </p:sp>
      <p:sp>
        <p:nvSpPr>
          <p:cNvPr id="5" name="Title 1"/>
          <p:cNvSpPr>
            <a:spLocks noGrp="1"/>
          </p:cNvSpPr>
          <p:nvPr>
            <p:ph type="title"/>
          </p:nvPr>
        </p:nvSpPr>
        <p:spPr>
          <a:xfrm>
            <a:off x="608225" y="262654"/>
            <a:ext cx="8147051" cy="744071"/>
          </a:xfrm>
        </p:spPr>
        <p:txBody>
          <a:bodyPr/>
          <a:lstStyle/>
          <a:p>
            <a:r>
              <a:rPr lang="en-US" dirty="0"/>
              <a:t>Topic Covered</a:t>
            </a:r>
          </a:p>
        </p:txBody>
      </p:sp>
      <p:sp>
        <p:nvSpPr>
          <p:cNvPr id="6" name="Rectangle 5"/>
          <p:cNvSpPr/>
          <p:nvPr/>
        </p:nvSpPr>
        <p:spPr>
          <a:xfrm>
            <a:off x="192741" y="998934"/>
            <a:ext cx="8758517" cy="5539978"/>
          </a:xfrm>
          <a:prstGeom prst="rect">
            <a:avLst/>
          </a:prstGeom>
        </p:spPr>
        <p:txBody>
          <a:bodyPr wrap="square">
            <a:spAutoFit/>
          </a:bodyPr>
          <a:lstStyle/>
          <a:p>
            <a:pPr marL="342900" lvl="0" indent="-342900">
              <a:buFont typeface="Arial" panose="020B0604020202020204" pitchFamily="34" charset="0"/>
              <a:buChar char="•"/>
            </a:pPr>
            <a:r>
              <a:rPr lang="en-US" sz="2400" b="1" dirty="0"/>
              <a:t>Introduction to various programming aspects, tools, and platforms of machine learning (</a:t>
            </a:r>
            <a:r>
              <a:rPr lang="en-US" sz="2400" dirty="0"/>
              <a:t>see more </a:t>
            </a:r>
            <a:r>
              <a:rPr lang="en-US" sz="2400" dirty="0">
                <a:hlinkClick r:id="rId3"/>
              </a:rPr>
              <a:t>here</a:t>
            </a:r>
            <a:r>
              <a:rPr lang="en-US" sz="2400" b="1" dirty="0"/>
              <a:t>)</a:t>
            </a:r>
          </a:p>
          <a:p>
            <a:pPr marL="342900" lvl="0" indent="-342900">
              <a:buFont typeface="Arial" panose="020B0604020202020204" pitchFamily="34" charset="0"/>
              <a:buChar char="•"/>
            </a:pPr>
            <a:r>
              <a:rPr lang="en-US" sz="2400" b="1" dirty="0"/>
              <a:t>Regression, Classification, and Optimization</a:t>
            </a:r>
          </a:p>
          <a:p>
            <a:pPr marL="342900" lvl="0" indent="-342900">
              <a:buFont typeface="Arial" panose="020B0604020202020204" pitchFamily="34" charset="0"/>
              <a:buChar char="•"/>
            </a:pPr>
            <a:r>
              <a:rPr lang="en-US" sz="2400" b="1" dirty="0"/>
              <a:t>Generative Modeling </a:t>
            </a:r>
          </a:p>
          <a:p>
            <a:pPr marL="342900" lvl="0" indent="-342900">
              <a:buFont typeface="Arial" panose="020B0604020202020204" pitchFamily="34" charset="0"/>
              <a:buChar char="•"/>
            </a:pPr>
            <a:r>
              <a:rPr lang="en-US" sz="2400" b="1" dirty="0"/>
              <a:t>Autoencoders</a:t>
            </a:r>
          </a:p>
          <a:p>
            <a:pPr marL="342900" lvl="0" indent="-342900">
              <a:buFont typeface="Arial" panose="020B0604020202020204" pitchFamily="34" charset="0"/>
              <a:buChar char="•"/>
            </a:pPr>
            <a:r>
              <a:rPr lang="en-US" sz="2400" b="1" dirty="0"/>
              <a:t>Representation Learning and Generative Learning Using Autoencoders and GANs </a:t>
            </a:r>
          </a:p>
          <a:p>
            <a:pPr marL="342900" lvl="0" indent="-342900">
              <a:buFont typeface="Arial" panose="020B0604020202020204" pitchFamily="34" charset="0"/>
              <a:buChar char="•"/>
            </a:pPr>
            <a:r>
              <a:rPr lang="en-US" sz="2400" b="1" dirty="0"/>
              <a:t>Paint</a:t>
            </a:r>
          </a:p>
          <a:p>
            <a:pPr marL="342900" lvl="0" indent="-342900">
              <a:buFont typeface="Arial" panose="020B0604020202020204" pitchFamily="34" charset="0"/>
              <a:buChar char="•"/>
            </a:pPr>
            <a:r>
              <a:rPr lang="en-US" sz="2400" b="1" dirty="0"/>
              <a:t>Write – Natural Language Generator </a:t>
            </a:r>
          </a:p>
          <a:p>
            <a:pPr marL="342900" lvl="0" indent="-342900">
              <a:buFont typeface="Arial" panose="020B0604020202020204" pitchFamily="34" charset="0"/>
              <a:buChar char="•"/>
            </a:pPr>
            <a:r>
              <a:rPr lang="en-US" sz="2400" b="1" dirty="0"/>
              <a:t>Compose</a:t>
            </a:r>
          </a:p>
          <a:p>
            <a:pPr marL="342900" lvl="0" indent="-342900">
              <a:buFont typeface="Arial" panose="020B0604020202020204" pitchFamily="34" charset="0"/>
              <a:buChar char="•"/>
            </a:pPr>
            <a:r>
              <a:rPr lang="en-US" sz="2400" b="1" dirty="0"/>
              <a:t>Advanced Generative Modeling</a:t>
            </a:r>
          </a:p>
          <a:p>
            <a:pPr marL="342900" lvl="0" indent="-342900">
              <a:buFont typeface="Arial" panose="020B0604020202020204" pitchFamily="34" charset="0"/>
              <a:buChar char="•"/>
            </a:pPr>
            <a:r>
              <a:rPr lang="en-US" sz="2400" b="1" dirty="0"/>
              <a:t>Feature Detection Using Deep Belief Networks</a:t>
            </a:r>
          </a:p>
          <a:p>
            <a:pPr marL="342900" lvl="0" indent="-342900">
              <a:buFont typeface="Arial" panose="020B0604020202020204" pitchFamily="34" charset="0"/>
              <a:buChar char="•"/>
            </a:pPr>
            <a:r>
              <a:rPr lang="en-US" sz="2400" b="1" dirty="0"/>
              <a:t>Time Series Clustering</a:t>
            </a:r>
          </a:p>
          <a:p>
            <a:pPr marL="342900" lvl="0" indent="-342900">
              <a:buFont typeface="Arial" panose="020B0604020202020204" pitchFamily="34" charset="0"/>
              <a:buChar char="•"/>
            </a:pPr>
            <a:r>
              <a:rPr lang="en-US" sz="2400" b="1" dirty="0"/>
              <a:t>Real-Time Object Classification on iOS with Core ML </a:t>
            </a:r>
            <a:endParaRPr lang="en-US" sz="2800" dirty="0"/>
          </a:p>
          <a:p>
            <a:endParaRPr lang="en-US" dirty="0"/>
          </a:p>
        </p:txBody>
      </p:sp>
    </p:spTree>
    <p:extLst>
      <p:ext uri="{BB962C8B-B14F-4D97-AF65-F5344CB8AC3E}">
        <p14:creationId xmlns:p14="http://schemas.microsoft.com/office/powerpoint/2010/main" val="2737140072"/>
      </p:ext>
    </p:extLst>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ddle">
  <a:themeElements>
    <a:clrScheme name="Saddle">
      <a:dk1>
        <a:srgbClr val="302C24"/>
      </a:dk1>
      <a:lt1>
        <a:sysClr val="window" lastClr="FFFFFF"/>
      </a:lt1>
      <a:dk2>
        <a:srgbClr val="AC6416"/>
      </a:dk2>
      <a:lt2>
        <a:srgbClr val="E8E4DB"/>
      </a:lt2>
      <a:accent1>
        <a:srgbClr val="C6B178"/>
      </a:accent1>
      <a:accent2>
        <a:srgbClr val="9C5B14"/>
      </a:accent2>
      <a:accent3>
        <a:srgbClr val="71B2BC"/>
      </a:accent3>
      <a:accent4>
        <a:srgbClr val="78AA5D"/>
      </a:accent4>
      <a:accent5>
        <a:srgbClr val="867099"/>
      </a:accent5>
      <a:accent6>
        <a:srgbClr val="4C6F75"/>
      </a:accent6>
      <a:hlink>
        <a:srgbClr val="F27B0E"/>
      </a:hlink>
      <a:folHlink>
        <a:srgbClr val="989268"/>
      </a:folHlink>
    </a:clrScheme>
    <a:fontScheme name="Saddle">
      <a:majorFont>
        <a:latin typeface="Book Antiqua"/>
        <a:ea typeface=""/>
        <a:cs typeface=""/>
        <a:font script="Jpan" typeface="ＭＳ 明朝"/>
      </a:majorFont>
      <a:minorFont>
        <a:latin typeface="Book Antiqua"/>
        <a:ea typeface=""/>
        <a:cs typeface=""/>
        <a:font script="Jpan" typeface="ＭＳ 明朝"/>
      </a:minorFont>
    </a:fontScheme>
    <a:fmtScheme name="Saddle">
      <a:fillStyleLst>
        <a:solidFill>
          <a:schemeClr val="phClr"/>
        </a:solidFill>
        <a:gradFill rotWithShape="1">
          <a:gsLst>
            <a:gs pos="0">
              <a:schemeClr val="phClr"/>
            </a:gs>
            <a:gs pos="30000">
              <a:schemeClr val="phClr">
                <a:tint val="80000"/>
              </a:schemeClr>
            </a:gs>
            <a:gs pos="100000">
              <a:schemeClr val="phClr">
                <a:tint val="100000"/>
              </a:schemeClr>
            </a:gs>
          </a:gsLst>
          <a:path path="rect">
            <a:fillToRect l="50000" r="100000"/>
          </a:path>
        </a:gradFill>
        <a:blipFill rotWithShape="1">
          <a:blip xmlns:r="http://schemas.openxmlformats.org/officeDocument/2006/relationships" r:embed="rId1">
            <a:duotone>
              <a:schemeClr val="phClr">
                <a:shade val="70000"/>
                <a:satMod val="120000"/>
              </a:schemeClr>
              <a:schemeClr val="phClr">
                <a:tint val="30000"/>
                <a:satMod val="120000"/>
              </a:schemeClr>
            </a:duotone>
          </a:blip>
          <a:stretch/>
        </a:blipFill>
      </a:fillStyleLst>
      <a:lnStyleLst>
        <a:ln w="25400" cap="flat" cmpd="sng" algn="ctr">
          <a:solidFill>
            <a:schemeClr val="phClr">
              <a:shade val="95000"/>
              <a:satMod val="105000"/>
            </a:schemeClr>
          </a:solidFill>
          <a:prstDash val="solid"/>
        </a:ln>
        <a:ln w="50800" cap="flat" cmpd="dbl" algn="ctr">
          <a:solidFill>
            <a:schemeClr val="phClr"/>
          </a:solidFill>
          <a:prstDash val="solid"/>
        </a:ln>
        <a:ln w="76200" cap="flat" cmpd="dbl" algn="ctr">
          <a:solidFill>
            <a:schemeClr val="phClr"/>
          </a:solidFill>
          <a:prstDash val="solid"/>
        </a:ln>
      </a:lnStyleLst>
      <a:effectStyleLst>
        <a:effectStyle>
          <a:effectLst/>
        </a:effectStyle>
        <a:effectStyle>
          <a:effectLst>
            <a:outerShdw blurRad="38100" dist="25400" dir="5400000" rotWithShape="0">
              <a:srgbClr val="FFFFFF">
                <a:alpha val="75000"/>
              </a:srgbClr>
            </a:outerShdw>
          </a:effectLst>
          <a:scene3d>
            <a:camera prst="orthographicFront">
              <a:rot lat="0" lon="0" rev="0"/>
            </a:camera>
            <a:lightRig rig="sunrise" dir="tl">
              <a:rot lat="0" lon="0" rev="1200000"/>
            </a:lightRig>
          </a:scene3d>
          <a:sp3d prstMaterial="softEdge">
            <a:bevelT w="0" h="0"/>
          </a:sp3d>
        </a:effectStyle>
        <a:effectStyle>
          <a:effectLst>
            <a:innerShdw blurRad="76200" dist="38100" dir="13500000">
              <a:srgbClr val="FFFFFF">
                <a:alpha val="75000"/>
              </a:srgbClr>
            </a:innerShdw>
          </a:effectLst>
          <a:scene3d>
            <a:camera prst="perspectiveFront" fov="2400000"/>
            <a:lightRig rig="twoPt" dir="tl"/>
          </a:scene3d>
          <a:sp3d>
            <a:bevelT w="25400" h="12700" prst="angle"/>
          </a:sp3d>
        </a:effectStyle>
      </a:effectStyleLst>
      <a:bgFillStyleLst>
        <a:solidFill>
          <a:schemeClr val="phClr"/>
        </a:solidFill>
        <a:blipFill rotWithShape="1">
          <a:blip xmlns:r="http://schemas.openxmlformats.org/officeDocument/2006/relationships" r:embed="rId2">
            <a:duotone>
              <a:schemeClr val="phClr">
                <a:shade val="30000"/>
                <a:satMod val="250000"/>
              </a:schemeClr>
              <a:schemeClr val="phClr">
                <a:tint val="50000"/>
                <a:satMod val="200000"/>
              </a:schemeClr>
            </a:duotone>
          </a:blip>
          <a:stretch/>
        </a:blipFill>
        <a:blipFill rotWithShape="1">
          <a:blip xmlns:r="http://schemas.openxmlformats.org/officeDocument/2006/relationships" r:embed="rId3">
            <a:duotone>
              <a:schemeClr val="phClr">
                <a:shade val="90000"/>
                <a:hueMod val="90000"/>
                <a:satMod val="150000"/>
                <a:lumMod val="90000"/>
              </a:schemeClr>
              <a:schemeClr val="phClr">
                <a:tint val="70000"/>
                <a:shade val="80000"/>
                <a:satMod val="30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Saddle.thmx</Template>
  <TotalTime>25143</TotalTime>
  <Words>1730</Words>
  <Application>Microsoft Office PowerPoint</Application>
  <PresentationFormat>On-screen Show (4:3)</PresentationFormat>
  <Paragraphs>245</Paragraphs>
  <Slides>32</Slides>
  <Notes>32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3" baseType="lpstr">
      <vt:lpstr>Arial</vt:lpstr>
      <vt:lpstr>Book Antiqua</vt:lpstr>
      <vt:lpstr>Calibri</vt:lpstr>
      <vt:lpstr>Comic Sans MS</vt:lpstr>
      <vt:lpstr>Symbol</vt:lpstr>
      <vt:lpstr>Times New Roman</vt:lpstr>
      <vt:lpstr>Wingdings</vt:lpstr>
      <vt:lpstr>Wingdings 2</vt:lpstr>
      <vt:lpstr>Saddle</vt:lpstr>
      <vt:lpstr>Equation</vt:lpstr>
      <vt:lpstr>Visio</vt:lpstr>
      <vt:lpstr>CSCI 6521 Advanced Machine Learning I  Chapter 01: Generative Model </vt:lpstr>
      <vt:lpstr>Syllabus</vt:lpstr>
      <vt:lpstr>Attendance</vt:lpstr>
      <vt:lpstr>Office Hours</vt:lpstr>
      <vt:lpstr>Assignment</vt:lpstr>
      <vt:lpstr>… Assignment </vt:lpstr>
      <vt:lpstr>Course Resources</vt:lpstr>
      <vt:lpstr>Other Offerings</vt:lpstr>
      <vt:lpstr>Topic Covered</vt:lpstr>
      <vt:lpstr>Generative Model </vt:lpstr>
      <vt:lpstr>Bias-Variance Decomposition</vt:lpstr>
      <vt:lpstr>Exercise using Weka</vt:lpstr>
      <vt:lpstr>Bayes Law/Theorem</vt:lpstr>
      <vt:lpstr>Some Important Preliminaries</vt:lpstr>
      <vt:lpstr>Gaussian Distributions</vt:lpstr>
      <vt:lpstr>Generative Model</vt:lpstr>
      <vt:lpstr>… Generative Model</vt:lpstr>
      <vt:lpstr>Generative Model Framework</vt:lpstr>
      <vt:lpstr>Presentation Overview</vt:lpstr>
      <vt:lpstr>Bayes Law</vt:lpstr>
      <vt:lpstr>Naïve Bayes Classifier</vt:lpstr>
      <vt:lpstr>Example 1</vt:lpstr>
      <vt:lpstr>Normal/Gaussian Distribution</vt:lpstr>
      <vt:lpstr>Multivariate Normal Densities</vt:lpstr>
      <vt:lpstr>Quick Review</vt:lpstr>
      <vt:lpstr>Multivariate Normal Densities</vt:lpstr>
      <vt:lpstr>Bernoulli Distribution</vt:lpstr>
      <vt:lpstr>Gaussian Discriminant Analysis </vt:lpstr>
      <vt:lpstr>Gaussian Discriminant Analysis …</vt:lpstr>
      <vt:lpstr>GDA …</vt:lpstr>
      <vt:lpstr>GDA …</vt:lpstr>
      <vt:lpstr>GDA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4401: Principles of Operating Systems I</dc:title>
  <dc:creator>Christopher Taylor</dc:creator>
  <cp:lastModifiedBy>Md Tamjidul Hoque</cp:lastModifiedBy>
  <cp:revision>1563</cp:revision>
  <cp:lastPrinted>2013-11-27T20:04:38Z</cp:lastPrinted>
  <dcterms:created xsi:type="dcterms:W3CDTF">2010-11-05T16:55:14Z</dcterms:created>
  <dcterms:modified xsi:type="dcterms:W3CDTF">2024-01-08T06:00:37Z</dcterms:modified>
</cp:coreProperties>
</file>