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ink/ink1.xml" ContentType="application/inkml+xml"/>
  <Override PartName="/ppt/notesSlides/notesSlide47.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56"/>
  </p:notesMasterIdLst>
  <p:handoutMasterIdLst>
    <p:handoutMasterId r:id="rId57"/>
  </p:handoutMasterIdLst>
  <p:sldIdLst>
    <p:sldId id="467" r:id="rId2"/>
    <p:sldId id="621" r:id="rId3"/>
    <p:sldId id="622" r:id="rId4"/>
    <p:sldId id="623" r:id="rId5"/>
    <p:sldId id="655" r:id="rId6"/>
    <p:sldId id="656" r:id="rId7"/>
    <p:sldId id="624" r:id="rId8"/>
    <p:sldId id="625" r:id="rId9"/>
    <p:sldId id="626" r:id="rId10"/>
    <p:sldId id="627" r:id="rId11"/>
    <p:sldId id="628" r:id="rId12"/>
    <p:sldId id="629" r:id="rId13"/>
    <p:sldId id="630" r:id="rId14"/>
    <p:sldId id="631" r:id="rId15"/>
    <p:sldId id="632" r:id="rId16"/>
    <p:sldId id="633" r:id="rId17"/>
    <p:sldId id="634" r:id="rId18"/>
    <p:sldId id="635" r:id="rId19"/>
    <p:sldId id="636" r:id="rId20"/>
    <p:sldId id="637" r:id="rId21"/>
    <p:sldId id="639" r:id="rId22"/>
    <p:sldId id="640" r:id="rId23"/>
    <p:sldId id="641" r:id="rId24"/>
    <p:sldId id="638" r:id="rId25"/>
    <p:sldId id="680" r:id="rId26"/>
    <p:sldId id="681" r:id="rId27"/>
    <p:sldId id="644" r:id="rId28"/>
    <p:sldId id="645" r:id="rId29"/>
    <p:sldId id="646" r:id="rId30"/>
    <p:sldId id="647" r:id="rId31"/>
    <p:sldId id="648" r:id="rId32"/>
    <p:sldId id="649" r:id="rId33"/>
    <p:sldId id="657" r:id="rId34"/>
    <p:sldId id="659" r:id="rId35"/>
    <p:sldId id="658" r:id="rId36"/>
    <p:sldId id="660" r:id="rId37"/>
    <p:sldId id="661" r:id="rId38"/>
    <p:sldId id="662" r:id="rId39"/>
    <p:sldId id="663" r:id="rId40"/>
    <p:sldId id="664" r:id="rId41"/>
    <p:sldId id="665" r:id="rId42"/>
    <p:sldId id="666" r:id="rId43"/>
    <p:sldId id="667" r:id="rId44"/>
    <p:sldId id="668" r:id="rId45"/>
    <p:sldId id="669" r:id="rId46"/>
    <p:sldId id="670" r:id="rId47"/>
    <p:sldId id="671" r:id="rId48"/>
    <p:sldId id="672" r:id="rId49"/>
    <p:sldId id="673" r:id="rId50"/>
    <p:sldId id="674" r:id="rId51"/>
    <p:sldId id="676" r:id="rId52"/>
    <p:sldId id="677" r:id="rId53"/>
    <p:sldId id="678" r:id="rId54"/>
    <p:sldId id="679" r:id="rId55"/>
  </p:sldIdLst>
  <p:sldSz cx="9144000" cy="6858000" type="screen4x3"/>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3CF"/>
    <a:srgbClr val="0F0450"/>
    <a:srgbClr val="07194D"/>
    <a:srgbClr val="08104C"/>
    <a:srgbClr val="B00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183" autoAdjust="0"/>
  </p:normalViewPr>
  <p:slideViewPr>
    <p:cSldViewPr snapToObjects="1">
      <p:cViewPr varScale="1">
        <p:scale>
          <a:sx n="82" d="100"/>
          <a:sy n="82" d="100"/>
        </p:scale>
        <p:origin x="1464" y="6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sz="quarter" idx="1"/>
          </p:nvPr>
        </p:nvSpPr>
        <p:spPr>
          <a:xfrm>
            <a:off x="3898101" y="0"/>
            <a:ext cx="2982119" cy="464820"/>
          </a:xfrm>
          <a:prstGeom prst="rect">
            <a:avLst/>
          </a:prstGeom>
        </p:spPr>
        <p:txBody>
          <a:bodyPr vert="horz" lIns="92437" tIns="46219" rIns="92437" bIns="46219" rtlCol="0"/>
          <a:lstStyle>
            <a:lvl1pPr algn="r">
              <a:defRPr sz="1200"/>
            </a:lvl1pPr>
          </a:lstStyle>
          <a:p>
            <a:fld id="{A27D5C4E-375C-0D45-BAC9-2C7D27476EBB}" type="datetimeFigureOut">
              <a:rPr lang="en-US" smtClean="0"/>
              <a:pPr/>
              <a:t>10/17/2023</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37" tIns="46219" rIns="92437" bIns="46219" rtlCol="0" anchor="b"/>
          <a:lstStyle>
            <a:lvl1pPr algn="l">
              <a:defRPr sz="1200"/>
            </a:lvl1pPr>
          </a:lstStyle>
          <a:p>
            <a:endParaRPr lang="en-US"/>
          </a:p>
        </p:txBody>
      </p:sp>
      <p:sp>
        <p:nvSpPr>
          <p:cNvPr id="5" name="Slide Number Placeholder 4"/>
          <p:cNvSpPr>
            <a:spLocks noGrp="1"/>
          </p:cNvSpPr>
          <p:nvPr>
            <p:ph type="sldNum" sz="quarter" idx="3"/>
          </p:nvPr>
        </p:nvSpPr>
        <p:spPr>
          <a:xfrm>
            <a:off x="3898101" y="8829967"/>
            <a:ext cx="2982119" cy="464820"/>
          </a:xfrm>
          <a:prstGeom prst="rect">
            <a:avLst/>
          </a:prstGeom>
        </p:spPr>
        <p:txBody>
          <a:bodyPr vert="horz" lIns="92437" tIns="46219" rIns="92437" bIns="46219" rtlCol="0" anchor="b"/>
          <a:lstStyle>
            <a:lvl1pPr algn="r">
              <a:defRPr sz="12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05.166"/>
    </inkml:context>
    <inkml:brush xml:id="br0">
      <inkml:brushProperty name="width" value="0.05" units="cm"/>
      <inkml:brushProperty name="height" value="0.05" units="cm"/>
      <inkml:brushProperty name="color" value="#E71224"/>
    </inkml:brush>
  </inkml:definitions>
  <inkml:trace contextRef="#ctx0" brushRef="#br0">42 304 7527,'-1'-3'121,"-1"1"-1,-1-1 1,1 1 0,0 0-1,0 0 1,-1-1 0,0 2-1,1-1 1,-1 0 0,0 1-1,0-1 1,0 1 0,0 0-1,-4-2 1,9 3-31,-1 0 0,1 0-1,-1 1 1,1-1 0,-1 0 0,1 1 0,-1-1 0,1 0-1,-1 1 1,1 0 0,-1-1 0,0 1 0,1 0 0,-1 0-1,0 0 1,0 0 0,0 0 0,0 0 0,0 0 0,0 0-1,0 0 1,0 0 0,0 1 0,0-1 0,0 0 0,-1 1-1,1-1 1,-1 0 0,1 1 0,-1-1 0,1 1 0,-1-1-1,0 1 1,0 2 0,26 114 214,-15-57-296,3 0 0,3-2 0,36 88 0,-48-137 20,-1-1-1,2 0 0,0 0 0,0-1 0,9 10 0,-13-15 30,1 0-1,0 0 0,0-1 0,0 0 0,0 1 1,0-1-1,0 0 0,1-1 0,-1 1 0,1-1 1,-1 1-1,1-1 0,0 0 0,-1 0 0,1-1 1,0 1-1,5-1 0,-2 0 27,0-1 1,0 0-1,0-1 0,-1 0 1,1 0-1,-1 0 1,0-1-1,9-4 0,51-35 195,-46 28-217,308-222 187,56-38-1057,-154 134-1860,-9 18-3352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55.818"/>
    </inkml:context>
    <inkml:brush xml:id="br0">
      <inkml:brushProperty name="width" value="0.05" units="cm"/>
      <inkml:brushProperty name="height" value="0.05" units="cm"/>
      <inkml:brushProperty name="color" value="#E71224"/>
    </inkml:brush>
  </inkml:definitions>
  <inkml:trace contextRef="#ctx0" brushRef="#br0">2 386 5958,'7'-41'5119,"-10"51"-5101,1 0-1,1 0 0,0 0 1,0 0-1,0 0 1,2 0-1,-1 0 0,1 1 1,4 15-1,2 7 24,21 54 0,-28-87-11,0 0 0,0 0-1,0 0 1,0-1-1,0 1 1,0 0 0,0 0-1,0 0 1,1 0-1,-1-1 1,0 1 0,0 0-1,0 0 1,0 0-1,0 0 1,1 0-1,-1 0 1,0-1 0,0 1-1,0 0 1,1 0-1,-1 0 1,0 0 0,0 0-1,0 0 1,1 0-1,-1 0 1,0 0 0,0 0-1,0 0 1,1 0-1,-1 0 1,0 0 0,0 0-1,0 0 1,1 0-1,-1 0 1,0 0 0,0 0-1,0 0 1,1 1-1,-1-1 1,0 0-1,0 0 1,0 0 0,0 0-1,1 0 1,-1 0-1,0 1 1,0-1 0,0 0-1,0 0 1,0 0-1,1 0 1,-1 1 0,0-1-1,0 0 1,0 0-1,0 0 1,0 1 0,0-1-1,0 0 1,0 0-1,0 0 1,0 1 0,15-15 904,32-15-977,1 1 0,1 3 0,62-23 0,-58 25 13,451-181 14,-416 166 27,173-80 191,-240 101-196,-19 16-6,0-1-1,-1 0 1,1 1-1,0-1 1,0 1-1,0 0 1,0 0-1,0-1 1,0 1-1,1 1 1,-1-1 0,3-1-1,-3 2-26,-2-13 27,0 13 16,0 0 0,0 0 0,1 0-1,-1 0 1,0 0 0,0 0-1,0 0 1,0 0 0,0 0 0,0-1-1,0 1 1,0 0 0,0 0-1,0 0 1,0 0 0,0 0 0,1 0-1,-1 0 1,0-1 0,0 1-1,0 0 1,0 0 0,0 0 0,0 0-1,0 0 1,0 0 0,0-1-1,0 1 1,0 0 0,0 0 0,-1 0-1,1 0 1,0 0 0,0 0-1,0-1 1,0 1 0,0 0 0,0 0-1,0 0 1,0 0 0,0 0-1,0 0 1,0 0 0,0 0 0,-1-1-1,1 1 1,0 0 0,0 0-1,0 0 1,0 0 0,0 0 0,0 0-1,-5 2 48,9-4 8,-3 2 126,-1-5-293,-4 19-10004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58.577"/>
    </inkml:context>
    <inkml:brush xml:id="br0">
      <inkml:brushProperty name="width" value="0.05" units="cm"/>
      <inkml:brushProperty name="height" value="0.05" units="cm"/>
      <inkml:brushProperty name="color" value="#E71224"/>
    </inkml:brush>
  </inkml:definitions>
  <inkml:trace contextRef="#ctx0" brushRef="#br0">4531 142 4548,'1'-2'266,"0"0"0,0 0 0,0 0 0,0 0 0,0 0 0,0 0 0,-1-1 0,1 1 0,0 0-1,-1 0 1,0 0 0,0-1 0,0 1 0,0 0 0,0-1 0,0 1 0,0 0 0,-1 0 0,1-1 0,-1 1 0,0 0 0,1 0-1,-1 0 1,0 0 0,0 0 0,-2-3 0,0 1-91,0-1-1,0 1 1,-1 0-1,1 0 1,-1 0-1,0 0 1,0 1-1,0-1 1,-1 1 0,1 0-1,-1 0 1,-7-3-1,-7 0-182,-1 0-1,-1 1 1,1 0 0,-1 2-1,0 1 1,-21 0 0,-719 15-548,100 3-2198,-543-40 1040,1084 22 1625,0 5-1,1 6 1,-150 29-1,-488 155 85,701-177 3,38-13 4,1 2 0,-1 0 0,1 1-1,0 1 1,0 0 0,-29 18 0,35-15 82,0 1 1,1 0 0,1 0-1,-1 1 1,2 0 0,-8 13-1,14-21-50,0-1-1,0 1 0,0-1 0,0 1 1,1 0-1,0 0 0,0 0 1,0 0-1,0 0 0,1 0 0,-1 0 1,1 0-1,0 0 0,0 0 0,0 0 1,1 0-1,1 7 0,0-6 22,0 0 0,1 1-1,0-1 1,-1 0 0,2 0 0,-1-1-1,1 1 1,-1-1 0,1 1-1,0-1 1,5 3 0,10 7 45,0-1 0,1-1 0,0-1 0,42 17 1,4-3-43,2-4 1,131 25 0,144 0 5,-335-46-64,952 58 128,-1-63 21,-114 25-90,-621-10-59,-173-8-131,325-1-272,-274-9 404,150-13-2,-177 11 4,96-25 0,-128 22 58,52-25 0,15-5-28,-13 13-33,99-34 133,-169 51 6,35-21 0,-6 4-129,-42 23 45,30-18-57,-42 24 53,0 0 0,0-1 0,-1 1 0,1-1 0,0 1 0,-1-1 0,0 0 0,1 1 0,-1-1 0,0 0 0,0 0 0,0 0 0,0 0 0,0 0 0,-1 0 0,1-1 0,0 1 0,-1 0 0,1-4 0,2-38 450,-1 39-488,-1-1 0,-1 1 0,1 0 0,-1 0 0,1-1 0,-1 1 0,-1 0 0,1 0 0,-1-1 0,0 1 0,0 0 0,-1 0 0,1 0 0,-1 0 0,0 0 0,0 0 0,-1 1 0,0-1 0,0 1 0,-4-6 0,-11-9 71,-1 1 0,0 1-1,-1 1 1,-1 1 0,-30-17-1,15 13-68,0 2-1,-69-24 0,31 22-277,-2 4 0,0 2 0,-97-2 0,36 7-1338,-22 4-577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4:08.807"/>
    </inkml:context>
    <inkml:brush xml:id="br0">
      <inkml:brushProperty name="width" value="0.05" units="cm"/>
      <inkml:brushProperty name="height" value="0.05" units="cm"/>
      <inkml:brushProperty name="color" value="#E71224"/>
    </inkml:brush>
  </inkml:definitions>
  <inkml:trace contextRef="#ctx0" brushRef="#br0">82 204 5221,'-12'-9'1860,"1"-1"0,-17-18 0,1 1-794,27 27-1052,0 1 1,0-1-1,0 0 0,0 0 1,0 0-1,0 0 0,0 0 0,0 0 1,0 0-1,0 0 0,0 1 0,0-1 1,0 0-1,0 0 0,0 0 0,0 0 1,0 0-1,0 0 0,0 0 1,0 0-1,0 0 0,0 1 0,0-1 1,0 0-1,0 0 0,0 0 0,0 0 1,0 0-1,0 0 0,-1 0 0,1 0 1,0 0-1,0 0 0,0 0 1,0 0-1,0 1 0,0-1 0,0 0 1,0 0-1,0 0 0,0 0 0,-1 0 1,1 0-1,0 0 0,0 0 0,0 0 1,0 0-1,0 0 0,0 0 0,0 0 1,0 0-1,-1 0 0,1 0 1,0 0-1,0 0 0,0 0 0,0 0 1,0 0-1,0-1 0,0 1 0,5 4 5,0 0-1,1 0 0,0-1 0,0 0 0,0 0 1,0-1-1,1 1 0,-1-1 0,1-1 0,-1 1 1,9 0-1,15 1 29,37-1 1,-41-2-36,630-20-238,-415 8-109,239-5-143,215-10 250,-3-30 636,-583 41-226,-59 7 338,90-4 0,-139 13-543,-1 0-1,0 0 1,1 0-1,-1 0 1,1 0-1,-1 0 1,0 0 0,1 0-1,-1 0 1,1 1-1,-1-1 1,0 0 0,1 0-1,-1 0 1,0 0-1,1 0 1,-1 1-1,0-1 1,1 0 0,-1 0-1,0 1 1,1-1-1,-1 0 1,0 1-1,0-1 1,1 0 0,-1 1-1,0-1 1,0 0-1,0 1 1,1-1-1,-1 0 1,0 1 0,0-1-1,0 1 1,0-1-1,0 0 1,0 1 0,0-1-1,0 1 1,0-1-1,0 0 1,0 1-1,0-1 1,0 1 0,0-1-1,0 0 1,0 1-1,-1-1 1,1 0-1,0 1 1,0-1 0,0 0-1,-1 1 1,1-1-1,0 0 1,0 1-1,-1-1 1,0 1 0,-1 7-1519,-4 9-1218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4:09.196"/>
    </inkml:context>
    <inkml:brush xml:id="br0">
      <inkml:brushProperty name="width" value="0.05" units="cm"/>
      <inkml:brushProperty name="height" value="0.05" units="cm"/>
      <inkml:brushProperty name="color" value="#E71224"/>
    </inkml:brush>
  </inkml:definitions>
  <inkml:trace contextRef="#ctx0" brushRef="#br0">76 57 7847,'0'-3'338,"0"-1"0,-1 1-1,1 0 1,0-1 0,-1 1-1,0 0 1,0 0 0,0-1-1,0 1 1,0 0 0,-1 0-1,1 0 1,-1 0 0,0 0-1,-4-4 1,6 7-329,0-1 0,-1 1 1,1 0-1,0 0 0,-1 0 0,1 0 1,0 0-1,-1 0 0,1 0 1,0 0-1,-1 0 0,1 0 0,0 0 1,-1 0-1,1 0 0,0 0 0,-1 0 1,1 0-1,0 0 0,-1 0 1,1 1-1,0-1 0,-1 0 0,1 0 1,0 0-1,0 1 0,-1-1 0,1 0 1,0 0-1,0 1 0,-1-1 1,1 0-1,0 0 0,0 1 0,0-1 1,-1 0-1,1 1 0,0-1 0,0 0 1,0 1-1,0-1 0,0 0 0,0 1 1,0-1-1,-8 21-102,7-18 132,-8 25-15,2 2 0,0-1 0,2 1 0,2-1 1,-1 34-1,4-40-263,2 0 1,0 0 0,2 0-1,0 0 1,2-1 0,0 1 0,12 24-1,-9-26-1757,-5-3-748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4:09.842"/>
    </inkml:context>
    <inkml:brush xml:id="br0">
      <inkml:brushProperty name="width" value="0.05" units="cm"/>
      <inkml:brushProperty name="height" value="0.05" units="cm"/>
      <inkml:brushProperty name="color" value="#E71224"/>
    </inkml:brush>
  </inkml:definitions>
  <inkml:trace contextRef="#ctx0" brushRef="#br0">80 121 7815,'-1'-2'211,"0"1"0,0-1 0,0 0 0,0 1 0,0-1 0,0 1 0,-1-1 0,1 1 0,0 0-1,-1 0 1,1-1 0,-1 1 0,1 0 0,-1 0 0,0 0 0,1 1 0,-4-2 0,4 1-163,-1 1 0,1 0 0,0-1 0,0 1 0,0 0 0,0 0 0,0 0 0,0 0 0,-1 0 0,1 0 0,0 0 0,0 0 0,0 0 0,0 1 0,0-1 0,0 0 0,0 1 0,0-1 0,-1 1 0,1-1 0,0 1 0,1 0 0,-1-1 0,0 1 0,0 0 0,0 0 0,0-1 0,1 1 0,-2 2 0,-1 0-30,1 1-1,-1-1 0,1 1 0,1 0 0,-1-1 1,0 1-1,1 0 0,0 0 0,0 0 1,0 0-1,0 0 0,1 1 0,-1-1 0,1 0 1,0 0-1,0 0 0,1 0 0,-1 0 0,1 1 1,0-1-1,0 0 0,0 0 0,1 0 1,-1-1-1,1 1 0,0 0 0,0-1 0,1 1 1,-1-1-1,1 1 0,-1-1 0,1 0 0,0 0 1,0 0-1,0-1 0,1 1 0,-1-1 1,1 0-1,4 3 0,2 0-458,1 0-1,0 0 1,0-1-1,0-1 1,20 5-1,-24-7 63,0 0-1,0 0 0,1-1 0,-1 0 0,0 0 0,0-1 0,0 0 0,1 0 0,-1 0 0,9-4 0,-15 5 363,0-1 0,0 1-1,0 0 1,0-1 0,-1 1 0,1 0 0,0-1-1,0 1 1,-1-1 0,1 1 0,0-1-1,-1 0 1,1 1 0,0-1 0,-1 0-1,1 1 1,-1-1 0,1 0 0,-1 0-1,0 1 1,1-1 0,-1 0 0,0 0-1,1 0 1,-1 0 0,0 1 0,0-1-1,0 0 1,0 0 0,0 0 0,0 0-1,0 0 1,0 0 0,0 1 0,0-1 0,0 0-1,-1 0 1,1 0 0,0 0 0,-1 1-1,1-1 1,0 0 0,-1 0 0,0-1-1,-4-4 83,1 0-1,-1 0 1,0 1-1,-8-8 1,5 5-1,-33-31 1655,-52-38 0,88 73-1602,4 4-113,1 0 0,-1-1 0,1 1 0,-1 0 0,1-1-1,-1 1 1,1-1 0,-1 1 0,1-1 0,-1 1 0,1-1 0,0 1 0,-1-1 0,1 1 0,0-1 0,-1 0 0,1 1 0,0-1 0,0 1 0,0-1-1,0 0 1,-1 1 0,1-2 0,11-5-342,34 4-868,-33 2 814,78-4-1071,103-9 1004,0-5 3470,-182 18-2519,-7 0-138,0 0 0,0 0 0,0 1 0,0 0 0,0-1 0,1 2 0,-1-1 0,7 2 0,-19 36 180,7-29-520,1 0 0,-1 1-1,1-1 1,1 0 0,0 0 0,0 0 0,1 0-1,0 0 1,1-1 0,0 1 0,5 10-1,-5-14-10,0 0 0,0 0 0,1 0 0,0-1 0,0 1-1,0-1 1,0 0 0,1 0 0,-1-1 0,1 1-1,0-1 1,0 0 0,1 0 0,-1-1 0,1 0 0,-1 0-1,1 0 1,8 1 0,-11-2 7,1 0-1,-1 0 1,0 0-1,1-1 1,-1 0 0,0 1-1,1-1 1,-1 0 0,1-1-1,-1 1 1,0-1-1,1 1 1,-1-1 0,0 0-1,0 0 1,1-1-1,-1 1 1,0-1 0,0 1-1,-1-1 1,1 0-1,0 0 1,0 0 0,-1-1-1,0 1 1,1-1-1,-1 1 1,0-1 0,0 0-1,0 1 1,0-1 0,-1 0-1,1 0 1,-1-1-1,0 1 1,0 0 0,0 0-1,0-1 1,0-5-1,0 0-115,0 0 0,0 0 0,-1 1-1,0-1 1,0 0 0,-4-14-1,3 15-492,-1 0 0,0 0 0,-1 1 0,0-1 0,0 1 0,-8-13-1,-13-11-5624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4:13.217"/>
    </inkml:context>
    <inkml:brush xml:id="br0">
      <inkml:brushProperty name="width" value="0.05" units="cm"/>
      <inkml:brushProperty name="height" value="0.05" units="cm"/>
      <inkml:brushProperty name="color" value="#E71224"/>
    </inkml:brush>
  </inkml:definitions>
  <inkml:trace contextRef="#ctx0" brushRef="#br0">404 250 7335,'6'-13'939,"0"1"0,-1-1 0,-1 0 1,0-1-1,0 1 0,-1-1 0,1-21 0,-4 30-876,0 1-1,0-1 1,0 1-1,0-1 0,-1 1 1,0-1-1,0 1 1,0-1-1,-1 1 0,1 0 1,-1 0-1,0 0 0,0 0 1,-1 0-1,1 0 1,-1 0-1,0 1 0,0-1 1,0 1-1,0 0 1,-1 0-1,1 0 0,-1 0 1,0 1-1,0 0 1,-8-4-1,2 2-59,-1 0 0,0 2 0,0-1-1,0 1 1,0 1 0,0 0 0,-1 0 0,1 1 0,0 1-1,0 0 1,-1 0 0,1 1 0,-17 6 0,13-4-15,0 1 0,1 1 0,-1 0 0,1 1 0,0 1 0,1 0 0,0 0 0,0 2 0,-13 12 0,21-17-31,0 0 0,0 1 1,1-1-1,0 1 0,0 0 0,0 0 1,1 1-1,0-1 0,0 1 0,0-1 1,1 1-1,0 0 0,0 0 0,1 0 1,-1 14-1,2-17-64,0 1-1,1 0 1,0-1 0,0 1 0,0-1 0,0 0 0,1 1 0,-1-1-1,1 0 1,0 0 0,0 0 0,1 0 0,-1 0 0,1 0 0,0-1-1,0 1 1,0-1 0,0 0 0,1 0 0,-1 0 0,1-1 0,0 1-1,0-1 1,0 1 0,7 1 0,-4 0 46,0-1 0,0 0-1,1 0 1,-1-1 0,1 0 0,0 0-1,0-1 1,-1 0 0,1-1 0,0 1 0,0-2-1,0 1 1,0-1 0,0 0 0,0 0 0,-1-1-1,1 0 1,-1-1 0,1 0 0,-1 0-1,0 0 1,0-1 0,0 0 0,0 0 0,-1-1-1,0 0 1,0 0 0,0-1 0,9-10 0,4-10 1125,-2-2 0,0 0 1,-2-1-1,22-59 1,-36 89-1090,0 0 1,0-1-1,0 1 1,0 0-1,-1 0 1,1 0-1,0 0 0,0 0 1,-1 0-1,1 0 1,-1 0-1,1 0 1,-1 0-1,0 0 0,1 0 1,-1 0-1,0 0 1,0 0-1,1 0 1,-1 2-1,12 39 87,2 30-33,7 127 0,-11-76-1774,-8-111 1179,0 0 0,7 23-1,-8-32 272,0 0-1,0 1 0,1-1 0,-1 0 0,1 0 0,0 0 0,-1 0 0,1 0 1,0 0-1,1-1 0,-1 1 0,1-1 0,-1 1 0,1-1 0,3 3 0,6-2-1866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4:13.600"/>
    </inkml:context>
    <inkml:brush xml:id="br0">
      <inkml:brushProperty name="width" value="0.05" units="cm"/>
      <inkml:brushProperty name="height" value="0.05" units="cm"/>
      <inkml:brushProperty name="color" value="#E71224"/>
    </inkml:brush>
  </inkml:definitions>
  <inkml:trace contextRef="#ctx0" brushRef="#br0">67 230 6598,'0'-9'805,"-3"-67"3637,2 71-4103,0-1-1,0 0 1,0 0 0,-1 1 0,0-1 0,0 1 0,0 0 0,-1-1-1,0 1 1,-5-7 0,8 12-341,0 0 0,0 0 1,0-1-1,0 1 0,0 0 0,-1 0 0,1 0 1,0 0-1,0 0 0,0 0 0,0 0 0,0 0 1,-1 0-1,1-1 0,0 1 0,0 0 0,0 0 1,0 0-1,-1 0 0,1 0 0,0 0 0,0 0 1,0 0-1,-1 0 0,1 0 0,0 0 0,0 1 1,0-1-1,0 0 0,-1 0 0,1 0 0,0 0 1,0 0-1,0 0 0,0 0 0,0 0 0,-1 0 1,1 1-1,0-1 0,0 0 0,0 0 0,0 0 1,0 0-1,-7 12-22,-3 12 26,7-12-82,-1 1 0,2-1 1,0 1-1,0 0 0,1-1 0,0 1 1,2 0-1,-1 0 0,1 0 1,1-1-1,0 1 0,6 17 0,-5-23-111,0 0-1,0 1 1,1-1-1,0 0 0,0-1 1,1 1-1,0-1 0,0 0 1,0 0-1,1 0 0,0-1 1,0 0-1,0 0 0,1 0 1,0-1-1,0 0 0,0 0 1,0-1-1,0 0 0,15 4 1,-17-5 246,1-1 0,-1 0 0,1 0 0,-1-1 0,1 1 0,0-1 0,-1 0 0,1-1 0,-1 1 0,1-1 0,-1 0 0,1-1 0,-1 1 0,0-1 0,0 0 0,0 0 0,0-1 0,0 0 0,0 0 0,0 0 0,-1 0 0,0-1 0,1 1 0,-1-1 0,-1 0 0,1 0 0,-1-1 0,1 1 0,-1-1 0,0 0 0,-1 0 0,1 0 0,-1 0 0,0 0 0,2-10 0,-1 3 11,0 0-1,-1 0 1,0 0-1,-1-1 1,-1 1-1,0-1 1,-1 1-1,0 0 1,0-1-1,-2 1 1,-4-18-1,4 21-248,-1 0 0,1 0 0,-1 1-1,-1-1 1,0 1 0,0 0 0,0 0-1,-1 0 1,-1 1 0,1 0 0,-1 0-1,0 1 1,0-1 0,-1 2 0,-11-8-1,-47-14-2917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35.324"/>
    </inkml:context>
    <inkml:brush xml:id="br0">
      <inkml:brushProperty name="width" value="0.05" units="cm"/>
      <inkml:brushProperty name="height" value="0.05" units="cm"/>
      <inkml:brushProperty name="color" value="#E71224"/>
    </inkml:brush>
  </inkml:definitions>
  <inkml:trace contextRef="#ctx0" brushRef="#br0">70 767 2883,'-1'-6'470,"-1"0"-1,-1 1 1,1-1 0,-1 1 0,0 0-1,0 0 1,0 0 0,-1 0 0,0 0 0,0 1-1,0-1 1,0 1 0,-7-4 0,-3-9 313,10 9-703,5 7 71,10 26 171,-2 1 0,11 45 0,-14-43-303,-1-4 9,0 0 1,2 0 0,1-1-1,1 0 1,0 0-1,16 25 1,-22-43-27,5 7 77,-1-1 1,1 1-1,1-1 1,0-1-1,18 17 1,-23-24-52,0-1 0,0 1 1,0-1-1,0 0 1,0 0-1,1-1 1,-1 1-1,0-1 1,1 0-1,-1 0 1,1 0-1,0-1 1,-1 0-1,1 0 1,-1 0-1,1 0 1,0-1-1,-1 1 1,1-1-1,-1 0 1,9-4-1,37-16 116,-1-2 1,0-2-1,78-56 0,-11 8-102,1373-696 54,-1222 662-26,-263 106-242,0-1 1,0 1 0,1 0-1,-1 0 1,0 0-1,1 1 1,-1 0-1,0 0 1,1 0 0,-1 0-1,1 0 1,-1 1-1,0 0 1,0 0-1,1 0 1,-1 1 0,4 1-1,21 9-4494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44.009"/>
    </inkml:context>
    <inkml:brush xml:id="br0">
      <inkml:brushProperty name="width" value="0.05" units="cm"/>
      <inkml:brushProperty name="height" value="0.05" units="cm"/>
      <inkml:brushProperty name="color" value="#E71224"/>
    </inkml:brush>
  </inkml:definitions>
  <inkml:trace contextRef="#ctx0" brushRef="#br0">11 916 4356,'-11'-8'9013,"20"14"-10056,24 13 1078,1-2 0,1-1-1,0-2 1,49 14-1,2 1-9,-7-2-12,2-3-1,0-4 1,1-3 0,146 11 0,264 23-13,-394-40 22,0-5 1,127-7-1,-124-2-25,281-8 3,107-2 32,-4-10-32,-134 2 0,30 38-15,-33 1 30,-157-19-40,356-21-164,-201-5 141,-183 17 54,-51 2-25,164 9 0,-79 22-220,70 4-125,231-36 324,-137-3 16,288-23 24,-105 0 0,-399 34 0,-45 2 0,144-19 0,43-30 0,-234 35 10,82-29 1,-6 0 0,-108 35-11,0-1 0,29-15 0,12-6 0,-44 23-3,-1 0 0,0-2 0,0 0-1,-1-1 1,0 0 0,0-2 0,-1 1-1,-1-2 1,17-16 0,54-69 8,-84 95 1,0 1 0,0-1 0,0 0 0,0 0 0,-1 0 0,1 0 0,-1 0 0,1 0 0,-1 0 0,0 0 0,0 0 0,1 0 0,-2 0 0,1 0 0,0 0 0,-1-2 0,-10-34 423,6 20-41,2 11-363,1-1 1,-1 2-1,-1-1 1,1 0-1,-1 1 1,0-1-1,-1 1 1,1 0 0,-1 1-1,0-1 1,-1 1-1,1 0 1,-1 0-1,0 1 1,-1-1-1,1 1 1,-1 1-1,1-1 1,-9-2 0,-16-6 70,0 1 0,-1 2 1,-33-5-1,49 10-90,-74-14 3,0 3 0,-107-2 0,-129-21 3,43 2-8,-418-28 81,239 36-93,-4 36-16,308-4 29,-142 11-8,-88 0 33,237-14-28,-494-14 23,242 6-45,-83-6 18,-369-49-163,710 50 181,-218-46 0,279 43-21,-107-6 1,-88 12-13,55 3 11,-283 24-20,302-3 20,-276 38-10,369-32 10,1 5 1,-133 50 0,5 21-45,41-15-12,186-76 57,0 1 0,1-1 1,1 2-1,-1 0 1,1 0-1,0 1 1,1 0-1,0 1 0,-13 18 1,-22 21-57,40-45 57,0-1-1,1 1 1,0 0 0,0 0 0,0 0-1,0 1 1,1-1 0,-1 1 0,1-1-1,-2 9 1,2-6 1,1 1 0,0 0-1,1 0 1,0 0 0,0-1 0,2 12-1,-1-6 5,1-1 0,1 1-1,0-1 1,0 1-1,1-1 1,1 0 0,0 0-1,1-1 1,0 1-1,1-1 1,14 18 0,-8-15 1,0-1 0,0-1 0,1 0 0,1-1 0,0 0 0,0-1 0,24 11 0,-2-4 5,0-2-1,61 17 1,75 7 7,-152-34-13,101 22 5,99 19 26,-221-46 11,0 0 0,0 0 0,0 0 1,0 0-1,0 0 0,0 0 1,0 0-1,0 0 0,0 0 0,0 0 1,0 0-1,0 1 0,-1-1 1,1 0-1,0 0 0,0 0 0,0 0 1,0 0-1,0 0 0,0 0 1,0 0-1,0 1 0,0-1 0,0 0 1,0 0-1,0 0 0,0 0 0,0 0 1,0 0-1,0 0 0,0 0 1,0 1-1,0-1 0,0 0 0,1 0 1,-1 0-1,0 0 0,0 0 1,0 0-1,0 0 0,0 0 0,0 0 1,0 1-1,0-1 0,0 0 1,0 0-1,0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47.033"/>
    </inkml:context>
    <inkml:brush xml:id="br0">
      <inkml:brushProperty name="width" value="0.05" units="cm"/>
      <inkml:brushProperty name="height" value="0.05" units="cm"/>
      <inkml:brushProperty name="color" value="#E71224"/>
    </inkml:brush>
  </inkml:definitions>
  <inkml:trace contextRef="#ctx0" brushRef="#br0">9006 457 5605,'-1'-2'310,"0"-1"0,-1 0 0,1 1 0,0-1 0,-1 0-1,0 1 1,1 0 0,-1-1 0,0 1 0,0 0 0,0 0 0,-1 0 0,1 0-1,0 1 1,-1-1 0,1 1 0,-1-1 0,0 1 0,1 0 0,-1 0-1,-4-1 1,-27-15 614,20 8-796,-1 0 0,0 1 0,0 1 0,-1 1 0,0 0 0,-27-6 0,-107-12-231,63 12 153,-136-20-51,-179-35 93,208 30-89,-259-16-1,405 49-1,-362-49 6,228 27-20,-193-1-63,0 31 34,100-1 32,-1216-13-1656,641 68 1608,675-41 103,-307-9 1,218-21-57,-299 25 0,15 68 2,319-39 18,211-38-17,1 0 1,0 1-1,1 1 0,-1 1 1,1 0-1,0 1 0,0 1 0,-23 16 1,-4 3 29,0-2 1,-1-2 0,-62 23 0,75-32-15,1 2 1,-45 32-1,6-4 4,-206 124-12,263-160-20,0 0 0,1 0 0,0 1 0,1 0 0,0 1-1,0 1 1,1-1 0,-12 20 0,18-26 21,1 1 0,-1-1 0,1 1 0,0 0 0,1 0 0,-1 0 0,1-1 0,0 1 0,0 0-1,1 1 1,-1-1 0,1 0 0,0 0 0,1 0 0,-1 0 0,1 0 0,0 0 0,0 0 0,1 0 0,-1 0 0,1-1 0,0 1-1,0 0 1,1-1 0,-1 0 0,1 1 0,4 3 0,0 1 13,1-1 0,0-1 0,0 0 0,0 0-1,1 0 1,0-1 0,20 10 0,77 27 35,-74-30-54,44 17 21,76 27 5,402 107 86,-442-133 0,162 21 0,118-9 238,-66-8-205,-58 2-131,511 44 36,-271-83-41,115 3 2,-553 2-6,478 18-5,-4-30 0,95-18-107,849-67 26,-1061 58 91,-236 22-4,-12-7-4,-150 15 10,0 0 0,0-2 0,-1-2 0,29-13 0,-19 6-14,-12 6 16,-1-1 0,44-28 0,-63 36-3,0-1 0,-1 1 0,0-1 0,0 0 0,0 0 0,0 0 0,-1-1 0,0 0 0,0 1 0,0-1 0,-1-1 0,0 1 0,0-1 0,0 1 0,-1-1 0,2-9 0,0-13 80,1 2-1,1-1 1,1 1-1,2-1 0,16-33 1,-22 51-45,0 1 1,-1-1-1,0 1 1,0-1-1,-1 0 0,0 0 1,-1 0-1,0 0 1,-1 0-1,-2-17 1,0-40 20,3 54-70,1 0 0,-2-1 0,0 1 0,0 0 0,-1 0 0,-1 0 0,0 0 0,-1 0 0,0 1 0,-1-1 0,0 1 0,-1 0 0,-1 1 0,0-1 0,0 1 0,-1 1 0,0-1 0,-1 1 0,0 1 0,-1 0 0,-11-8 0,4 4-7,0 1 0,-1 1 0,-1 0 1,-30-12-1,-82-22-105,90 33 92,1-2 1,1-1-1,-38-21 0,55 24-3,0 1 1,-1 1-1,0 2 0,-1 0 0,0 1 0,0 2 1,0 0-1,-1 1 0,1 2 0,-1 1 0,0 0 1,-32 5-1,46-2-1180,1 0 1,-1 1-1,-16 7 1,0 4-5143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48.891"/>
    </inkml:context>
    <inkml:brush xml:id="br0">
      <inkml:brushProperty name="width" value="0.05" units="cm"/>
      <inkml:brushProperty name="height" value="0.05" units="cm"/>
      <inkml:brushProperty name="color" value="#E71224"/>
    </inkml:brush>
  </inkml:definitions>
  <inkml:trace contextRef="#ctx0" brushRef="#br0">27 45 4740,'-15'-16'3587,"15"16"-3547,0 0 0,-1 0 1,1 0-1,0-1 0,0 1 1,0 0-1,0 0 0,-1 0 0,1-1 1,0 1-1,0 0 0,0 0 1,-1 0-1,1 0 0,0-1 0,0 1 1,0 0-1,-1 0 0,1 0 1,0 0-1,0 0 0,-1 0 0,1 0 1,0 0-1,0 0 0,-1 0 1,1 0-1,0 0 0,0 0 1,-1 0-1,1 0 0,0 0 0,0 0 1,-1 0-1,1 0 0,0 0 1,0 1-1,-1-1 0,1 0 0,0 0 1,0 0-1,0 0 0,-1 0 1,1 1-1,0-1 0,0 0 0,0 0 1,0 0-1,-1 1 0,1-1 1,0 0-1,0 0 0,0 0 0,0 1 1,0-1-1,0 0 0,0 0 1,0 1-1,0-1 0,0 0 0,0 0 1,0 1-1,0-1 0,0 0 1,0 0-1,0 1 0,0-1 0,0 10 152,-1 4-125,2 1 1,0-1-1,0 1 1,6 21-1,-5-27-41,0-1 0,1 1 0,0-1 0,0 0 0,1 0 1,0 0-1,1-1 0,9 13 0,-13-19 40,1 0 0,-1 0 1,1-1-1,-1 1 0,1-1 0,-1 1 1,1-1-1,-1 0 0,1 0 0,0 1 1,-1-1-1,1 0 0,-1 0 0,1-1 1,0 1-1,-1 0 0,1 0 0,-1-1 1,1 1-1,-1-1 0,1 1 0,2-2 1,44-20 626,-35 15-705,36-19 350,83-61 1,-17 11-29,-115 75-388,1 1-1,-1 0 1,1-1 0,-1 1-1,1-1 1,-1 1-1,0 0 1,1 0 0,0-1-1,-1 1 1,1 0-1,-1 0 1,1-1-1,-1 1 1,1 0 0,-1 0-1,1 0 1,0 0-1,-1 0 1,1 0 0,-1 0-1,1 0 1,0 0-1,-1 0 1,1 0 0,-1 1-1,1-1 1,-1 0-1,1 0 1,-1 1 0,1-1-1,-1 0 1,1 0-1,-1 1 1,1-1 0,-1 1-1,1-1 1,-1 0-1,0 1 1,1-1-1,-1 1 1,1-1 0,-1 1-1,0-1 1,0 1-1,1 0 1,8 10-1810,3 2-1988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49.555"/>
    </inkml:context>
    <inkml:brush xml:id="br0">
      <inkml:brushProperty name="width" value="0.05" units="cm"/>
      <inkml:brushProperty name="height" value="0.05" units="cm"/>
      <inkml:brushProperty name="color" value="#E71224"/>
    </inkml:brush>
  </inkml:definitions>
  <inkml:trace contextRef="#ctx0" brushRef="#br0">10 88 4132,'1'-31'6010,"0"23"-3395,-1 22-2683,-5 33 137,3-31-62,0 1-1,0 22 1,2-36 1,0 1 0,0-1 1,1 1-1,-1-1 0,1 1 1,0-1-1,0 0 0,0 1 0,0-1 1,1 0-1,-1 0 0,1 0 1,0 0-1,0 0 0,0 0 1,4 4-1,-4-6 11,0 0 0,1 0 0,-1 0 0,1 0 0,-1 0 0,0 0 0,1-1 0,0 1 0,-1-1 0,1 1 0,-1-1 0,1 0 0,-1 0 0,1 0 0,0-1 0,-1 1 0,5-2 0,46-14 173,-16-1 37,-2 0 0,1-3-1,-2-1 1,-1-1 0,-1-2 0,-1-1 0,50-51 0,-79 73-36,4-3-2948,-3 12-2370,-3 5 251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50.699"/>
    </inkml:context>
    <inkml:brush xml:id="br0">
      <inkml:brushProperty name="width" value="0.05" units="cm"/>
      <inkml:brushProperty name="height" value="0.05" units="cm"/>
      <inkml:brushProperty name="color" value="#E71224"/>
    </inkml:brush>
  </inkml:definitions>
  <inkml:trace contextRef="#ctx0" brushRef="#br0">14 65 1730,'-14'10'3680,"21"-9"-1394,34-13-269,-16 5-1422,75-11 398,197-10 0,-249 23-843,-48 5-131,0 0 0,-1 0 0,1 0 0,0 0 0,0 0 1,0 0-1,0 0 0,0 0 0,0 0 0,0 0 0,0-1 0,0 1 0,0 0 0,0 0 1,-1 0-1,1 0 0,0 0 0,0 0 0,0 0 0,0 0 0,0 0 0,0 0 1,0-1-1,0 1 0,0 0 0,0 0 0,0 0 0,0 0 0,0 0 0,0 0 1,0 0-1,0 0 0,0-1 0,0 1 0,0 0 0,0 0 0,0 0 0,0 0 1,0 0-1,0 0 0,0 0 0,0 0 0,0 0 0,1 0 0,-1-1 0,0 1 1,0 0-1,0 0 0,0 0 0,0 0 0,0 0 0,0 0 0,0 0 0,0 0 1,0 0-1,0 0 0,1 0 0,-1 0 0,0 0 0,0 0 0,0 0 0,0 0 0,0 0 1,2-2 753,-4 5-427,0-3-372,1 1-28,0 1-37,-1-1-1,1 1 1,-1 0 0,0 0-1,1-1 1,-1 1 0,0-1-1,0 0 1,0 1-1,0-1 1,-4 1 0,1 2-996,-7 7-2751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52.258"/>
    </inkml:context>
    <inkml:brush xml:id="br0">
      <inkml:brushProperty name="width" value="0.05" units="cm"/>
      <inkml:brushProperty name="height" value="0.05" units="cm"/>
      <inkml:brushProperty name="color" value="#E71224"/>
    </inkml:brush>
  </inkml:definitions>
  <inkml:trace contextRef="#ctx0" brushRef="#br0">13 18 1890,'0'0'54,"0"0"0,0 0 0,0-1 1,0 1-1,0 0 0,0 0 0,0 0 1,0 0-1,0 0 0,0 0 0,0 0 0,0-1 1,0 1-1,0 0 0,0 0 0,0 0 1,0 0-1,0 0 0,0 0 0,0 0 0,0 0 1,-1-1-1,1 1 0,0 0 0,0 0 1,0 0-1,0 0 0,0 0 0,0 0 0,0 0 1,0 0-1,0 0 0,0 0 0,0-1 0,-1 1 1,1 0-1,0 0 0,0 0 0,0 0 1,0 0-1,0 0 0,0 0 0,0 0 0,-1 0 1,1 0-1,0 0 0,0 0 0,0 0 1,0 0-1,0 0 0,3-5 3517,-15 8-464,172 5-2493,-49-17-34,22-2-103,-110 20-402,-16-7 348,7-3-349,-12 1-91,-5 3 134,3-3-95,0 0 0,0 0-1,0-1 1,0 1 0,0 0 0,0 0 0,0 0-1,-1 0 1,1 0 0,0 0 0,0 0-1,0 0 1,0 0 0,0 0 0,0 0 0,0 0-1,-1-1 1,1 1 0,0 0 0,0 0 0,0 0-1,0 0 1,0 0 0,0 0 0,-1 0-1,1 0 1,0 0 0,0 0 0,0 0 0,0 0-1,0 1 1,-1-1 0,1 0 0,0 0 0,0 0-1,0 0 1,0 0 0,0 0 0,-2-1 304,-4 4-311,5-4 12,1 0 37,0 2-32,3-3 640,0 1-2291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5T21:33:54.552"/>
    </inkml:context>
    <inkml:brush xml:id="br0">
      <inkml:brushProperty name="width" value="0.05" units="cm"/>
      <inkml:brushProperty name="height" value="0.05" units="cm"/>
      <inkml:brushProperty name="color" value="#E71224"/>
    </inkml:brush>
  </inkml:definitions>
  <inkml:trace contextRef="#ctx0" brushRef="#br0">2259 313 2851,'-129'-76'4261,"31"23"-2831,-114-45 0,157 74-299,36 15-998,-1 0 0,0 1 0,0 1 0,-1 1 0,0 0-1,0 2 1,-35-3 0,-11 7-131,-388-5 34,412 6-96,0 3 0,1 1 0,-1 2 0,-68 21 0,-8 0-19,44-11 39,1 4 1,1 2 0,1 4 0,2 3 0,-121 69 0,181-93-4,0 0 0,0 0 1,1 1-1,-16 15 1,22-19 38,1 1 0,-1 0-1,1-1 1,0 1 0,0 0 0,0 0 0,0 0 0,1 1 0,-1-1 0,1 0 0,0 1 0,1-1 0,-1 1 0,1-1 0,0 7 0,0-3 21,-1 27-19,2 0-1,10 59 1,-9-82 7,1-1-1,1 0 1,-1 0 0,2 0-1,0 0 1,0-1-1,1 0 1,0 0-1,0 0 1,1-1-1,1 0 1,10 10-1,8 6 31,2-2 0,0 0 0,1-2-1,2-2 1,47 25 0,36 13 15,-56-26-24,82 31-1,-45-25-2,-49-18 1,1-2 1,72 16-1,-81-26-22,229 36 65,-221-39-51,1-1 0,-1-3 1,84-9-1,140-20-80,-256 26 50,0 1 0,0-2 1,-1 0-1,0-1 1,1 0-1,-2-1 1,1 0-1,-1-1 0,0 0 1,12-10-1,37-20-231,-54 33 245,-1 0 0,1 0 0,-1-1 1,0 0-1,0 0 0,-1 0 1,0-1-1,0 0 0,0 0 1,4-7-1,3-8 10,18-42-1,-16 32 27,-4 7 46,-2 0 0,0-1 0,-1 0 0,5-40 0,-7 12 346,0-64-1,-6 110-404,0-1 0,0 0-1,0 0 1,-1 1 0,-1-1-1,1 1 1,-1-1-1,0 1 1,-1 0 0,0 0-1,0 1 1,-8-11 0,-8-8 30,-43-39 1,34 35-50,24 23-77,0 1 1,-1 0-1,1 0 0,-1 0 0,0 0 1,0 1-1,0 0 0,-1 1 1,0-1-1,1 1 0,-1 0 0,0 1 1,0 0-1,-1 0 0,1 0 0,0 1 1,-1 0-1,1 1 0,-1-1 0,1 1 1,-1 1-1,1 0 0,-8 1 0,-26 7-2510,-6 2-1763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37" tIns="46219" rIns="92437" bIns="46219" rtlCol="0"/>
          <a:lstStyle>
            <a:lvl1pPr algn="l">
              <a:defRPr sz="1200"/>
            </a:lvl1pPr>
          </a:lstStyle>
          <a:p>
            <a:endParaRPr lang="en-US"/>
          </a:p>
        </p:txBody>
      </p:sp>
      <p:sp>
        <p:nvSpPr>
          <p:cNvPr id="3" name="Date Placeholder 2"/>
          <p:cNvSpPr>
            <a:spLocks noGrp="1"/>
          </p:cNvSpPr>
          <p:nvPr>
            <p:ph type="dt" idx="1"/>
          </p:nvPr>
        </p:nvSpPr>
        <p:spPr>
          <a:xfrm>
            <a:off x="3898101" y="0"/>
            <a:ext cx="2982119" cy="464820"/>
          </a:xfrm>
          <a:prstGeom prst="rect">
            <a:avLst/>
          </a:prstGeom>
        </p:spPr>
        <p:txBody>
          <a:bodyPr vert="horz" lIns="92437" tIns="46219" rIns="92437" bIns="46219" rtlCol="0"/>
          <a:lstStyle>
            <a:lvl1pPr algn="r">
              <a:defRPr sz="1200"/>
            </a:lvl1pPr>
          </a:lstStyle>
          <a:p>
            <a:fld id="{EA472CC8-96E2-DA4F-AF59-3658B4DBAA3C}" type="datetimeFigureOut">
              <a:rPr lang="en-US" smtClean="0"/>
              <a:pPr/>
              <a:t>10/17/2023</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437" tIns="46219" rIns="92437" bIns="4621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37" tIns="46219" rIns="92437" bIns="462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37" tIns="46219" rIns="92437" bIns="46219" rtlCol="0" anchor="b"/>
          <a:lstStyle>
            <a:lvl1pPr algn="l">
              <a:defRPr sz="1200"/>
            </a:lvl1pPr>
          </a:lstStyle>
          <a:p>
            <a:endParaRPr lang="en-US"/>
          </a:p>
        </p:txBody>
      </p:sp>
      <p:sp>
        <p:nvSpPr>
          <p:cNvPr id="7" name="Slide Number Placeholder 6"/>
          <p:cNvSpPr>
            <a:spLocks noGrp="1"/>
          </p:cNvSpPr>
          <p:nvPr>
            <p:ph type="sldNum" sz="quarter" idx="5"/>
          </p:nvPr>
        </p:nvSpPr>
        <p:spPr>
          <a:xfrm>
            <a:off x="3898101" y="8829967"/>
            <a:ext cx="2982119" cy="464820"/>
          </a:xfrm>
          <a:prstGeom prst="rect">
            <a:avLst/>
          </a:prstGeom>
        </p:spPr>
        <p:txBody>
          <a:bodyPr vert="horz" lIns="92437" tIns="46219" rIns="92437" bIns="46219" rtlCol="0" anchor="b"/>
          <a:lstStyle>
            <a:lvl1pPr algn="r">
              <a:defRPr sz="12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410446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11</a:t>
            </a:fld>
            <a:endParaRPr lang="en-US"/>
          </a:p>
        </p:txBody>
      </p:sp>
    </p:spTree>
    <p:extLst>
      <p:ext uri="{BB962C8B-B14F-4D97-AF65-F5344CB8AC3E}">
        <p14:creationId xmlns:p14="http://schemas.microsoft.com/office/powerpoint/2010/main" val="321837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12</a:t>
            </a:fld>
            <a:endParaRPr lang="en-US"/>
          </a:p>
        </p:txBody>
      </p:sp>
    </p:spTree>
    <p:extLst>
      <p:ext uri="{BB962C8B-B14F-4D97-AF65-F5344CB8AC3E}">
        <p14:creationId xmlns:p14="http://schemas.microsoft.com/office/powerpoint/2010/main" val="3868608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13</a:t>
            </a:fld>
            <a:endParaRPr lang="en-US"/>
          </a:p>
        </p:txBody>
      </p:sp>
    </p:spTree>
    <p:extLst>
      <p:ext uri="{BB962C8B-B14F-4D97-AF65-F5344CB8AC3E}">
        <p14:creationId xmlns:p14="http://schemas.microsoft.com/office/powerpoint/2010/main" val="1535479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14</a:t>
            </a:fld>
            <a:endParaRPr lang="en-US"/>
          </a:p>
        </p:txBody>
      </p:sp>
    </p:spTree>
    <p:extLst>
      <p:ext uri="{BB962C8B-B14F-4D97-AF65-F5344CB8AC3E}">
        <p14:creationId xmlns:p14="http://schemas.microsoft.com/office/powerpoint/2010/main" val="2290778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15</a:t>
            </a:fld>
            <a:endParaRPr lang="en-US"/>
          </a:p>
        </p:txBody>
      </p:sp>
    </p:spTree>
    <p:extLst>
      <p:ext uri="{BB962C8B-B14F-4D97-AF65-F5344CB8AC3E}">
        <p14:creationId xmlns:p14="http://schemas.microsoft.com/office/powerpoint/2010/main" val="137807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ln (</a:t>
            </a:r>
            <a:r>
              <a:rPr lang="en-US" dirty="0" err="1"/>
              <a:t>lamda</a:t>
            </a:r>
            <a:r>
              <a:rPr lang="en-US" dirty="0"/>
              <a:t>) =- </a:t>
            </a:r>
            <a:r>
              <a:rPr lang="en-US" dirty="0" err="1"/>
              <a:t>bignum</a:t>
            </a:r>
            <a:r>
              <a:rPr lang="en-US" dirty="0"/>
              <a:t>, then </a:t>
            </a:r>
            <a:r>
              <a:rPr lang="en-US" dirty="0" err="1"/>
              <a:t>lamda</a:t>
            </a:r>
            <a:r>
              <a:rPr lang="en-US" baseline="0" dirty="0"/>
              <a:t> = e^(-</a:t>
            </a:r>
            <a:r>
              <a:rPr lang="en-US" baseline="0" dirty="0" err="1"/>
              <a:t>big_num</a:t>
            </a:r>
            <a:r>
              <a:rPr lang="en-US" baseline="0" dirty="0"/>
              <a:t>) =&gt; 0</a:t>
            </a:r>
          </a:p>
          <a:p>
            <a:r>
              <a:rPr lang="en-US" baseline="0" dirty="0"/>
              <a:t>If ln (</a:t>
            </a:r>
            <a:r>
              <a:rPr lang="en-US" baseline="0" dirty="0" err="1"/>
              <a:t>lamda</a:t>
            </a:r>
            <a:r>
              <a:rPr lang="en-US" baseline="0" dirty="0"/>
              <a:t>) = -18, then </a:t>
            </a:r>
            <a:r>
              <a:rPr lang="en-US" baseline="0" dirty="0" err="1"/>
              <a:t>lamda</a:t>
            </a:r>
            <a:r>
              <a:rPr lang="en-US" baseline="0" dirty="0"/>
              <a:t> = e^(-18) = 1.5230164146599837779531922145647e-8</a:t>
            </a:r>
          </a:p>
          <a:p>
            <a:r>
              <a:rPr lang="en-US" baseline="0" dirty="0"/>
              <a:t>If ln (</a:t>
            </a:r>
            <a:r>
              <a:rPr lang="en-US" baseline="0" dirty="0" err="1"/>
              <a:t>lamda</a:t>
            </a:r>
            <a:r>
              <a:rPr lang="en-US" baseline="0" dirty="0"/>
              <a:t>) = 0, then </a:t>
            </a:r>
            <a:r>
              <a:rPr lang="en-US" baseline="0" dirty="0" err="1"/>
              <a:t>lamda</a:t>
            </a:r>
            <a:r>
              <a:rPr lang="en-US" baseline="0" dirty="0"/>
              <a:t> = e^0 = 1</a:t>
            </a:r>
            <a:endParaRPr lang="en-US" dirty="0"/>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16</a:t>
            </a:fld>
            <a:endParaRPr lang="en-US"/>
          </a:p>
        </p:txBody>
      </p:sp>
    </p:spTree>
    <p:extLst>
      <p:ext uri="{BB962C8B-B14F-4D97-AF65-F5344CB8AC3E}">
        <p14:creationId xmlns:p14="http://schemas.microsoft.com/office/powerpoint/2010/main" val="4238582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ln (</a:t>
            </a:r>
            <a:r>
              <a:rPr lang="en-US" dirty="0" err="1"/>
              <a:t>lamda</a:t>
            </a:r>
            <a:r>
              <a:rPr lang="en-US" dirty="0"/>
              <a:t>) =- </a:t>
            </a:r>
            <a:r>
              <a:rPr lang="en-US" dirty="0" err="1"/>
              <a:t>bignum</a:t>
            </a:r>
            <a:r>
              <a:rPr lang="en-US" dirty="0"/>
              <a:t>, then </a:t>
            </a:r>
            <a:r>
              <a:rPr lang="en-US" dirty="0" err="1"/>
              <a:t>lamda</a:t>
            </a:r>
            <a:r>
              <a:rPr lang="en-US" baseline="0" dirty="0"/>
              <a:t> = e^(-</a:t>
            </a:r>
            <a:r>
              <a:rPr lang="en-US" baseline="0" dirty="0" err="1"/>
              <a:t>big_num</a:t>
            </a:r>
            <a:r>
              <a:rPr lang="en-US" baseline="0" dirty="0"/>
              <a:t>) =&gt; 0</a:t>
            </a:r>
          </a:p>
          <a:p>
            <a:r>
              <a:rPr lang="en-US" baseline="0" dirty="0"/>
              <a:t>If ln (</a:t>
            </a:r>
            <a:r>
              <a:rPr lang="en-US" baseline="0" dirty="0" err="1"/>
              <a:t>lamda</a:t>
            </a:r>
            <a:r>
              <a:rPr lang="en-US" baseline="0" dirty="0"/>
              <a:t>) = -18, then </a:t>
            </a:r>
            <a:r>
              <a:rPr lang="en-US" baseline="0" dirty="0" err="1"/>
              <a:t>lamda</a:t>
            </a:r>
            <a:r>
              <a:rPr lang="en-US" baseline="0" dirty="0"/>
              <a:t> = e^(-18) = 1.5230164146599837779531922145647e-8</a:t>
            </a:r>
          </a:p>
          <a:p>
            <a:r>
              <a:rPr lang="en-US" baseline="0" dirty="0"/>
              <a:t>If ln (</a:t>
            </a:r>
            <a:r>
              <a:rPr lang="en-US" baseline="0" dirty="0" err="1"/>
              <a:t>lamda</a:t>
            </a:r>
            <a:r>
              <a:rPr lang="en-US" baseline="0" dirty="0"/>
              <a:t>) = 0, then </a:t>
            </a:r>
            <a:r>
              <a:rPr lang="en-US" baseline="0" dirty="0" err="1"/>
              <a:t>lamda</a:t>
            </a:r>
            <a:r>
              <a:rPr lang="en-US" baseline="0" dirty="0"/>
              <a:t> = e^0 = 1</a:t>
            </a:r>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17</a:t>
            </a:fld>
            <a:endParaRPr lang="en-US"/>
          </a:p>
        </p:txBody>
      </p:sp>
    </p:spTree>
    <p:extLst>
      <p:ext uri="{BB962C8B-B14F-4D97-AF65-F5344CB8AC3E}">
        <p14:creationId xmlns:p14="http://schemas.microsoft.com/office/powerpoint/2010/main" val="65667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18</a:t>
            </a:fld>
            <a:endParaRPr lang="en-US"/>
          </a:p>
        </p:txBody>
      </p:sp>
    </p:spTree>
    <p:extLst>
      <p:ext uri="{BB962C8B-B14F-4D97-AF65-F5344CB8AC3E}">
        <p14:creationId xmlns:p14="http://schemas.microsoft.com/office/powerpoint/2010/main" val="1452959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19</a:t>
            </a:fld>
            <a:endParaRPr lang="en-US"/>
          </a:p>
        </p:txBody>
      </p:sp>
    </p:spTree>
    <p:extLst>
      <p:ext uri="{BB962C8B-B14F-4D97-AF65-F5344CB8AC3E}">
        <p14:creationId xmlns:p14="http://schemas.microsoft.com/office/powerpoint/2010/main" val="229542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3522383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20</a:t>
            </a:fld>
            <a:endParaRPr lang="en-US"/>
          </a:p>
        </p:txBody>
      </p:sp>
    </p:spTree>
    <p:extLst>
      <p:ext uri="{BB962C8B-B14F-4D97-AF65-F5344CB8AC3E}">
        <p14:creationId xmlns:p14="http://schemas.microsoft.com/office/powerpoint/2010/main" val="3915846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21</a:t>
            </a:fld>
            <a:endParaRPr lang="en-US"/>
          </a:p>
        </p:txBody>
      </p:sp>
    </p:spTree>
    <p:extLst>
      <p:ext uri="{BB962C8B-B14F-4D97-AF65-F5344CB8AC3E}">
        <p14:creationId xmlns:p14="http://schemas.microsoft.com/office/powerpoint/2010/main" val="4254373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22</a:t>
            </a:fld>
            <a:endParaRPr lang="en-US"/>
          </a:p>
        </p:txBody>
      </p:sp>
    </p:spTree>
    <p:extLst>
      <p:ext uri="{BB962C8B-B14F-4D97-AF65-F5344CB8AC3E}">
        <p14:creationId xmlns:p14="http://schemas.microsoft.com/office/powerpoint/2010/main" val="228838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23</a:t>
            </a:fld>
            <a:endParaRPr lang="en-US"/>
          </a:p>
        </p:txBody>
      </p:sp>
    </p:spTree>
    <p:extLst>
      <p:ext uri="{BB962C8B-B14F-4D97-AF65-F5344CB8AC3E}">
        <p14:creationId xmlns:p14="http://schemas.microsoft.com/office/powerpoint/2010/main" val="3979406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24</a:t>
            </a:fld>
            <a:endParaRPr lang="en-US"/>
          </a:p>
        </p:txBody>
      </p:sp>
    </p:spTree>
    <p:extLst>
      <p:ext uri="{BB962C8B-B14F-4D97-AF65-F5344CB8AC3E}">
        <p14:creationId xmlns:p14="http://schemas.microsoft.com/office/powerpoint/2010/main" val="688614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t>
            </a:r>
            <a:r>
              <a:rPr lang="en-US" dirty="0" err="1"/>
              <a:t>Scikit-Learn’s</a:t>
            </a:r>
            <a:r>
              <a:rPr lang="en-US" dirty="0"/>
              <a:t> </a:t>
            </a:r>
            <a:r>
              <a:rPr lang="en-US" b="1" dirty="0" err="1">
                <a:solidFill>
                  <a:srgbClr val="040850"/>
                </a:solidFill>
              </a:rPr>
              <a:t>PolynomialFeatures</a:t>
            </a:r>
            <a:r>
              <a:rPr lang="en-US" dirty="0"/>
              <a:t> class to transform our training data, adding the square of each feature in the training set as a new feature.</a:t>
            </a:r>
          </a:p>
        </p:txBody>
      </p:sp>
      <p:sp>
        <p:nvSpPr>
          <p:cNvPr id="4" name="Slide Number Placeholder 3"/>
          <p:cNvSpPr>
            <a:spLocks noGrp="1"/>
          </p:cNvSpPr>
          <p:nvPr>
            <p:ph type="sldNum" sz="quarter" idx="10"/>
          </p:nvPr>
        </p:nvSpPr>
        <p:spPr/>
        <p:txBody>
          <a:bodyPr/>
          <a:lstStyle/>
          <a:p>
            <a:fld id="{717347E0-AEBB-E840-BDD8-2436C83FF7EF}" type="slidenum">
              <a:rPr lang="en-US" smtClean="0"/>
              <a:pPr/>
              <a:t>25</a:t>
            </a:fld>
            <a:endParaRPr lang="en-US"/>
          </a:p>
        </p:txBody>
      </p:sp>
    </p:spTree>
    <p:extLst>
      <p:ext uri="{BB962C8B-B14F-4D97-AF65-F5344CB8AC3E}">
        <p14:creationId xmlns:p14="http://schemas.microsoft.com/office/powerpoint/2010/main" val="462556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37526">
              <a:defRPr/>
            </a:pPr>
            <a:r>
              <a:rPr lang="en-US" dirty="0"/>
              <a:t>You can save this newly formed X in</a:t>
            </a:r>
            <a:r>
              <a:rPr lang="en-US" baseline="0" dirty="0"/>
              <a:t> a file </a:t>
            </a:r>
            <a:r>
              <a:rPr lang="en-US" baseline="0" dirty="0" err="1"/>
              <a:t>myNewX</a:t>
            </a:r>
            <a:r>
              <a:rPr lang="en-US" baseline="0" dirty="0"/>
              <a:t> (</a:t>
            </a:r>
            <a:r>
              <a:rPr lang="en-US" dirty="0"/>
              <a:t>for example): Save </a:t>
            </a:r>
            <a:r>
              <a:rPr lang="en-US" dirty="0" err="1"/>
              <a:t>myNewX</a:t>
            </a:r>
            <a:r>
              <a:rPr lang="en-US" dirty="0"/>
              <a:t> Z -ASCII</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26</a:t>
            </a:fld>
            <a:endParaRPr lang="en-US"/>
          </a:p>
        </p:txBody>
      </p:sp>
    </p:spTree>
    <p:extLst>
      <p:ext uri="{BB962C8B-B14F-4D97-AF65-F5344CB8AC3E}">
        <p14:creationId xmlns:p14="http://schemas.microsoft.com/office/powerpoint/2010/main" val="3693249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27</a:t>
            </a:fld>
            <a:endParaRPr lang="en-US"/>
          </a:p>
        </p:txBody>
      </p:sp>
    </p:spTree>
    <p:extLst>
      <p:ext uri="{BB962C8B-B14F-4D97-AF65-F5344CB8AC3E}">
        <p14:creationId xmlns:p14="http://schemas.microsoft.com/office/powerpoint/2010/main" val="1127799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28</a:t>
            </a:fld>
            <a:endParaRPr lang="en-US"/>
          </a:p>
        </p:txBody>
      </p:sp>
    </p:spTree>
    <p:extLst>
      <p:ext uri="{BB962C8B-B14F-4D97-AF65-F5344CB8AC3E}">
        <p14:creationId xmlns:p14="http://schemas.microsoft.com/office/powerpoint/2010/main" val="3319959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29</a:t>
            </a:fld>
            <a:endParaRPr lang="en-US"/>
          </a:p>
        </p:txBody>
      </p:sp>
    </p:spTree>
    <p:extLst>
      <p:ext uri="{BB962C8B-B14F-4D97-AF65-F5344CB8AC3E}">
        <p14:creationId xmlns:p14="http://schemas.microsoft.com/office/powerpoint/2010/main" val="214361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424333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30</a:t>
            </a:fld>
            <a:endParaRPr lang="en-US"/>
          </a:p>
        </p:txBody>
      </p:sp>
    </p:spTree>
    <p:extLst>
      <p:ext uri="{BB962C8B-B14F-4D97-AF65-F5344CB8AC3E}">
        <p14:creationId xmlns:p14="http://schemas.microsoft.com/office/powerpoint/2010/main" val="1796177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31</a:t>
            </a:fld>
            <a:endParaRPr lang="en-US"/>
          </a:p>
        </p:txBody>
      </p:sp>
    </p:spTree>
    <p:extLst>
      <p:ext uri="{BB962C8B-B14F-4D97-AF65-F5344CB8AC3E}">
        <p14:creationId xmlns:p14="http://schemas.microsoft.com/office/powerpoint/2010/main" val="1844804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32</a:t>
            </a:fld>
            <a:endParaRPr lang="en-US"/>
          </a:p>
        </p:txBody>
      </p:sp>
    </p:spTree>
    <p:extLst>
      <p:ext uri="{BB962C8B-B14F-4D97-AF65-F5344CB8AC3E}">
        <p14:creationId xmlns:p14="http://schemas.microsoft.com/office/powerpoint/2010/main" val="29147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33</a:t>
            </a:fld>
            <a:endParaRPr lang="en-US"/>
          </a:p>
        </p:txBody>
      </p:sp>
    </p:spTree>
    <p:extLst>
      <p:ext uri="{BB962C8B-B14F-4D97-AF65-F5344CB8AC3E}">
        <p14:creationId xmlns:p14="http://schemas.microsoft.com/office/powerpoint/2010/main" val="2060965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34</a:t>
            </a:fld>
            <a:endParaRPr lang="en-US"/>
          </a:p>
        </p:txBody>
      </p:sp>
    </p:spTree>
    <p:extLst>
      <p:ext uri="{BB962C8B-B14F-4D97-AF65-F5344CB8AC3E}">
        <p14:creationId xmlns:p14="http://schemas.microsoft.com/office/powerpoint/2010/main" val="3436114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35</a:t>
            </a:fld>
            <a:endParaRPr lang="en-US"/>
          </a:p>
        </p:txBody>
      </p:sp>
    </p:spTree>
    <p:extLst>
      <p:ext uri="{BB962C8B-B14F-4D97-AF65-F5344CB8AC3E}">
        <p14:creationId xmlns:p14="http://schemas.microsoft.com/office/powerpoint/2010/main" val="1954616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36</a:t>
            </a:fld>
            <a:endParaRPr lang="en-US"/>
          </a:p>
        </p:txBody>
      </p:sp>
    </p:spTree>
    <p:extLst>
      <p:ext uri="{BB962C8B-B14F-4D97-AF65-F5344CB8AC3E}">
        <p14:creationId xmlns:p14="http://schemas.microsoft.com/office/powerpoint/2010/main" val="40807790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37</a:t>
            </a:fld>
            <a:endParaRPr lang="en-US"/>
          </a:p>
        </p:txBody>
      </p:sp>
    </p:spTree>
    <p:extLst>
      <p:ext uri="{BB962C8B-B14F-4D97-AF65-F5344CB8AC3E}">
        <p14:creationId xmlns:p14="http://schemas.microsoft.com/office/powerpoint/2010/main" val="12037448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38</a:t>
            </a:fld>
            <a:endParaRPr lang="en-US"/>
          </a:p>
        </p:txBody>
      </p:sp>
    </p:spTree>
    <p:extLst>
      <p:ext uri="{BB962C8B-B14F-4D97-AF65-F5344CB8AC3E}">
        <p14:creationId xmlns:p14="http://schemas.microsoft.com/office/powerpoint/2010/main" val="487990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39</a:t>
            </a:fld>
            <a:endParaRPr lang="en-US"/>
          </a:p>
        </p:txBody>
      </p:sp>
    </p:spTree>
    <p:extLst>
      <p:ext uri="{BB962C8B-B14F-4D97-AF65-F5344CB8AC3E}">
        <p14:creationId xmlns:p14="http://schemas.microsoft.com/office/powerpoint/2010/main" val="92411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337007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advanced Image Inpainting ideas – see - https://machinelearningmastery.com/impressive-applications-of-generative-adversarial-networks/,</a:t>
            </a:r>
          </a:p>
          <a:p>
            <a:r>
              <a:rPr lang="en-US" dirty="0"/>
              <a:t>And https://www.dpreview.com/articles/9142896115/remove-all-the-things-using-modern-software-to-erase-pesky-objects-in-photos,</a:t>
            </a:r>
          </a:p>
          <a:p>
            <a:r>
              <a:rPr lang="en-US" dirty="0"/>
              <a:t>And https://techcrunch.com/2019/03/18/nvidia-ai-turns-sketches-into-photorealistic-landscapes-in-seconds/</a:t>
            </a:r>
          </a:p>
        </p:txBody>
      </p:sp>
      <p:sp>
        <p:nvSpPr>
          <p:cNvPr id="4" name="Slide Number Placeholder 3"/>
          <p:cNvSpPr>
            <a:spLocks noGrp="1"/>
          </p:cNvSpPr>
          <p:nvPr>
            <p:ph type="sldNum" sz="quarter" idx="10"/>
          </p:nvPr>
        </p:nvSpPr>
        <p:spPr/>
        <p:txBody>
          <a:bodyPr/>
          <a:lstStyle/>
          <a:p>
            <a:fld id="{717347E0-AEBB-E840-BDD8-2436C83FF7EF}" type="slidenum">
              <a:rPr lang="en-US" smtClean="0"/>
              <a:pPr/>
              <a:t>40</a:t>
            </a:fld>
            <a:endParaRPr lang="en-US"/>
          </a:p>
        </p:txBody>
      </p:sp>
    </p:spTree>
    <p:extLst>
      <p:ext uri="{BB962C8B-B14F-4D97-AF65-F5344CB8AC3E}">
        <p14:creationId xmlns:p14="http://schemas.microsoft.com/office/powerpoint/2010/main" val="29418250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41</a:t>
            </a:fld>
            <a:endParaRPr lang="en-US"/>
          </a:p>
        </p:txBody>
      </p:sp>
    </p:spTree>
    <p:extLst>
      <p:ext uri="{BB962C8B-B14F-4D97-AF65-F5344CB8AC3E}">
        <p14:creationId xmlns:p14="http://schemas.microsoft.com/office/powerpoint/2010/main" val="1925457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42</a:t>
            </a:fld>
            <a:endParaRPr lang="en-US"/>
          </a:p>
        </p:txBody>
      </p:sp>
    </p:spTree>
    <p:extLst>
      <p:ext uri="{BB962C8B-B14F-4D97-AF65-F5344CB8AC3E}">
        <p14:creationId xmlns:p14="http://schemas.microsoft.com/office/powerpoint/2010/main" val="25504108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43</a:t>
            </a:fld>
            <a:endParaRPr lang="en-US"/>
          </a:p>
        </p:txBody>
      </p:sp>
    </p:spTree>
    <p:extLst>
      <p:ext uri="{BB962C8B-B14F-4D97-AF65-F5344CB8AC3E}">
        <p14:creationId xmlns:p14="http://schemas.microsoft.com/office/powerpoint/2010/main" val="190597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44</a:t>
            </a:fld>
            <a:endParaRPr lang="en-US"/>
          </a:p>
        </p:txBody>
      </p:sp>
    </p:spTree>
    <p:extLst>
      <p:ext uri="{BB962C8B-B14F-4D97-AF65-F5344CB8AC3E}">
        <p14:creationId xmlns:p14="http://schemas.microsoft.com/office/powerpoint/2010/main" val="27532252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45</a:t>
            </a:fld>
            <a:endParaRPr lang="en-US"/>
          </a:p>
        </p:txBody>
      </p:sp>
    </p:spTree>
    <p:extLst>
      <p:ext uri="{BB962C8B-B14F-4D97-AF65-F5344CB8AC3E}">
        <p14:creationId xmlns:p14="http://schemas.microsoft.com/office/powerpoint/2010/main" val="31092046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46</a:t>
            </a:fld>
            <a:endParaRPr lang="en-US"/>
          </a:p>
        </p:txBody>
      </p:sp>
    </p:spTree>
    <p:extLst>
      <p:ext uri="{BB962C8B-B14F-4D97-AF65-F5344CB8AC3E}">
        <p14:creationId xmlns:p14="http://schemas.microsoft.com/office/powerpoint/2010/main" val="19523897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47</a:t>
            </a:fld>
            <a:endParaRPr lang="en-US"/>
          </a:p>
        </p:txBody>
      </p:sp>
    </p:spTree>
    <p:extLst>
      <p:ext uri="{BB962C8B-B14F-4D97-AF65-F5344CB8AC3E}">
        <p14:creationId xmlns:p14="http://schemas.microsoft.com/office/powerpoint/2010/main" val="1129221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48</a:t>
            </a:fld>
            <a:endParaRPr lang="en-US"/>
          </a:p>
        </p:txBody>
      </p:sp>
    </p:spTree>
    <p:extLst>
      <p:ext uri="{BB962C8B-B14F-4D97-AF65-F5344CB8AC3E}">
        <p14:creationId xmlns:p14="http://schemas.microsoft.com/office/powerpoint/2010/main" val="18223144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49</a:t>
            </a:fld>
            <a:endParaRPr lang="en-US"/>
          </a:p>
        </p:txBody>
      </p:sp>
    </p:spTree>
    <p:extLst>
      <p:ext uri="{BB962C8B-B14F-4D97-AF65-F5344CB8AC3E}">
        <p14:creationId xmlns:p14="http://schemas.microsoft.com/office/powerpoint/2010/main" val="261354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Fourier</a:t>
            </a:r>
            <a:r>
              <a:rPr lang="en-US" baseline="0" dirty="0"/>
              <a:t> analysis is basically an approximation of a function by the </a:t>
            </a:r>
            <a:r>
              <a:rPr lang="en-US" dirty="0"/>
              <a:t>sums of simpler trigonometric functions.</a:t>
            </a:r>
          </a:p>
          <a:p>
            <a:r>
              <a:rPr lang="en-US" dirty="0"/>
              <a:t>If a frequency of a signal</a:t>
            </a:r>
            <a:r>
              <a:rPr lang="en-US" baseline="0" dirty="0"/>
              <a:t> is f, its h</a:t>
            </a:r>
            <a:r>
              <a:rPr lang="en-US" dirty="0"/>
              <a:t>armonics will</a:t>
            </a:r>
            <a:r>
              <a:rPr lang="en-US" baseline="0" dirty="0"/>
              <a:t> be (integer multiple of the fundamental frequency, f) 2f, 3f, 4f, 5f, etc.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5</a:t>
            </a:fld>
            <a:endParaRPr lang="en-US"/>
          </a:p>
        </p:txBody>
      </p:sp>
    </p:spTree>
    <p:extLst>
      <p:ext uri="{BB962C8B-B14F-4D97-AF65-F5344CB8AC3E}">
        <p14:creationId xmlns:p14="http://schemas.microsoft.com/office/powerpoint/2010/main" val="33181447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50</a:t>
            </a:fld>
            <a:endParaRPr lang="en-US"/>
          </a:p>
        </p:txBody>
      </p:sp>
    </p:spTree>
    <p:extLst>
      <p:ext uri="{BB962C8B-B14F-4D97-AF65-F5344CB8AC3E}">
        <p14:creationId xmlns:p14="http://schemas.microsoft.com/office/powerpoint/2010/main" val="7577294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51</a:t>
            </a:fld>
            <a:endParaRPr lang="en-US"/>
          </a:p>
        </p:txBody>
      </p:sp>
    </p:spTree>
    <p:extLst>
      <p:ext uri="{BB962C8B-B14F-4D97-AF65-F5344CB8AC3E}">
        <p14:creationId xmlns:p14="http://schemas.microsoft.com/office/powerpoint/2010/main" val="3188752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520"/>
            <a:r>
              <a:rPr lang="en-US" b="1" dirty="0"/>
              <a:t>Reference</a:t>
            </a:r>
            <a:r>
              <a:rPr lang="en-US" dirty="0"/>
              <a:t>: </a:t>
            </a:r>
          </a:p>
          <a:p>
            <a:pPr defTabSz="457520"/>
            <a:r>
              <a:rPr lang="en-US" dirty="0"/>
              <a:t>Hands-on Machine Learning with </a:t>
            </a:r>
            <a:r>
              <a:rPr lang="en-US" dirty="0" err="1"/>
              <a:t>Scikit</a:t>
            </a:r>
            <a:r>
              <a:rPr lang="en-US" dirty="0"/>
              <a:t>-Learn, </a:t>
            </a:r>
            <a:r>
              <a:rPr lang="en-US" dirty="0" err="1"/>
              <a:t>Keras</a:t>
            </a:r>
            <a:r>
              <a:rPr lang="en-US" dirty="0"/>
              <a:t> &amp; TensorFlow Concepts, Tools, and Techniques to Build Intelligent Systems, updated for </a:t>
            </a:r>
            <a:r>
              <a:rPr lang="en-US" dirty="0" err="1"/>
              <a:t>Tensorflow</a:t>
            </a:r>
            <a:r>
              <a:rPr lang="en-US" dirty="0"/>
              <a:t> 2, by </a:t>
            </a:r>
            <a:r>
              <a:rPr lang="en-US" dirty="0" err="1"/>
              <a:t>Aurélien</a:t>
            </a:r>
            <a:r>
              <a:rPr lang="en-US" dirty="0"/>
              <a:t> </a:t>
            </a:r>
            <a:r>
              <a:rPr lang="en-US" dirty="0" err="1"/>
              <a:t>Géron</a:t>
            </a:r>
            <a:r>
              <a:rPr lang="en-US" dirty="0"/>
              <a:t>, Sep. 2019 </a:t>
            </a:r>
            <a:r>
              <a:rPr lang="en-US" dirty="0" err="1"/>
              <a:t>O'reilly</a:t>
            </a:r>
            <a:r>
              <a:rPr lang="en-US" dirty="0"/>
              <a:t>.</a:t>
            </a:r>
          </a:p>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52</a:t>
            </a:fld>
            <a:endParaRPr lang="en-US"/>
          </a:p>
        </p:txBody>
      </p:sp>
    </p:spTree>
    <p:extLst>
      <p:ext uri="{BB962C8B-B14F-4D97-AF65-F5344CB8AC3E}">
        <p14:creationId xmlns:p14="http://schemas.microsoft.com/office/powerpoint/2010/main" val="302421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53</a:t>
            </a:fld>
            <a:endParaRPr lang="en-US"/>
          </a:p>
        </p:txBody>
      </p:sp>
    </p:spTree>
    <p:extLst>
      <p:ext uri="{BB962C8B-B14F-4D97-AF65-F5344CB8AC3E}">
        <p14:creationId xmlns:p14="http://schemas.microsoft.com/office/powerpoint/2010/main" val="18368584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54</a:t>
            </a:fld>
            <a:endParaRPr lang="en-US"/>
          </a:p>
        </p:txBody>
      </p:sp>
    </p:spTree>
    <p:extLst>
      <p:ext uri="{BB962C8B-B14F-4D97-AF65-F5344CB8AC3E}">
        <p14:creationId xmlns:p14="http://schemas.microsoft.com/office/powerpoint/2010/main" val="60431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Bandwidth (in Electrical) =&gt; width of frequency band, measured in Hz</a:t>
            </a:r>
          </a:p>
          <a:p>
            <a:r>
              <a:rPr lang="en-US" dirty="0"/>
              <a:t>Bandwidth (in Computation) =&gt; information carrying capacity, in bits/sec</a:t>
            </a:r>
          </a:p>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6</a:t>
            </a:fld>
            <a:endParaRPr lang="en-US"/>
          </a:p>
        </p:txBody>
      </p:sp>
    </p:spTree>
    <p:extLst>
      <p:ext uri="{BB962C8B-B14F-4D97-AF65-F5344CB8AC3E}">
        <p14:creationId xmlns:p14="http://schemas.microsoft.com/office/powerpoint/2010/main" val="282963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65128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294984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331332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10/17/2023</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10/17/2023</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10/17/2023</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10/17/2023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image" Target="../media/image33.e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32.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39.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oleObject" Target="../embeddings/oleObject15.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5.wmf"/><Relationship Id="rId11" Type="http://schemas.openxmlformats.org/officeDocument/2006/relationships/image" Target="../media/image38.emf"/><Relationship Id="rId5" Type="http://schemas.openxmlformats.org/officeDocument/2006/relationships/oleObject" Target="../embeddings/oleObject12.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6.bin"/><Relationship Id="rId7" Type="http://schemas.openxmlformats.org/officeDocument/2006/relationships/image" Target="../media/image42.w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41.emf"/><Relationship Id="rId10" Type="http://schemas.openxmlformats.org/officeDocument/2006/relationships/image" Target="../media/image44.png"/><Relationship Id="rId4" Type="http://schemas.openxmlformats.org/officeDocument/2006/relationships/image" Target="../media/image40.wmf"/><Relationship Id="rId9" Type="http://schemas.openxmlformats.org/officeDocument/2006/relationships/image" Target="../media/image4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47.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20.bin"/><Relationship Id="rId4" Type="http://schemas.openxmlformats.org/officeDocument/2006/relationships/image" Target="../media/image4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50.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22.bin"/><Relationship Id="rId4" Type="http://schemas.openxmlformats.org/officeDocument/2006/relationships/image" Target="../media/image4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54.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wmf"/></Relationships>
</file>

<file path=ppt/slides/_rels/slide2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7.emf"/><Relationship Id="rId4" Type="http://schemas.openxmlformats.org/officeDocument/2006/relationships/image" Target="../media/image56.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29.xml.rels><?xml version="1.0" encoding="UTF-8" standalone="yes"?>
<Relationships xmlns="http://schemas.openxmlformats.org/package/2006/relationships"><Relationship Id="rId3" Type="http://schemas.openxmlformats.org/officeDocument/2006/relationships/image" Target="../media/image60.emf"/><Relationship Id="rId7" Type="http://schemas.openxmlformats.org/officeDocument/2006/relationships/image" Target="../media/image64.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7.emf"/><Relationship Id="rId4" Type="http://schemas.openxmlformats.org/officeDocument/2006/relationships/image" Target="../media/image66.emf"/></Relationships>
</file>

<file path=ppt/slides/_rels/slide31.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image" Target="../media/image74.wmf"/><Relationship Id="rId3" Type="http://schemas.openxmlformats.org/officeDocument/2006/relationships/image" Target="../media/image68.emf"/><Relationship Id="rId7" Type="http://schemas.openxmlformats.org/officeDocument/2006/relationships/image" Target="../media/image70.wmf"/><Relationship Id="rId12" Type="http://schemas.openxmlformats.org/officeDocument/2006/relationships/oleObject" Target="../embeddings/oleObject27.bin"/><Relationship Id="rId2" Type="http://schemas.openxmlformats.org/officeDocument/2006/relationships/notesSlide" Target="../notesSlides/notesSlide31.xml"/><Relationship Id="rId16" Type="http://schemas.openxmlformats.org/officeDocument/2006/relationships/image" Target="../media/image76.wmf"/><Relationship Id="rId1" Type="http://schemas.openxmlformats.org/officeDocument/2006/relationships/slideLayout" Target="../slideLayouts/slideLayout2.xml"/><Relationship Id="rId6" Type="http://schemas.openxmlformats.org/officeDocument/2006/relationships/oleObject" Target="../embeddings/oleObject25.bin"/><Relationship Id="rId11" Type="http://schemas.openxmlformats.org/officeDocument/2006/relationships/image" Target="../media/image73.wmf"/><Relationship Id="rId5" Type="http://schemas.openxmlformats.org/officeDocument/2006/relationships/image" Target="../media/image69.wmf"/><Relationship Id="rId15" Type="http://schemas.openxmlformats.org/officeDocument/2006/relationships/oleObject" Target="../embeddings/oleObject28.bin"/><Relationship Id="rId10" Type="http://schemas.openxmlformats.org/officeDocument/2006/relationships/oleObject" Target="../embeddings/oleObject26.bin"/><Relationship Id="rId4" Type="http://schemas.openxmlformats.org/officeDocument/2006/relationships/oleObject" Target="../embeddings/oleObject24.bin"/><Relationship Id="rId9" Type="http://schemas.openxmlformats.org/officeDocument/2006/relationships/image" Target="../media/image72.emf"/><Relationship Id="rId14" Type="http://schemas.openxmlformats.org/officeDocument/2006/relationships/image" Target="../media/image75.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83.wmf"/><Relationship Id="rId18" Type="http://schemas.openxmlformats.org/officeDocument/2006/relationships/image" Target="../media/image86.png"/><Relationship Id="rId3" Type="http://schemas.openxmlformats.org/officeDocument/2006/relationships/image" Target="../media/image77.emf"/><Relationship Id="rId7" Type="http://schemas.openxmlformats.org/officeDocument/2006/relationships/image" Target="../media/image80.wmf"/><Relationship Id="rId12" Type="http://schemas.openxmlformats.org/officeDocument/2006/relationships/oleObject" Target="../embeddings/oleObject32.bin"/><Relationship Id="rId17" Type="http://schemas.openxmlformats.org/officeDocument/2006/relationships/image" Target="../media/image85.wmf"/><Relationship Id="rId2" Type="http://schemas.openxmlformats.org/officeDocument/2006/relationships/notesSlide" Target="../notesSlides/notesSlide32.xml"/><Relationship Id="rId16"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29.bin"/><Relationship Id="rId11" Type="http://schemas.openxmlformats.org/officeDocument/2006/relationships/image" Target="../media/image82.wmf"/><Relationship Id="rId5" Type="http://schemas.openxmlformats.org/officeDocument/2006/relationships/image" Target="../media/image79.emf"/><Relationship Id="rId15" Type="http://schemas.openxmlformats.org/officeDocument/2006/relationships/image" Target="../media/image84.wmf"/><Relationship Id="rId10" Type="http://schemas.openxmlformats.org/officeDocument/2006/relationships/oleObject" Target="../embeddings/oleObject31.bin"/><Relationship Id="rId19" Type="http://schemas.openxmlformats.org/officeDocument/2006/relationships/image" Target="../media/image86.emf"/><Relationship Id="rId4" Type="http://schemas.openxmlformats.org/officeDocument/2006/relationships/image" Target="../media/image78.emf"/><Relationship Id="rId9" Type="http://schemas.openxmlformats.org/officeDocument/2006/relationships/image" Target="../media/image81.wmf"/><Relationship Id="rId1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87.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47.xml.rels><?xml version="1.0" encoding="UTF-8" standalone="yes"?>
<Relationships xmlns="http://schemas.openxmlformats.org/package/2006/relationships"><Relationship Id="rId13" Type="http://schemas.openxmlformats.org/officeDocument/2006/relationships/image" Target="../media/image102.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95.png"/><Relationship Id="rId21" Type="http://schemas.openxmlformats.org/officeDocument/2006/relationships/image" Target="../media/image106.png"/><Relationship Id="rId7" Type="http://schemas.openxmlformats.org/officeDocument/2006/relationships/image" Target="../media/image98.png"/><Relationship Id="rId12" Type="http://schemas.openxmlformats.org/officeDocument/2006/relationships/customXml" Target="../ink/ink6.xml"/><Relationship Id="rId17" Type="http://schemas.openxmlformats.org/officeDocument/2006/relationships/image" Target="../media/image104.png"/><Relationship Id="rId25" Type="http://schemas.openxmlformats.org/officeDocument/2006/relationships/image" Target="../media/image108.png"/><Relationship Id="rId33" Type="http://schemas.openxmlformats.org/officeDocument/2006/relationships/image" Target="../media/image112.png"/><Relationship Id="rId2" Type="http://schemas.openxmlformats.org/officeDocument/2006/relationships/notesSlide" Target="../notesSlides/notesSlide47.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1.png"/><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96.png"/><Relationship Id="rId15" Type="http://schemas.openxmlformats.org/officeDocument/2006/relationships/image" Target="../media/image103.png"/><Relationship Id="rId23" Type="http://schemas.openxmlformats.org/officeDocument/2006/relationships/image" Target="../media/image107.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05.png"/><Relationship Id="rId31" Type="http://schemas.openxmlformats.org/officeDocument/2006/relationships/image" Target="../media/image111.png"/><Relationship Id="rId4" Type="http://schemas.openxmlformats.org/officeDocument/2006/relationships/customXml" Target="../ink/ink2.xml"/><Relationship Id="rId9" Type="http://schemas.openxmlformats.org/officeDocument/2006/relationships/image" Target="../media/image9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09.png"/><Relationship Id="rId30" Type="http://schemas.openxmlformats.org/officeDocument/2006/relationships/customXml" Target="../ink/ink15.xml"/><Relationship Id="rId8" Type="http://schemas.openxmlformats.org/officeDocument/2006/relationships/customXml" Target="../ink/ink4.xml"/></Relationships>
</file>

<file path=ppt/slides/_rels/slide48.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8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9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9144000" cy="3675888"/>
          </a:xfrm>
        </p:spPr>
        <p:txBody>
          <a:bodyPr>
            <a:noAutofit/>
          </a:bodyPr>
          <a:lstStyle/>
          <a:p>
            <a:br>
              <a:rPr lang="en-US" sz="4400" dirty="0"/>
            </a:br>
            <a:r>
              <a:rPr lang="en-US" sz="6600" dirty="0"/>
              <a:t>CSCI 4/5587</a:t>
            </a:r>
            <a:br>
              <a:rPr lang="en-US" sz="6600" dirty="0"/>
            </a:br>
            <a:r>
              <a:rPr lang="en-US" sz="6600" dirty="0"/>
              <a:t>Machine Learning I</a:t>
            </a:r>
            <a:br>
              <a:rPr lang="en-US" sz="6600" dirty="0"/>
            </a:br>
            <a:br>
              <a:rPr lang="en-US" sz="1800" dirty="0"/>
            </a:br>
            <a:r>
              <a:rPr lang="en-US" sz="4400" dirty="0"/>
              <a:t>Chapter 3: </a:t>
            </a:r>
            <a:br>
              <a:rPr lang="en-US" sz="4400" dirty="0"/>
            </a:br>
            <a:r>
              <a:rPr lang="en-US" sz="4000" dirty="0"/>
              <a:t>Regularization and Model Selection</a:t>
            </a:r>
            <a:endParaRPr lang="en-US" sz="4400" dirty="0"/>
          </a:p>
        </p:txBody>
      </p:sp>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5377989"/>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Error Rate w.r.t Test Set</a:t>
            </a:r>
          </a:p>
        </p:txBody>
      </p:sp>
      <p:sp>
        <p:nvSpPr>
          <p:cNvPr id="3" name="Content Placeholder 2"/>
          <p:cNvSpPr>
            <a:spLocks noGrp="1"/>
          </p:cNvSpPr>
          <p:nvPr>
            <p:ph idx="1"/>
          </p:nvPr>
        </p:nvSpPr>
        <p:spPr>
          <a:xfrm>
            <a:off x="228601" y="914400"/>
            <a:ext cx="8722658" cy="685800"/>
          </a:xfrm>
        </p:spPr>
        <p:txBody>
          <a:bodyPr/>
          <a:lstStyle/>
          <a:p>
            <a:r>
              <a:rPr lang="en-US" dirty="0"/>
              <a:t>Here, we define the root-mean-square (RMS) error by:</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10</a:t>
            </a:fld>
            <a:endParaRPr 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27101057"/>
              </p:ext>
            </p:extLst>
          </p:nvPr>
        </p:nvGraphicFramePr>
        <p:xfrm>
          <a:off x="3030071" y="1493742"/>
          <a:ext cx="2666297" cy="514214"/>
        </p:xfrm>
        <a:graphic>
          <a:graphicData uri="http://schemas.openxmlformats.org/presentationml/2006/ole">
            <mc:AlternateContent xmlns:mc="http://schemas.openxmlformats.org/markup-compatibility/2006">
              <mc:Choice xmlns:v="urn:schemas-microsoft-com:vml" Requires="v">
                <p:oleObj name="Equation" r:id="rId3" imgW="1333500" imgH="254000" progId="Equation.3">
                  <p:embed/>
                </p:oleObj>
              </mc:Choice>
              <mc:Fallback>
                <p:oleObj name="Equation" r:id="rId3" imgW="1333500" imgH="254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0071" y="1493742"/>
                        <a:ext cx="2666297" cy="514214"/>
                      </a:xfrm>
                      <a:prstGeom prst="rect">
                        <a:avLst/>
                      </a:prstGeom>
                      <a:noFill/>
                    </p:spPr>
                  </p:pic>
                </p:oleObj>
              </mc:Fallback>
            </mc:AlternateContent>
          </a:graphicData>
        </a:graphic>
      </p:graphicFrame>
      <p:sp>
        <p:nvSpPr>
          <p:cNvPr id="7" name="TextBox 6"/>
          <p:cNvSpPr txBox="1"/>
          <p:nvPr/>
        </p:nvSpPr>
        <p:spPr>
          <a:xfrm>
            <a:off x="7620000" y="1493742"/>
            <a:ext cx="914400" cy="369332"/>
          </a:xfrm>
          <a:prstGeom prst="rect">
            <a:avLst/>
          </a:prstGeom>
          <a:noFill/>
        </p:spPr>
        <p:txBody>
          <a:bodyPr wrap="square" rtlCol="0">
            <a:spAutoFit/>
          </a:bodyPr>
          <a:lstStyle/>
          <a:p>
            <a:r>
              <a:rPr lang="en-US" dirty="0"/>
              <a:t>(2)</a:t>
            </a:r>
          </a:p>
        </p:txBody>
      </p:sp>
      <p:sp>
        <p:nvSpPr>
          <p:cNvPr id="8" name="Rectangle 7"/>
          <p:cNvSpPr/>
          <p:nvPr/>
        </p:nvSpPr>
        <p:spPr>
          <a:xfrm>
            <a:off x="498475" y="5764368"/>
            <a:ext cx="8147051" cy="646331"/>
          </a:xfrm>
          <a:prstGeom prst="rect">
            <a:avLst/>
          </a:prstGeom>
        </p:spPr>
        <p:txBody>
          <a:bodyPr wrap="square">
            <a:spAutoFit/>
          </a:bodyPr>
          <a:lstStyle/>
          <a:p>
            <a:r>
              <a:rPr lang="en-US" b="1" dirty="0"/>
              <a:t>Figure 3</a:t>
            </a:r>
            <a:r>
              <a:rPr lang="en-US" dirty="0"/>
              <a:t>:  Graphs of the root-mean-square error, defined by (Eq</a:t>
            </a:r>
            <a:r>
              <a:rPr lang="en-US" baseline="30000" dirty="0"/>
              <a:t>n</a:t>
            </a:r>
            <a:r>
              <a:rPr lang="en-US" dirty="0"/>
              <a:t> 2), evaluated on the training set and on an independent test set for various values of M.</a:t>
            </a:r>
          </a:p>
        </p:txBody>
      </p:sp>
      <p:pic>
        <p:nvPicPr>
          <p:cNvPr id="9" name="Picture 8">
            <a:extLst>
              <a:ext uri="{FF2B5EF4-FFF2-40B4-BE49-F238E27FC236}">
                <a16:creationId xmlns:a16="http://schemas.microsoft.com/office/drawing/2014/main" id="{C995D946-6A88-4EA4-AB35-027A7107157B}"/>
              </a:ext>
            </a:extLst>
          </p:cNvPr>
          <p:cNvPicPr>
            <a:picLocks noChangeAspect="1"/>
          </p:cNvPicPr>
          <p:nvPr/>
        </p:nvPicPr>
        <p:blipFill>
          <a:blip r:embed="rId5"/>
          <a:stretch>
            <a:fillRect/>
          </a:stretch>
        </p:blipFill>
        <p:spPr>
          <a:xfrm>
            <a:off x="2090867" y="2093214"/>
            <a:ext cx="4998126" cy="3616161"/>
          </a:xfrm>
          <a:prstGeom prst="rect">
            <a:avLst/>
          </a:prstGeom>
        </p:spPr>
      </p:pic>
    </p:spTree>
    <p:extLst>
      <p:ext uri="{BB962C8B-B14F-4D97-AF65-F5344CB8AC3E}">
        <p14:creationId xmlns:p14="http://schemas.microsoft.com/office/powerpoint/2010/main" val="387522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2667000"/>
            <a:ext cx="8798858" cy="3689350"/>
          </a:xfrm>
        </p:spPr>
        <p:txBody>
          <a:bodyPr/>
          <a:lstStyle/>
          <a:p>
            <a:r>
              <a:rPr lang="en-US" dirty="0"/>
              <a:t>For M = 9, the training set error goes to zero, as we might expect because this polynomial contains </a:t>
            </a:r>
            <a:r>
              <a:rPr lang="en-US" dirty="0">
                <a:solidFill>
                  <a:srgbClr val="2B33CF"/>
                </a:solidFill>
              </a:rPr>
              <a:t>10 degrees </a:t>
            </a:r>
            <a:r>
              <a:rPr lang="en-US" dirty="0"/>
              <a:t>of freedom.</a:t>
            </a:r>
          </a:p>
          <a:p>
            <a:r>
              <a:rPr lang="en-US" dirty="0"/>
              <a:t>However, the test set error has become very large.</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11</a:t>
            </a:fld>
            <a:endParaRPr 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08" y="4343400"/>
            <a:ext cx="2631585" cy="196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62400" y="4683078"/>
            <a:ext cx="4572000" cy="646331"/>
          </a:xfrm>
          <a:prstGeom prst="rect">
            <a:avLst/>
          </a:prstGeom>
        </p:spPr>
        <p:txBody>
          <a:bodyPr>
            <a:spAutoFit/>
          </a:bodyPr>
          <a:lstStyle/>
          <a:p>
            <a:r>
              <a:rPr lang="en-US" dirty="0">
                <a:sym typeface="Wingdings" pitchFamily="2" charset="2"/>
              </a:rPr>
              <a:t> </a:t>
            </a:r>
            <a:r>
              <a:rPr lang="en-US" dirty="0"/>
              <a:t> function ( with </a:t>
            </a:r>
            <a:r>
              <a:rPr lang="en-US" i="1" dirty="0"/>
              <a:t>M</a:t>
            </a:r>
            <a:r>
              <a:rPr lang="en-US" dirty="0"/>
              <a:t> = 9) exhibits wild oscillations as we saw before.</a:t>
            </a:r>
          </a:p>
        </p:txBody>
      </p:sp>
      <p:pic>
        <p:nvPicPr>
          <p:cNvPr id="2" name="Picture 1">
            <a:extLst>
              <a:ext uri="{FF2B5EF4-FFF2-40B4-BE49-F238E27FC236}">
                <a16:creationId xmlns:a16="http://schemas.microsoft.com/office/drawing/2014/main" id="{8EC2E2D2-12D2-41BC-8FC2-7B3DDF2642CB}"/>
              </a:ext>
            </a:extLst>
          </p:cNvPr>
          <p:cNvPicPr>
            <a:picLocks noChangeAspect="1"/>
          </p:cNvPicPr>
          <p:nvPr/>
        </p:nvPicPr>
        <p:blipFill>
          <a:blip r:embed="rId4"/>
          <a:stretch>
            <a:fillRect/>
          </a:stretch>
        </p:blipFill>
        <p:spPr>
          <a:xfrm>
            <a:off x="3116791" y="303116"/>
            <a:ext cx="3199514" cy="2314859"/>
          </a:xfrm>
          <a:prstGeom prst="rect">
            <a:avLst/>
          </a:prstGeom>
        </p:spPr>
      </p:pic>
    </p:spTree>
    <p:extLst>
      <p:ext uri="{BB962C8B-B14F-4D97-AF65-F5344CB8AC3E}">
        <p14:creationId xmlns:p14="http://schemas.microsoft.com/office/powerpoint/2010/main" val="253064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96471"/>
          </a:xfrm>
        </p:spPr>
        <p:txBody>
          <a:bodyPr/>
          <a:lstStyle/>
          <a:p>
            <a:r>
              <a:rPr lang="en-US" dirty="0"/>
              <a:t>Paradox!</a:t>
            </a:r>
          </a:p>
        </p:txBody>
      </p:sp>
      <p:sp>
        <p:nvSpPr>
          <p:cNvPr id="3" name="Content Placeholder 2"/>
          <p:cNvSpPr>
            <a:spLocks noGrp="1"/>
          </p:cNvSpPr>
          <p:nvPr>
            <p:ph idx="1"/>
          </p:nvPr>
        </p:nvSpPr>
        <p:spPr>
          <a:xfrm>
            <a:off x="152400" y="990600"/>
            <a:ext cx="8798859" cy="5365750"/>
          </a:xfrm>
        </p:spPr>
        <p:txBody>
          <a:bodyPr/>
          <a:lstStyle/>
          <a:p>
            <a:r>
              <a:rPr lang="en-US" dirty="0"/>
              <a:t>This may seem paradoxical because a polynomial of given order contains all lower order polynomials as special cases.</a:t>
            </a:r>
          </a:p>
          <a:p>
            <a:r>
              <a:rPr lang="en-US" dirty="0"/>
              <a:t>The </a:t>
            </a:r>
            <a:r>
              <a:rPr lang="en-US" i="1" dirty="0"/>
              <a:t>M</a:t>
            </a:r>
            <a:r>
              <a:rPr lang="en-US" dirty="0"/>
              <a:t> = 9 polynomial is therefore capable of generating results at least as good as the </a:t>
            </a:r>
            <a:r>
              <a:rPr lang="en-US" i="1" dirty="0"/>
              <a:t>M</a:t>
            </a:r>
            <a:r>
              <a:rPr lang="en-US" dirty="0"/>
              <a:t> = 3 polynomial.</a:t>
            </a:r>
          </a:p>
          <a:p>
            <a:r>
              <a:rPr lang="en-US" dirty="0"/>
              <a:t>We know that a power series expansion of the function </a:t>
            </a:r>
            <a:r>
              <a:rPr lang="en-US" i="1" dirty="0"/>
              <a:t>sin</a:t>
            </a:r>
            <a:r>
              <a:rPr lang="en-US" dirty="0"/>
              <a:t>(</a:t>
            </a:r>
            <a:r>
              <a:rPr lang="en-US" sz="2400" dirty="0"/>
              <a:t>2 </a:t>
            </a:r>
            <a:r>
              <a:rPr lang="el-GR" sz="2400" dirty="0">
                <a:cs typeface="Arial"/>
              </a:rPr>
              <a:t>π</a:t>
            </a:r>
            <a:r>
              <a:rPr lang="en-US" sz="2400" dirty="0"/>
              <a:t> x</a:t>
            </a:r>
            <a:r>
              <a:rPr lang="en-US" dirty="0"/>
              <a:t>) contains terms of all orders, so we might expect that results should improve monotonically as we increase </a:t>
            </a:r>
            <a:r>
              <a:rPr lang="en-US" i="1" dirty="0"/>
              <a:t>M</a:t>
            </a:r>
            <a:r>
              <a:rPr lang="en-US" dirty="0"/>
              <a:t>.</a:t>
            </a:r>
          </a:p>
          <a:p>
            <a:r>
              <a:rPr lang="en-US" dirty="0"/>
              <a:t>Let us </a:t>
            </a:r>
            <a:r>
              <a:rPr lang="en-US" dirty="0">
                <a:solidFill>
                  <a:srgbClr val="FF0000"/>
                </a:solidFill>
              </a:rPr>
              <a:t>investigate the status of the coefficients </a:t>
            </a:r>
            <a:r>
              <a:rPr lang="en-US" dirty="0"/>
              <a:t>before solving the paradox.</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12</a:t>
            </a:fld>
            <a:endParaRPr lang="en-US"/>
          </a:p>
        </p:txBody>
      </p:sp>
    </p:spTree>
    <p:extLst>
      <p:ext uri="{BB962C8B-B14F-4D97-AF65-F5344CB8AC3E}">
        <p14:creationId xmlns:p14="http://schemas.microsoft.com/office/powerpoint/2010/main" val="373896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13</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363287381"/>
              </p:ext>
            </p:extLst>
          </p:nvPr>
        </p:nvGraphicFramePr>
        <p:xfrm>
          <a:off x="79068" y="216026"/>
          <a:ext cx="8876673" cy="3505200"/>
        </p:xfrm>
        <a:graphic>
          <a:graphicData uri="http://schemas.openxmlformats.org/presentationml/2006/ole">
            <mc:AlternateContent xmlns:mc="http://schemas.openxmlformats.org/markup-compatibility/2006">
              <mc:Choice xmlns:v="urn:schemas-microsoft-com:vml" Requires="v">
                <p:oleObj name="Document" r:id="rId3" imgW="5639668" imgH="2226548" progId="Word.Document.8">
                  <p:embed/>
                </p:oleObj>
              </mc:Choice>
              <mc:Fallback>
                <p:oleObj name="Document" r:id="rId3" imgW="5639668" imgH="2226548" progId="Word.Document.8">
                  <p:embed/>
                  <p:pic>
                    <p:nvPicPr>
                      <p:cNvPr id="0" name=""/>
                      <p:cNvPicPr/>
                      <p:nvPr/>
                    </p:nvPicPr>
                    <p:blipFill>
                      <a:blip r:embed="rId4"/>
                      <a:stretch>
                        <a:fillRect/>
                      </a:stretch>
                    </p:blipFill>
                    <p:spPr>
                      <a:xfrm>
                        <a:off x="79068" y="216026"/>
                        <a:ext cx="8876673" cy="3505200"/>
                      </a:xfrm>
                      <a:prstGeom prst="rect">
                        <a:avLst/>
                      </a:prstGeom>
                    </p:spPr>
                  </p:pic>
                </p:oleObj>
              </mc:Fallback>
            </mc:AlternateContent>
          </a:graphicData>
        </a:graphic>
      </p:graphicFrame>
      <p:sp>
        <p:nvSpPr>
          <p:cNvPr id="8" name="Rectangle 7"/>
          <p:cNvSpPr/>
          <p:nvPr/>
        </p:nvSpPr>
        <p:spPr>
          <a:xfrm>
            <a:off x="79068" y="3721226"/>
            <a:ext cx="9064931" cy="3693319"/>
          </a:xfrm>
          <a:prstGeom prst="rect">
            <a:avLst/>
          </a:prstGeom>
        </p:spPr>
        <p:txBody>
          <a:bodyPr wrap="square">
            <a:spAutoFit/>
          </a:bodyPr>
          <a:lstStyle/>
          <a:p>
            <a:pPr marL="285750" indent="-285750">
              <a:buFont typeface="Wingdings" pitchFamily="2" charset="2"/>
              <a:buChar char="Ø"/>
            </a:pPr>
            <a:r>
              <a:rPr lang="en-US" dirty="0"/>
              <a:t>We see that, as </a:t>
            </a:r>
            <a:r>
              <a:rPr lang="en-US" i="1" dirty="0"/>
              <a:t>M</a:t>
            </a:r>
            <a:r>
              <a:rPr lang="en-US" dirty="0"/>
              <a:t> increases, the magnitudes of the coefficients typically get larger.</a:t>
            </a:r>
          </a:p>
          <a:p>
            <a:pPr marL="285750" indent="-285750">
              <a:buFont typeface="Wingdings" pitchFamily="2" charset="2"/>
              <a:buChar char="Ø"/>
            </a:pPr>
            <a:endParaRPr lang="en-US" dirty="0"/>
          </a:p>
          <a:p>
            <a:pPr marL="285750" indent="-285750">
              <a:buFont typeface="Wingdings" pitchFamily="2" charset="2"/>
              <a:buChar char="Ø"/>
            </a:pPr>
            <a:r>
              <a:rPr lang="en-US" dirty="0"/>
              <a:t>In particular for </a:t>
            </a:r>
            <a:r>
              <a:rPr lang="en-US" i="1" dirty="0"/>
              <a:t>M</a:t>
            </a:r>
            <a:r>
              <a:rPr lang="en-US" dirty="0"/>
              <a:t> = 9 polynomial, the coefficients have become finely tuned to the data by developing large positive and negative values so that the corresponding polynomial function matches each of the data points exactly, but between data points (particularly near the ends of the range) the function exhibits the large oscillations (observed).</a:t>
            </a:r>
          </a:p>
          <a:p>
            <a:pPr marL="285750" indent="-285750">
              <a:buFont typeface="Wingdings" pitchFamily="2" charset="2"/>
              <a:buChar char="Ø"/>
            </a:pPr>
            <a:endParaRPr lang="en-US" dirty="0"/>
          </a:p>
          <a:p>
            <a:pPr marL="285750" indent="-285750">
              <a:buFont typeface="Wingdings" pitchFamily="2" charset="2"/>
              <a:buChar char="Ø"/>
            </a:pPr>
            <a:r>
              <a:rPr lang="en-US" dirty="0"/>
              <a:t>Intuitively, what is happening is that the more flexible polynomials with larger values of </a:t>
            </a:r>
            <a:r>
              <a:rPr lang="en-US" i="1" dirty="0"/>
              <a:t>M</a:t>
            </a:r>
            <a:r>
              <a:rPr lang="en-US" dirty="0"/>
              <a:t> are becoming increasingly tuned to the random noise on the target values.</a:t>
            </a:r>
          </a:p>
          <a:p>
            <a:endParaRPr lang="en-US" dirty="0"/>
          </a:p>
          <a:p>
            <a:endParaRPr lang="en-US" dirty="0"/>
          </a:p>
        </p:txBody>
      </p:sp>
    </p:spTree>
    <p:extLst>
      <p:ext uri="{BB962C8B-B14F-4D97-AF65-F5344CB8AC3E}">
        <p14:creationId xmlns:p14="http://schemas.microsoft.com/office/powerpoint/2010/main" val="222785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345140"/>
            <a:ext cx="8798858" cy="667871"/>
          </a:xfrm>
        </p:spPr>
        <p:txBody>
          <a:bodyPr/>
          <a:lstStyle/>
          <a:p>
            <a:r>
              <a:rPr lang="en-US" sz="4800" dirty="0"/>
              <a:t>More Data for M=9</a:t>
            </a:r>
            <a:endParaRPr lang="en-US" dirty="0"/>
          </a:p>
        </p:txBody>
      </p:sp>
      <p:sp>
        <p:nvSpPr>
          <p:cNvPr id="3" name="Content Placeholder 2"/>
          <p:cNvSpPr>
            <a:spLocks noGrp="1"/>
          </p:cNvSpPr>
          <p:nvPr>
            <p:ph idx="1"/>
          </p:nvPr>
        </p:nvSpPr>
        <p:spPr>
          <a:xfrm>
            <a:off x="152401" y="4551643"/>
            <a:ext cx="8798858" cy="2165350"/>
          </a:xfrm>
        </p:spPr>
        <p:txBody>
          <a:bodyPr/>
          <a:lstStyle/>
          <a:p>
            <a:r>
              <a:rPr lang="en-US" dirty="0"/>
              <a:t>It is also interesting to examine the behavior of a given model as the size of the data set is varied</a:t>
            </a:r>
          </a:p>
          <a:p>
            <a:r>
              <a:rPr lang="en-US" dirty="0"/>
              <a:t>We see that, for a given model complexity, the </a:t>
            </a:r>
            <a:r>
              <a:rPr lang="en-US" dirty="0" err="1"/>
              <a:t>overfltting</a:t>
            </a:r>
            <a:r>
              <a:rPr lang="en-US" dirty="0"/>
              <a:t> problem become less severe as the size of the data set increases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14</a:t>
            </a:fld>
            <a:endParaRPr lang="en-US"/>
          </a:p>
        </p:txBody>
      </p:sp>
      <p:pic>
        <p:nvPicPr>
          <p:cNvPr id="5" name="Picture 4">
            <a:extLst>
              <a:ext uri="{FF2B5EF4-FFF2-40B4-BE49-F238E27FC236}">
                <a16:creationId xmlns:a16="http://schemas.microsoft.com/office/drawing/2014/main" id="{D57C29D9-58E0-4DBF-B274-FA4404695813}"/>
              </a:ext>
            </a:extLst>
          </p:cNvPr>
          <p:cNvPicPr>
            <a:picLocks noChangeAspect="1"/>
          </p:cNvPicPr>
          <p:nvPr/>
        </p:nvPicPr>
        <p:blipFill>
          <a:blip r:embed="rId3"/>
          <a:stretch>
            <a:fillRect/>
          </a:stretch>
        </p:blipFill>
        <p:spPr>
          <a:xfrm>
            <a:off x="131643" y="1191479"/>
            <a:ext cx="8840374" cy="3176587"/>
          </a:xfrm>
          <a:prstGeom prst="rect">
            <a:avLst/>
          </a:prstGeom>
        </p:spPr>
      </p:pic>
    </p:spTree>
    <p:extLst>
      <p:ext uri="{BB962C8B-B14F-4D97-AF65-F5344CB8AC3E}">
        <p14:creationId xmlns:p14="http://schemas.microsoft.com/office/powerpoint/2010/main" val="107632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Managing </a:t>
            </a:r>
            <a:r>
              <a:rPr lang="en-US" sz="4000" dirty="0" err="1"/>
              <a:t>Overfitting</a:t>
            </a:r>
            <a:r>
              <a:rPr lang="en-US" sz="4000" dirty="0"/>
              <a:t> </a:t>
            </a:r>
            <a:r>
              <a:rPr lang="en-US" sz="4000" dirty="0">
                <a:solidFill>
                  <a:srgbClr val="2B33CF"/>
                </a:solidFill>
              </a:rPr>
              <a:t>for limited sized Dataset</a:t>
            </a:r>
          </a:p>
        </p:txBody>
      </p:sp>
      <p:sp>
        <p:nvSpPr>
          <p:cNvPr id="3" name="Content Placeholder 2"/>
          <p:cNvSpPr>
            <a:spLocks noGrp="1"/>
          </p:cNvSpPr>
          <p:nvPr>
            <p:ph idx="1"/>
          </p:nvPr>
        </p:nvSpPr>
        <p:spPr>
          <a:xfrm>
            <a:off x="152401" y="1371601"/>
            <a:ext cx="8798858" cy="3048000"/>
          </a:xfrm>
        </p:spPr>
        <p:txBody>
          <a:bodyPr/>
          <a:lstStyle/>
          <a:p>
            <a:r>
              <a:rPr lang="en-US" dirty="0"/>
              <a:t>In many experiments, data is not found enough.</a:t>
            </a:r>
          </a:p>
          <a:p>
            <a:r>
              <a:rPr lang="en-US" dirty="0"/>
              <a:t>Therefore, we need to control the coefficients /parameters to get the fitting advantage of higher order polynomial as well as to fit the equation more correctly.</a:t>
            </a:r>
          </a:p>
          <a:p>
            <a:r>
              <a:rPr lang="en-US" dirty="0"/>
              <a:t>One technique that is often used to control the </a:t>
            </a:r>
            <a:r>
              <a:rPr lang="en-US" dirty="0" err="1"/>
              <a:t>overfitting</a:t>
            </a:r>
            <a:r>
              <a:rPr lang="en-US" dirty="0"/>
              <a:t> phenomenon in such cases is that of </a:t>
            </a:r>
            <a:r>
              <a:rPr lang="en-US" b="1" i="1" dirty="0"/>
              <a:t>regularization</a:t>
            </a:r>
            <a:r>
              <a:rPr lang="en-US" dirty="0"/>
              <a:t>, which involves adding a </a:t>
            </a:r>
            <a:r>
              <a:rPr lang="en-US" dirty="0">
                <a:solidFill>
                  <a:srgbClr val="FF0000"/>
                </a:solidFill>
              </a:rPr>
              <a:t>penalty term to the error function</a:t>
            </a:r>
            <a:r>
              <a:rPr lang="en-US" dirty="0"/>
              <a:t>:</a:t>
            </a:r>
          </a:p>
          <a:p>
            <a:pPr lvl="4"/>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15</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7620000" y="4677766"/>
            <a:ext cx="1331259" cy="369332"/>
          </a:xfrm>
          <a:prstGeom prst="rect">
            <a:avLst/>
          </a:prstGeom>
          <a:noFill/>
        </p:spPr>
        <p:txBody>
          <a:bodyPr wrap="square" rtlCol="0">
            <a:spAutoFit/>
          </a:bodyPr>
          <a:lstStyle/>
          <a:p>
            <a:r>
              <a:rPr lang="en-US" dirty="0"/>
              <a:t>(3)</a:t>
            </a:r>
          </a:p>
        </p:txBody>
      </p:sp>
      <p:sp>
        <p:nvSpPr>
          <p:cNvPr id="11" name="Rectangle 10"/>
          <p:cNvSpPr/>
          <p:nvPr/>
        </p:nvSpPr>
        <p:spPr>
          <a:xfrm>
            <a:off x="306295" y="5479187"/>
            <a:ext cx="8644963" cy="923330"/>
          </a:xfrm>
          <a:prstGeom prst="rect">
            <a:avLst/>
          </a:prstGeom>
        </p:spPr>
        <p:txBody>
          <a:bodyPr wrap="square">
            <a:spAutoFit/>
          </a:bodyPr>
          <a:lstStyle/>
          <a:p>
            <a:r>
              <a:rPr lang="en-US" dirty="0"/>
              <a:t>Note that often the coefficient  </a:t>
            </a:r>
            <a:r>
              <a:rPr lang="el-GR" dirty="0">
                <a:latin typeface="Arial"/>
                <a:cs typeface="Arial"/>
              </a:rPr>
              <a:t>β</a:t>
            </a:r>
            <a:r>
              <a:rPr lang="en-US" baseline="-25000" dirty="0">
                <a:latin typeface="Arial"/>
                <a:cs typeface="Arial"/>
              </a:rPr>
              <a:t>0</a:t>
            </a:r>
            <a:r>
              <a:rPr lang="en-US" dirty="0"/>
              <a:t> is omitted from the </a:t>
            </a:r>
            <a:r>
              <a:rPr lang="en-US" dirty="0" err="1"/>
              <a:t>regularizer</a:t>
            </a:r>
            <a:r>
              <a:rPr lang="en-US" dirty="0"/>
              <a:t> because its inclusion causes the results to depend on the choice of origin for the target variable, or it may be included but with its own regularization coefficient.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2714A02-3BBD-413F-B7AC-B22B64584360}"/>
                  </a:ext>
                </a:extLst>
              </p:cNvPr>
              <p:cNvSpPr/>
              <p:nvPr/>
            </p:nvSpPr>
            <p:spPr>
              <a:xfrm>
                <a:off x="1828800" y="4517145"/>
                <a:ext cx="5334000" cy="6905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𝑅𝑆𝑆</m:t>
                      </m:r>
                      <m:d>
                        <m:dPr>
                          <m:ctrlPr>
                            <a:rPr lang="en-US" i="1">
                              <a:latin typeface="Cambria Math" panose="02040503050406030204" pitchFamily="18" charset="0"/>
                            </a:rPr>
                          </m:ctrlPr>
                        </m:dPr>
                        <m:e>
                          <m:r>
                            <a:rPr lang="en-US" i="1">
                              <a:latin typeface="Cambria Math" panose="02040503050406030204" pitchFamily="18" charset="0"/>
                            </a:rPr>
                            <m:t>𝛽</m:t>
                          </m:r>
                        </m:e>
                      </m:d>
                      <m:r>
                        <a:rPr lang="en-US" i="0">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𝛽</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0">
                                      <a:latin typeface="Cambria Math" panose="02040503050406030204" pitchFamily="18" charset="0"/>
                                    </a:rPr>
                                    <m:t>2</m:t>
                                  </m:r>
                                </m:sup>
                              </m:sSup>
                            </m:e>
                          </m:d>
                        </m:e>
                      </m:nary>
                      <m:r>
                        <a:rPr lang="en-US" i="0">
                          <a:latin typeface="Cambria Math" panose="02040503050406030204" pitchFamily="18" charset="0"/>
                        </a:rPr>
                        <m:t>+</m:t>
                      </m:r>
                      <m:r>
                        <a:rPr lang="en-US" i="1">
                          <a:latin typeface="Cambria Math" panose="02040503050406030204" pitchFamily="18" charset="0"/>
                        </a:rPr>
                        <m:t>𝜆</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𝑗</m:t>
                              </m:r>
                            </m:sub>
                            <m:sup>
                              <m:r>
                                <a:rPr lang="en-US" i="0">
                                  <a:latin typeface="Cambria Math" panose="02040503050406030204" pitchFamily="18" charset="0"/>
                                </a:rPr>
                                <m:t>2</m:t>
                              </m:r>
                            </m:sup>
                          </m:sSubSup>
                        </m:e>
                      </m:nary>
                    </m:oMath>
                  </m:oMathPara>
                </a14:m>
                <a:endParaRPr lang="en-US" dirty="0"/>
              </a:p>
            </p:txBody>
          </p:sp>
        </mc:Choice>
        <mc:Fallback xmlns="">
          <p:sp>
            <p:nvSpPr>
              <p:cNvPr id="8" name="Rectangle 7">
                <a:extLst>
                  <a:ext uri="{FF2B5EF4-FFF2-40B4-BE49-F238E27FC236}">
                    <a16:creationId xmlns:a16="http://schemas.microsoft.com/office/drawing/2014/main" id="{62714A02-3BBD-413F-B7AC-B22B64584360}"/>
                  </a:ext>
                </a:extLst>
              </p:cNvPr>
              <p:cNvSpPr>
                <a:spLocks noRot="1" noChangeAspect="1" noMove="1" noResize="1" noEditPoints="1" noAdjustHandles="1" noChangeArrowheads="1" noChangeShapeType="1" noTextEdit="1"/>
              </p:cNvSpPr>
              <p:nvPr/>
            </p:nvSpPr>
            <p:spPr>
              <a:xfrm>
                <a:off x="1828800" y="4517145"/>
                <a:ext cx="5334000" cy="69057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301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94129"/>
            <a:ext cx="8722658" cy="744071"/>
          </a:xfrm>
        </p:spPr>
        <p:txBody>
          <a:bodyPr/>
          <a:lstStyle/>
          <a:p>
            <a:r>
              <a:rPr lang="en-US" sz="4400" dirty="0"/>
              <a:t>Adjusting the </a:t>
            </a:r>
            <a:r>
              <a:rPr lang="en-US" sz="4400" dirty="0" err="1"/>
              <a:t>Regularizer</a:t>
            </a:r>
            <a:r>
              <a:rPr lang="en-US" sz="4400" dirty="0"/>
              <a:t> (M=9)</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16</a:t>
            </a:fld>
            <a:endParaRPr lang="en-US"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30" y="3309356"/>
            <a:ext cx="10770270" cy="298771"/>
          </a:xfrm>
          <a:prstGeom prst="rect">
            <a:avLst/>
          </a:prstGeom>
          <a:noFill/>
          <a:extLst>
            <a:ext uri="{909E8E84-426E-40DD-AFC4-6F175D3DCCD1}">
              <a14:hiddenFill xmlns:a14="http://schemas.microsoft.com/office/drawing/2010/main">
                <a:solidFill>
                  <a:srgbClr val="FFFFFF"/>
                </a:solidFill>
              </a14:hiddenFill>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258" y="4876800"/>
            <a:ext cx="824071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114800" y="3874528"/>
            <a:ext cx="4836459" cy="923330"/>
          </a:xfrm>
          <a:prstGeom prst="rect">
            <a:avLst/>
          </a:prstGeom>
          <a:noFill/>
        </p:spPr>
        <p:txBody>
          <a:bodyPr wrap="square" rtlCol="0">
            <a:spAutoFit/>
          </a:bodyPr>
          <a:lstStyle/>
          <a:p>
            <a:r>
              <a:rPr lang="en-US" b="1" dirty="0">
                <a:solidFill>
                  <a:srgbClr val="FF0000"/>
                </a:solidFill>
              </a:rPr>
              <a:t>Note</a:t>
            </a:r>
            <a:r>
              <a:rPr lang="en-US" dirty="0"/>
              <a:t>: ln </a:t>
            </a:r>
            <a:r>
              <a:rPr lang="el-GR" dirty="0"/>
              <a:t>λ</a:t>
            </a:r>
            <a:r>
              <a:rPr lang="en-US" dirty="0"/>
              <a:t> = -18 =&gt; </a:t>
            </a:r>
            <a:r>
              <a:rPr lang="el-GR" dirty="0"/>
              <a:t>λ</a:t>
            </a:r>
            <a:r>
              <a:rPr lang="en-US" dirty="0"/>
              <a:t> = e ^ (-18) =1.52 × 10^-8</a:t>
            </a:r>
          </a:p>
          <a:p>
            <a:r>
              <a:rPr lang="en-US" dirty="0"/>
              <a:t>           ln </a:t>
            </a:r>
            <a:r>
              <a:rPr lang="el-GR" dirty="0"/>
              <a:t>λ</a:t>
            </a:r>
            <a:r>
              <a:rPr lang="en-US" dirty="0"/>
              <a:t> = 0 =&gt;    </a:t>
            </a:r>
            <a:r>
              <a:rPr lang="el-GR" dirty="0"/>
              <a:t>λ</a:t>
            </a:r>
            <a:r>
              <a:rPr lang="en-US" dirty="0"/>
              <a:t>  = e^0  = 1</a:t>
            </a:r>
          </a:p>
          <a:p>
            <a:endParaRPr lang="en-US" dirty="0"/>
          </a:p>
        </p:txBody>
      </p:sp>
      <p:pic>
        <p:nvPicPr>
          <p:cNvPr id="5" name="Picture 4">
            <a:extLst>
              <a:ext uri="{FF2B5EF4-FFF2-40B4-BE49-F238E27FC236}">
                <a16:creationId xmlns:a16="http://schemas.microsoft.com/office/drawing/2014/main" id="{D8BC6F1A-F099-48A3-8071-35BF440CD61D}"/>
              </a:ext>
            </a:extLst>
          </p:cNvPr>
          <p:cNvPicPr>
            <a:picLocks noChangeAspect="1"/>
          </p:cNvPicPr>
          <p:nvPr/>
        </p:nvPicPr>
        <p:blipFill>
          <a:blip r:embed="rId5"/>
          <a:stretch>
            <a:fillRect/>
          </a:stretch>
        </p:blipFill>
        <p:spPr>
          <a:xfrm>
            <a:off x="1184241" y="828261"/>
            <a:ext cx="6775517" cy="2427980"/>
          </a:xfrm>
          <a:prstGeom prst="rect">
            <a:avLst/>
          </a:prstGeom>
        </p:spPr>
      </p:pic>
      <p:pic>
        <p:nvPicPr>
          <p:cNvPr id="8" name="Picture 7">
            <a:extLst>
              <a:ext uri="{FF2B5EF4-FFF2-40B4-BE49-F238E27FC236}">
                <a16:creationId xmlns:a16="http://schemas.microsoft.com/office/drawing/2014/main" id="{0E337DFE-20E7-4F0A-81DC-8CC6FFA8421D}"/>
              </a:ext>
            </a:extLst>
          </p:cNvPr>
          <p:cNvPicPr>
            <a:picLocks noChangeAspect="1"/>
          </p:cNvPicPr>
          <p:nvPr/>
        </p:nvPicPr>
        <p:blipFill>
          <a:blip r:embed="rId6"/>
          <a:stretch>
            <a:fillRect/>
          </a:stretch>
        </p:blipFill>
        <p:spPr>
          <a:xfrm>
            <a:off x="0" y="3751324"/>
            <a:ext cx="3998258" cy="2970493"/>
          </a:xfrm>
          <a:prstGeom prst="rect">
            <a:avLst/>
          </a:prstGeom>
        </p:spPr>
      </p:pic>
      <p:sp>
        <p:nvSpPr>
          <p:cNvPr id="6" name="TextBox 5">
            <a:extLst>
              <a:ext uri="{FF2B5EF4-FFF2-40B4-BE49-F238E27FC236}">
                <a16:creationId xmlns:a16="http://schemas.microsoft.com/office/drawing/2014/main" id="{2412DBA4-84D2-2B3B-2531-BD7D27CF02F7}"/>
              </a:ext>
            </a:extLst>
          </p:cNvPr>
          <p:cNvSpPr txBox="1"/>
          <p:nvPr/>
        </p:nvSpPr>
        <p:spPr>
          <a:xfrm>
            <a:off x="838200" y="5358065"/>
            <a:ext cx="1295400" cy="523220"/>
          </a:xfrm>
          <a:prstGeom prst="rect">
            <a:avLst/>
          </a:prstGeom>
          <a:noFill/>
        </p:spPr>
        <p:txBody>
          <a:bodyPr wrap="square" rtlCol="0">
            <a:spAutoFit/>
          </a:bodyPr>
          <a:lstStyle/>
          <a:p>
            <a:r>
              <a:rPr lang="en-US" sz="1400" dirty="0"/>
              <a:t>  ln </a:t>
            </a:r>
            <a:r>
              <a:rPr lang="el-GR" sz="1400" dirty="0"/>
              <a:t>λ</a:t>
            </a:r>
            <a:r>
              <a:rPr lang="en-US" sz="1400" dirty="0"/>
              <a:t> = - ∞</a:t>
            </a:r>
          </a:p>
          <a:p>
            <a:r>
              <a:rPr lang="en-US" sz="1400" dirty="0"/>
              <a:t>Or, </a:t>
            </a:r>
            <a:r>
              <a:rPr lang="el-GR" sz="1400" dirty="0"/>
              <a:t>λ</a:t>
            </a:r>
            <a:r>
              <a:rPr lang="en-US" sz="1400" dirty="0"/>
              <a:t> =0</a:t>
            </a:r>
          </a:p>
        </p:txBody>
      </p:sp>
      <p:sp>
        <p:nvSpPr>
          <p:cNvPr id="7" name="TextBox 6">
            <a:extLst>
              <a:ext uri="{FF2B5EF4-FFF2-40B4-BE49-F238E27FC236}">
                <a16:creationId xmlns:a16="http://schemas.microsoft.com/office/drawing/2014/main" id="{6481D201-0D8B-D2A9-A749-B6D4B9099EAD}"/>
              </a:ext>
            </a:extLst>
          </p:cNvPr>
          <p:cNvSpPr txBox="1"/>
          <p:nvPr/>
        </p:nvSpPr>
        <p:spPr>
          <a:xfrm>
            <a:off x="2936240" y="1264595"/>
            <a:ext cx="1463040" cy="369332"/>
          </a:xfrm>
          <a:prstGeom prst="rect">
            <a:avLst/>
          </a:prstGeom>
          <a:noFill/>
        </p:spPr>
        <p:txBody>
          <a:bodyPr wrap="square" rtlCol="0">
            <a:spAutoFit/>
          </a:bodyPr>
          <a:lstStyle/>
          <a:p>
            <a:r>
              <a:rPr lang="en-US" dirty="0"/>
              <a:t> </a:t>
            </a:r>
            <a:r>
              <a:rPr lang="en-US" sz="1200" dirty="0"/>
              <a:t>Or, </a:t>
            </a:r>
            <a:r>
              <a:rPr lang="el-GR" sz="1200" dirty="0"/>
              <a:t>λ</a:t>
            </a:r>
            <a:r>
              <a:rPr lang="en-US" sz="1200" dirty="0"/>
              <a:t> =1.52 x 10</a:t>
            </a:r>
            <a:r>
              <a:rPr lang="en-US" sz="1200" baseline="30000" dirty="0"/>
              <a:t>-8</a:t>
            </a:r>
            <a:endParaRPr lang="en-US" baseline="30000" dirty="0"/>
          </a:p>
        </p:txBody>
      </p:sp>
      <p:sp>
        <p:nvSpPr>
          <p:cNvPr id="9" name="TextBox 8">
            <a:extLst>
              <a:ext uri="{FF2B5EF4-FFF2-40B4-BE49-F238E27FC236}">
                <a16:creationId xmlns:a16="http://schemas.microsoft.com/office/drawing/2014/main" id="{A8C6C02E-096E-7FE9-F4F0-D42002C89195}"/>
              </a:ext>
            </a:extLst>
          </p:cNvPr>
          <p:cNvSpPr txBox="1"/>
          <p:nvPr/>
        </p:nvSpPr>
        <p:spPr>
          <a:xfrm>
            <a:off x="6421120" y="1244275"/>
            <a:ext cx="1463040" cy="369332"/>
          </a:xfrm>
          <a:prstGeom prst="rect">
            <a:avLst/>
          </a:prstGeom>
          <a:noFill/>
        </p:spPr>
        <p:txBody>
          <a:bodyPr wrap="square" rtlCol="0">
            <a:spAutoFit/>
          </a:bodyPr>
          <a:lstStyle/>
          <a:p>
            <a:r>
              <a:rPr lang="en-US" dirty="0"/>
              <a:t> </a:t>
            </a:r>
            <a:r>
              <a:rPr lang="en-US" sz="1200" dirty="0"/>
              <a:t>Or, </a:t>
            </a:r>
            <a:r>
              <a:rPr lang="el-GR" sz="1200" dirty="0"/>
              <a:t>λ</a:t>
            </a:r>
            <a:r>
              <a:rPr lang="en-US" sz="1200" dirty="0"/>
              <a:t> = 1</a:t>
            </a:r>
            <a:endParaRPr lang="en-US" baseline="30000" dirty="0"/>
          </a:p>
        </p:txBody>
      </p:sp>
    </p:spTree>
    <p:extLst>
      <p:ext uri="{BB962C8B-B14F-4D97-AF65-F5344CB8AC3E}">
        <p14:creationId xmlns:p14="http://schemas.microsoft.com/office/powerpoint/2010/main" val="382459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404" y="228600"/>
            <a:ext cx="8147051" cy="515471"/>
          </a:xfrm>
        </p:spPr>
        <p:txBody>
          <a:bodyPr/>
          <a:lstStyle/>
          <a:p>
            <a:r>
              <a:rPr lang="en-US" sz="3600" dirty="0"/>
              <a:t>Coefficients Table, For M=9</a:t>
            </a:r>
            <a:endParaRPr lang="en-US" dirty="0"/>
          </a:p>
        </p:txBody>
      </p:sp>
      <p:sp>
        <p:nvSpPr>
          <p:cNvPr id="3" name="Content Placeholder 2"/>
          <p:cNvSpPr>
            <a:spLocks noGrp="1"/>
          </p:cNvSpPr>
          <p:nvPr>
            <p:ph idx="1"/>
          </p:nvPr>
        </p:nvSpPr>
        <p:spPr>
          <a:xfrm>
            <a:off x="165847" y="4724400"/>
            <a:ext cx="8830235" cy="1828800"/>
          </a:xfrm>
        </p:spPr>
        <p:txBody>
          <a:bodyPr/>
          <a:lstStyle/>
          <a:p>
            <a:r>
              <a:rPr lang="en-US" dirty="0"/>
              <a:t>We see that, for a value of </a:t>
            </a:r>
            <a:r>
              <a:rPr lang="en-US" dirty="0" err="1">
                <a:solidFill>
                  <a:srgbClr val="2B33CF"/>
                </a:solidFill>
              </a:rPr>
              <a:t>ln</a:t>
            </a:r>
            <a:r>
              <a:rPr lang="en-US" dirty="0">
                <a:solidFill>
                  <a:srgbClr val="2B33CF"/>
                </a:solidFill>
              </a:rPr>
              <a:t> </a:t>
            </a:r>
            <a:r>
              <a:rPr lang="el-GR" dirty="0">
                <a:solidFill>
                  <a:srgbClr val="2B33CF"/>
                </a:solidFill>
                <a:cs typeface="Arial"/>
              </a:rPr>
              <a:t>λ</a:t>
            </a:r>
            <a:r>
              <a:rPr lang="en-US" dirty="0">
                <a:cs typeface="Arial"/>
              </a:rPr>
              <a:t> </a:t>
            </a:r>
            <a:r>
              <a:rPr lang="en-US" dirty="0"/>
              <a:t>= -18, the </a:t>
            </a:r>
            <a:r>
              <a:rPr lang="en-US" dirty="0" err="1"/>
              <a:t>overfltting</a:t>
            </a:r>
            <a:r>
              <a:rPr lang="en-US" dirty="0"/>
              <a:t> has been suppressed and we now obtain a much closer representation of the underlying function </a:t>
            </a:r>
            <a:r>
              <a:rPr lang="en-US" i="1" dirty="0"/>
              <a:t>sin</a:t>
            </a:r>
            <a:r>
              <a:rPr lang="en-US" dirty="0"/>
              <a:t>(2</a:t>
            </a:r>
            <a:r>
              <a:rPr lang="el-GR" dirty="0">
                <a:cs typeface="Arial"/>
              </a:rPr>
              <a:t>π</a:t>
            </a:r>
            <a:r>
              <a:rPr lang="en-US" dirty="0">
                <a:cs typeface="Arial"/>
              </a:rPr>
              <a:t>x</a:t>
            </a:r>
            <a:r>
              <a:rPr lang="en-US" dirty="0"/>
              <a:t>). If, however, we use too large a value for </a:t>
            </a:r>
            <a:r>
              <a:rPr lang="el-GR" dirty="0">
                <a:cs typeface="Arial"/>
              </a:rPr>
              <a:t>λ</a:t>
            </a:r>
            <a:r>
              <a:rPr lang="en-US" dirty="0"/>
              <a:t> then we again obtain a poor fit, as shown in Figure 5 for </a:t>
            </a:r>
            <a:r>
              <a:rPr lang="en-US" dirty="0" err="1"/>
              <a:t>ln</a:t>
            </a:r>
            <a:r>
              <a:rPr lang="en-US" dirty="0"/>
              <a:t> </a:t>
            </a:r>
            <a:r>
              <a:rPr lang="el-GR" dirty="0">
                <a:cs typeface="Arial"/>
              </a:rPr>
              <a:t>λ </a:t>
            </a:r>
            <a:r>
              <a:rPr lang="en-US" dirty="0"/>
              <a:t>=0.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63024268"/>
              </p:ext>
            </p:extLst>
          </p:nvPr>
        </p:nvGraphicFramePr>
        <p:xfrm>
          <a:off x="358400" y="914400"/>
          <a:ext cx="10432719" cy="2796521"/>
        </p:xfrm>
        <a:graphic>
          <a:graphicData uri="http://schemas.openxmlformats.org/presentationml/2006/ole">
            <mc:AlternateContent xmlns:mc="http://schemas.openxmlformats.org/markup-compatibility/2006">
              <mc:Choice xmlns:v="urn:schemas-microsoft-com:vml" Requires="v">
                <p:oleObj name="Document" r:id="rId3" imgW="8397502" imgH="2250398" progId="Word.Document.8">
                  <p:embed/>
                </p:oleObj>
              </mc:Choice>
              <mc:Fallback>
                <p:oleObj name="Document" r:id="rId3" imgW="8397502" imgH="2250398" progId="Word.Document.8">
                  <p:embed/>
                  <p:pic>
                    <p:nvPicPr>
                      <p:cNvPr id="0" name=""/>
                      <p:cNvPicPr/>
                      <p:nvPr/>
                    </p:nvPicPr>
                    <p:blipFill>
                      <a:blip r:embed="rId4"/>
                      <a:stretch>
                        <a:fillRect/>
                      </a:stretch>
                    </p:blipFill>
                    <p:spPr>
                      <a:xfrm>
                        <a:off x="358400" y="914400"/>
                        <a:ext cx="10432719" cy="2796521"/>
                      </a:xfrm>
                      <a:prstGeom prst="rect">
                        <a:avLst/>
                      </a:prstGeom>
                    </p:spPr>
                  </p:pic>
                </p:oleObj>
              </mc:Fallback>
            </mc:AlternateContent>
          </a:graphicData>
        </a:graphic>
      </p:graphicFrame>
      <p:sp>
        <p:nvSpPr>
          <p:cNvPr id="6" name="TextBox 5"/>
          <p:cNvSpPr txBox="1"/>
          <p:nvPr/>
        </p:nvSpPr>
        <p:spPr>
          <a:xfrm>
            <a:off x="609600" y="3524071"/>
            <a:ext cx="8053855" cy="923330"/>
          </a:xfrm>
          <a:prstGeom prst="rect">
            <a:avLst/>
          </a:prstGeom>
          <a:noFill/>
        </p:spPr>
        <p:txBody>
          <a:bodyPr wrap="square" rtlCol="0">
            <a:spAutoFit/>
          </a:bodyPr>
          <a:lstStyle/>
          <a:p>
            <a:r>
              <a:rPr lang="en-US" b="1" dirty="0"/>
              <a:t>Note</a:t>
            </a:r>
            <a:r>
              <a:rPr lang="en-US" dirty="0"/>
              <a:t>: </a:t>
            </a:r>
            <a:r>
              <a:rPr lang="en-US" dirty="0">
                <a:solidFill>
                  <a:srgbClr val="07194D"/>
                </a:solidFill>
              </a:rPr>
              <a:t>ln </a:t>
            </a:r>
            <a:r>
              <a:rPr lang="el-GR" dirty="0">
                <a:solidFill>
                  <a:srgbClr val="07194D"/>
                </a:solidFill>
              </a:rPr>
              <a:t>λ</a:t>
            </a:r>
            <a:r>
              <a:rPr lang="en-US" dirty="0">
                <a:solidFill>
                  <a:srgbClr val="07194D"/>
                </a:solidFill>
              </a:rPr>
              <a:t> = -</a:t>
            </a:r>
            <a:r>
              <a:rPr lang="en-US" dirty="0" err="1">
                <a:solidFill>
                  <a:srgbClr val="07194D"/>
                </a:solidFill>
              </a:rPr>
              <a:t>Inf</a:t>
            </a:r>
            <a:r>
              <a:rPr lang="en-US" dirty="0">
                <a:solidFill>
                  <a:srgbClr val="07194D"/>
                </a:solidFill>
              </a:rPr>
              <a:t>  =&gt; </a:t>
            </a:r>
            <a:r>
              <a:rPr lang="el-GR" dirty="0">
                <a:solidFill>
                  <a:srgbClr val="07194D"/>
                </a:solidFill>
              </a:rPr>
              <a:t>λ</a:t>
            </a:r>
            <a:r>
              <a:rPr lang="en-US" dirty="0">
                <a:solidFill>
                  <a:srgbClr val="07194D"/>
                </a:solidFill>
              </a:rPr>
              <a:t> = e ^ (-</a:t>
            </a:r>
            <a:r>
              <a:rPr lang="en-US" dirty="0" err="1">
                <a:solidFill>
                  <a:srgbClr val="07194D"/>
                </a:solidFill>
              </a:rPr>
              <a:t>Inf</a:t>
            </a:r>
            <a:r>
              <a:rPr lang="en-US" dirty="0">
                <a:solidFill>
                  <a:srgbClr val="07194D"/>
                </a:solidFill>
              </a:rPr>
              <a:t>) = 0.0000000000 … =&gt; 0 </a:t>
            </a:r>
          </a:p>
          <a:p>
            <a:r>
              <a:rPr lang="en-US" dirty="0">
                <a:solidFill>
                  <a:srgbClr val="07194D"/>
                </a:solidFill>
              </a:rPr>
              <a:t>           ln </a:t>
            </a:r>
            <a:r>
              <a:rPr lang="el-GR" dirty="0">
                <a:solidFill>
                  <a:srgbClr val="07194D"/>
                </a:solidFill>
              </a:rPr>
              <a:t>λ</a:t>
            </a:r>
            <a:r>
              <a:rPr lang="en-US" dirty="0">
                <a:solidFill>
                  <a:srgbClr val="07194D"/>
                </a:solidFill>
              </a:rPr>
              <a:t> = -18 =&gt; </a:t>
            </a:r>
            <a:r>
              <a:rPr lang="el-GR" dirty="0">
                <a:solidFill>
                  <a:srgbClr val="07194D"/>
                </a:solidFill>
              </a:rPr>
              <a:t>λ</a:t>
            </a:r>
            <a:r>
              <a:rPr lang="en-US" dirty="0">
                <a:solidFill>
                  <a:srgbClr val="07194D"/>
                </a:solidFill>
              </a:rPr>
              <a:t> = e ^ (-18) =1.52 × 10^-8</a:t>
            </a:r>
          </a:p>
          <a:p>
            <a:r>
              <a:rPr lang="en-US" dirty="0">
                <a:solidFill>
                  <a:srgbClr val="07194D"/>
                </a:solidFill>
              </a:rPr>
              <a:t>           ln </a:t>
            </a:r>
            <a:r>
              <a:rPr lang="el-GR" dirty="0">
                <a:solidFill>
                  <a:srgbClr val="07194D"/>
                </a:solidFill>
              </a:rPr>
              <a:t>λ</a:t>
            </a:r>
            <a:r>
              <a:rPr lang="en-US" dirty="0">
                <a:solidFill>
                  <a:srgbClr val="07194D"/>
                </a:solidFill>
              </a:rPr>
              <a:t> = 0 =&gt;    </a:t>
            </a:r>
            <a:r>
              <a:rPr lang="el-GR" dirty="0">
                <a:solidFill>
                  <a:srgbClr val="07194D"/>
                </a:solidFill>
              </a:rPr>
              <a:t>λ</a:t>
            </a:r>
            <a:r>
              <a:rPr lang="en-US" dirty="0">
                <a:solidFill>
                  <a:srgbClr val="07194D"/>
                </a:solidFill>
              </a:rPr>
              <a:t>  = e^0  = 1</a:t>
            </a:r>
          </a:p>
        </p:txBody>
      </p:sp>
    </p:spTree>
    <p:extLst>
      <p:ext uri="{BB962C8B-B14F-4D97-AF65-F5344CB8AC3E}">
        <p14:creationId xmlns:p14="http://schemas.microsoft.com/office/powerpoint/2010/main" val="1315491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sz="4000" dirty="0"/>
              <a:t>The Effects of the values of </a:t>
            </a:r>
            <a:r>
              <a:rPr lang="el-GR" sz="4000" dirty="0">
                <a:latin typeface="Arial"/>
                <a:cs typeface="Arial"/>
              </a:rPr>
              <a:t>λ</a:t>
            </a:r>
            <a:endParaRPr lang="en-US" sz="40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18</a:t>
            </a:fld>
            <a:endParaRPr lang="en-US"/>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595" y="762000"/>
            <a:ext cx="4525029"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3962970"/>
            <a:ext cx="8646459" cy="2585323"/>
          </a:xfrm>
          <a:prstGeom prst="rect">
            <a:avLst/>
          </a:prstGeom>
        </p:spPr>
        <p:txBody>
          <a:bodyPr wrap="square">
            <a:spAutoFit/>
          </a:bodyPr>
          <a:lstStyle/>
          <a:p>
            <a:pPr marL="285750" indent="-285750">
              <a:buFont typeface="Wingdings" pitchFamily="2" charset="2"/>
              <a:buChar char="Ø"/>
            </a:pPr>
            <a:r>
              <a:rPr lang="en-US" dirty="0"/>
              <a:t>The issue of model complexity is an important one and here we simply note that, if we were trying to solve a practical application using this approach of minimizing an error function, we would have to find a way to determine a suitable value for the model complexity. </a:t>
            </a:r>
          </a:p>
          <a:p>
            <a:pPr marL="285750" indent="-285750">
              <a:buFont typeface="Wingdings" pitchFamily="2" charset="2"/>
              <a:buChar char="Ø"/>
            </a:pPr>
            <a:endParaRPr lang="en-US" dirty="0"/>
          </a:p>
          <a:p>
            <a:pPr marL="285750" indent="-285750">
              <a:buFont typeface="Wingdings" pitchFamily="2" charset="2"/>
              <a:buChar char="Ø"/>
            </a:pPr>
            <a:r>
              <a:rPr lang="en-US" dirty="0"/>
              <a:t>To solve, we can take the available data and partitioning it into a training set, used to determine the coefficients, and a separate validation set, also called a </a:t>
            </a:r>
            <a:r>
              <a:rPr lang="en-US" b="1" i="1" dirty="0"/>
              <a:t>hold-out set</a:t>
            </a:r>
            <a:r>
              <a:rPr lang="en-US" dirty="0"/>
              <a:t>, used to optimize the model complexity (either </a:t>
            </a:r>
            <a:r>
              <a:rPr lang="en-US" i="1" dirty="0"/>
              <a:t>M</a:t>
            </a:r>
            <a:r>
              <a:rPr lang="en-US" dirty="0"/>
              <a:t> or </a:t>
            </a:r>
            <a:r>
              <a:rPr lang="el-GR" dirty="0">
                <a:latin typeface="Arial"/>
                <a:cs typeface="Arial"/>
              </a:rPr>
              <a:t>λ</a:t>
            </a:r>
            <a:r>
              <a:rPr lang="en-US" dirty="0"/>
              <a:t>).</a:t>
            </a:r>
          </a:p>
          <a:p>
            <a:pPr marL="285750" indent="-285750">
              <a:buFont typeface="Wingdings" pitchFamily="2" charset="2"/>
              <a:buChar char="Ø"/>
            </a:pPr>
            <a:endParaRPr lang="en-US" dirty="0"/>
          </a:p>
        </p:txBody>
      </p:sp>
      <p:cxnSp>
        <p:nvCxnSpPr>
          <p:cNvPr id="6" name="Straight Connector 5"/>
          <p:cNvCxnSpPr/>
          <p:nvPr/>
        </p:nvCxnSpPr>
        <p:spPr>
          <a:xfrm>
            <a:off x="661086" y="3505200"/>
            <a:ext cx="0" cy="304800"/>
          </a:xfrm>
          <a:prstGeom prst="line">
            <a:avLst/>
          </a:prstGeom>
          <a:ln w="25400" cmpd="sng">
            <a:solidFill>
              <a:schemeClr val="tx1"/>
            </a:solidFill>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5F0A2B13-EC74-44DA-9CD0-F6F457D54E7E}"/>
              </a:ext>
            </a:extLst>
          </p:cNvPr>
          <p:cNvPicPr>
            <a:picLocks noChangeAspect="1"/>
          </p:cNvPicPr>
          <p:nvPr/>
        </p:nvPicPr>
        <p:blipFill>
          <a:blip r:embed="rId4"/>
          <a:stretch>
            <a:fillRect/>
          </a:stretch>
        </p:blipFill>
        <p:spPr>
          <a:xfrm>
            <a:off x="147186" y="732761"/>
            <a:ext cx="4424814" cy="3230209"/>
          </a:xfrm>
          <a:prstGeom prst="rect">
            <a:avLst/>
          </a:prstGeom>
        </p:spPr>
      </p:pic>
    </p:spTree>
    <p:extLst>
      <p:ext uri="{BB962C8B-B14F-4D97-AF65-F5344CB8AC3E}">
        <p14:creationId xmlns:p14="http://schemas.microsoft.com/office/powerpoint/2010/main" val="3384545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667871"/>
          </a:xfrm>
        </p:spPr>
        <p:txBody>
          <a:bodyPr/>
          <a:lstStyle/>
          <a:p>
            <a:r>
              <a:rPr lang="en-US" sz="4000" dirty="0"/>
              <a:t>Minimization Target and Eq</a:t>
            </a:r>
            <a:r>
              <a:rPr lang="en-US" sz="4000" baseline="30000" dirty="0"/>
              <a:t>n</a:t>
            </a:r>
          </a:p>
        </p:txBody>
      </p:sp>
      <p:sp>
        <p:nvSpPr>
          <p:cNvPr id="3" name="Content Placeholder 2"/>
          <p:cNvSpPr>
            <a:spLocks noGrp="1"/>
          </p:cNvSpPr>
          <p:nvPr>
            <p:ph idx="1"/>
          </p:nvPr>
        </p:nvSpPr>
        <p:spPr>
          <a:xfrm>
            <a:off x="188259" y="2514600"/>
            <a:ext cx="8798859" cy="3154363"/>
          </a:xfrm>
        </p:spPr>
        <p:txBody>
          <a:bodyPr/>
          <a:lstStyle/>
          <a:p>
            <a:r>
              <a:rPr lang="en-US" dirty="0"/>
              <a:t>To have minimum error, the            term has to adjust such a way that if we set the value </a:t>
            </a:r>
            <a:r>
              <a:rPr lang="el-GR" dirty="0"/>
              <a:t>λ</a:t>
            </a:r>
            <a:r>
              <a:rPr lang="en-US" dirty="0"/>
              <a:t> too large then the values of </a:t>
            </a:r>
            <a:r>
              <a:rPr lang="el-GR" dirty="0"/>
              <a:t>β</a:t>
            </a:r>
            <a:r>
              <a:rPr lang="en-US" dirty="0"/>
              <a:t> will be too low and other way around.</a:t>
            </a:r>
          </a:p>
          <a:p>
            <a:r>
              <a:rPr lang="en-US" dirty="0"/>
              <a:t>The Minimization Eqn the we drove before can be like (next):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19</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731090" y="1380565"/>
            <a:ext cx="1465263" cy="369332"/>
          </a:xfrm>
          <a:prstGeom prst="rect">
            <a:avLst/>
          </a:prstGeom>
          <a:noFill/>
        </p:spPr>
        <p:txBody>
          <a:bodyPr wrap="square" rtlCol="0">
            <a:spAutoFit/>
          </a:bodyPr>
          <a:lstStyle/>
          <a:p>
            <a:r>
              <a:rPr lang="en-US" dirty="0"/>
              <a:t>Objective:</a:t>
            </a: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112309485"/>
              </p:ext>
            </p:extLst>
          </p:nvPr>
        </p:nvGraphicFramePr>
        <p:xfrm>
          <a:off x="4204452" y="2362200"/>
          <a:ext cx="762000" cy="703385"/>
        </p:xfrm>
        <a:graphic>
          <a:graphicData uri="http://schemas.openxmlformats.org/presentationml/2006/ole">
            <mc:AlternateContent xmlns:mc="http://schemas.openxmlformats.org/markup-compatibility/2006">
              <mc:Choice xmlns:v="urn:schemas-microsoft-com:vml" Requires="v">
                <p:oleObj name="Equation" r:id="rId3" imgW="495085" imgH="457002" progId="Equation.3">
                  <p:embed/>
                </p:oleObj>
              </mc:Choice>
              <mc:Fallback>
                <p:oleObj name="Equation" r:id="rId3" imgW="495085" imgH="45700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4452" y="2362200"/>
                        <a:ext cx="762000" cy="703385"/>
                      </a:xfrm>
                      <a:prstGeom prst="rect">
                        <a:avLst/>
                      </a:prstGeom>
                      <a:noFill/>
                    </p:spPr>
                  </p:pic>
                </p:oleObj>
              </mc:Fallback>
            </mc:AlternateContent>
          </a:graphicData>
        </a:graphic>
      </p:graphicFrame>
      <p:sp>
        <p:nvSpPr>
          <p:cNvPr id="1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046D137-F042-4989-B5F9-48F9E323DB47}"/>
                  </a:ext>
                </a:extLst>
              </p:cNvPr>
              <p:cNvSpPr/>
              <p:nvPr/>
            </p:nvSpPr>
            <p:spPr>
              <a:xfrm>
                <a:off x="1676400" y="1293013"/>
                <a:ext cx="6082548" cy="6905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𝑅𝑆𝑆</m:t>
                                </m:r>
                              </m:e>
                              <m:sub>
                                <m:r>
                                  <a:rPr lang="en-US" i="1">
                                    <a:latin typeface="Cambria Math" panose="02040503050406030204" pitchFamily="18" charset="0"/>
                                  </a:rPr>
                                  <m:t>𝜆</m:t>
                                </m:r>
                              </m:sub>
                            </m:sSub>
                            <m:d>
                              <m:dPr>
                                <m:ctrlPr>
                                  <a:rPr lang="en-US" i="1">
                                    <a:latin typeface="Cambria Math" panose="02040503050406030204" pitchFamily="18" charset="0"/>
                                  </a:rPr>
                                </m:ctrlPr>
                              </m:dPr>
                              <m:e>
                                <m:r>
                                  <a:rPr lang="en-US" i="1">
                                    <a:latin typeface="Cambria Math" panose="02040503050406030204" pitchFamily="18" charset="0"/>
                                  </a:rPr>
                                  <m:t>𝛽</m:t>
                                </m:r>
                              </m:e>
                            </m:d>
                          </m:e>
                        </m:mr>
                        <m:mr>
                          <m:e>
                            <m:r>
                              <a:rPr lang="en-US" i="1">
                                <a:latin typeface="Cambria Math" panose="02040503050406030204" pitchFamily="18" charset="0"/>
                              </a:rPr>
                              <m:t>𝑚𝑖𝑛</m:t>
                            </m:r>
                          </m:e>
                        </m:mr>
                      </m:m>
                      <m:r>
                        <a:rPr lang="en-US" i="0">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0">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𝛽</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0">
                                      <a:latin typeface="Cambria Math" panose="02040503050406030204" pitchFamily="18" charset="0"/>
                                    </a:rPr>
                                    <m:t>2</m:t>
                                  </m:r>
                                </m:sup>
                              </m:sSup>
                            </m:e>
                          </m:d>
                        </m:e>
                      </m:nary>
                      <m:r>
                        <a:rPr lang="en-US" i="0">
                          <a:latin typeface="Cambria Math" panose="02040503050406030204" pitchFamily="18" charset="0"/>
                        </a:rPr>
                        <m:t>+</m:t>
                      </m:r>
                      <m:r>
                        <a:rPr lang="en-US" i="1">
                          <a:latin typeface="Cambria Math" panose="02040503050406030204" pitchFamily="18" charset="0"/>
                        </a:rPr>
                        <m:t>𝜆</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m:t>
                          </m:r>
                          <m:r>
                            <a:rPr lang="en-US" i="0">
                              <a:latin typeface="Cambria Math" panose="02040503050406030204" pitchFamily="18" charset="0"/>
                            </a:rPr>
                            <m:t>1</m:t>
                          </m:r>
                        </m:sub>
                        <m:sup>
                          <m:r>
                            <a:rPr lang="en-US" i="1">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𝑗</m:t>
                              </m:r>
                            </m:sub>
                            <m:sup>
                              <m:r>
                                <a:rPr lang="en-US" i="0">
                                  <a:latin typeface="Cambria Math" panose="02040503050406030204" pitchFamily="18" charset="0"/>
                                </a:rPr>
                                <m:t>2</m:t>
                              </m:r>
                            </m:sup>
                          </m:sSubSup>
                        </m:e>
                      </m:nary>
                    </m:oMath>
                  </m:oMathPara>
                </a14:m>
                <a:endParaRPr lang="en-US" dirty="0"/>
              </a:p>
            </p:txBody>
          </p:sp>
        </mc:Choice>
        <mc:Fallback xmlns="">
          <p:sp>
            <p:nvSpPr>
              <p:cNvPr id="11" name="Rectangle 10">
                <a:extLst>
                  <a:ext uri="{FF2B5EF4-FFF2-40B4-BE49-F238E27FC236}">
                    <a16:creationId xmlns:a16="http://schemas.microsoft.com/office/drawing/2014/main" id="{B046D137-F042-4989-B5F9-48F9E323DB47}"/>
                  </a:ext>
                </a:extLst>
              </p:cNvPr>
              <p:cNvSpPr>
                <a:spLocks noRot="1" noChangeAspect="1" noMove="1" noResize="1" noEditPoints="1" noAdjustHandles="1" noChangeArrowheads="1" noChangeShapeType="1" noTextEdit="1"/>
              </p:cNvSpPr>
              <p:nvPr/>
            </p:nvSpPr>
            <p:spPr>
              <a:xfrm>
                <a:off x="1676400" y="1293013"/>
                <a:ext cx="6082548" cy="69057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7902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381000"/>
            <a:ext cx="8147051" cy="820271"/>
          </a:xfrm>
        </p:spPr>
        <p:txBody>
          <a:bodyPr/>
          <a:lstStyle/>
          <a:p>
            <a:r>
              <a:rPr lang="en-US" dirty="0"/>
              <a:t>Regularization</a:t>
            </a:r>
          </a:p>
        </p:txBody>
      </p:sp>
      <p:sp>
        <p:nvSpPr>
          <p:cNvPr id="3" name="Content Placeholder 2"/>
          <p:cNvSpPr>
            <a:spLocks noGrp="1"/>
          </p:cNvSpPr>
          <p:nvPr>
            <p:ph idx="1"/>
          </p:nvPr>
        </p:nvSpPr>
        <p:spPr>
          <a:xfrm>
            <a:off x="401637" y="1219200"/>
            <a:ext cx="8340725" cy="4970929"/>
          </a:xfrm>
        </p:spPr>
        <p:txBody>
          <a:bodyPr>
            <a:normAutofit/>
          </a:bodyPr>
          <a:lstStyle/>
          <a:p>
            <a:r>
              <a:rPr lang="en-US" dirty="0"/>
              <a:t>We can have more than one model to fit the data. Say, we have models from linear to polynomial of power or order 9. In this context we will discuss the followings:</a:t>
            </a:r>
          </a:p>
          <a:p>
            <a:endParaRPr lang="en-US" dirty="0"/>
          </a:p>
          <a:p>
            <a:pPr lvl="1"/>
            <a:r>
              <a:rPr lang="en-US" dirty="0" err="1"/>
              <a:t>underfitting</a:t>
            </a:r>
            <a:r>
              <a:rPr lang="en-US" dirty="0"/>
              <a:t> and overfitting issues </a:t>
            </a:r>
          </a:p>
          <a:p>
            <a:pPr lvl="1"/>
            <a:endParaRPr lang="en-US" dirty="0"/>
          </a:p>
          <a:p>
            <a:pPr lvl="1"/>
            <a:r>
              <a:rPr lang="en-US" dirty="0"/>
              <a:t>how to take care of the overfitting problem to take the benefit of the higher order polynomials, as well as </a:t>
            </a:r>
          </a:p>
          <a:p>
            <a:pPr lvl="1"/>
            <a:endParaRPr lang="en-US" dirty="0"/>
          </a:p>
          <a:p>
            <a:pPr lvl="1"/>
            <a:r>
              <a:rPr lang="en-US" dirty="0"/>
              <a:t>how to select the best model.</a:t>
            </a:r>
          </a:p>
          <a:p>
            <a:pPr lvl="1"/>
            <a:endParaRPr lang="en-US" dirty="0"/>
          </a:p>
          <a:p>
            <a:r>
              <a:rPr lang="en-US" dirty="0"/>
              <a:t>Next we investigate some simple cases.</a:t>
            </a:r>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a:t>
            </a:fld>
            <a:endParaRPr lang="en-US"/>
          </a:p>
        </p:txBody>
      </p:sp>
    </p:spTree>
    <p:extLst>
      <p:ext uri="{BB962C8B-B14F-4D97-AF65-F5344CB8AC3E}">
        <p14:creationId xmlns:p14="http://schemas.microsoft.com/office/powerpoint/2010/main" val="1472978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94129"/>
            <a:ext cx="8798858" cy="591671"/>
          </a:xfrm>
        </p:spPr>
        <p:txBody>
          <a:bodyPr/>
          <a:lstStyle/>
          <a:p>
            <a:r>
              <a:rPr lang="en-US" dirty="0"/>
              <a:t>Minimization Equations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20</a:t>
            </a:fld>
            <a:endParaRPr lang="en-US"/>
          </a:p>
        </p:txBody>
      </p:sp>
      <p:sp>
        <p:nvSpPr>
          <p:cNvPr id="5" name="TextBox 4"/>
          <p:cNvSpPr txBox="1"/>
          <p:nvPr/>
        </p:nvSpPr>
        <p:spPr>
          <a:xfrm>
            <a:off x="152401" y="685800"/>
            <a:ext cx="2971799" cy="646331"/>
          </a:xfrm>
          <a:prstGeom prst="rect">
            <a:avLst/>
          </a:prstGeom>
          <a:noFill/>
        </p:spPr>
        <p:txBody>
          <a:bodyPr wrap="square" rtlCol="0">
            <a:spAutoFit/>
          </a:bodyPr>
          <a:lstStyle/>
          <a:p>
            <a:r>
              <a:rPr lang="en-US" b="1" u="sng" dirty="0"/>
              <a:t>Newton’s Method</a:t>
            </a:r>
            <a:r>
              <a:rPr lang="en-US" dirty="0"/>
              <a:t>:</a:t>
            </a:r>
          </a:p>
          <a:p>
            <a:endParaRPr lang="en-US"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924646445"/>
              </p:ext>
            </p:extLst>
          </p:nvPr>
        </p:nvGraphicFramePr>
        <p:xfrm>
          <a:off x="2715957" y="672218"/>
          <a:ext cx="4089730" cy="1255890"/>
        </p:xfrm>
        <a:graphic>
          <a:graphicData uri="http://schemas.openxmlformats.org/presentationml/2006/ole">
            <mc:AlternateContent xmlns:mc="http://schemas.openxmlformats.org/markup-compatibility/2006">
              <mc:Choice xmlns:v="urn:schemas-microsoft-com:vml" Requires="v">
                <p:oleObj name="Equation" r:id="rId3" imgW="2489040" imgH="761760" progId="Equation.3">
                  <p:embed/>
                </p:oleObj>
              </mc:Choice>
              <mc:Fallback>
                <p:oleObj name="Equation" r:id="rId3" imgW="2489040" imgH="761760" progId="Equation.3">
                  <p:embed/>
                  <p:pic>
                    <p:nvPicPr>
                      <p:cNvPr id="0" name="Object 1"/>
                      <p:cNvPicPr>
                        <a:picLocks noChangeAspect="1" noChangeArrowheads="1"/>
                      </p:cNvPicPr>
                      <p:nvPr/>
                    </p:nvPicPr>
                    <p:blipFill>
                      <a:blip r:embed="rId4"/>
                      <a:srcRect/>
                      <a:stretch>
                        <a:fillRect/>
                      </a:stretch>
                    </p:blipFill>
                    <p:spPr bwMode="auto">
                      <a:xfrm>
                        <a:off x="2715957" y="672218"/>
                        <a:ext cx="4089730" cy="1255890"/>
                      </a:xfrm>
                      <a:prstGeom prst="rect">
                        <a:avLst/>
                      </a:prstGeom>
                      <a:noFill/>
                    </p:spPr>
                  </p:pic>
                </p:oleObj>
              </mc:Fallback>
            </mc:AlternateContent>
          </a:graphicData>
        </a:graphic>
      </p:graphicFrame>
      <p:sp>
        <p:nvSpPr>
          <p:cNvPr id="8" name="TextBox 7"/>
          <p:cNvSpPr txBox="1"/>
          <p:nvPr/>
        </p:nvSpPr>
        <p:spPr>
          <a:xfrm>
            <a:off x="1295400" y="1190527"/>
            <a:ext cx="1066800" cy="369332"/>
          </a:xfrm>
          <a:prstGeom prst="rect">
            <a:avLst/>
          </a:prstGeom>
          <a:noFill/>
        </p:spPr>
        <p:txBody>
          <a:bodyPr wrap="square" rtlCol="0">
            <a:spAutoFit/>
          </a:bodyPr>
          <a:lstStyle/>
          <a:p>
            <a:r>
              <a:rPr lang="en-US" dirty="0"/>
              <a:t>From</a:t>
            </a:r>
          </a:p>
        </p:txBody>
      </p:sp>
      <p:sp>
        <p:nvSpPr>
          <p:cNvPr id="9" name="TextBox 8"/>
          <p:cNvSpPr txBox="1"/>
          <p:nvPr/>
        </p:nvSpPr>
        <p:spPr>
          <a:xfrm>
            <a:off x="1321950" y="2343240"/>
            <a:ext cx="723900" cy="369332"/>
          </a:xfrm>
          <a:prstGeom prst="rect">
            <a:avLst/>
          </a:prstGeom>
          <a:noFill/>
        </p:spPr>
        <p:txBody>
          <a:bodyPr wrap="square" rtlCol="0">
            <a:spAutoFit/>
          </a:bodyPr>
          <a:lstStyle/>
          <a:p>
            <a:r>
              <a:rPr lang="en-US" dirty="0"/>
              <a:t>To</a:t>
            </a: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789703876"/>
              </p:ext>
            </p:extLst>
          </p:nvPr>
        </p:nvGraphicFramePr>
        <p:xfrm>
          <a:off x="2852738" y="1914525"/>
          <a:ext cx="5043487" cy="1184275"/>
        </p:xfrm>
        <a:graphic>
          <a:graphicData uri="http://schemas.openxmlformats.org/presentationml/2006/ole">
            <mc:AlternateContent xmlns:mc="http://schemas.openxmlformats.org/markup-compatibility/2006">
              <mc:Choice xmlns:v="urn:schemas-microsoft-com:vml" Requires="v">
                <p:oleObj name="Equation" r:id="rId5" imgW="2768400" imgH="647640" progId="Equation.3">
                  <p:embed/>
                </p:oleObj>
              </mc:Choice>
              <mc:Fallback>
                <p:oleObj name="Equation" r:id="rId5" imgW="2768400" imgH="647640" progId="Equation.3">
                  <p:embed/>
                  <p:pic>
                    <p:nvPicPr>
                      <p:cNvPr id="0" name="Object 3"/>
                      <p:cNvPicPr>
                        <a:picLocks noChangeAspect="1" noChangeArrowheads="1"/>
                      </p:cNvPicPr>
                      <p:nvPr/>
                    </p:nvPicPr>
                    <p:blipFill>
                      <a:blip r:embed="rId6"/>
                      <a:srcRect/>
                      <a:stretch>
                        <a:fillRect/>
                      </a:stretch>
                    </p:blipFill>
                    <p:spPr bwMode="auto">
                      <a:xfrm>
                        <a:off x="2852738" y="1914525"/>
                        <a:ext cx="5043487" cy="1184275"/>
                      </a:xfrm>
                      <a:prstGeom prst="rect">
                        <a:avLst/>
                      </a:prstGeom>
                      <a:noFill/>
                      <a:ln>
                        <a:solidFill>
                          <a:srgbClr val="C00000"/>
                        </a:solidFill>
                      </a:ln>
                    </p:spPr>
                  </p:pic>
                </p:oleObj>
              </mc:Fallback>
            </mc:AlternateContent>
          </a:graphicData>
        </a:graphic>
      </p:graphicFrame>
      <p:sp>
        <p:nvSpPr>
          <p:cNvPr id="12" name="TextBox 11"/>
          <p:cNvSpPr txBox="1"/>
          <p:nvPr/>
        </p:nvSpPr>
        <p:spPr>
          <a:xfrm>
            <a:off x="342900" y="3249052"/>
            <a:ext cx="2971799" cy="646331"/>
          </a:xfrm>
          <a:prstGeom prst="rect">
            <a:avLst/>
          </a:prstGeom>
          <a:noFill/>
        </p:spPr>
        <p:txBody>
          <a:bodyPr wrap="square" rtlCol="0">
            <a:spAutoFit/>
          </a:bodyPr>
          <a:lstStyle/>
          <a:p>
            <a:r>
              <a:rPr lang="en-US" b="1" u="sng" dirty="0"/>
              <a:t>Gradient Descent</a:t>
            </a:r>
            <a:r>
              <a:rPr lang="en-US" dirty="0"/>
              <a:t>:</a:t>
            </a:r>
          </a:p>
          <a:p>
            <a:endParaRPr lang="en-US" dirty="0"/>
          </a:p>
        </p:txBody>
      </p:sp>
      <p:sp>
        <p:nvSpPr>
          <p:cNvPr id="13" name="TextBox 12"/>
          <p:cNvSpPr txBox="1"/>
          <p:nvPr/>
        </p:nvSpPr>
        <p:spPr>
          <a:xfrm>
            <a:off x="1615887" y="3572218"/>
            <a:ext cx="1066800" cy="369332"/>
          </a:xfrm>
          <a:prstGeom prst="rect">
            <a:avLst/>
          </a:prstGeom>
          <a:noFill/>
        </p:spPr>
        <p:txBody>
          <a:bodyPr wrap="square" rtlCol="0">
            <a:spAutoFit/>
          </a:bodyPr>
          <a:lstStyle/>
          <a:p>
            <a:r>
              <a:rPr lang="en-US" dirty="0"/>
              <a:t>From</a:t>
            </a:r>
          </a:p>
        </p:txBody>
      </p:sp>
      <p:sp>
        <p:nvSpPr>
          <p:cNvPr id="14" name="TextBox 13"/>
          <p:cNvSpPr txBox="1"/>
          <p:nvPr/>
        </p:nvSpPr>
        <p:spPr>
          <a:xfrm>
            <a:off x="1638300" y="4456985"/>
            <a:ext cx="723900" cy="369332"/>
          </a:xfrm>
          <a:prstGeom prst="rect">
            <a:avLst/>
          </a:prstGeom>
          <a:noFill/>
        </p:spPr>
        <p:txBody>
          <a:bodyPr wrap="square" rtlCol="0">
            <a:spAutoFit/>
          </a:bodyPr>
          <a:lstStyle/>
          <a:p>
            <a:r>
              <a:rPr lang="en-US" dirty="0"/>
              <a:t>To</a:t>
            </a:r>
          </a:p>
        </p:txBody>
      </p:sp>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2040403922"/>
              </p:ext>
            </p:extLst>
          </p:nvPr>
        </p:nvGraphicFramePr>
        <p:xfrm>
          <a:off x="2514600" y="3352800"/>
          <a:ext cx="5719336" cy="808167"/>
        </p:xfrm>
        <a:graphic>
          <a:graphicData uri="http://schemas.openxmlformats.org/presentationml/2006/ole">
            <mc:AlternateContent xmlns:mc="http://schemas.openxmlformats.org/markup-compatibility/2006">
              <mc:Choice xmlns:v="urn:schemas-microsoft-com:vml" Requires="v">
                <p:oleObj name="Equation" r:id="rId7" imgW="3048000" imgH="431800" progId="Equation.3">
                  <p:embed/>
                </p:oleObj>
              </mc:Choice>
              <mc:Fallback>
                <p:oleObj name="Equation" r:id="rId7" imgW="30480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352800"/>
                        <a:ext cx="5719336" cy="808167"/>
                      </a:xfrm>
                      <a:prstGeom prst="rect">
                        <a:avLst/>
                      </a:prstGeom>
                      <a:noFill/>
                    </p:spPr>
                  </p:pic>
                </p:oleObj>
              </mc:Fallback>
            </mc:AlternateContent>
          </a:graphicData>
        </a:graphic>
      </p:graphicFrame>
      <p:sp>
        <p:nvSpPr>
          <p:cNvPr id="1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295581954"/>
              </p:ext>
            </p:extLst>
          </p:nvPr>
        </p:nvGraphicFramePr>
        <p:xfrm>
          <a:off x="2222483" y="4206099"/>
          <a:ext cx="5994977" cy="742621"/>
        </p:xfrm>
        <a:graphic>
          <a:graphicData uri="http://schemas.openxmlformats.org/presentationml/2006/ole">
            <mc:AlternateContent xmlns:mc="http://schemas.openxmlformats.org/markup-compatibility/2006">
              <mc:Choice xmlns:v="urn:schemas-microsoft-com:vml" Requires="v">
                <p:oleObj name="Equation" r:id="rId9" imgW="3683000" imgH="457200" progId="Equation.3">
                  <p:embed/>
                </p:oleObj>
              </mc:Choice>
              <mc:Fallback>
                <p:oleObj name="Equation" r:id="rId9" imgW="3683000" imgH="457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2483" y="4206099"/>
                        <a:ext cx="5994977" cy="742621"/>
                      </a:xfrm>
                      <a:prstGeom prst="rect">
                        <a:avLst/>
                      </a:prstGeom>
                      <a:noFill/>
                    </p:spPr>
                  </p:pic>
                </p:oleObj>
              </mc:Fallback>
            </mc:AlternateContent>
          </a:graphicData>
        </a:graphic>
      </p:graphicFrame>
      <p:sp>
        <p:nvSpPr>
          <p:cNvPr id="19" name="TextBox 18"/>
          <p:cNvSpPr txBox="1"/>
          <p:nvPr/>
        </p:nvSpPr>
        <p:spPr>
          <a:xfrm>
            <a:off x="1683900" y="5163383"/>
            <a:ext cx="723900" cy="369332"/>
          </a:xfrm>
          <a:prstGeom prst="rect">
            <a:avLst/>
          </a:prstGeom>
          <a:noFill/>
        </p:spPr>
        <p:txBody>
          <a:bodyPr wrap="square" rtlCol="0">
            <a:spAutoFit/>
          </a:bodyPr>
          <a:lstStyle/>
          <a:p>
            <a:r>
              <a:rPr lang="en-US" dirty="0"/>
              <a:t>Or,</a:t>
            </a:r>
          </a:p>
        </p:txBody>
      </p:sp>
      <p:sp>
        <p:nvSpPr>
          <p:cNvPr id="2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573318804"/>
              </p:ext>
            </p:extLst>
          </p:nvPr>
        </p:nvGraphicFramePr>
        <p:xfrm>
          <a:off x="2438081" y="5018519"/>
          <a:ext cx="5795855" cy="717955"/>
        </p:xfrm>
        <a:graphic>
          <a:graphicData uri="http://schemas.openxmlformats.org/presentationml/2006/ole">
            <mc:AlternateContent xmlns:mc="http://schemas.openxmlformats.org/markup-compatibility/2006">
              <mc:Choice xmlns:v="urn:schemas-microsoft-com:vml" Requires="v">
                <p:oleObj name="Equation" r:id="rId11" imgW="3683000" imgH="457200" progId="Equation.3">
                  <p:embed/>
                </p:oleObj>
              </mc:Choice>
              <mc:Fallback>
                <p:oleObj name="Equation" r:id="rId11" imgW="3683000" imgH="457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081" y="5018519"/>
                        <a:ext cx="5795855" cy="717955"/>
                      </a:xfrm>
                      <a:prstGeom prst="rect">
                        <a:avLst/>
                      </a:prstGeom>
                      <a:noFill/>
                      <a:ln>
                        <a:solidFill>
                          <a:srgbClr val="C00000"/>
                        </a:solidFill>
                      </a:ln>
                    </p:spPr>
                  </p:pic>
                </p:oleObj>
              </mc:Fallback>
            </mc:AlternateContent>
          </a:graphicData>
        </a:graphic>
      </p:graphicFrame>
      <p:pic>
        <p:nvPicPr>
          <p:cNvPr id="23571"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382" y="6002058"/>
            <a:ext cx="82407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99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pPr algn="r"/>
            <a:r>
              <a:rPr lang="en-US" sz="3200" dirty="0"/>
              <a:t>Here is how: (…Minimization Equations)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21</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214074929"/>
              </p:ext>
            </p:extLst>
          </p:nvPr>
        </p:nvGraphicFramePr>
        <p:xfrm>
          <a:off x="228600" y="769024"/>
          <a:ext cx="5262533" cy="789380"/>
        </p:xfrm>
        <a:graphic>
          <a:graphicData uri="http://schemas.openxmlformats.org/presentationml/2006/ole">
            <mc:AlternateContent xmlns:mc="http://schemas.openxmlformats.org/markup-compatibility/2006">
              <mc:Choice xmlns:v="urn:schemas-microsoft-com:vml" Requires="v">
                <p:oleObj name="Equation" r:id="rId3" imgW="3238500" imgH="482600" progId="Equation.3">
                  <p:embed/>
                </p:oleObj>
              </mc:Choice>
              <mc:Fallback>
                <p:oleObj name="Equation" r:id="rId3" imgW="3238500" imgH="482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69024"/>
                        <a:ext cx="5262533" cy="789380"/>
                      </a:xfrm>
                      <a:prstGeom prst="rect">
                        <a:avLst/>
                      </a:prstGeom>
                      <a:solidFill>
                        <a:schemeClr val="accent4">
                          <a:lumMod val="20000"/>
                          <a:lumOff val="80000"/>
                        </a:schemeClr>
                      </a:solidFill>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541586556"/>
              </p:ext>
            </p:extLst>
          </p:nvPr>
        </p:nvGraphicFramePr>
        <p:xfrm>
          <a:off x="1676400" y="1822602"/>
          <a:ext cx="7319622" cy="768198"/>
        </p:xfrm>
        <a:graphic>
          <a:graphicData uri="http://schemas.openxmlformats.org/presentationml/2006/ole">
            <mc:AlternateContent xmlns:mc="http://schemas.openxmlformats.org/markup-compatibility/2006">
              <mc:Choice xmlns:v="urn:schemas-microsoft-com:vml" Requires="v">
                <p:oleObj name="Equation" r:id="rId5" imgW="4813300" imgH="508000" progId="Equation.3">
                  <p:embed/>
                </p:oleObj>
              </mc:Choice>
              <mc:Fallback>
                <p:oleObj name="Equation" r:id="rId5" imgW="4813300" imgH="508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822602"/>
                        <a:ext cx="7319622" cy="768198"/>
                      </a:xfrm>
                      <a:prstGeom prst="rect">
                        <a:avLst/>
                      </a:prstGeom>
                      <a:noFill/>
                    </p:spPr>
                  </p:pic>
                </p:oleObj>
              </mc:Fallback>
            </mc:AlternateContent>
          </a:graphicData>
        </a:graphic>
      </p:graphicFrame>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309062645"/>
              </p:ext>
            </p:extLst>
          </p:nvPr>
        </p:nvGraphicFramePr>
        <p:xfrm>
          <a:off x="1752626" y="2794559"/>
          <a:ext cx="7198633" cy="775450"/>
        </p:xfrm>
        <a:graphic>
          <a:graphicData uri="http://schemas.openxmlformats.org/presentationml/2006/ole">
            <mc:AlternateContent xmlns:mc="http://schemas.openxmlformats.org/markup-compatibility/2006">
              <mc:Choice xmlns:v="urn:schemas-microsoft-com:vml" Requires="v">
                <p:oleObj name="Equation" r:id="rId7" imgW="4114800" imgH="444240" progId="Equation.3">
                  <p:embed/>
                </p:oleObj>
              </mc:Choice>
              <mc:Fallback>
                <p:oleObj name="Equation" r:id="rId7" imgW="4114800" imgH="444240" progId="Equation.3">
                  <p:embed/>
                  <p:pic>
                    <p:nvPicPr>
                      <p:cNvPr id="0" name="Object 8"/>
                      <p:cNvPicPr>
                        <a:picLocks noChangeAspect="1" noChangeArrowheads="1"/>
                      </p:cNvPicPr>
                      <p:nvPr/>
                    </p:nvPicPr>
                    <p:blipFill>
                      <a:blip r:embed="rId8"/>
                      <a:srcRect/>
                      <a:stretch>
                        <a:fillRect/>
                      </a:stretch>
                    </p:blipFill>
                    <p:spPr bwMode="auto">
                      <a:xfrm>
                        <a:off x="1752626" y="2794559"/>
                        <a:ext cx="7198633" cy="775450"/>
                      </a:xfrm>
                      <a:prstGeom prst="rect">
                        <a:avLst/>
                      </a:prstGeom>
                      <a:noFill/>
                    </p:spPr>
                  </p:pic>
                </p:oleObj>
              </mc:Fallback>
            </mc:AlternateContent>
          </a:graphicData>
        </a:graphic>
      </p:graphicFrame>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793065467"/>
              </p:ext>
            </p:extLst>
          </p:nvPr>
        </p:nvGraphicFramePr>
        <p:xfrm>
          <a:off x="1752626" y="3633787"/>
          <a:ext cx="4343374" cy="762401"/>
        </p:xfrm>
        <a:graphic>
          <a:graphicData uri="http://schemas.openxmlformats.org/presentationml/2006/ole">
            <mc:AlternateContent xmlns:mc="http://schemas.openxmlformats.org/markup-compatibility/2006">
              <mc:Choice xmlns:v="urn:schemas-microsoft-com:vml" Requires="v">
                <p:oleObj name="Equation" r:id="rId9" imgW="1790640" imgH="317160" progId="Equation.3">
                  <p:embed/>
                </p:oleObj>
              </mc:Choice>
              <mc:Fallback>
                <p:oleObj name="Equation" r:id="rId9" imgW="1790640" imgH="317160" progId="Equation.3">
                  <p:embed/>
                  <p:pic>
                    <p:nvPicPr>
                      <p:cNvPr id="0" name="Object 16"/>
                      <p:cNvPicPr>
                        <a:picLocks noChangeAspect="1" noChangeArrowheads="1"/>
                      </p:cNvPicPr>
                      <p:nvPr/>
                    </p:nvPicPr>
                    <p:blipFill>
                      <a:blip r:embed="rId10"/>
                      <a:srcRect/>
                      <a:stretch>
                        <a:fillRect/>
                      </a:stretch>
                    </p:blipFill>
                    <p:spPr bwMode="auto">
                      <a:xfrm>
                        <a:off x="1752626" y="3633787"/>
                        <a:ext cx="4343374" cy="762401"/>
                      </a:xfrm>
                      <a:prstGeom prst="rect">
                        <a:avLst/>
                      </a:prstGeom>
                      <a:noFill/>
                    </p:spPr>
                  </p:pic>
                </p:oleObj>
              </mc:Fallback>
            </mc:AlternateContent>
          </a:graphicData>
        </a:graphic>
      </p:graphicFrame>
      <p:pic>
        <p:nvPicPr>
          <p:cNvPr id="13" name="Picture 12"/>
          <p:cNvPicPr>
            <a:picLocks noChangeAspect="1"/>
          </p:cNvPicPr>
          <p:nvPr/>
        </p:nvPicPr>
        <p:blipFill rotWithShape="1">
          <a:blip r:embed="rId11"/>
          <a:srcRect r="19477"/>
          <a:stretch/>
        </p:blipFill>
        <p:spPr>
          <a:xfrm>
            <a:off x="224481" y="4599349"/>
            <a:ext cx="6751626" cy="777792"/>
          </a:xfrm>
          <a:prstGeom prst="rect">
            <a:avLst/>
          </a:prstGeom>
        </p:spPr>
      </p:pic>
      <p:sp>
        <p:nvSpPr>
          <p:cNvPr id="1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496411806"/>
              </p:ext>
            </p:extLst>
          </p:nvPr>
        </p:nvGraphicFramePr>
        <p:xfrm>
          <a:off x="2936158" y="5578558"/>
          <a:ext cx="5977808" cy="669842"/>
        </p:xfrm>
        <a:graphic>
          <a:graphicData uri="http://schemas.openxmlformats.org/presentationml/2006/ole">
            <mc:AlternateContent xmlns:mc="http://schemas.openxmlformats.org/markup-compatibility/2006">
              <mc:Choice xmlns:v="urn:schemas-microsoft-com:vml" Requires="v">
                <p:oleObj name="Equation" r:id="rId12" imgW="3517560" imgH="393480" progId="Equation.3">
                  <p:embed/>
                </p:oleObj>
              </mc:Choice>
              <mc:Fallback>
                <p:oleObj name="Equation" r:id="rId12" imgW="3517560" imgH="393480" progId="Equation.3">
                  <p:embed/>
                  <p:pic>
                    <p:nvPicPr>
                      <p:cNvPr id="0" name="Object 30"/>
                      <p:cNvPicPr>
                        <a:picLocks noChangeAspect="1" noChangeArrowheads="1"/>
                      </p:cNvPicPr>
                      <p:nvPr/>
                    </p:nvPicPr>
                    <p:blipFill>
                      <a:blip r:embed="rId13"/>
                      <a:srcRect/>
                      <a:stretch>
                        <a:fillRect/>
                      </a:stretch>
                    </p:blipFill>
                    <p:spPr bwMode="auto">
                      <a:xfrm>
                        <a:off x="2936158" y="5578558"/>
                        <a:ext cx="5977808" cy="669842"/>
                      </a:xfrm>
                      <a:prstGeom prst="rect">
                        <a:avLst/>
                      </a:prstGeom>
                      <a:noFill/>
                    </p:spPr>
                  </p:pic>
                </p:oleObj>
              </mc:Fallback>
            </mc:AlternateContent>
          </a:graphicData>
        </a:graphic>
      </p:graphicFrame>
    </p:spTree>
    <p:extLst>
      <p:ext uri="{BB962C8B-B14F-4D97-AF65-F5344CB8AC3E}">
        <p14:creationId xmlns:p14="http://schemas.microsoft.com/office/powerpoint/2010/main" val="311645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pPr algn="r"/>
            <a:r>
              <a:rPr lang="en-US" sz="3200" dirty="0"/>
              <a:t>… Here is how (</a:t>
            </a:r>
            <a:r>
              <a:rPr lang="en-US" sz="2800" dirty="0"/>
              <a:t>Minimization Equations</a:t>
            </a:r>
            <a:r>
              <a:rPr lang="en-US" sz="3200"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22</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1042333843"/>
              </p:ext>
            </p:extLst>
          </p:nvPr>
        </p:nvGraphicFramePr>
        <p:xfrm>
          <a:off x="381000" y="684770"/>
          <a:ext cx="3153470" cy="800100"/>
        </p:xfrm>
        <a:graphic>
          <a:graphicData uri="http://schemas.openxmlformats.org/presentationml/2006/ole">
            <mc:AlternateContent xmlns:mc="http://schemas.openxmlformats.org/markup-compatibility/2006">
              <mc:Choice xmlns:v="urn:schemas-microsoft-com:vml" Requires="v">
                <p:oleObj name="Equation" r:id="rId3" imgW="1244520" imgH="317160" progId="Equation.3">
                  <p:embed/>
                </p:oleObj>
              </mc:Choice>
              <mc:Fallback>
                <p:oleObj name="Equation" r:id="rId3" imgW="1244520" imgH="317160" progId="Equation.3">
                  <p:embed/>
                  <p:pic>
                    <p:nvPicPr>
                      <p:cNvPr id="0" name="Object 7"/>
                      <p:cNvPicPr>
                        <a:picLocks noChangeAspect="1" noChangeArrowheads="1"/>
                      </p:cNvPicPr>
                      <p:nvPr/>
                    </p:nvPicPr>
                    <p:blipFill>
                      <a:blip r:embed="rId4"/>
                      <a:srcRect/>
                      <a:stretch>
                        <a:fillRect/>
                      </a:stretch>
                    </p:blipFill>
                    <p:spPr bwMode="auto">
                      <a:xfrm>
                        <a:off x="381000" y="684770"/>
                        <a:ext cx="3153470" cy="800100"/>
                      </a:xfrm>
                      <a:prstGeom prst="rect">
                        <a:avLst/>
                      </a:prstGeom>
                      <a:noFill/>
                    </p:spPr>
                  </p:pic>
                </p:oleObj>
              </mc:Fallback>
            </mc:AlternateContent>
          </a:graphicData>
        </a:graphic>
      </p:graphicFrame>
      <p:pic>
        <p:nvPicPr>
          <p:cNvPr id="19" name="Picture 18"/>
          <p:cNvPicPr>
            <a:picLocks noChangeAspect="1"/>
          </p:cNvPicPr>
          <p:nvPr/>
        </p:nvPicPr>
        <p:blipFill rotWithShape="1">
          <a:blip r:embed="rId5"/>
          <a:srcRect r="25483"/>
          <a:stretch/>
        </p:blipFill>
        <p:spPr>
          <a:xfrm>
            <a:off x="152400" y="1370569"/>
            <a:ext cx="7702599" cy="1924297"/>
          </a:xfrm>
          <a:prstGeom prst="rect">
            <a:avLst/>
          </a:prstGeom>
        </p:spPr>
      </p:pic>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3670249239"/>
              </p:ext>
            </p:extLst>
          </p:nvPr>
        </p:nvGraphicFramePr>
        <p:xfrm>
          <a:off x="115329" y="3301338"/>
          <a:ext cx="5051425" cy="1268412"/>
        </p:xfrm>
        <a:graphic>
          <a:graphicData uri="http://schemas.openxmlformats.org/presentationml/2006/ole">
            <mc:AlternateContent xmlns:mc="http://schemas.openxmlformats.org/markup-compatibility/2006">
              <mc:Choice xmlns:v="urn:schemas-microsoft-com:vml" Requires="v">
                <p:oleObj name="Equation" r:id="rId6" imgW="2476440" imgH="622080" progId="Equation.3">
                  <p:embed/>
                </p:oleObj>
              </mc:Choice>
              <mc:Fallback>
                <p:oleObj name="Equation" r:id="rId6" imgW="2476440" imgH="622080" progId="Equation.3">
                  <p:embed/>
                  <p:pic>
                    <p:nvPicPr>
                      <p:cNvPr id="0" name="Object 15"/>
                      <p:cNvPicPr>
                        <a:picLocks noChangeAspect="1" noChangeArrowheads="1"/>
                      </p:cNvPicPr>
                      <p:nvPr/>
                    </p:nvPicPr>
                    <p:blipFill>
                      <a:blip r:embed="rId7"/>
                      <a:srcRect/>
                      <a:stretch>
                        <a:fillRect/>
                      </a:stretch>
                    </p:blipFill>
                    <p:spPr bwMode="auto">
                      <a:xfrm>
                        <a:off x="115329" y="3301338"/>
                        <a:ext cx="5051425" cy="1268412"/>
                      </a:xfrm>
                      <a:prstGeom prst="rect">
                        <a:avLst/>
                      </a:prstGeom>
                      <a:noFill/>
                    </p:spPr>
                  </p:pic>
                </p:oleObj>
              </mc:Fallback>
            </mc:AlternateContent>
          </a:graphicData>
        </a:graphic>
      </p:graphicFrame>
      <p:sp>
        <p:nvSpPr>
          <p:cNvPr id="2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 name="Object 22"/>
          <p:cNvGraphicFramePr>
            <a:graphicFrameLocks noChangeAspect="1"/>
          </p:cNvGraphicFramePr>
          <p:nvPr>
            <p:extLst>
              <p:ext uri="{D42A27DB-BD31-4B8C-83A1-F6EECF244321}">
                <p14:modId xmlns:p14="http://schemas.microsoft.com/office/powerpoint/2010/main" val="2215204314"/>
              </p:ext>
            </p:extLst>
          </p:nvPr>
        </p:nvGraphicFramePr>
        <p:xfrm>
          <a:off x="5166754" y="3391824"/>
          <a:ext cx="3899150" cy="1177925"/>
        </p:xfrm>
        <a:graphic>
          <a:graphicData uri="http://schemas.openxmlformats.org/presentationml/2006/ole">
            <mc:AlternateContent xmlns:mc="http://schemas.openxmlformats.org/markup-compatibility/2006">
              <mc:Choice xmlns:v="urn:schemas-microsoft-com:vml" Requires="v">
                <p:oleObj name="Equation" r:id="rId8" imgW="2070000" imgH="622080" progId="Equation.3">
                  <p:embed/>
                </p:oleObj>
              </mc:Choice>
              <mc:Fallback>
                <p:oleObj name="Equation" r:id="rId8" imgW="2070000" imgH="622080" progId="Equation.3">
                  <p:embed/>
                  <p:pic>
                    <p:nvPicPr>
                      <p:cNvPr id="0" name="Object 19"/>
                      <p:cNvPicPr>
                        <a:picLocks noChangeAspect="1" noChangeArrowheads="1"/>
                      </p:cNvPicPr>
                      <p:nvPr/>
                    </p:nvPicPr>
                    <p:blipFill>
                      <a:blip r:embed="rId9"/>
                      <a:srcRect/>
                      <a:stretch>
                        <a:fillRect/>
                      </a:stretch>
                    </p:blipFill>
                    <p:spPr bwMode="auto">
                      <a:xfrm>
                        <a:off x="5166754" y="3391824"/>
                        <a:ext cx="3899150" cy="1177925"/>
                      </a:xfrm>
                      <a:prstGeom prst="rect">
                        <a:avLst/>
                      </a:prstGeom>
                      <a:noFill/>
                    </p:spPr>
                  </p:pic>
                </p:oleObj>
              </mc:Fallback>
            </mc:AlternateContent>
          </a:graphicData>
        </a:graphic>
      </p:graphicFrame>
      <p:sp>
        <p:nvSpPr>
          <p:cNvPr id="25" name="Rectangle 24"/>
          <p:cNvSpPr/>
          <p:nvPr/>
        </p:nvSpPr>
        <p:spPr>
          <a:xfrm>
            <a:off x="358346" y="6426926"/>
            <a:ext cx="7937158" cy="338554"/>
          </a:xfrm>
          <a:prstGeom prst="rect">
            <a:avLst/>
          </a:prstGeom>
        </p:spPr>
        <p:txBody>
          <a:bodyPr wrap="square">
            <a:spAutoFit/>
          </a:bodyPr>
          <a:lstStyle/>
          <a:p>
            <a:pPr algn="just"/>
            <a:r>
              <a:rPr lang="en-US" sz="1600" dirty="0">
                <a:latin typeface="Times New Roman" panose="02020603050405020304" pitchFamily="18" charset="0"/>
                <a:ea typeface="Times New Roman" panose="02020603050405020304" pitchFamily="18" charset="0"/>
              </a:rPr>
              <a:t>Note: The minus signs inside and outside of the square bracket are changed  just to look better.</a:t>
            </a:r>
            <a:endParaRPr lang="en-US" sz="1600" dirty="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646F3DB1-17C7-4FEC-98E3-9C154E268788}"/>
              </a:ext>
            </a:extLst>
          </p:cNvPr>
          <p:cNvPicPr>
            <a:picLocks noChangeAspect="1"/>
          </p:cNvPicPr>
          <p:nvPr/>
        </p:nvPicPr>
        <p:blipFill>
          <a:blip r:embed="rId10"/>
          <a:stretch>
            <a:fillRect/>
          </a:stretch>
        </p:blipFill>
        <p:spPr>
          <a:xfrm>
            <a:off x="1828800" y="4809255"/>
            <a:ext cx="6323342" cy="1503089"/>
          </a:xfrm>
          <a:prstGeom prst="rect">
            <a:avLst/>
          </a:prstGeom>
        </p:spPr>
      </p:pic>
      <p:sp>
        <p:nvSpPr>
          <p:cNvPr id="12" name="TextBox 11">
            <a:extLst>
              <a:ext uri="{FF2B5EF4-FFF2-40B4-BE49-F238E27FC236}">
                <a16:creationId xmlns:a16="http://schemas.microsoft.com/office/drawing/2014/main" id="{A9BF0763-4781-4234-B9F3-DD484E1F837C}"/>
              </a:ext>
            </a:extLst>
          </p:cNvPr>
          <p:cNvSpPr txBox="1"/>
          <p:nvPr/>
        </p:nvSpPr>
        <p:spPr>
          <a:xfrm>
            <a:off x="738535" y="5256598"/>
            <a:ext cx="1219200" cy="461665"/>
          </a:xfrm>
          <a:prstGeom prst="rect">
            <a:avLst/>
          </a:prstGeom>
          <a:noFill/>
        </p:spPr>
        <p:txBody>
          <a:bodyPr wrap="square" rtlCol="0">
            <a:spAutoFit/>
          </a:bodyPr>
          <a:lstStyle/>
          <a:p>
            <a:r>
              <a:rPr lang="en-US" sz="2400" dirty="0"/>
              <a:t>Finally</a:t>
            </a:r>
            <a:r>
              <a:rPr lang="en-US" dirty="0"/>
              <a:t>,</a:t>
            </a:r>
          </a:p>
        </p:txBody>
      </p:sp>
    </p:spTree>
    <p:extLst>
      <p:ext uri="{BB962C8B-B14F-4D97-AF65-F5344CB8AC3E}">
        <p14:creationId xmlns:p14="http://schemas.microsoft.com/office/powerpoint/2010/main" val="61494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pPr algn="r"/>
            <a:r>
              <a:rPr lang="en-US" sz="3200" dirty="0"/>
              <a:t>… Here is how (</a:t>
            </a:r>
            <a:r>
              <a:rPr lang="en-US" sz="2800" dirty="0"/>
              <a:t>Minimization Equations</a:t>
            </a:r>
            <a:r>
              <a:rPr lang="en-US" sz="3200"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23</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76200" y="1238117"/>
            <a:ext cx="8627034" cy="369332"/>
          </a:xfrm>
          <a:prstGeom prst="rect">
            <a:avLst/>
          </a:prstGeom>
        </p:spPr>
        <p:txBody>
          <a:bodyPr wrap="square">
            <a:spAutoFit/>
          </a:bodyPr>
          <a:lstStyle/>
          <a:p>
            <a:pPr algn="just"/>
            <a:r>
              <a:rPr lang="en-US" dirty="0">
                <a:latin typeface="Times New Roman" panose="02020603050405020304" pitchFamily="18" charset="0"/>
                <a:ea typeface="Times New Roman" panose="02020603050405020304" pitchFamily="18" charset="0"/>
              </a:rPr>
              <a:t>Similarly, for </a:t>
            </a:r>
            <a:r>
              <a:rPr lang="en-US" b="1" dirty="0">
                <a:solidFill>
                  <a:srgbClr val="002060"/>
                </a:solidFill>
                <a:latin typeface="Times New Roman" panose="02020603050405020304" pitchFamily="18" charset="0"/>
                <a:ea typeface="Times New Roman" panose="02020603050405020304" pitchFamily="18" charset="0"/>
              </a:rPr>
              <a:t>gradient descent </a:t>
            </a:r>
            <a:r>
              <a:rPr lang="en-US" dirty="0">
                <a:latin typeface="Times New Roman" panose="02020603050405020304" pitchFamily="18" charset="0"/>
                <a:ea typeface="Times New Roman" panose="02020603050405020304" pitchFamily="18" charset="0"/>
              </a:rPr>
              <a:t>method:                                                        , we can have:</a:t>
            </a:r>
            <a:endParaRPr lang="en-US" sz="1600" dirty="0">
              <a:effectLst/>
              <a:latin typeface="Times New Roman" panose="02020603050405020304" pitchFamily="18" charset="0"/>
              <a:ea typeface="Times New Roman" panose="02020603050405020304" pitchFamily="18" charset="0"/>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920669056"/>
              </p:ext>
            </p:extLst>
          </p:nvPr>
        </p:nvGraphicFramePr>
        <p:xfrm>
          <a:off x="3876271" y="1110733"/>
          <a:ext cx="3188236" cy="659635"/>
        </p:xfrm>
        <a:graphic>
          <a:graphicData uri="http://schemas.openxmlformats.org/presentationml/2006/ole">
            <mc:AlternateContent xmlns:mc="http://schemas.openxmlformats.org/markup-compatibility/2006">
              <mc:Choice xmlns:v="urn:schemas-microsoft-com:vml" Requires="v">
                <p:oleObj name="Equation" r:id="rId3" imgW="2133600" imgH="444500" progId="Equation.3">
                  <p:embed/>
                </p:oleObj>
              </mc:Choice>
              <mc:Fallback>
                <p:oleObj name="Equation" r:id="rId3" imgW="21336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271" y="1110733"/>
                        <a:ext cx="3188236" cy="659635"/>
                      </a:xfrm>
                      <a:prstGeom prst="rect">
                        <a:avLst/>
                      </a:prstGeom>
                      <a:noFill/>
                    </p:spPr>
                  </p:pic>
                </p:oleObj>
              </mc:Fallback>
            </mc:AlternateContent>
          </a:graphicData>
        </a:graphic>
      </p:graphicFrame>
      <p:sp>
        <p:nvSpPr>
          <p:cNvPr id="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581548328"/>
              </p:ext>
            </p:extLst>
          </p:nvPr>
        </p:nvGraphicFramePr>
        <p:xfrm>
          <a:off x="2406378" y="2362200"/>
          <a:ext cx="6128022" cy="852487"/>
        </p:xfrm>
        <a:graphic>
          <a:graphicData uri="http://schemas.openxmlformats.org/presentationml/2006/ole">
            <mc:AlternateContent xmlns:mc="http://schemas.openxmlformats.org/markup-compatibility/2006">
              <mc:Choice xmlns:v="urn:schemas-microsoft-com:vml" Requires="v">
                <p:oleObj name="Equation" r:id="rId5" imgW="2260440" imgH="317160" progId="Equation.3">
                  <p:embed/>
                </p:oleObj>
              </mc:Choice>
              <mc:Fallback>
                <p:oleObj name="Equation" r:id="rId5" imgW="2260440" imgH="317160" progId="Equation.3">
                  <p:embed/>
                  <p:pic>
                    <p:nvPicPr>
                      <p:cNvPr id="0" name="Object 5"/>
                      <p:cNvPicPr>
                        <a:picLocks noChangeAspect="1" noChangeArrowheads="1"/>
                      </p:cNvPicPr>
                      <p:nvPr/>
                    </p:nvPicPr>
                    <p:blipFill>
                      <a:blip r:embed="rId6"/>
                      <a:srcRect/>
                      <a:stretch>
                        <a:fillRect/>
                      </a:stretch>
                    </p:blipFill>
                    <p:spPr bwMode="auto">
                      <a:xfrm>
                        <a:off x="2406378" y="2362200"/>
                        <a:ext cx="6128022" cy="852487"/>
                      </a:xfrm>
                      <a:prstGeom prst="rect">
                        <a:avLst/>
                      </a:prstGeom>
                      <a:noFill/>
                    </p:spPr>
                  </p:pic>
                </p:oleObj>
              </mc:Fallback>
            </mc:AlternateContent>
          </a:graphicData>
        </a:graphic>
      </p:graphicFrame>
      <p:pic>
        <p:nvPicPr>
          <p:cNvPr id="15" name="Picture 14"/>
          <p:cNvPicPr>
            <a:picLocks noChangeAspect="1"/>
          </p:cNvPicPr>
          <p:nvPr/>
        </p:nvPicPr>
        <p:blipFill rotWithShape="1">
          <a:blip r:embed="rId7"/>
          <a:srcRect r="16680" b="-10776"/>
          <a:stretch/>
        </p:blipFill>
        <p:spPr>
          <a:xfrm>
            <a:off x="934137" y="3864040"/>
            <a:ext cx="7709330" cy="936560"/>
          </a:xfrm>
          <a:prstGeom prst="rect">
            <a:avLst/>
          </a:prstGeom>
          <a:ln>
            <a:solidFill>
              <a:srgbClr val="C00000"/>
            </a:solidFill>
          </a:ln>
        </p:spPr>
      </p:pic>
    </p:spTree>
    <p:extLst>
      <p:ext uri="{BB962C8B-B14F-4D97-AF65-F5344CB8AC3E}">
        <p14:creationId xmlns:p14="http://schemas.microsoft.com/office/powerpoint/2010/main" val="3533197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Normal Equation</a:t>
            </a:r>
          </a:p>
        </p:txBody>
      </p:sp>
      <p:sp>
        <p:nvSpPr>
          <p:cNvPr id="3" name="Content Placeholder 2"/>
          <p:cNvSpPr>
            <a:spLocks noGrp="1"/>
          </p:cNvSpPr>
          <p:nvPr>
            <p:ph idx="1"/>
          </p:nvPr>
        </p:nvSpPr>
        <p:spPr>
          <a:xfrm>
            <a:off x="152401" y="1295401"/>
            <a:ext cx="8798858" cy="609600"/>
          </a:xfrm>
        </p:spPr>
        <p:txBody>
          <a:bodyPr/>
          <a:lstStyle/>
          <a:p>
            <a:r>
              <a:rPr lang="en-US" dirty="0"/>
              <a:t>Recall: here is our normal equation derived before</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24</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287007147"/>
              </p:ext>
            </p:extLst>
          </p:nvPr>
        </p:nvGraphicFramePr>
        <p:xfrm>
          <a:off x="3124200" y="1927413"/>
          <a:ext cx="2571746" cy="685799"/>
        </p:xfrm>
        <a:graphic>
          <a:graphicData uri="http://schemas.openxmlformats.org/presentationml/2006/ole">
            <mc:AlternateContent xmlns:mc="http://schemas.openxmlformats.org/markup-compatibility/2006">
              <mc:Choice xmlns:v="urn:schemas-microsoft-com:vml" Requires="v">
                <p:oleObj name="Equation" r:id="rId3" imgW="1143000" imgH="304800" progId="Equation.3">
                  <p:embed/>
                </p:oleObj>
              </mc:Choice>
              <mc:Fallback>
                <p:oleObj name="Equation" r:id="rId3" imgW="1143000" imgH="304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927413"/>
                        <a:ext cx="2571746" cy="685799"/>
                      </a:xfrm>
                      <a:prstGeom prst="rect">
                        <a:avLst/>
                      </a:prstGeom>
                      <a:noFill/>
                    </p:spPr>
                  </p:pic>
                </p:oleObj>
              </mc:Fallback>
            </mc:AlternateContent>
          </a:graphicData>
        </a:graphic>
      </p:graphicFrame>
      <p:sp>
        <p:nvSpPr>
          <p:cNvPr id="7" name="Rectangle 6"/>
          <p:cNvSpPr/>
          <p:nvPr/>
        </p:nvSpPr>
        <p:spPr>
          <a:xfrm>
            <a:off x="381001" y="3141207"/>
            <a:ext cx="8264525" cy="369332"/>
          </a:xfrm>
          <a:prstGeom prst="rect">
            <a:avLst/>
          </a:prstGeom>
        </p:spPr>
        <p:txBody>
          <a:bodyPr wrap="square">
            <a:spAutoFit/>
          </a:bodyPr>
          <a:lstStyle/>
          <a:p>
            <a:r>
              <a:rPr lang="en-US" dirty="0"/>
              <a:t>To involve regularization, we rewrite the equation: </a:t>
            </a: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217245211"/>
              </p:ext>
            </p:extLst>
          </p:nvPr>
        </p:nvGraphicFramePr>
        <p:xfrm>
          <a:off x="2551545" y="3442447"/>
          <a:ext cx="4040909" cy="762000"/>
        </p:xfrm>
        <a:graphic>
          <a:graphicData uri="http://schemas.openxmlformats.org/presentationml/2006/ole">
            <mc:AlternateContent xmlns:mc="http://schemas.openxmlformats.org/markup-compatibility/2006">
              <mc:Choice xmlns:v="urn:schemas-microsoft-com:vml" Requires="v">
                <p:oleObj name="Equation" r:id="rId5" imgW="1662978" imgH="317362" progId="Equation.3">
                  <p:embed/>
                </p:oleObj>
              </mc:Choice>
              <mc:Fallback>
                <p:oleObj name="Equation" r:id="rId5" imgW="1662978" imgH="31736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1545" y="3442447"/>
                        <a:ext cx="4040909" cy="762000"/>
                      </a:xfrm>
                      <a:prstGeom prst="rect">
                        <a:avLst/>
                      </a:prstGeom>
                      <a:noFill/>
                    </p:spPr>
                  </p:pic>
                </p:oleObj>
              </mc:Fallback>
            </mc:AlternateContent>
          </a:graphicData>
        </a:graphic>
      </p:graphicFrame>
      <p:pic>
        <p:nvPicPr>
          <p:cNvPr id="2458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1" y="4488128"/>
            <a:ext cx="9448799" cy="555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342030" y="5611682"/>
            <a:ext cx="4419600" cy="923330"/>
          </a:xfrm>
          <a:prstGeom prst="rect">
            <a:avLst/>
          </a:prstGeom>
          <a:noFill/>
          <a:ln>
            <a:solidFill>
              <a:schemeClr val="accent1"/>
            </a:solidFill>
          </a:ln>
        </p:spPr>
        <p:txBody>
          <a:bodyPr wrap="square" rtlCol="0">
            <a:spAutoFit/>
          </a:bodyPr>
          <a:lstStyle/>
          <a:p>
            <a:r>
              <a:rPr lang="en-US" u="sng" dirty="0"/>
              <a:t>Octave code</a:t>
            </a:r>
            <a:r>
              <a:rPr lang="en-US" dirty="0"/>
              <a:t>:</a:t>
            </a:r>
          </a:p>
          <a:p>
            <a:r>
              <a:rPr lang="en-US" dirty="0"/>
              <a:t>		</a:t>
            </a:r>
            <a:r>
              <a:rPr lang="en-US" dirty="0" err="1"/>
              <a:t>M_lamda</a:t>
            </a:r>
            <a:r>
              <a:rPr lang="en-US" dirty="0"/>
              <a:t>=eye(3,3);</a:t>
            </a:r>
          </a:p>
          <a:p>
            <a:r>
              <a:rPr lang="en-US" dirty="0"/>
              <a:t>		</a:t>
            </a:r>
            <a:r>
              <a:rPr lang="en-US" dirty="0" err="1"/>
              <a:t>M_lamda</a:t>
            </a:r>
            <a:r>
              <a:rPr lang="en-US" dirty="0"/>
              <a:t>(1,1)=0;</a:t>
            </a:r>
          </a:p>
        </p:txBody>
      </p:sp>
      <p:sp>
        <p:nvSpPr>
          <p:cNvPr id="11" name="TextBox 10"/>
          <p:cNvSpPr txBox="1"/>
          <p:nvPr/>
        </p:nvSpPr>
        <p:spPr>
          <a:xfrm>
            <a:off x="10644" y="5043298"/>
            <a:ext cx="8798858" cy="338554"/>
          </a:xfrm>
          <a:prstGeom prst="rect">
            <a:avLst/>
          </a:prstGeom>
          <a:noFill/>
        </p:spPr>
        <p:txBody>
          <a:bodyPr wrap="square" rtlCol="0">
            <a:spAutoFit/>
          </a:bodyPr>
          <a:lstStyle/>
          <a:p>
            <a:r>
              <a:rPr lang="en-US" sz="1600" dirty="0"/>
              <a:t>The is done to keep </a:t>
            </a:r>
            <a:r>
              <a:rPr lang="el-GR" sz="1600" dirty="0"/>
              <a:t>β</a:t>
            </a:r>
            <a:r>
              <a:rPr lang="en-US" sz="1600" baseline="-25000" dirty="0"/>
              <a:t>0 </a:t>
            </a:r>
            <a:r>
              <a:rPr lang="en-US" sz="1600" dirty="0"/>
              <a:t>away from the influence of the regularization.</a:t>
            </a:r>
          </a:p>
        </p:txBody>
      </p:sp>
    </p:spTree>
    <p:extLst>
      <p:ext uri="{BB962C8B-B14F-4D97-AF65-F5344CB8AC3E}">
        <p14:creationId xmlns:p14="http://schemas.microsoft.com/office/powerpoint/2010/main" val="1324678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130"/>
            <a:ext cx="9103657" cy="1066800"/>
          </a:xfrm>
        </p:spPr>
        <p:txBody>
          <a:bodyPr/>
          <a:lstStyle/>
          <a:p>
            <a:r>
              <a:rPr lang="en-US" sz="3200" dirty="0"/>
              <a:t>How do we use Normal Eq. for higher order polynomial?</a:t>
            </a:r>
          </a:p>
        </p:txBody>
      </p:sp>
      <p:sp>
        <p:nvSpPr>
          <p:cNvPr id="3" name="Content Placeholder 2"/>
          <p:cNvSpPr>
            <a:spLocks noGrp="1"/>
          </p:cNvSpPr>
          <p:nvPr>
            <p:ph idx="1"/>
          </p:nvPr>
        </p:nvSpPr>
        <p:spPr>
          <a:xfrm>
            <a:off x="209550" y="1104104"/>
            <a:ext cx="8722659" cy="5029200"/>
          </a:xfrm>
        </p:spPr>
        <p:txBody>
          <a:bodyPr/>
          <a:lstStyle/>
          <a:p>
            <a:r>
              <a:rPr lang="en-US" sz="2000" dirty="0"/>
              <a:t>Recall our housing example and data. Let us assume that we want to involve features: (1) Number of Beds (</a:t>
            </a:r>
            <a:r>
              <a:rPr lang="en-US" sz="2000" i="1" dirty="0"/>
              <a:t>x</a:t>
            </a:r>
            <a:r>
              <a:rPr lang="en-US" sz="2000" baseline="-25000" dirty="0"/>
              <a:t>1</a:t>
            </a:r>
            <a:r>
              <a:rPr lang="en-US" sz="2000" dirty="0"/>
              <a:t>) and (2) Living Areas (</a:t>
            </a:r>
            <a:r>
              <a:rPr lang="en-US" sz="2000" i="1" dirty="0"/>
              <a:t>x</a:t>
            </a:r>
            <a:r>
              <a:rPr lang="en-US" sz="2000" baseline="-25000" dirty="0"/>
              <a:t>2</a:t>
            </a:r>
            <a:r>
              <a:rPr lang="en-US" sz="2000" dirty="0"/>
              <a:t>) and we want to fit a second order polynomial. Our equation should look like:</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25</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2133601" y="2086527"/>
          <a:ext cx="5105400" cy="555829"/>
        </p:xfrm>
        <a:graphic>
          <a:graphicData uri="http://schemas.openxmlformats.org/presentationml/2006/ole">
            <mc:AlternateContent xmlns:mc="http://schemas.openxmlformats.org/markup-compatibility/2006">
              <mc:Choice xmlns:v="urn:schemas-microsoft-com:vml" Requires="v">
                <p:oleObj name="Equation" r:id="rId3" imgW="2362200" imgH="254000" progId="Equation.3">
                  <p:embed/>
                </p:oleObj>
              </mc:Choice>
              <mc:Fallback>
                <p:oleObj name="Equation" r:id="rId3" imgW="2362200" imgH="25400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2086527"/>
                        <a:ext cx="5105400" cy="555829"/>
                      </a:xfrm>
                      <a:prstGeom prst="rect">
                        <a:avLst/>
                      </a:prstGeom>
                      <a:noFill/>
                    </p:spPr>
                  </p:pic>
                </p:oleObj>
              </mc:Fallback>
            </mc:AlternateContent>
          </a:graphicData>
        </a:graphic>
      </p:graphicFrame>
      <p:pic>
        <p:nvPicPr>
          <p:cNvPr id="7" name="Picture 6"/>
          <p:cNvPicPr>
            <a:picLocks noChangeAspect="1"/>
          </p:cNvPicPr>
          <p:nvPr/>
        </p:nvPicPr>
        <p:blipFill rotWithShape="1">
          <a:blip r:embed="rId5"/>
          <a:srcRect r="5154"/>
          <a:stretch/>
        </p:blipFill>
        <p:spPr>
          <a:xfrm>
            <a:off x="607534" y="2791946"/>
            <a:ext cx="7898451" cy="732437"/>
          </a:xfrm>
          <a:prstGeom prst="rect">
            <a:avLst/>
          </a:prstGeom>
        </p:spPr>
      </p:pic>
      <p:pic>
        <p:nvPicPr>
          <p:cNvPr id="8" name="Picture 7"/>
          <p:cNvPicPr>
            <a:picLocks noChangeAspect="1"/>
          </p:cNvPicPr>
          <p:nvPr/>
        </p:nvPicPr>
        <p:blipFill rotWithShape="1">
          <a:blip r:embed="rId6"/>
          <a:srcRect l="17947" r="12535"/>
          <a:stretch/>
        </p:blipFill>
        <p:spPr>
          <a:xfrm>
            <a:off x="2973120" y="3331574"/>
            <a:ext cx="4114801" cy="2046698"/>
          </a:xfrm>
          <a:prstGeom prst="rect">
            <a:avLst/>
          </a:prstGeom>
        </p:spPr>
      </p:pic>
      <p:pic>
        <p:nvPicPr>
          <p:cNvPr id="9" name="Picture 8"/>
          <p:cNvPicPr>
            <a:picLocks noChangeAspect="1"/>
          </p:cNvPicPr>
          <p:nvPr/>
        </p:nvPicPr>
        <p:blipFill rotWithShape="1">
          <a:blip r:embed="rId7"/>
          <a:srcRect t="1" r="66680" b="-9058"/>
          <a:stretch/>
        </p:blipFill>
        <p:spPr>
          <a:xfrm>
            <a:off x="1905000" y="5262957"/>
            <a:ext cx="2483706" cy="304800"/>
          </a:xfrm>
          <a:prstGeom prst="rect">
            <a:avLst/>
          </a:prstGeom>
        </p:spPr>
      </p:pic>
      <p:sp>
        <p:nvSpPr>
          <p:cNvPr id="10" name="Rectangle 9">
            <a:extLst>
              <a:ext uri="{FF2B5EF4-FFF2-40B4-BE49-F238E27FC236}">
                <a16:creationId xmlns:a16="http://schemas.microsoft.com/office/drawing/2014/main" id="{E51A5FBB-1022-496A-BF53-F9A2532A1CA1}"/>
              </a:ext>
            </a:extLst>
          </p:cNvPr>
          <p:cNvSpPr/>
          <p:nvPr/>
        </p:nvSpPr>
        <p:spPr>
          <a:xfrm>
            <a:off x="67794" y="5736977"/>
            <a:ext cx="8968068" cy="1015663"/>
          </a:xfrm>
          <a:prstGeom prst="rect">
            <a:avLst/>
          </a:prstGeom>
          <a:solidFill>
            <a:schemeClr val="bg1"/>
          </a:solidFill>
        </p:spPr>
        <p:txBody>
          <a:bodyPr wrap="square">
            <a:spAutoFit/>
          </a:bodyPr>
          <a:lstStyle/>
          <a:p>
            <a:pPr algn="just"/>
            <a:r>
              <a:rPr lang="en-US" sz="2000" dirty="0"/>
              <a:t>Here, we use the developed linear model to fit nonlinear data by simply adding powers of feature as new features, and then train a linear model on this extended set of features. This technique is called </a:t>
            </a:r>
            <a:r>
              <a:rPr lang="en-US" sz="2000" b="1" i="1" dirty="0">
                <a:solidFill>
                  <a:srgbClr val="0F0450"/>
                </a:solidFill>
              </a:rPr>
              <a:t>Polynomial Regression</a:t>
            </a:r>
            <a:r>
              <a:rPr lang="en-US" sz="2000" dirty="0">
                <a:solidFill>
                  <a:srgbClr val="0F0450"/>
                </a:solidFill>
              </a:rPr>
              <a:t>. </a:t>
            </a:r>
          </a:p>
        </p:txBody>
      </p:sp>
    </p:spTree>
    <p:extLst>
      <p:ext uri="{BB962C8B-B14F-4D97-AF65-F5344CB8AC3E}">
        <p14:creationId xmlns:p14="http://schemas.microsoft.com/office/powerpoint/2010/main" val="14810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51" y="152812"/>
            <a:ext cx="8925697" cy="846752"/>
          </a:xfrm>
        </p:spPr>
        <p:txBody>
          <a:bodyPr/>
          <a:lstStyle/>
          <a:p>
            <a:r>
              <a:rPr lang="en-US" sz="2800" dirty="0"/>
              <a:t>... How do we use Normal Eq. for higher order polynomial?</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26</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3"/>
          <a:stretch>
            <a:fillRect/>
          </a:stretch>
        </p:blipFill>
        <p:spPr>
          <a:xfrm>
            <a:off x="218303" y="1229786"/>
            <a:ext cx="8633832" cy="685800"/>
          </a:xfrm>
          <a:prstGeom prst="rect">
            <a:avLst/>
          </a:prstGeom>
        </p:spPr>
      </p:pic>
      <p:pic>
        <p:nvPicPr>
          <p:cNvPr id="12" name="Picture 11"/>
          <p:cNvPicPr>
            <a:picLocks noChangeAspect="1"/>
          </p:cNvPicPr>
          <p:nvPr/>
        </p:nvPicPr>
        <p:blipFill>
          <a:blip r:embed="rId4"/>
          <a:stretch>
            <a:fillRect/>
          </a:stretch>
        </p:blipFill>
        <p:spPr>
          <a:xfrm>
            <a:off x="255084" y="2438400"/>
            <a:ext cx="8633832" cy="724166"/>
          </a:xfrm>
          <a:prstGeom prst="rect">
            <a:avLst/>
          </a:prstGeom>
        </p:spPr>
      </p:pic>
      <p:sp>
        <p:nvSpPr>
          <p:cNvPr id="13" name="Rectangle 12"/>
          <p:cNvSpPr/>
          <p:nvPr/>
        </p:nvSpPr>
        <p:spPr>
          <a:xfrm>
            <a:off x="228600" y="3681864"/>
            <a:ext cx="8534400" cy="646331"/>
          </a:xfrm>
          <a:prstGeom prst="rect">
            <a:avLst/>
          </a:prstGeom>
        </p:spPr>
        <p:txBody>
          <a:bodyPr wrap="square">
            <a:spAutoFit/>
          </a:bodyPr>
          <a:lstStyle/>
          <a:p>
            <a:r>
              <a:rPr lang="en-US" dirty="0">
                <a:latin typeface="CMR10"/>
                <a:ea typeface="Times New Roman" panose="02020603050405020304" pitchFamily="18" charset="0"/>
                <a:cs typeface="CMR10"/>
              </a:rPr>
              <a:t>For the above example assume you have loaded x1 and x2 variables as column vectors, then: </a:t>
            </a:r>
            <a:endParaRPr lang="en-US" dirty="0"/>
          </a:p>
        </p:txBody>
      </p:sp>
      <p:pic>
        <p:nvPicPr>
          <p:cNvPr id="15" name="Picture 14"/>
          <p:cNvPicPr>
            <a:picLocks noChangeAspect="1"/>
          </p:cNvPicPr>
          <p:nvPr/>
        </p:nvPicPr>
        <p:blipFill rotWithShape="1">
          <a:blip r:embed="rId5"/>
          <a:srcRect r="16700" b="2860"/>
          <a:stretch/>
        </p:blipFill>
        <p:spPr>
          <a:xfrm>
            <a:off x="587972" y="4869927"/>
            <a:ext cx="8057554" cy="352303"/>
          </a:xfrm>
          <a:prstGeom prst="rect">
            <a:avLst/>
          </a:prstGeom>
        </p:spPr>
      </p:pic>
      <p:sp>
        <p:nvSpPr>
          <p:cNvPr id="3" name="Rectangle 2">
            <a:extLst>
              <a:ext uri="{FF2B5EF4-FFF2-40B4-BE49-F238E27FC236}">
                <a16:creationId xmlns:a16="http://schemas.microsoft.com/office/drawing/2014/main" id="{C5BE91EA-C16B-4FD1-974E-714FAF922651}"/>
              </a:ext>
            </a:extLst>
          </p:cNvPr>
          <p:cNvSpPr/>
          <p:nvPr/>
        </p:nvSpPr>
        <p:spPr>
          <a:xfrm>
            <a:off x="205603" y="5951379"/>
            <a:ext cx="8887597" cy="646331"/>
          </a:xfrm>
          <a:prstGeom prst="rect">
            <a:avLst/>
          </a:prstGeom>
        </p:spPr>
        <p:txBody>
          <a:bodyPr wrap="square">
            <a:spAutoFit/>
          </a:bodyPr>
          <a:lstStyle/>
          <a:p>
            <a:r>
              <a:rPr lang="en-US" dirty="0"/>
              <a:t>We can use </a:t>
            </a:r>
            <a:r>
              <a:rPr lang="en-US" dirty="0" err="1"/>
              <a:t>Scikit-Learn’s</a:t>
            </a:r>
            <a:r>
              <a:rPr lang="en-US" dirty="0"/>
              <a:t> </a:t>
            </a:r>
            <a:r>
              <a:rPr lang="en-US" b="1" dirty="0" err="1">
                <a:solidFill>
                  <a:srgbClr val="040850"/>
                </a:solidFill>
              </a:rPr>
              <a:t>PolynomialFeatures</a:t>
            </a:r>
            <a:r>
              <a:rPr lang="en-US" dirty="0"/>
              <a:t> class to transform our training data, adding the square of each feature in the training set as a new feature.</a:t>
            </a:r>
          </a:p>
        </p:txBody>
      </p:sp>
    </p:spTree>
    <p:extLst>
      <p:ext uri="{BB962C8B-B14F-4D97-AF65-F5344CB8AC3E}">
        <p14:creationId xmlns:p14="http://schemas.microsoft.com/office/powerpoint/2010/main" val="100174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Model Selection</a:t>
            </a:r>
          </a:p>
        </p:txBody>
      </p:sp>
      <p:sp>
        <p:nvSpPr>
          <p:cNvPr id="3" name="Content Placeholder 2"/>
          <p:cNvSpPr>
            <a:spLocks noGrp="1"/>
          </p:cNvSpPr>
          <p:nvPr>
            <p:ph idx="1"/>
          </p:nvPr>
        </p:nvSpPr>
        <p:spPr>
          <a:xfrm>
            <a:off x="498475" y="838200"/>
            <a:ext cx="8147051" cy="5287963"/>
          </a:xfrm>
        </p:spPr>
        <p:txBody>
          <a:bodyPr/>
          <a:lstStyle/>
          <a:p>
            <a:r>
              <a:rPr lang="en-US" dirty="0">
                <a:solidFill>
                  <a:srgbClr val="FF0000"/>
                </a:solidFill>
              </a:rPr>
              <a:t>Question</a:t>
            </a:r>
            <a:r>
              <a:rPr lang="en-US" dirty="0"/>
              <a:t>: Given a finite set of models, </a:t>
            </a:r>
            <a:r>
              <a:rPr lang="en-US" b="1" dirty="0"/>
              <a:t>M</a:t>
            </a:r>
            <a:r>
              <a:rPr lang="en-US" dirty="0"/>
              <a:t> = {</a:t>
            </a:r>
            <a:r>
              <a:rPr lang="en-US" i="1" dirty="0"/>
              <a:t>M</a:t>
            </a:r>
            <a:r>
              <a:rPr lang="en-US" baseline="-25000" dirty="0"/>
              <a:t>1</a:t>
            </a:r>
            <a:r>
              <a:rPr lang="en-US" dirty="0"/>
              <a:t>, </a:t>
            </a:r>
            <a:r>
              <a:rPr lang="en-US" i="1" dirty="0"/>
              <a:t>M</a:t>
            </a:r>
            <a:r>
              <a:rPr lang="en-US" baseline="-25000" dirty="0"/>
              <a:t>2</a:t>
            </a:r>
            <a:r>
              <a:rPr lang="en-US" dirty="0"/>
              <a:t>, …, </a:t>
            </a:r>
            <a:r>
              <a:rPr lang="en-US" i="1" dirty="0" err="1"/>
              <a:t>M</a:t>
            </a:r>
            <a:r>
              <a:rPr lang="en-US" baseline="-25000" dirty="0" err="1"/>
              <a:t>n</a:t>
            </a:r>
            <a:r>
              <a:rPr lang="en-US" dirty="0"/>
              <a:t>}, for a problem, how can we select the best model?  Here, assume, </a:t>
            </a:r>
            <a:r>
              <a:rPr lang="en-US" i="1" dirty="0" err="1"/>
              <a:t>M</a:t>
            </a:r>
            <a:r>
              <a:rPr lang="en-US" baseline="-25000" dirty="0" err="1"/>
              <a:t>i</a:t>
            </a:r>
            <a:r>
              <a:rPr lang="en-US" dirty="0"/>
              <a:t> is the </a:t>
            </a:r>
            <a:r>
              <a:rPr lang="en-US" i="1" dirty="0" err="1"/>
              <a:t>i</a:t>
            </a:r>
            <a:r>
              <a:rPr lang="en-US" baseline="30000" dirty="0" err="1"/>
              <a:t>th</a:t>
            </a:r>
            <a:r>
              <a:rPr lang="en-US" dirty="0"/>
              <a:t> order polynomial regression model.</a:t>
            </a:r>
          </a:p>
          <a:p>
            <a:pPr lvl="1"/>
            <a:r>
              <a:rPr lang="en-US" b="1" dirty="0">
                <a:solidFill>
                  <a:srgbClr val="00B050"/>
                </a:solidFill>
              </a:rPr>
              <a:t>Answer</a:t>
            </a:r>
            <a:r>
              <a:rPr lang="en-US" dirty="0"/>
              <a:t>: We assess model quality by cross-validation. </a:t>
            </a:r>
          </a:p>
          <a:p>
            <a:r>
              <a:rPr lang="en-US" b="1" dirty="0"/>
              <a:t>Cross-validation: </a:t>
            </a:r>
            <a:r>
              <a:rPr lang="en-US" dirty="0"/>
              <a:t>Here, we split the dataset into training and test datasets. </a:t>
            </a:r>
          </a:p>
          <a:p>
            <a:r>
              <a:rPr lang="en-US" dirty="0"/>
              <a:t>We train the model using training dataset and test the model performance using test-dataset.</a:t>
            </a:r>
          </a:p>
          <a:p>
            <a:pPr marL="0" indent="0">
              <a:buNone/>
            </a:pPr>
            <a:endParaRPr lang="en-US" dirty="0"/>
          </a:p>
          <a:p>
            <a:pPr marL="0" indent="0">
              <a:buNone/>
            </a:pPr>
            <a:r>
              <a:rPr lang="en-US" dirty="0"/>
              <a:t>	We discuss cross-validation algorithms next.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27</a:t>
            </a:fld>
            <a:endParaRPr lang="en-US"/>
          </a:p>
        </p:txBody>
      </p:sp>
    </p:spTree>
    <p:extLst>
      <p:ext uri="{BB962C8B-B14F-4D97-AF65-F5344CB8AC3E}">
        <p14:creationId xmlns:p14="http://schemas.microsoft.com/office/powerpoint/2010/main" val="228274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pPr algn="r"/>
            <a:r>
              <a:rPr lang="en-US" dirty="0"/>
              <a:t>… </a:t>
            </a:r>
            <a:r>
              <a:rPr lang="en-US" sz="3600" dirty="0"/>
              <a:t>Model Selection</a:t>
            </a:r>
          </a:p>
        </p:txBody>
      </p:sp>
      <p:sp>
        <p:nvSpPr>
          <p:cNvPr id="3" name="Content Placeholder 2"/>
          <p:cNvSpPr>
            <a:spLocks noGrp="1"/>
          </p:cNvSpPr>
          <p:nvPr>
            <p:ph idx="1"/>
          </p:nvPr>
        </p:nvSpPr>
        <p:spPr>
          <a:xfrm>
            <a:off x="498475" y="838200"/>
            <a:ext cx="8147051" cy="5287963"/>
          </a:xfrm>
        </p:spPr>
        <p:txBody>
          <a:bodyPr/>
          <a:lstStyle/>
          <a:p>
            <a:r>
              <a:rPr lang="en-US" b="1" u="sng" dirty="0"/>
              <a:t>Algorithm: hold-out cross validation</a:t>
            </a:r>
          </a:p>
          <a:p>
            <a:pPr marL="457200" lvl="1" indent="0">
              <a:buNone/>
            </a:pPr>
            <a:r>
              <a:rPr lang="en-US" sz="1800" b="1" dirty="0"/>
              <a:t>1. </a:t>
            </a:r>
            <a:r>
              <a:rPr lang="en-US" sz="1800" dirty="0"/>
              <a:t>Randomly split data (D): </a:t>
            </a:r>
            <a:r>
              <a:rPr lang="en-US" sz="1800" dirty="0" err="1"/>
              <a:t>D</a:t>
            </a:r>
            <a:r>
              <a:rPr lang="en-US" sz="1800" baseline="-25000" dirty="0" err="1"/>
              <a:t>train</a:t>
            </a:r>
            <a:r>
              <a:rPr lang="en-US" sz="1800" dirty="0"/>
              <a:t> and </a:t>
            </a:r>
            <a:r>
              <a:rPr lang="en-US" sz="1800" dirty="0" err="1"/>
              <a:t>D</a:t>
            </a:r>
            <a:r>
              <a:rPr lang="en-US" sz="1800" baseline="-25000" dirty="0" err="1"/>
              <a:t>holdout</a:t>
            </a:r>
            <a:r>
              <a:rPr lang="en-US" sz="1800" dirty="0"/>
              <a:t> (Say, 25-30% of the data).</a:t>
            </a:r>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28</a:t>
            </a:fld>
            <a:endParaRPr lang="en-US"/>
          </a:p>
        </p:txBody>
      </p:sp>
      <p:pic>
        <p:nvPicPr>
          <p:cNvPr id="10" name="Picture 9"/>
          <p:cNvPicPr>
            <a:picLocks noChangeAspect="1"/>
          </p:cNvPicPr>
          <p:nvPr/>
        </p:nvPicPr>
        <p:blipFill rotWithShape="1">
          <a:blip r:embed="rId3"/>
          <a:srcRect r="11545" b="29144"/>
          <a:stretch/>
        </p:blipFill>
        <p:spPr>
          <a:xfrm>
            <a:off x="1066800" y="1752600"/>
            <a:ext cx="7315200" cy="318052"/>
          </a:xfrm>
          <a:prstGeom prst="rect">
            <a:avLst/>
          </a:prstGeom>
        </p:spPr>
      </p:pic>
      <p:pic>
        <p:nvPicPr>
          <p:cNvPr id="14" name="Picture 13"/>
          <p:cNvPicPr>
            <a:picLocks noChangeAspect="1"/>
          </p:cNvPicPr>
          <p:nvPr/>
        </p:nvPicPr>
        <p:blipFill rotWithShape="1">
          <a:blip r:embed="rId4"/>
          <a:srcRect r="38466" b="31618"/>
          <a:stretch/>
        </p:blipFill>
        <p:spPr>
          <a:xfrm>
            <a:off x="1066800" y="2142272"/>
            <a:ext cx="5257800" cy="317134"/>
          </a:xfrm>
          <a:prstGeom prst="rect">
            <a:avLst/>
          </a:prstGeom>
        </p:spPr>
      </p:pic>
      <p:sp>
        <p:nvSpPr>
          <p:cNvPr id="15" name="Rectangle 14"/>
          <p:cNvSpPr/>
          <p:nvPr/>
        </p:nvSpPr>
        <p:spPr>
          <a:xfrm>
            <a:off x="988542" y="2486912"/>
            <a:ext cx="5715000" cy="369332"/>
          </a:xfrm>
          <a:prstGeom prst="rect">
            <a:avLst/>
          </a:prstGeom>
        </p:spPr>
        <p:txBody>
          <a:bodyPr wrap="square">
            <a:spAutoFit/>
          </a:bodyPr>
          <a:lstStyle/>
          <a:p>
            <a:pPr marR="0" lvl="0" algn="just">
              <a:spcBef>
                <a:spcPts val="0"/>
              </a:spcBef>
              <a:spcAft>
                <a:spcPts val="0"/>
              </a:spcAft>
              <a:tabLst>
                <a:tab pos="685800" algn="l"/>
              </a:tabLst>
            </a:pPr>
            <a:r>
              <a:rPr lang="en-US" dirty="0">
                <a:latin typeface="CMR10"/>
                <a:ea typeface="Times New Roman" panose="02020603050405020304" pitchFamily="18" charset="0"/>
                <a:cs typeface="CMR10"/>
              </a:rPr>
              <a:t>4. Pick the predictor where the error is the lowest.</a:t>
            </a:r>
            <a:endParaRPr lang="en-US" sz="1600" dirty="0">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762000" y="3612460"/>
            <a:ext cx="7883526" cy="2862322"/>
          </a:xfrm>
          <a:prstGeom prst="rect">
            <a:avLst/>
          </a:prstGeom>
        </p:spPr>
        <p:txBody>
          <a:bodyPr wrap="square">
            <a:spAutoFit/>
          </a:bodyPr>
          <a:lstStyle/>
          <a:p>
            <a:r>
              <a:rPr lang="en-US" dirty="0">
                <a:latin typeface="CMR10"/>
                <a:ea typeface="Times New Roman" panose="02020603050405020304" pitchFamily="18" charset="0"/>
                <a:cs typeface="CMR10"/>
              </a:rPr>
              <a:t>The disadvantage of the hold-out method is the wastage of the data, as we typically hold out 30% data to get the error reliably. </a:t>
            </a:r>
          </a:p>
          <a:p>
            <a:endParaRPr lang="en-US" dirty="0">
              <a:latin typeface="CMR10"/>
              <a:ea typeface="Times New Roman" panose="02020603050405020304" pitchFamily="18" charset="0"/>
              <a:cs typeface="CMR10"/>
            </a:endParaRPr>
          </a:p>
          <a:p>
            <a:r>
              <a:rPr lang="en-US" dirty="0">
                <a:latin typeface="CMR10"/>
                <a:ea typeface="Times New Roman" panose="02020603050405020304" pitchFamily="18" charset="0"/>
                <a:cs typeface="CMR10"/>
              </a:rPr>
              <a:t>Also, in many experiment the data is not abundant. </a:t>
            </a:r>
          </a:p>
          <a:p>
            <a:endParaRPr lang="en-US" dirty="0">
              <a:latin typeface="CMR10"/>
              <a:ea typeface="Times New Roman" panose="02020603050405020304" pitchFamily="18" charset="0"/>
              <a:cs typeface="CMR10"/>
            </a:endParaRPr>
          </a:p>
          <a:p>
            <a:r>
              <a:rPr lang="en-US" dirty="0">
                <a:latin typeface="CMR10"/>
                <a:ea typeface="Times New Roman" panose="02020603050405020304" pitchFamily="18" charset="0"/>
                <a:cs typeface="CMR10"/>
              </a:rPr>
              <a:t>Further, we have seen that for higher order polynomial, it is better to feed more data to get a reliable predictor. </a:t>
            </a:r>
          </a:p>
          <a:p>
            <a:endParaRPr lang="en-US" dirty="0">
              <a:latin typeface="CMR10"/>
              <a:ea typeface="Times New Roman" panose="02020603050405020304" pitchFamily="18" charset="0"/>
              <a:cs typeface="CMR10"/>
            </a:endParaRPr>
          </a:p>
          <a:p>
            <a:r>
              <a:rPr lang="en-US" dirty="0">
                <a:latin typeface="CMR10"/>
                <a:ea typeface="Times New Roman" panose="02020603050405020304" pitchFamily="18" charset="0"/>
                <a:cs typeface="CMR10"/>
              </a:rPr>
              <a:t>To avoid these issues, we follow k-fold cross validation where we hold out less data. </a:t>
            </a:r>
            <a:endParaRPr lang="en-US" dirty="0"/>
          </a:p>
        </p:txBody>
      </p:sp>
    </p:spTree>
    <p:extLst>
      <p:ext uri="{BB962C8B-B14F-4D97-AF65-F5344CB8AC3E}">
        <p14:creationId xmlns:p14="http://schemas.microsoft.com/office/powerpoint/2010/main" val="63452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pPr algn="r"/>
            <a:r>
              <a:rPr lang="en-US" dirty="0"/>
              <a:t>… </a:t>
            </a:r>
            <a:r>
              <a:rPr lang="en-US" sz="3600" dirty="0"/>
              <a:t>Model Selection</a:t>
            </a:r>
          </a:p>
        </p:txBody>
      </p:sp>
      <p:sp>
        <p:nvSpPr>
          <p:cNvPr id="3" name="Content Placeholder 2"/>
          <p:cNvSpPr>
            <a:spLocks noGrp="1"/>
          </p:cNvSpPr>
          <p:nvPr>
            <p:ph idx="1"/>
          </p:nvPr>
        </p:nvSpPr>
        <p:spPr>
          <a:xfrm>
            <a:off x="498475" y="838200"/>
            <a:ext cx="8147051" cy="5287963"/>
          </a:xfrm>
        </p:spPr>
        <p:txBody>
          <a:bodyPr/>
          <a:lstStyle/>
          <a:p>
            <a:r>
              <a:rPr lang="en-US" b="1" u="sng"/>
              <a:t>Algorithm: k-fold cross validation</a:t>
            </a:r>
            <a:endParaRPr lang="en-US" b="1" u="sng"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29</a:t>
            </a:fld>
            <a:endParaRPr lang="en-US"/>
          </a:p>
        </p:txBody>
      </p:sp>
      <p:pic>
        <p:nvPicPr>
          <p:cNvPr id="5" name="Picture 4"/>
          <p:cNvPicPr>
            <a:picLocks noChangeAspect="1"/>
          </p:cNvPicPr>
          <p:nvPr/>
        </p:nvPicPr>
        <p:blipFill rotWithShape="1">
          <a:blip r:embed="rId3"/>
          <a:srcRect l="6943" t="-23636" r="5573" b="-1"/>
          <a:stretch/>
        </p:blipFill>
        <p:spPr>
          <a:xfrm>
            <a:off x="743170" y="1270451"/>
            <a:ext cx="7200925" cy="457200"/>
          </a:xfrm>
          <a:prstGeom prst="rect">
            <a:avLst/>
          </a:prstGeom>
        </p:spPr>
      </p:pic>
      <p:pic>
        <p:nvPicPr>
          <p:cNvPr id="7" name="Picture 6"/>
          <p:cNvPicPr>
            <a:picLocks noChangeAspect="1"/>
          </p:cNvPicPr>
          <p:nvPr/>
        </p:nvPicPr>
        <p:blipFill rotWithShape="1">
          <a:blip r:embed="rId4"/>
          <a:srcRect r="26925"/>
          <a:stretch/>
        </p:blipFill>
        <p:spPr>
          <a:xfrm>
            <a:off x="914400" y="1814856"/>
            <a:ext cx="6858000" cy="2375112"/>
          </a:xfrm>
          <a:prstGeom prst="rect">
            <a:avLst/>
          </a:prstGeom>
        </p:spPr>
      </p:pic>
      <p:pic>
        <p:nvPicPr>
          <p:cNvPr id="8" name="Picture 7"/>
          <p:cNvPicPr>
            <a:picLocks noChangeAspect="1"/>
          </p:cNvPicPr>
          <p:nvPr/>
        </p:nvPicPr>
        <p:blipFill rotWithShape="1">
          <a:blip r:embed="rId5"/>
          <a:srcRect r="26929" b="27684"/>
          <a:stretch/>
        </p:blipFill>
        <p:spPr>
          <a:xfrm>
            <a:off x="990599" y="4305061"/>
            <a:ext cx="6387997" cy="343139"/>
          </a:xfrm>
          <a:prstGeom prst="rect">
            <a:avLst/>
          </a:prstGeom>
        </p:spPr>
      </p:pic>
      <p:pic>
        <p:nvPicPr>
          <p:cNvPr id="9" name="Picture 8"/>
          <p:cNvPicPr>
            <a:picLocks noChangeAspect="1"/>
          </p:cNvPicPr>
          <p:nvPr/>
        </p:nvPicPr>
        <p:blipFill rotWithShape="1">
          <a:blip r:embed="rId6"/>
          <a:srcRect r="51805" b="32615"/>
          <a:stretch/>
        </p:blipFill>
        <p:spPr>
          <a:xfrm>
            <a:off x="990599" y="4793018"/>
            <a:ext cx="4083909" cy="309929"/>
          </a:xfrm>
          <a:prstGeom prst="rect">
            <a:avLst/>
          </a:prstGeom>
        </p:spPr>
      </p:pic>
      <p:sp>
        <p:nvSpPr>
          <p:cNvPr id="17" name="Rectangle 16"/>
          <p:cNvSpPr/>
          <p:nvPr/>
        </p:nvSpPr>
        <p:spPr>
          <a:xfrm>
            <a:off x="484058" y="5392271"/>
            <a:ext cx="8161467" cy="388696"/>
          </a:xfrm>
          <a:prstGeom prst="rect">
            <a:avLst/>
          </a:prstGeom>
        </p:spPr>
        <p:txBody>
          <a:bodyPr wrap="square">
            <a:spAutoFit/>
          </a:bodyPr>
          <a:lstStyle/>
          <a:p>
            <a:pPr algn="just">
              <a:lnSpc>
                <a:spcPct val="107000"/>
              </a:lnSpc>
              <a:spcAft>
                <a:spcPts val="800"/>
              </a:spcAft>
            </a:pPr>
            <a:r>
              <a:rPr lang="en-US" dirty="0">
                <a:latin typeface="CMR10"/>
                <a:ea typeface="Calibri" panose="020F0502020204030204" pitchFamily="34" charset="0"/>
                <a:cs typeface="CMR10"/>
              </a:rPr>
              <a:t>A typical choice of the value of k in such k-fold cross validation is 10.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p:cNvPicPr>
            <a:picLocks noChangeAspect="1"/>
          </p:cNvPicPr>
          <p:nvPr/>
        </p:nvPicPr>
        <p:blipFill rotWithShape="1">
          <a:blip r:embed="rId7"/>
          <a:srcRect r="1153" b="38178"/>
          <a:stretch/>
        </p:blipFill>
        <p:spPr>
          <a:xfrm>
            <a:off x="539666" y="5824191"/>
            <a:ext cx="8120277" cy="297756"/>
          </a:xfrm>
          <a:prstGeom prst="rect">
            <a:avLst/>
          </a:prstGeom>
        </p:spPr>
      </p:pic>
      <p:sp>
        <p:nvSpPr>
          <p:cNvPr id="19" name="Rectangle 18"/>
          <p:cNvSpPr/>
          <p:nvPr/>
        </p:nvSpPr>
        <p:spPr>
          <a:xfrm>
            <a:off x="498474" y="6250895"/>
            <a:ext cx="8035925" cy="388696"/>
          </a:xfrm>
          <a:prstGeom prst="rect">
            <a:avLst/>
          </a:prstGeom>
        </p:spPr>
        <p:txBody>
          <a:bodyPr wrap="square">
            <a:spAutoFit/>
          </a:bodyPr>
          <a:lstStyle/>
          <a:p>
            <a:pPr algn="just">
              <a:lnSpc>
                <a:spcPct val="107000"/>
              </a:lnSpc>
              <a:spcAft>
                <a:spcPts val="800"/>
              </a:spcAft>
            </a:pPr>
            <a:r>
              <a:rPr lang="en-US" dirty="0">
                <a:latin typeface="CMR10"/>
                <a:ea typeface="Calibri" panose="020F0502020204030204" pitchFamily="34" charset="0"/>
                <a:cs typeface="CMR10"/>
              </a:rPr>
              <a:t>This method is also called </a:t>
            </a:r>
            <a:r>
              <a:rPr lang="en-US" i="1" dirty="0">
                <a:latin typeface="CMR10"/>
                <a:ea typeface="Calibri" panose="020F0502020204030204" pitchFamily="34" charset="0"/>
                <a:cs typeface="CMR10"/>
              </a:rPr>
              <a:t>leave-one-out cross</a:t>
            </a:r>
            <a:r>
              <a:rPr lang="en-US" dirty="0">
                <a:latin typeface="CMR10"/>
                <a:ea typeface="Calibri" panose="020F0502020204030204" pitchFamily="34" charset="0"/>
                <a:cs typeface="CMR10"/>
              </a:rPr>
              <a:t> validation.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Straight Connector 20"/>
          <p:cNvCxnSpPr/>
          <p:nvPr/>
        </p:nvCxnSpPr>
        <p:spPr>
          <a:xfrm>
            <a:off x="990599" y="5102947"/>
            <a:ext cx="6387997" cy="0"/>
          </a:xfrm>
          <a:prstGeom prst="line">
            <a:avLst/>
          </a:prstGeom>
          <a:ln w="34925">
            <a:solidFill>
              <a:srgbClr val="07194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86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4800600"/>
            <a:ext cx="8762999" cy="14106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500" y="304800"/>
            <a:ext cx="8760759" cy="523220"/>
          </a:xfrm>
          <a:prstGeom prst="rect">
            <a:avLst/>
          </a:prstGeom>
          <a:noFill/>
        </p:spPr>
        <p:txBody>
          <a:bodyPr wrap="square" rtlCol="0">
            <a:spAutoFit/>
          </a:bodyPr>
          <a:lstStyle/>
          <a:p>
            <a:pPr algn="ctr"/>
            <a:r>
              <a:rPr lang="en-US" sz="2800" u="sng" dirty="0"/>
              <a:t>A Simple Curve Fitting Target</a:t>
            </a:r>
          </a:p>
        </p:txBody>
      </p:sp>
      <p:pic>
        <p:nvPicPr>
          <p:cNvPr id="3" name="Picture 2">
            <a:extLst>
              <a:ext uri="{FF2B5EF4-FFF2-40B4-BE49-F238E27FC236}">
                <a16:creationId xmlns:a16="http://schemas.microsoft.com/office/drawing/2014/main" id="{194E2832-8AC8-4526-8F88-F16C5838D799}"/>
              </a:ext>
            </a:extLst>
          </p:cNvPr>
          <p:cNvPicPr>
            <a:picLocks noChangeAspect="1"/>
          </p:cNvPicPr>
          <p:nvPr/>
        </p:nvPicPr>
        <p:blipFill>
          <a:blip r:embed="rId4"/>
          <a:stretch>
            <a:fillRect/>
          </a:stretch>
        </p:blipFill>
        <p:spPr>
          <a:xfrm>
            <a:off x="1892648" y="900592"/>
            <a:ext cx="5194376" cy="3827435"/>
          </a:xfrm>
          <a:prstGeom prst="rect">
            <a:avLst/>
          </a:prstGeom>
        </p:spPr>
      </p:pic>
    </p:spTree>
    <p:extLst>
      <p:ext uri="{BB962C8B-B14F-4D97-AF65-F5344CB8AC3E}">
        <p14:creationId xmlns:p14="http://schemas.microsoft.com/office/powerpoint/2010/main" val="3767978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55" y="672709"/>
            <a:ext cx="8798858" cy="454748"/>
          </a:xfrm>
        </p:spPr>
        <p:txBody>
          <a:bodyPr/>
          <a:lstStyle/>
          <a:p>
            <a:r>
              <a:rPr lang="en-US" sz="2400" u="sng" dirty="0"/>
              <a:t>How to obtain the best value of regularization parameter, </a:t>
            </a:r>
            <a:r>
              <a:rPr lang="el-GR" sz="2400" u="sng" dirty="0"/>
              <a:t>λ</a:t>
            </a:r>
            <a:r>
              <a:rPr lang="en-US" sz="2400" u="sng" dirty="0"/>
              <a:t>?</a:t>
            </a:r>
            <a:endParaRPr lang="en-US" sz="1400" u="sng"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30</a:t>
            </a:fld>
            <a:endParaRPr lang="en-US"/>
          </a:p>
        </p:txBody>
      </p:sp>
      <p:pic>
        <p:nvPicPr>
          <p:cNvPr id="20" name="Picture 19"/>
          <p:cNvPicPr>
            <a:picLocks noChangeAspect="1"/>
          </p:cNvPicPr>
          <p:nvPr/>
        </p:nvPicPr>
        <p:blipFill>
          <a:blip r:embed="rId3"/>
          <a:stretch>
            <a:fillRect/>
          </a:stretch>
        </p:blipFill>
        <p:spPr>
          <a:xfrm>
            <a:off x="398930" y="1562622"/>
            <a:ext cx="8305799" cy="572022"/>
          </a:xfrm>
          <a:prstGeom prst="rect">
            <a:avLst/>
          </a:prstGeom>
        </p:spPr>
      </p:pic>
      <p:pic>
        <p:nvPicPr>
          <p:cNvPr id="23" name="Picture 22"/>
          <p:cNvPicPr>
            <a:picLocks noChangeAspect="1"/>
          </p:cNvPicPr>
          <p:nvPr/>
        </p:nvPicPr>
        <p:blipFill rotWithShape="1">
          <a:blip r:embed="rId4"/>
          <a:srcRect l="4019" b="499"/>
          <a:stretch/>
        </p:blipFill>
        <p:spPr>
          <a:xfrm>
            <a:off x="381000" y="2667000"/>
            <a:ext cx="8547605" cy="610263"/>
          </a:xfrm>
          <a:prstGeom prst="rect">
            <a:avLst/>
          </a:prstGeom>
        </p:spPr>
      </p:pic>
      <p:pic>
        <p:nvPicPr>
          <p:cNvPr id="25" name="Picture 24"/>
          <p:cNvPicPr>
            <a:picLocks noChangeAspect="1"/>
          </p:cNvPicPr>
          <p:nvPr/>
        </p:nvPicPr>
        <p:blipFill rotWithShape="1">
          <a:blip r:embed="rId5"/>
          <a:srcRect r="30141" b="21907"/>
          <a:stretch/>
        </p:blipFill>
        <p:spPr>
          <a:xfrm>
            <a:off x="382455" y="3798299"/>
            <a:ext cx="7920155" cy="480547"/>
          </a:xfrm>
          <a:prstGeom prst="rect">
            <a:avLst/>
          </a:prstGeom>
        </p:spPr>
      </p:pic>
    </p:spTree>
    <p:extLst>
      <p:ext uri="{BB962C8B-B14F-4D97-AF65-F5344CB8AC3E}">
        <p14:creationId xmlns:p14="http://schemas.microsoft.com/office/powerpoint/2010/main" val="113376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31</a:t>
            </a:fld>
            <a:endParaRPr lang="en-US"/>
          </a:p>
        </p:txBody>
      </p:sp>
      <p:pic>
        <p:nvPicPr>
          <p:cNvPr id="5" name="Picture 4"/>
          <p:cNvPicPr>
            <a:picLocks noChangeAspect="1"/>
          </p:cNvPicPr>
          <p:nvPr/>
        </p:nvPicPr>
        <p:blipFill rotWithShape="1">
          <a:blip r:embed="rId3"/>
          <a:srcRect t="14211" r="41690"/>
          <a:stretch/>
        </p:blipFill>
        <p:spPr>
          <a:xfrm>
            <a:off x="580295" y="76200"/>
            <a:ext cx="8030305" cy="685800"/>
          </a:xfrm>
          <a:prstGeom prst="rect">
            <a:avLst/>
          </a:prstGeom>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152400" y="880624"/>
            <a:ext cx="5550716" cy="369332"/>
          </a:xfrm>
          <a:prstGeom prst="rect">
            <a:avLst/>
          </a:prstGeom>
          <a:noFill/>
        </p:spPr>
        <p:txBody>
          <a:bodyPr wrap="square" rtlCol="0">
            <a:spAutoFit/>
          </a:bodyPr>
          <a:lstStyle/>
          <a:p>
            <a:r>
              <a:rPr lang="en-US" dirty="0"/>
              <a:t>Recall, our target involving regularization was:</a:t>
            </a: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494169606"/>
              </p:ext>
            </p:extLst>
          </p:nvPr>
        </p:nvGraphicFramePr>
        <p:xfrm>
          <a:off x="5105400" y="723699"/>
          <a:ext cx="3643637" cy="683182"/>
        </p:xfrm>
        <a:graphic>
          <a:graphicData uri="http://schemas.openxmlformats.org/presentationml/2006/ole">
            <mc:AlternateContent xmlns:mc="http://schemas.openxmlformats.org/markup-compatibility/2006">
              <mc:Choice xmlns:v="urn:schemas-microsoft-com:vml" Requires="v">
                <p:oleObj name="Equation" r:id="rId4" imgW="2590800" imgH="482600" progId="Equation.3">
                  <p:embed/>
                </p:oleObj>
              </mc:Choice>
              <mc:Fallback>
                <p:oleObj name="Equation" r:id="rId4" imgW="2590800" imgH="482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723699"/>
                        <a:ext cx="3643637" cy="683182"/>
                      </a:xfrm>
                      <a:prstGeom prst="rect">
                        <a:avLst/>
                      </a:prstGeom>
                      <a:noFill/>
                    </p:spPr>
                  </p:pic>
                </p:oleObj>
              </mc:Fallback>
            </mc:AlternateContent>
          </a:graphicData>
        </a:graphic>
      </p:graphicFrame>
      <p:sp>
        <p:nvSpPr>
          <p:cNvPr id="11" name="Rectangle 7"/>
          <p:cNvSpPr>
            <a:spLocks noChangeArrowheads="1"/>
          </p:cNvSpPr>
          <p:nvPr/>
        </p:nvSpPr>
        <p:spPr bwMode="auto">
          <a:xfrm>
            <a:off x="0" y="485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p:cNvSpPr/>
          <p:nvPr/>
        </p:nvSpPr>
        <p:spPr>
          <a:xfrm>
            <a:off x="-32951" y="1617063"/>
            <a:ext cx="4270235" cy="369332"/>
          </a:xfrm>
          <a:prstGeom prst="rect">
            <a:avLst/>
          </a:prstGeom>
        </p:spPr>
        <p:txBody>
          <a:bodyPr wrap="square">
            <a:spAutoFit/>
          </a:bodyPr>
          <a:lstStyle/>
          <a:p>
            <a:pPr algn="r"/>
            <a:r>
              <a:rPr lang="en-US" dirty="0">
                <a:latin typeface="CMR10"/>
                <a:ea typeface="Times New Roman" panose="02020603050405020304" pitchFamily="18" charset="0"/>
                <a:cs typeface="CMR10"/>
              </a:rPr>
              <a:t>In vector form we can rewrite the term:</a:t>
            </a:r>
            <a:endParaRPr lang="en-US" dirty="0"/>
          </a:p>
        </p:txBody>
      </p:sp>
      <p:sp>
        <p:nvSpPr>
          <p:cNvPr id="1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1027254162"/>
              </p:ext>
            </p:extLst>
          </p:nvPr>
        </p:nvGraphicFramePr>
        <p:xfrm>
          <a:off x="4231104" y="1544938"/>
          <a:ext cx="4726805" cy="463034"/>
        </p:xfrm>
        <a:graphic>
          <a:graphicData uri="http://schemas.openxmlformats.org/presentationml/2006/ole">
            <mc:AlternateContent xmlns:mc="http://schemas.openxmlformats.org/markup-compatibility/2006">
              <mc:Choice xmlns:v="urn:schemas-microsoft-com:vml" Requires="v">
                <p:oleObj name="Equation" r:id="rId6" imgW="2336800" imgH="228600" progId="Equation.3">
                  <p:embed/>
                </p:oleObj>
              </mc:Choice>
              <mc:Fallback>
                <p:oleObj name="Equation" r:id="rId6" imgW="23368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1104" y="1544938"/>
                        <a:ext cx="4726805" cy="463034"/>
                      </a:xfrm>
                      <a:prstGeom prst="rect">
                        <a:avLst/>
                      </a:prstGeom>
                      <a:noFill/>
                    </p:spPr>
                  </p:pic>
                </p:oleObj>
              </mc:Fallback>
            </mc:AlternateContent>
          </a:graphicData>
        </a:graphic>
      </p:graphicFrame>
      <p:pic>
        <p:nvPicPr>
          <p:cNvPr id="15" name="Picture 14"/>
          <p:cNvPicPr>
            <a:picLocks noChangeAspect="1"/>
          </p:cNvPicPr>
          <p:nvPr/>
        </p:nvPicPr>
        <p:blipFill rotWithShape="1">
          <a:blip r:embed="rId8"/>
          <a:srcRect r="15392" b="28171"/>
          <a:stretch/>
        </p:blipFill>
        <p:spPr>
          <a:xfrm>
            <a:off x="39131" y="2392469"/>
            <a:ext cx="8953790" cy="446353"/>
          </a:xfrm>
          <a:prstGeom prst="rect">
            <a:avLst/>
          </a:prstGeom>
        </p:spPr>
      </p:pic>
      <p:pic>
        <p:nvPicPr>
          <p:cNvPr id="16" name="Picture 15"/>
          <p:cNvPicPr>
            <a:picLocks noChangeAspect="1"/>
          </p:cNvPicPr>
          <p:nvPr/>
        </p:nvPicPr>
        <p:blipFill>
          <a:blip r:embed="rId9"/>
          <a:stretch>
            <a:fillRect/>
          </a:stretch>
        </p:blipFill>
        <p:spPr>
          <a:xfrm>
            <a:off x="1040765" y="3023943"/>
            <a:ext cx="8078521" cy="387441"/>
          </a:xfrm>
          <a:prstGeom prst="rect">
            <a:avLst/>
          </a:prstGeom>
        </p:spPr>
      </p:pic>
      <p:graphicFrame>
        <p:nvGraphicFramePr>
          <p:cNvPr id="19" name="Object 18"/>
          <p:cNvGraphicFramePr>
            <a:graphicFrameLocks noChangeAspect="1"/>
          </p:cNvGraphicFramePr>
          <p:nvPr>
            <p:extLst>
              <p:ext uri="{D42A27DB-BD31-4B8C-83A1-F6EECF244321}">
                <p14:modId xmlns:p14="http://schemas.microsoft.com/office/powerpoint/2010/main" val="3916113248"/>
              </p:ext>
            </p:extLst>
          </p:nvPr>
        </p:nvGraphicFramePr>
        <p:xfrm>
          <a:off x="990254" y="3565873"/>
          <a:ext cx="4994088" cy="444500"/>
        </p:xfrm>
        <a:graphic>
          <a:graphicData uri="http://schemas.openxmlformats.org/presentationml/2006/ole">
            <mc:AlternateContent xmlns:mc="http://schemas.openxmlformats.org/markup-compatibility/2006">
              <mc:Choice xmlns:v="urn:schemas-microsoft-com:vml" Requires="v">
                <p:oleObj name="Equation" r:id="rId10" imgW="2425680" imgH="215640" progId="Equation.3">
                  <p:embed/>
                </p:oleObj>
              </mc:Choice>
              <mc:Fallback>
                <p:oleObj name="Equation" r:id="rId10" imgW="2425680" imgH="215640" progId="Equation.3">
                  <p:embed/>
                  <p:pic>
                    <p:nvPicPr>
                      <p:cNvPr id="0" name="Object 12"/>
                      <p:cNvPicPr>
                        <a:picLocks noChangeAspect="1" noChangeArrowheads="1"/>
                      </p:cNvPicPr>
                      <p:nvPr/>
                    </p:nvPicPr>
                    <p:blipFill>
                      <a:blip r:embed="rId11"/>
                      <a:srcRect/>
                      <a:stretch>
                        <a:fillRect/>
                      </a:stretch>
                    </p:blipFill>
                    <p:spPr bwMode="auto">
                      <a:xfrm>
                        <a:off x="990254" y="3565873"/>
                        <a:ext cx="4994088" cy="444500"/>
                      </a:xfrm>
                      <a:prstGeom prst="rect">
                        <a:avLst/>
                      </a:prstGeom>
                      <a:noFill/>
                    </p:spPr>
                  </p:pic>
                </p:oleObj>
              </mc:Fallback>
            </mc:AlternateContent>
          </a:graphicData>
        </a:graphic>
      </p:graphicFrame>
      <p:sp>
        <p:nvSpPr>
          <p:cNvPr id="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2261127280"/>
              </p:ext>
            </p:extLst>
          </p:nvPr>
        </p:nvGraphicFramePr>
        <p:xfrm>
          <a:off x="998492" y="4030968"/>
          <a:ext cx="4106908" cy="448266"/>
        </p:xfrm>
        <a:graphic>
          <a:graphicData uri="http://schemas.openxmlformats.org/presentationml/2006/ole">
            <mc:AlternateContent xmlns:mc="http://schemas.openxmlformats.org/markup-compatibility/2006">
              <mc:Choice xmlns:v="urn:schemas-microsoft-com:vml" Requires="v">
                <p:oleObj name="Equation" r:id="rId12" imgW="1981080" imgH="215640" progId="Equation.3">
                  <p:embed/>
                </p:oleObj>
              </mc:Choice>
              <mc:Fallback>
                <p:oleObj name="Equation" r:id="rId12" imgW="1981080" imgH="215640" progId="Equation.3">
                  <p:embed/>
                  <p:pic>
                    <p:nvPicPr>
                      <p:cNvPr id="0" name="Object 17"/>
                      <p:cNvPicPr>
                        <a:picLocks noChangeAspect="1" noChangeArrowheads="1"/>
                      </p:cNvPicPr>
                      <p:nvPr/>
                    </p:nvPicPr>
                    <p:blipFill>
                      <a:blip r:embed="rId13"/>
                      <a:srcRect/>
                      <a:stretch>
                        <a:fillRect/>
                      </a:stretch>
                    </p:blipFill>
                    <p:spPr bwMode="auto">
                      <a:xfrm>
                        <a:off x="998492" y="4030968"/>
                        <a:ext cx="4106908" cy="448266"/>
                      </a:xfrm>
                      <a:prstGeom prst="rect">
                        <a:avLst/>
                      </a:prstGeom>
                      <a:noFill/>
                    </p:spPr>
                  </p:pic>
                </p:oleObj>
              </mc:Fallback>
            </mc:AlternateContent>
          </a:graphicData>
        </a:graphic>
      </p:graphicFrame>
      <p:pic>
        <p:nvPicPr>
          <p:cNvPr id="22" name="Picture 21"/>
          <p:cNvPicPr>
            <a:picLocks noChangeAspect="1"/>
          </p:cNvPicPr>
          <p:nvPr/>
        </p:nvPicPr>
        <p:blipFill>
          <a:blip r:embed="rId14"/>
          <a:stretch>
            <a:fillRect/>
          </a:stretch>
        </p:blipFill>
        <p:spPr>
          <a:xfrm>
            <a:off x="63299" y="4737424"/>
            <a:ext cx="8929622" cy="748976"/>
          </a:xfrm>
          <a:prstGeom prst="rect">
            <a:avLst/>
          </a:prstGeom>
        </p:spPr>
      </p:pic>
      <p:sp>
        <p:nvSpPr>
          <p:cNvPr id="23" name="Rectangle 2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1106026059"/>
              </p:ext>
            </p:extLst>
          </p:nvPr>
        </p:nvGraphicFramePr>
        <p:xfrm>
          <a:off x="742177" y="5656065"/>
          <a:ext cx="3855329" cy="586971"/>
        </p:xfrm>
        <a:graphic>
          <a:graphicData uri="http://schemas.openxmlformats.org/presentationml/2006/ole">
            <mc:AlternateContent xmlns:mc="http://schemas.openxmlformats.org/markup-compatibility/2006">
              <mc:Choice xmlns:v="urn:schemas-microsoft-com:vml" Requires="v">
                <p:oleObj name="Equation" r:id="rId15" imgW="2755900" imgH="419100" progId="Equation.3">
                  <p:embed/>
                </p:oleObj>
              </mc:Choice>
              <mc:Fallback>
                <p:oleObj name="Equation" r:id="rId15" imgW="2755900" imgH="419100"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2177" y="5656065"/>
                        <a:ext cx="3855329" cy="586971"/>
                      </a:xfrm>
                      <a:prstGeom prst="rect">
                        <a:avLst/>
                      </a:prstGeom>
                      <a:noFill/>
                    </p:spPr>
                  </p:pic>
                </p:oleObj>
              </mc:Fallback>
            </mc:AlternateContent>
          </a:graphicData>
        </a:graphic>
      </p:graphicFrame>
    </p:spTree>
    <p:extLst>
      <p:ext uri="{BB962C8B-B14F-4D97-AF65-F5344CB8AC3E}">
        <p14:creationId xmlns:p14="http://schemas.microsoft.com/office/powerpoint/2010/main" val="18577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32</a:t>
            </a:fld>
            <a:endParaRPr 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rotWithShape="1">
          <a:blip r:embed="rId3"/>
          <a:srcRect t="1" r="46155" b="36594"/>
          <a:stretch/>
        </p:blipFill>
        <p:spPr>
          <a:xfrm>
            <a:off x="4038600" y="11376"/>
            <a:ext cx="5180769" cy="445824"/>
          </a:xfrm>
          <a:prstGeom prst="rect">
            <a:avLst/>
          </a:prstGeom>
        </p:spPr>
      </p:pic>
      <p:pic>
        <p:nvPicPr>
          <p:cNvPr id="3" name="Picture 2"/>
          <p:cNvPicPr>
            <a:picLocks noChangeAspect="1"/>
          </p:cNvPicPr>
          <p:nvPr/>
        </p:nvPicPr>
        <p:blipFill rotWithShape="1">
          <a:blip r:embed="rId4"/>
          <a:srcRect r="34749" b="16339"/>
          <a:stretch/>
        </p:blipFill>
        <p:spPr>
          <a:xfrm>
            <a:off x="228600" y="685800"/>
            <a:ext cx="8058150" cy="685800"/>
          </a:xfrm>
          <a:prstGeom prst="rect">
            <a:avLst/>
          </a:prstGeom>
        </p:spPr>
      </p:pic>
      <p:pic>
        <p:nvPicPr>
          <p:cNvPr id="7" name="Picture 6"/>
          <p:cNvPicPr>
            <a:picLocks noChangeAspect="1"/>
          </p:cNvPicPr>
          <p:nvPr/>
        </p:nvPicPr>
        <p:blipFill>
          <a:blip r:embed="rId5"/>
          <a:stretch>
            <a:fillRect/>
          </a:stretch>
        </p:blipFill>
        <p:spPr>
          <a:xfrm>
            <a:off x="2971800" y="1470627"/>
            <a:ext cx="5881472" cy="374371"/>
          </a:xfrm>
          <a:prstGeom prst="rect">
            <a:avLst/>
          </a:prstGeom>
        </p:spPr>
      </p:pic>
      <p:graphicFrame>
        <p:nvGraphicFramePr>
          <p:cNvPr id="26" name="Object 25"/>
          <p:cNvGraphicFramePr>
            <a:graphicFrameLocks noChangeAspect="1"/>
          </p:cNvGraphicFramePr>
          <p:nvPr>
            <p:extLst>
              <p:ext uri="{D42A27DB-BD31-4B8C-83A1-F6EECF244321}">
                <p14:modId xmlns:p14="http://schemas.microsoft.com/office/powerpoint/2010/main" val="1855762490"/>
              </p:ext>
            </p:extLst>
          </p:nvPr>
        </p:nvGraphicFramePr>
        <p:xfrm>
          <a:off x="228600" y="1878951"/>
          <a:ext cx="7856995" cy="572425"/>
        </p:xfrm>
        <a:graphic>
          <a:graphicData uri="http://schemas.openxmlformats.org/presentationml/2006/ole">
            <mc:AlternateContent xmlns:mc="http://schemas.openxmlformats.org/markup-compatibility/2006">
              <mc:Choice xmlns:v="urn:schemas-microsoft-com:vml" Requires="v">
                <p:oleObj name="Equation" r:id="rId6" imgW="2920680" imgH="215640" progId="Equation.3">
                  <p:embed/>
                </p:oleObj>
              </mc:Choice>
              <mc:Fallback>
                <p:oleObj name="Equation" r:id="rId6" imgW="2920680" imgH="215640" progId="Equation.3">
                  <p:embed/>
                  <p:pic>
                    <p:nvPicPr>
                      <p:cNvPr id="0" name="Object 1"/>
                      <p:cNvPicPr>
                        <a:picLocks noChangeAspect="1" noChangeArrowheads="1"/>
                      </p:cNvPicPr>
                      <p:nvPr/>
                    </p:nvPicPr>
                    <p:blipFill>
                      <a:blip r:embed="rId7"/>
                      <a:srcRect/>
                      <a:stretch>
                        <a:fillRect/>
                      </a:stretch>
                    </p:blipFill>
                    <p:spPr bwMode="auto">
                      <a:xfrm>
                        <a:off x="228600" y="1878951"/>
                        <a:ext cx="7856995" cy="572425"/>
                      </a:xfrm>
                      <a:prstGeom prst="rect">
                        <a:avLst/>
                      </a:prstGeom>
                      <a:noFill/>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43215703"/>
              </p:ext>
            </p:extLst>
          </p:nvPr>
        </p:nvGraphicFramePr>
        <p:xfrm>
          <a:off x="4094507" y="2360567"/>
          <a:ext cx="4758765" cy="412750"/>
        </p:xfrm>
        <a:graphic>
          <a:graphicData uri="http://schemas.openxmlformats.org/presentationml/2006/ole">
            <mc:AlternateContent xmlns:mc="http://schemas.openxmlformats.org/markup-compatibility/2006">
              <mc:Choice xmlns:v="urn:schemas-microsoft-com:vml" Requires="v">
                <p:oleObj name="Equation" r:id="rId8" imgW="2489040" imgH="215640" progId="Equation.3">
                  <p:embed/>
                </p:oleObj>
              </mc:Choice>
              <mc:Fallback>
                <p:oleObj name="Equation" r:id="rId8" imgW="2489040" imgH="215640" progId="Equation.3">
                  <p:embed/>
                  <p:pic>
                    <p:nvPicPr>
                      <p:cNvPr id="0" name=""/>
                      <p:cNvPicPr/>
                      <p:nvPr/>
                    </p:nvPicPr>
                    <p:blipFill>
                      <a:blip r:embed="rId9"/>
                      <a:stretch>
                        <a:fillRect/>
                      </a:stretch>
                    </p:blipFill>
                    <p:spPr>
                      <a:xfrm>
                        <a:off x="4094507" y="2360567"/>
                        <a:ext cx="4758765" cy="412750"/>
                      </a:xfrm>
                      <a:prstGeom prst="rect">
                        <a:avLst/>
                      </a:prstGeom>
                    </p:spPr>
                  </p:pic>
                </p:oleObj>
              </mc:Fallback>
            </mc:AlternateContent>
          </a:graphicData>
        </a:graphic>
      </p:graphicFrame>
      <p:sp>
        <p:nvSpPr>
          <p:cNvPr id="2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 name="Object 28"/>
          <p:cNvGraphicFramePr>
            <a:graphicFrameLocks noChangeAspect="1"/>
          </p:cNvGraphicFramePr>
          <p:nvPr>
            <p:extLst>
              <p:ext uri="{D42A27DB-BD31-4B8C-83A1-F6EECF244321}">
                <p14:modId xmlns:p14="http://schemas.microsoft.com/office/powerpoint/2010/main" val="2086686619"/>
              </p:ext>
            </p:extLst>
          </p:nvPr>
        </p:nvGraphicFramePr>
        <p:xfrm>
          <a:off x="286892" y="3095258"/>
          <a:ext cx="4132708" cy="477399"/>
        </p:xfrm>
        <a:graphic>
          <a:graphicData uri="http://schemas.openxmlformats.org/presentationml/2006/ole">
            <mc:AlternateContent xmlns:mc="http://schemas.openxmlformats.org/markup-compatibility/2006">
              <mc:Choice xmlns:v="urn:schemas-microsoft-com:vml" Requires="v">
                <p:oleObj name="Equation" r:id="rId10" imgW="1841400" imgH="215640" progId="Equation.3">
                  <p:embed/>
                </p:oleObj>
              </mc:Choice>
              <mc:Fallback>
                <p:oleObj name="Equation" r:id="rId10" imgW="1841400" imgH="215640" progId="Equation.3">
                  <p:embed/>
                  <p:pic>
                    <p:nvPicPr>
                      <p:cNvPr id="0" name="Object 8"/>
                      <p:cNvPicPr>
                        <a:picLocks noChangeAspect="1" noChangeArrowheads="1"/>
                      </p:cNvPicPr>
                      <p:nvPr/>
                    </p:nvPicPr>
                    <p:blipFill>
                      <a:blip r:embed="rId11"/>
                      <a:srcRect/>
                      <a:stretch>
                        <a:fillRect/>
                      </a:stretch>
                    </p:blipFill>
                    <p:spPr bwMode="auto">
                      <a:xfrm>
                        <a:off x="286892" y="3095258"/>
                        <a:ext cx="4132708" cy="477399"/>
                      </a:xfrm>
                      <a:prstGeom prst="rect">
                        <a:avLst/>
                      </a:prstGeom>
                      <a:noFill/>
                    </p:spPr>
                  </p:pic>
                </p:oleObj>
              </mc:Fallback>
            </mc:AlternateContent>
          </a:graphicData>
        </a:graphic>
      </p:graphicFrame>
      <p:sp>
        <p:nvSpPr>
          <p:cNvPr id="3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 name="Object 30"/>
          <p:cNvGraphicFramePr>
            <a:graphicFrameLocks noChangeAspect="1"/>
          </p:cNvGraphicFramePr>
          <p:nvPr>
            <p:extLst>
              <p:ext uri="{D42A27DB-BD31-4B8C-83A1-F6EECF244321}">
                <p14:modId xmlns:p14="http://schemas.microsoft.com/office/powerpoint/2010/main" val="1782054704"/>
              </p:ext>
            </p:extLst>
          </p:nvPr>
        </p:nvGraphicFramePr>
        <p:xfrm>
          <a:off x="4724400" y="3108522"/>
          <a:ext cx="2746149" cy="431082"/>
        </p:xfrm>
        <a:graphic>
          <a:graphicData uri="http://schemas.openxmlformats.org/presentationml/2006/ole">
            <mc:AlternateContent xmlns:mc="http://schemas.openxmlformats.org/markup-compatibility/2006">
              <mc:Choice xmlns:v="urn:schemas-microsoft-com:vml" Requires="v">
                <p:oleObj name="Equation" r:id="rId12" imgW="1637589" imgH="253890" progId="Equation.3">
                  <p:embed/>
                </p:oleObj>
              </mc:Choice>
              <mc:Fallback>
                <p:oleObj name="Equation" r:id="rId12" imgW="1637589" imgH="25389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3108522"/>
                        <a:ext cx="2746149" cy="431082"/>
                      </a:xfrm>
                      <a:prstGeom prst="rect">
                        <a:avLst/>
                      </a:prstGeom>
                      <a:noFill/>
                    </p:spPr>
                  </p:pic>
                </p:oleObj>
              </mc:Fallback>
            </mc:AlternateContent>
          </a:graphicData>
        </a:graphic>
      </p:graphicFrame>
      <p:sp>
        <p:nvSpPr>
          <p:cNvPr id="32" name="Rectangle 20"/>
          <p:cNvSpPr>
            <a:spLocks noChangeArrowheads="1"/>
          </p:cNvSpPr>
          <p:nvPr/>
        </p:nvSpPr>
        <p:spPr bwMode="auto">
          <a:xfrm>
            <a:off x="457200" y="38537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 name="Object 32"/>
          <p:cNvGraphicFramePr>
            <a:graphicFrameLocks noChangeAspect="1"/>
          </p:cNvGraphicFramePr>
          <p:nvPr>
            <p:extLst>
              <p:ext uri="{D42A27DB-BD31-4B8C-83A1-F6EECF244321}">
                <p14:modId xmlns:p14="http://schemas.microsoft.com/office/powerpoint/2010/main" val="3985826599"/>
              </p:ext>
            </p:extLst>
          </p:nvPr>
        </p:nvGraphicFramePr>
        <p:xfrm>
          <a:off x="286893" y="3750047"/>
          <a:ext cx="4132707" cy="491122"/>
        </p:xfrm>
        <a:graphic>
          <a:graphicData uri="http://schemas.openxmlformats.org/presentationml/2006/ole">
            <mc:AlternateContent xmlns:mc="http://schemas.openxmlformats.org/markup-compatibility/2006">
              <mc:Choice xmlns:v="urn:schemas-microsoft-com:vml" Requires="v">
                <p:oleObj name="Equation" r:id="rId14" imgW="1803240" imgH="215640" progId="Equation.3">
                  <p:embed/>
                </p:oleObj>
              </mc:Choice>
              <mc:Fallback>
                <p:oleObj name="Equation" r:id="rId14" imgW="1803240" imgH="215640" progId="Equation.3">
                  <p:embed/>
                  <p:pic>
                    <p:nvPicPr>
                      <p:cNvPr id="0" name="Object 19"/>
                      <p:cNvPicPr>
                        <a:picLocks noChangeAspect="1" noChangeArrowheads="1"/>
                      </p:cNvPicPr>
                      <p:nvPr/>
                    </p:nvPicPr>
                    <p:blipFill>
                      <a:blip r:embed="rId15"/>
                      <a:srcRect/>
                      <a:stretch>
                        <a:fillRect/>
                      </a:stretch>
                    </p:blipFill>
                    <p:spPr bwMode="auto">
                      <a:xfrm>
                        <a:off x="286893" y="3750047"/>
                        <a:ext cx="4132707" cy="491122"/>
                      </a:xfrm>
                      <a:prstGeom prst="rect">
                        <a:avLst/>
                      </a:prstGeom>
                      <a:noFill/>
                    </p:spPr>
                  </p:pic>
                </p:oleObj>
              </mc:Fallback>
            </mc:AlternateContent>
          </a:graphicData>
        </a:graphic>
      </p:graphicFrame>
      <p:sp>
        <p:nvSpPr>
          <p:cNvPr id="34"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5" name="Object 34"/>
          <p:cNvGraphicFramePr>
            <a:graphicFrameLocks noChangeAspect="1"/>
          </p:cNvGraphicFramePr>
          <p:nvPr>
            <p:extLst>
              <p:ext uri="{D42A27DB-BD31-4B8C-83A1-F6EECF244321}">
                <p14:modId xmlns:p14="http://schemas.microsoft.com/office/powerpoint/2010/main" val="1518088505"/>
              </p:ext>
            </p:extLst>
          </p:nvPr>
        </p:nvGraphicFramePr>
        <p:xfrm>
          <a:off x="311606" y="4354588"/>
          <a:ext cx="3265676" cy="470538"/>
        </p:xfrm>
        <a:graphic>
          <a:graphicData uri="http://schemas.openxmlformats.org/presentationml/2006/ole">
            <mc:AlternateContent xmlns:mc="http://schemas.openxmlformats.org/markup-compatibility/2006">
              <mc:Choice xmlns:v="urn:schemas-microsoft-com:vml" Requires="v">
                <p:oleObj name="Equation" r:id="rId16" imgW="1473120" imgH="215640" progId="Equation.3">
                  <p:embed/>
                </p:oleObj>
              </mc:Choice>
              <mc:Fallback>
                <p:oleObj name="Equation" r:id="rId16" imgW="1473120" imgH="215640" progId="Equation.3">
                  <p:embed/>
                  <p:pic>
                    <p:nvPicPr>
                      <p:cNvPr id="0" name="Object 26"/>
                      <p:cNvPicPr>
                        <a:picLocks noChangeAspect="1" noChangeArrowheads="1"/>
                      </p:cNvPicPr>
                      <p:nvPr/>
                    </p:nvPicPr>
                    <p:blipFill>
                      <a:blip r:embed="rId17"/>
                      <a:srcRect/>
                      <a:stretch>
                        <a:fillRect/>
                      </a:stretch>
                    </p:blipFill>
                    <p:spPr bwMode="auto">
                      <a:xfrm>
                        <a:off x="311606" y="4354588"/>
                        <a:ext cx="3265676" cy="470538"/>
                      </a:xfrm>
                      <a:prstGeom prst="rect">
                        <a:avLst/>
                      </a:prstGeom>
                      <a:noFill/>
                    </p:spPr>
                  </p:pic>
                </p:oleObj>
              </mc:Fallback>
            </mc:AlternateContent>
          </a:graphicData>
        </a:graphic>
      </p:graphicFrame>
      <p:sp>
        <p:nvSpPr>
          <p:cNvPr id="36"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37" name="Object 36"/>
              <p:cNvSpPr txBox="1"/>
              <p:nvPr/>
            </p:nvSpPr>
            <p:spPr bwMode="auto">
              <a:xfrm>
                <a:off x="315913" y="4902200"/>
                <a:ext cx="3281362"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=&gt;</m:t>
                      </m:r>
                      <m:r>
                        <a:rPr lang="en-US" i="1" smtClean="0">
                          <a:solidFill>
                            <a:srgbClr val="000000"/>
                          </a:solidFill>
                          <a:latin typeface="Cambria Math" panose="02040503050406030204" pitchFamily="18" charset="0"/>
                        </a:rPr>
                        <m:t>𝛽</m:t>
                      </m:r>
                      <m:r>
                        <a:rPr lang="en-US" i="1" smtClean="0">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𝑋</m:t>
                          </m:r>
                        </m:e>
                        <m:sup>
                          <m:r>
                            <a:rPr lang="en-US" i="1">
                              <a:solidFill>
                                <a:srgbClr val="000000"/>
                              </a:solidFill>
                              <a:latin typeface="Cambria Math" panose="02040503050406030204" pitchFamily="18" charset="0"/>
                            </a:rPr>
                            <m:t>𝑇</m:t>
                          </m:r>
                        </m:sup>
                      </m:sSup>
                      <m:r>
                        <a:rPr lang="en-US" i="1">
                          <a:solidFill>
                            <a:srgbClr val="000000"/>
                          </a:solidFill>
                          <a:latin typeface="Cambria Math" panose="02040503050406030204" pitchFamily="18" charset="0"/>
                        </a:rPr>
                        <m:t>𝑋</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𝜆</m:t>
                      </m:r>
                      <m:r>
                        <a:rPr lang="en-US" i="1">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M</m:t>
                          </m:r>
                        </m:e>
                        <m:sub>
                          <m:r>
                            <a:rPr lang="en-US" i="1">
                              <a:solidFill>
                                <a:srgbClr val="000000"/>
                              </a:solidFill>
                              <a:latin typeface="Cambria Math" panose="02040503050406030204" pitchFamily="18" charset="0"/>
                            </a:rPr>
                            <m:t>𝜆</m:t>
                          </m:r>
                        </m:sub>
                      </m:sSub>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m:t>
                          </m:r>
                        </m:e>
                        <m:sup>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m:t>
                          </m:r>
                        </m:sup>
                      </m:sSup>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𝑋</m:t>
                          </m:r>
                        </m:e>
                        <m:sup>
                          <m:r>
                            <a:rPr lang="en-US" i="1">
                              <a:solidFill>
                                <a:srgbClr val="000000"/>
                              </a:solidFill>
                              <a:latin typeface="Cambria Math" panose="02040503050406030204" pitchFamily="18" charset="0"/>
                            </a:rPr>
                            <m:t>𝑇</m:t>
                          </m:r>
                        </m:sup>
                      </m:sSup>
                      <m:r>
                        <a:rPr lang="en-US" i="1">
                          <a:solidFill>
                            <a:srgbClr val="000000"/>
                          </a:solidFill>
                          <a:latin typeface="Cambria Math" panose="02040503050406030204" pitchFamily="18" charset="0"/>
                        </a:rPr>
                        <m:t>𝑦</m:t>
                      </m:r>
                    </m:oMath>
                  </m:oMathPara>
                </a14:m>
                <a:endParaRPr lang="en-US" dirty="0"/>
              </a:p>
            </p:txBody>
          </p:sp>
        </mc:Choice>
        <mc:Fallback xmlns="">
          <p:sp>
            <p:nvSpPr>
              <p:cNvPr id="37" name="Object 36"/>
              <p:cNvSpPr txBox="1">
                <a:spLocks noRot="1" noChangeAspect="1" noMove="1" noResize="1" noEditPoints="1" noAdjustHandles="1" noChangeArrowheads="1" noChangeShapeType="1" noTextEdit="1"/>
              </p:cNvSpPr>
              <p:nvPr/>
            </p:nvSpPr>
            <p:spPr bwMode="auto">
              <a:xfrm>
                <a:off x="315913" y="4902200"/>
                <a:ext cx="3281362" cy="457200"/>
              </a:xfrm>
              <a:prstGeom prst="rect">
                <a:avLst/>
              </a:prstGeom>
              <a:blipFill>
                <a:blip r:embed="rId18"/>
                <a:stretch>
                  <a:fillRect/>
                </a:stretch>
              </a:blipFill>
            </p:spPr>
            <p:txBody>
              <a:bodyPr/>
              <a:lstStyle/>
              <a:p>
                <a:r>
                  <a:rPr lang="en-US">
                    <a:noFill/>
                  </a:rPr>
                  <a:t> </a:t>
                </a:r>
              </a:p>
            </p:txBody>
          </p:sp>
        </mc:Fallback>
      </mc:AlternateContent>
      <p:sp>
        <p:nvSpPr>
          <p:cNvPr id="39" name="TextBox 38"/>
          <p:cNvSpPr txBox="1"/>
          <p:nvPr/>
        </p:nvSpPr>
        <p:spPr>
          <a:xfrm>
            <a:off x="3830632" y="4965855"/>
            <a:ext cx="1370997" cy="369332"/>
          </a:xfrm>
          <a:prstGeom prst="rect">
            <a:avLst/>
          </a:prstGeom>
          <a:noFill/>
        </p:spPr>
        <p:txBody>
          <a:bodyPr wrap="square" rtlCol="0">
            <a:spAutoFit/>
          </a:bodyPr>
          <a:lstStyle/>
          <a:p>
            <a:r>
              <a:rPr lang="en-US" dirty="0"/>
              <a:t>[Proved]</a:t>
            </a:r>
          </a:p>
        </p:txBody>
      </p:sp>
      <p:pic>
        <p:nvPicPr>
          <p:cNvPr id="5" name="Picture 4"/>
          <p:cNvPicPr>
            <a:picLocks noChangeAspect="1"/>
          </p:cNvPicPr>
          <p:nvPr/>
        </p:nvPicPr>
        <p:blipFill>
          <a:blip r:embed="rId19"/>
          <a:stretch>
            <a:fillRect/>
          </a:stretch>
        </p:blipFill>
        <p:spPr>
          <a:xfrm>
            <a:off x="321903" y="5631649"/>
            <a:ext cx="8364897" cy="683024"/>
          </a:xfrm>
          <a:prstGeom prst="rect">
            <a:avLst/>
          </a:prstGeom>
        </p:spPr>
      </p:pic>
    </p:spTree>
    <p:extLst>
      <p:ext uri="{BB962C8B-B14F-4D97-AF65-F5344CB8AC3E}">
        <p14:creationId xmlns:p14="http://schemas.microsoft.com/office/powerpoint/2010/main" val="31801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94129"/>
            <a:ext cx="8416926" cy="744071"/>
          </a:xfrm>
        </p:spPr>
        <p:txBody>
          <a:bodyPr/>
          <a:lstStyle/>
          <a:p>
            <a:r>
              <a:rPr lang="en-US" sz="3200" b="1" dirty="0"/>
              <a:t>Variation of the Regularization Term (1)</a:t>
            </a:r>
          </a:p>
        </p:txBody>
      </p:sp>
      <p:sp>
        <p:nvSpPr>
          <p:cNvPr id="3" name="Content Placeholder 2"/>
          <p:cNvSpPr>
            <a:spLocks noGrp="1"/>
          </p:cNvSpPr>
          <p:nvPr>
            <p:ph idx="1"/>
          </p:nvPr>
        </p:nvSpPr>
        <p:spPr>
          <a:xfrm>
            <a:off x="498475" y="838200"/>
            <a:ext cx="8147051" cy="5287963"/>
          </a:xfrm>
        </p:spPr>
        <p:txBody>
          <a:bodyPr/>
          <a:lstStyle/>
          <a:p>
            <a:r>
              <a:rPr lang="en-US" dirty="0"/>
              <a:t>We can rewrite RSS (</a:t>
            </a:r>
            <a:r>
              <a:rPr lang="en-US" dirty="0">
                <a:sym typeface="Symbol" panose="05050102010706020507" pitchFamily="18" charset="2"/>
              </a:rPr>
              <a:t></a:t>
            </a:r>
            <a:r>
              <a:rPr lang="en-US" dirty="0"/>
              <a:t>) in terms of more general </a:t>
            </a:r>
            <a:r>
              <a:rPr lang="en-US" dirty="0" err="1"/>
              <a:t>regularizer</a:t>
            </a:r>
            <a:r>
              <a:rPr lang="en-US" dirty="0"/>
              <a:t> as:</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33</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C9F121F-7CA7-49E3-83C9-653871EFD0F5}"/>
                  </a:ext>
                </a:extLst>
              </p:cNvPr>
              <p:cNvSpPr/>
              <p:nvPr/>
            </p:nvSpPr>
            <p:spPr>
              <a:xfrm>
                <a:off x="1149627" y="1663390"/>
                <a:ext cx="6553200" cy="6905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𝑅𝑆𝑆</m:t>
                      </m:r>
                      <m:d>
                        <m:dPr>
                          <m:ctrlPr>
                            <a:rPr lang="en-US" i="1">
                              <a:latin typeface="Cambria Math" panose="02040503050406030204" pitchFamily="18" charset="0"/>
                            </a:rPr>
                          </m:ctrlPr>
                        </m:dPr>
                        <m:e>
                          <m:r>
                            <a:rPr lang="en-US" i="1">
                              <a:latin typeface="Cambria Math" panose="02040503050406030204" pitchFamily="18" charset="0"/>
                            </a:rPr>
                            <m:t>𝛽</m:t>
                          </m:r>
                        </m:e>
                      </m:d>
                      <m:r>
                        <a:rPr lang="en-US" i="0">
                          <a:latin typeface="Cambria Math" panose="02040503050406030204" pitchFamily="18" charset="0"/>
                        </a:rPr>
                        <m:t>=</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𝑁</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0">
                                              <a:latin typeface="Cambria Math" panose="02040503050406030204" pitchFamily="18" charset="0"/>
                                            </a:rPr>
                                            <m:t>,</m:t>
                                          </m:r>
                                          <m:r>
                                            <a:rPr lang="en-US" i="1">
                                              <a:latin typeface="Cambria Math" panose="02040503050406030204" pitchFamily="18" charset="0"/>
                                            </a:rPr>
                                            <m:t>𝛽</m:t>
                                          </m:r>
                                        </m:e>
                                      </m:d>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i="0">
                                      <a:latin typeface="Cambria Math" panose="02040503050406030204" pitchFamily="18" charset="0"/>
                                    </a:rPr>
                                    <m:t>2</m:t>
                                  </m:r>
                                </m:sup>
                              </m:sSup>
                            </m:e>
                          </m:d>
                        </m:e>
                      </m:nary>
                      <m:r>
                        <a:rPr lang="en-US" i="0">
                          <a:latin typeface="Cambria Math" panose="02040503050406030204" pitchFamily="18" charset="0"/>
                        </a:rPr>
                        <m:t>+</m:t>
                      </m:r>
                      <m:r>
                        <a:rPr lang="en-US" i="1">
                          <a:latin typeface="Cambria Math" panose="02040503050406030204" pitchFamily="18" charset="0"/>
                        </a:rPr>
                        <m:t>𝜆</m:t>
                      </m:r>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𝑝</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e>
                              </m:d>
                            </m:e>
                            <m:sup>
                              <m:r>
                                <a:rPr lang="en-US" i="1">
                                  <a:latin typeface="Cambria Math" panose="02040503050406030204" pitchFamily="18" charset="0"/>
                                </a:rPr>
                                <m:t>𝑞</m:t>
                              </m:r>
                            </m:sup>
                          </m:sSup>
                        </m:e>
                      </m:nary>
                    </m:oMath>
                  </m:oMathPara>
                </a14:m>
                <a:endParaRPr lang="en-US" dirty="0"/>
              </a:p>
            </p:txBody>
          </p:sp>
        </mc:Choice>
        <mc:Fallback xmlns="">
          <p:sp>
            <p:nvSpPr>
              <p:cNvPr id="5" name="Rectangle 4">
                <a:extLst>
                  <a:ext uri="{FF2B5EF4-FFF2-40B4-BE49-F238E27FC236}">
                    <a16:creationId xmlns:a16="http://schemas.microsoft.com/office/drawing/2014/main" id="{7C9F121F-7CA7-49E3-83C9-653871EFD0F5}"/>
                  </a:ext>
                </a:extLst>
              </p:cNvPr>
              <p:cNvSpPr>
                <a:spLocks noRot="1" noChangeAspect="1" noMove="1" noResize="1" noEditPoints="1" noAdjustHandles="1" noChangeArrowheads="1" noChangeShapeType="1" noTextEdit="1"/>
              </p:cNvSpPr>
              <p:nvPr/>
            </p:nvSpPr>
            <p:spPr>
              <a:xfrm>
                <a:off x="1149627" y="1663390"/>
                <a:ext cx="6553200" cy="690574"/>
              </a:xfrm>
              <a:prstGeom prst="rect">
                <a:avLst/>
              </a:prstGeom>
              <a:blipFill>
                <a:blip r:embed="rId3"/>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67CA9DC-1916-4252-B9C8-0839A72A7DC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27363" y="3122080"/>
            <a:ext cx="7707037" cy="1840700"/>
          </a:xfrm>
          <a:prstGeom prst="rect">
            <a:avLst/>
          </a:prstGeom>
          <a:noFill/>
          <a:ln>
            <a:noFill/>
          </a:ln>
        </p:spPr>
      </p:pic>
      <p:sp>
        <p:nvSpPr>
          <p:cNvPr id="7" name="Rectangle 6">
            <a:extLst>
              <a:ext uri="{FF2B5EF4-FFF2-40B4-BE49-F238E27FC236}">
                <a16:creationId xmlns:a16="http://schemas.microsoft.com/office/drawing/2014/main" id="{6146EA60-3712-43F8-A3F1-6BFCCE58FED4}"/>
              </a:ext>
            </a:extLst>
          </p:cNvPr>
          <p:cNvSpPr/>
          <p:nvPr/>
        </p:nvSpPr>
        <p:spPr>
          <a:xfrm>
            <a:off x="465344" y="4993765"/>
            <a:ext cx="7916656" cy="646331"/>
          </a:xfrm>
          <a:prstGeom prst="rect">
            <a:avLst/>
          </a:prstGeom>
        </p:spPr>
        <p:txBody>
          <a:bodyPr wrap="square">
            <a:spAutoFit/>
          </a:bodyPr>
          <a:lstStyle/>
          <a:p>
            <a:pPr algn="just"/>
            <a:r>
              <a:rPr lang="en-US" b="1" dirty="0">
                <a:latin typeface="Times New Roman" panose="02020603050405020304" pitchFamily="18" charset="0"/>
                <a:ea typeface="Times New Roman" panose="02020603050405020304" pitchFamily="18" charset="0"/>
              </a:rPr>
              <a:t>Figure</a:t>
            </a:r>
            <a:r>
              <a:rPr lang="en-US" dirty="0">
                <a:latin typeface="Times New Roman" panose="02020603050405020304" pitchFamily="18" charset="0"/>
                <a:ea typeface="Times New Roman" panose="02020603050405020304" pitchFamily="18" charset="0"/>
              </a:rPr>
              <a:t>: Contours of the regularization term in (8) for various values of the parameter </a:t>
            </a:r>
            <a:r>
              <a:rPr lang="en-US" i="1" dirty="0">
                <a:latin typeface="Times New Roman" panose="02020603050405020304" pitchFamily="18" charset="0"/>
                <a:ea typeface="Times New Roman" panose="02020603050405020304" pitchFamily="18" charset="0"/>
              </a:rPr>
              <a:t>q</a:t>
            </a:r>
            <a:r>
              <a:rPr lang="en-US" dirty="0">
                <a:latin typeface="Times New Roman" panose="02020603050405020304" pitchFamily="18" charset="0"/>
                <a:ea typeface="Times New Roman" panose="02020603050405020304" pitchFamily="18" charset="0"/>
              </a:rPr>
              <a:t>.</a:t>
            </a:r>
          </a:p>
        </p:txBody>
      </p:sp>
      <p:sp>
        <p:nvSpPr>
          <p:cNvPr id="8" name="TextBox 7">
            <a:extLst>
              <a:ext uri="{FF2B5EF4-FFF2-40B4-BE49-F238E27FC236}">
                <a16:creationId xmlns:a16="http://schemas.microsoft.com/office/drawing/2014/main" id="{35A2729A-4BA9-4261-BB82-E19E9946846C}"/>
              </a:ext>
            </a:extLst>
          </p:cNvPr>
          <p:cNvSpPr txBox="1"/>
          <p:nvPr/>
        </p:nvSpPr>
        <p:spPr>
          <a:xfrm>
            <a:off x="7564576" y="1832245"/>
            <a:ext cx="609600"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2952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744071"/>
          </a:xfrm>
        </p:spPr>
        <p:txBody>
          <a:bodyPr/>
          <a:lstStyle/>
          <a:p>
            <a:r>
              <a:rPr lang="en-US" sz="3200" b="1" dirty="0"/>
              <a:t>Variation of the Regularization Term (2)</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34</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498475" y="1143001"/>
            <a:ext cx="8452784" cy="2585323"/>
          </a:xfrm>
          <a:prstGeom prst="rect">
            <a:avLst/>
          </a:prstGeom>
        </p:spPr>
        <p:txBody>
          <a:bodyPr wrap="square">
            <a:spAutoFit/>
          </a:bodyPr>
          <a:lstStyle/>
          <a:p>
            <a:r>
              <a:rPr lang="en-US" b="1" i="1" u="sng" dirty="0">
                <a:latin typeface="Times New Roman" panose="02020603050405020304" pitchFamily="18" charset="0"/>
                <a:ea typeface="Times New Roman" panose="02020603050405020304" pitchFamily="18" charset="0"/>
              </a:rPr>
              <a:t>q</a:t>
            </a:r>
            <a:r>
              <a:rPr lang="en-US" b="1" u="sng" dirty="0">
                <a:latin typeface="Times New Roman" panose="02020603050405020304" pitchFamily="18" charset="0"/>
                <a:ea typeface="Times New Roman" panose="02020603050405020304" pitchFamily="18" charset="0"/>
              </a:rPr>
              <a:t> = 2</a:t>
            </a:r>
            <a:r>
              <a:rPr lang="en-US" dirty="0">
                <a:latin typeface="Times New Roman" panose="02020603050405020304" pitchFamily="18" charset="0"/>
                <a:ea typeface="Times New Roman" panose="02020603050405020304" pitchFamily="18" charset="0"/>
              </a:rPr>
              <a:t>: </a:t>
            </a:r>
          </a:p>
          <a:p>
            <a:r>
              <a:rPr lang="en-US" dirty="0">
                <a:latin typeface="Times New Roman" panose="02020603050405020304" pitchFamily="18" charset="0"/>
                <a:ea typeface="Times New Roman" panose="02020603050405020304" pitchFamily="18" charset="0"/>
              </a:rPr>
              <a:t>        is a quadratic </a:t>
            </a:r>
            <a:r>
              <a:rPr lang="en-US" dirty="0" err="1">
                <a:latin typeface="Times New Roman" panose="02020603050405020304" pitchFamily="18" charset="0"/>
                <a:ea typeface="Times New Roman" panose="02020603050405020304" pitchFamily="18" charset="0"/>
              </a:rPr>
              <a:t>regularizer</a:t>
            </a:r>
            <a:r>
              <a:rPr lang="en-US" dirty="0">
                <a:latin typeface="Times New Roman" panose="02020603050405020304" pitchFamily="18" charset="0"/>
                <a:ea typeface="Times New Roman" panose="02020603050405020304" pitchFamily="18" charset="0"/>
              </a:rPr>
              <a:t>, known as: </a:t>
            </a:r>
          </a:p>
          <a:p>
            <a:r>
              <a:rPr lang="en-US" b="1" dirty="0">
                <a:latin typeface="Times New Roman" panose="02020603050405020304" pitchFamily="18" charset="0"/>
                <a:ea typeface="Times New Roman" panose="02020603050405020304" pitchFamily="18" charset="0"/>
              </a:rPr>
              <a:t>	- </a:t>
            </a:r>
            <a:r>
              <a:rPr lang="en-US" dirty="0">
                <a:latin typeface="Times New Roman" panose="02020603050405020304" pitchFamily="18" charset="0"/>
                <a:ea typeface="Times New Roman" panose="02020603050405020304" pitchFamily="18" charset="0"/>
              </a:rPr>
              <a:t>ridge regression,</a:t>
            </a:r>
            <a:r>
              <a:rPr lang="en-US" b="1" dirty="0">
                <a:latin typeface="Times New Roman" panose="02020603050405020304" pitchFamily="18" charset="0"/>
                <a:ea typeface="Times New Roman" panose="02020603050405020304" pitchFamily="18" charset="0"/>
              </a:rPr>
              <a:t> </a:t>
            </a:r>
          </a:p>
          <a:p>
            <a:r>
              <a:rPr lang="en-US" b="1" dirty="0">
                <a:latin typeface="Times New Roman" panose="02020603050405020304" pitchFamily="18" charset="0"/>
                <a:ea typeface="Times New Roman" panose="02020603050405020304" pitchFamily="18" charset="0"/>
              </a:rPr>
              <a:t>	- </a:t>
            </a:r>
            <a:r>
              <a:rPr lang="en-US" dirty="0">
                <a:latin typeface="Times New Roman" panose="02020603050405020304" pitchFamily="18" charset="0"/>
                <a:ea typeface="Times New Roman" panose="02020603050405020304" pitchFamily="18" charset="0"/>
              </a:rPr>
              <a:t>L</a:t>
            </a:r>
            <a:r>
              <a:rPr lang="en-US" baseline="-25000" dirty="0">
                <a:latin typeface="Times New Roman" panose="02020603050405020304" pitchFamily="18" charset="0"/>
                <a:ea typeface="Times New Roman" panose="02020603050405020304" pitchFamily="18" charset="0"/>
              </a:rPr>
              <a:t>2</a:t>
            </a:r>
            <a:r>
              <a:rPr lang="en-US" dirty="0">
                <a:latin typeface="Times New Roman" panose="02020603050405020304" pitchFamily="18" charset="0"/>
                <a:ea typeface="Times New Roman" panose="02020603050405020304" pitchFamily="18" charset="0"/>
              </a:rPr>
              <a:t> regularization, </a:t>
            </a:r>
          </a:p>
          <a:p>
            <a:r>
              <a:rPr lang="en-US" b="1" dirty="0">
                <a:latin typeface="Times New Roman" panose="02020603050405020304" pitchFamily="18" charset="0"/>
                <a:ea typeface="Times New Roman" panose="02020603050405020304" pitchFamily="18" charset="0"/>
              </a:rPr>
              <a:t>	- </a:t>
            </a:r>
            <a:r>
              <a:rPr lang="en-US" dirty="0">
                <a:latin typeface="Times New Roman" panose="02020603050405020304" pitchFamily="18" charset="0"/>
                <a:ea typeface="Times New Roman" panose="02020603050405020304" pitchFamily="18" charset="0"/>
              </a:rPr>
              <a:t>Tikhonov</a:t>
            </a:r>
            <a:r>
              <a:rPr lang="en-US" b="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regularization. </a:t>
            </a:r>
          </a:p>
          <a:p>
            <a:endParaRPr lang="en-US"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In the context of neural networks, this approach is called </a:t>
            </a:r>
            <a:r>
              <a:rPr lang="en-US" b="1" dirty="0">
                <a:latin typeface="Times New Roman" panose="02020603050405020304" pitchFamily="18" charset="0"/>
                <a:ea typeface="Times New Roman" panose="02020603050405020304" pitchFamily="18" charset="0"/>
              </a:rPr>
              <a:t>weight decay</a:t>
            </a:r>
            <a:r>
              <a:rPr lang="en-US" dirty="0">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ridge solutions are not equivariant under </a:t>
            </a:r>
            <a:r>
              <a:rPr lang="en-US" dirty="0">
                <a:solidFill>
                  <a:srgbClr val="FF0000"/>
                </a:solidFill>
                <a:latin typeface="Times New Roman" panose="02020603050405020304" pitchFamily="18" charset="0"/>
                <a:ea typeface="Times New Roman" panose="02020603050405020304" pitchFamily="18" charset="0"/>
              </a:rPr>
              <a:t>scaling</a:t>
            </a:r>
            <a:r>
              <a:rPr lang="en-US" dirty="0">
                <a:latin typeface="Times New Roman" panose="02020603050405020304" pitchFamily="18" charset="0"/>
                <a:ea typeface="Times New Roman" panose="02020603050405020304" pitchFamily="18" charset="0"/>
              </a:rPr>
              <a:t> of the inputs, and so one normally standardizes the inputs before solving. </a:t>
            </a:r>
            <a:endParaRPr lang="en-US" dirty="0"/>
          </a:p>
        </p:txBody>
      </p:sp>
      <p:sp>
        <p:nvSpPr>
          <p:cNvPr id="13" name="Rectangle 12">
            <a:extLst>
              <a:ext uri="{FF2B5EF4-FFF2-40B4-BE49-F238E27FC236}">
                <a16:creationId xmlns:a16="http://schemas.microsoft.com/office/drawing/2014/main" id="{6928D31D-347B-4426-B1B8-C462F0338738}"/>
              </a:ext>
            </a:extLst>
          </p:cNvPr>
          <p:cNvSpPr/>
          <p:nvPr/>
        </p:nvSpPr>
        <p:spPr>
          <a:xfrm>
            <a:off x="661399" y="4419600"/>
            <a:ext cx="8452784" cy="1754326"/>
          </a:xfrm>
          <a:prstGeom prst="rect">
            <a:avLst/>
          </a:prstGeom>
        </p:spPr>
        <p:txBody>
          <a:bodyPr wrap="square">
            <a:spAutoFit/>
          </a:bodyPr>
          <a:lstStyle/>
          <a:p>
            <a:r>
              <a:rPr lang="en-US" b="1" i="1" u="sng" dirty="0">
                <a:latin typeface="Times New Roman" panose="02020603050405020304" pitchFamily="18" charset="0"/>
                <a:ea typeface="Times New Roman" panose="02020603050405020304" pitchFamily="18" charset="0"/>
              </a:rPr>
              <a:t>q</a:t>
            </a:r>
            <a:r>
              <a:rPr lang="en-US" b="1" u="sng" dirty="0">
                <a:latin typeface="Times New Roman" panose="02020603050405020304" pitchFamily="18" charset="0"/>
                <a:ea typeface="Times New Roman" panose="02020603050405020304" pitchFamily="18" charset="0"/>
              </a:rPr>
              <a:t> = 1</a:t>
            </a:r>
            <a:r>
              <a:rPr lang="en-US" dirty="0">
                <a:latin typeface="Times New Roman" panose="02020603050405020304" pitchFamily="18" charset="0"/>
                <a:ea typeface="Times New Roman" panose="02020603050405020304" pitchFamily="18" charset="0"/>
              </a:rPr>
              <a:t>: </a:t>
            </a:r>
          </a:p>
          <a:p>
            <a:r>
              <a:rPr lang="en-US" dirty="0">
                <a:latin typeface="Times New Roman" panose="02020603050405020304" pitchFamily="18" charset="0"/>
                <a:ea typeface="Times New Roman" panose="02020603050405020304" pitchFamily="18" charset="0"/>
              </a:rPr>
              <a:t>        is known as: </a:t>
            </a:r>
          </a:p>
          <a:p>
            <a:r>
              <a:rPr lang="en-US" b="1" dirty="0">
                <a:latin typeface="Times New Roman" panose="02020603050405020304" pitchFamily="18" charset="0"/>
                <a:ea typeface="Times New Roman" panose="02020603050405020304" pitchFamily="18" charset="0"/>
              </a:rPr>
              <a:t>	- </a:t>
            </a:r>
            <a:r>
              <a:rPr lang="en-US" dirty="0">
                <a:latin typeface="Times New Roman" panose="02020603050405020304" pitchFamily="18" charset="0"/>
                <a:ea typeface="Times New Roman" panose="02020603050405020304" pitchFamily="18" charset="0"/>
              </a:rPr>
              <a:t>L</a:t>
            </a:r>
            <a:r>
              <a:rPr lang="en-US" baseline="-25000" dirty="0">
                <a:latin typeface="Times New Roman" panose="02020603050405020304" pitchFamily="18" charset="0"/>
                <a:ea typeface="Times New Roman" panose="02020603050405020304" pitchFamily="18" charset="0"/>
              </a:rPr>
              <a:t>1</a:t>
            </a:r>
            <a:r>
              <a:rPr lang="en-US" dirty="0">
                <a:latin typeface="Times New Roman" panose="02020603050405020304" pitchFamily="18" charset="0"/>
                <a:ea typeface="Times New Roman" panose="02020603050405020304" pitchFamily="18" charset="0"/>
              </a:rPr>
              <a:t> regularization, </a:t>
            </a:r>
          </a:p>
          <a:p>
            <a:r>
              <a:rPr lang="en-US" b="1" dirty="0">
                <a:latin typeface="Times New Roman" panose="02020603050405020304" pitchFamily="18" charset="0"/>
                <a:ea typeface="Times New Roman" panose="02020603050405020304" pitchFamily="18" charset="0"/>
              </a:rPr>
              <a:t>	- </a:t>
            </a:r>
            <a:r>
              <a:rPr lang="en-US" dirty="0">
                <a:latin typeface="Times New Roman" panose="02020603050405020304" pitchFamily="18" charset="0"/>
                <a:ea typeface="Times New Roman" panose="02020603050405020304" pitchFamily="18" charset="0"/>
              </a:rPr>
              <a:t>lasso</a:t>
            </a:r>
            <a:r>
              <a:rPr lang="en-US" b="1" dirty="0">
                <a:latin typeface="Times New Roman" panose="02020603050405020304" pitchFamily="18" charset="0"/>
                <a:ea typeface="Times New Roman" panose="02020603050405020304" pitchFamily="18" charset="0"/>
              </a:rPr>
              <a:t> </a:t>
            </a:r>
            <a:r>
              <a:rPr lang="en-US" dirty="0"/>
              <a:t>(</a:t>
            </a:r>
            <a:r>
              <a:rPr lang="en-US" u="sng" dirty="0"/>
              <a:t>l</a:t>
            </a:r>
            <a:r>
              <a:rPr lang="en-US" dirty="0"/>
              <a:t>east </a:t>
            </a:r>
            <a:r>
              <a:rPr lang="en-US" u="sng" dirty="0"/>
              <a:t>a</a:t>
            </a:r>
            <a:r>
              <a:rPr lang="en-US" dirty="0"/>
              <a:t>bsolute </a:t>
            </a:r>
            <a:r>
              <a:rPr lang="en-US" u="sng" dirty="0"/>
              <a:t>s</a:t>
            </a:r>
            <a:r>
              <a:rPr lang="en-US" dirty="0"/>
              <a:t>hrinkage and </a:t>
            </a:r>
            <a:r>
              <a:rPr lang="en-US" u="sng" dirty="0"/>
              <a:t>s</a:t>
            </a:r>
            <a:r>
              <a:rPr lang="en-US" dirty="0"/>
              <a:t>election </a:t>
            </a:r>
            <a:r>
              <a:rPr lang="en-US" u="sng" dirty="0"/>
              <a:t>o</a:t>
            </a:r>
            <a:r>
              <a:rPr lang="en-US" dirty="0"/>
              <a:t>perator),</a:t>
            </a:r>
          </a:p>
          <a:p>
            <a:r>
              <a:rPr lang="en-US" dirty="0">
                <a:latin typeface="Times New Roman" panose="02020603050405020304" pitchFamily="18" charset="0"/>
                <a:ea typeface="Times New Roman" panose="02020603050405020304" pitchFamily="18" charset="0"/>
              </a:rPr>
              <a:t>	- </a:t>
            </a:r>
            <a:r>
              <a:rPr lang="en-US" dirty="0"/>
              <a:t>basis pursuit</a:t>
            </a:r>
            <a:r>
              <a:rPr lang="en-US" b="1" dirty="0"/>
              <a:t>.</a:t>
            </a:r>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115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744071"/>
          </a:xfrm>
        </p:spPr>
        <p:txBody>
          <a:bodyPr/>
          <a:lstStyle/>
          <a:p>
            <a:r>
              <a:rPr lang="en-US" sz="3200" b="1" dirty="0"/>
              <a:t>Variation of the Regularization Term (3)</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35</a:t>
            </a:fld>
            <a:endParaRPr lang="en-US"/>
          </a:p>
        </p:txBody>
      </p:sp>
      <p:pic>
        <p:nvPicPr>
          <p:cNvPr id="11" name="Picture 10">
            <a:extLst>
              <a:ext uri="{FF2B5EF4-FFF2-40B4-BE49-F238E27FC236}">
                <a16:creationId xmlns:a16="http://schemas.microsoft.com/office/drawing/2014/main" id="{E48D13B4-CD1D-4E92-A129-8471C385A4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96470" y="1410679"/>
            <a:ext cx="5364798" cy="3505200"/>
          </a:xfrm>
          <a:prstGeom prst="rect">
            <a:avLst/>
          </a:prstGeom>
          <a:noFill/>
          <a:ln>
            <a:noFill/>
          </a:ln>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3848858-9C4B-42BB-9E62-9A7983D5D930}"/>
                  </a:ext>
                </a:extLst>
              </p:cNvPr>
              <p:cNvSpPr/>
              <p:nvPr/>
            </p:nvSpPr>
            <p:spPr>
              <a:xfrm>
                <a:off x="430676" y="5165267"/>
                <a:ext cx="8305800" cy="1200329"/>
              </a:xfrm>
              <a:prstGeom prst="rect">
                <a:avLst/>
              </a:prstGeom>
            </p:spPr>
            <p:txBody>
              <a:bodyPr wrap="square">
                <a:spAutoFit/>
              </a:bodyPr>
              <a:lstStyle/>
              <a:p>
                <a:pPr algn="just"/>
                <a:r>
                  <a:rPr lang="en-US" b="1" dirty="0">
                    <a:latin typeface="Times New Roman" panose="02020603050405020304" pitchFamily="18" charset="0"/>
                    <a:ea typeface="Times New Roman" panose="02020603050405020304" pitchFamily="18" charset="0"/>
                  </a:rPr>
                  <a:t>Figure</a:t>
                </a:r>
                <a:r>
                  <a:rPr lang="en-US" dirty="0">
                    <a:latin typeface="Times New Roman" panose="02020603050405020304" pitchFamily="18" charset="0"/>
                    <a:ea typeface="Times New Roman" panose="02020603050405020304" pitchFamily="18" charset="0"/>
                  </a:rPr>
                  <a:t>: Plot of the contours of the unregularized error function (blue) along with the constraint region (solid area) for the </a:t>
                </a:r>
                <a:r>
                  <a:rPr lang="en-US" u="sng" dirty="0">
                    <a:latin typeface="Times New Roman" panose="02020603050405020304" pitchFamily="18" charset="0"/>
                    <a:ea typeface="Times New Roman" panose="02020603050405020304" pitchFamily="18" charset="0"/>
                  </a:rPr>
                  <a:t>quadratic </a:t>
                </a:r>
                <a:r>
                  <a:rPr lang="en-US" u="sng" dirty="0" err="1">
                    <a:latin typeface="Times New Roman" panose="02020603050405020304" pitchFamily="18" charset="0"/>
                    <a:ea typeface="Times New Roman" panose="02020603050405020304" pitchFamily="18" charset="0"/>
                  </a:rPr>
                  <a:t>regularizer</a:t>
                </a:r>
                <a:r>
                  <a:rPr lang="en-US" u="sng" dirty="0">
                    <a:latin typeface="Times New Roman" panose="02020603050405020304" pitchFamily="18" charset="0"/>
                    <a:ea typeface="Times New Roman" panose="02020603050405020304" pitchFamily="18" charset="0"/>
                  </a:rPr>
                  <a:t> </a:t>
                </a:r>
                <a:r>
                  <a:rPr lang="en-US" i="1" u="sng" dirty="0">
                    <a:latin typeface="Times New Roman" panose="02020603050405020304" pitchFamily="18" charset="0"/>
                    <a:ea typeface="Times New Roman" panose="02020603050405020304" pitchFamily="18" charset="0"/>
                  </a:rPr>
                  <a:t>q</a:t>
                </a:r>
                <a:r>
                  <a:rPr lang="en-US" u="sng" dirty="0">
                    <a:latin typeface="Times New Roman" panose="02020603050405020304" pitchFamily="18" charset="0"/>
                    <a:ea typeface="Times New Roman" panose="02020603050405020304" pitchFamily="18" charset="0"/>
                  </a:rPr>
                  <a:t> = 2 on the left </a:t>
                </a:r>
                <a:r>
                  <a:rPr lang="en-US" dirty="0">
                    <a:latin typeface="Times New Roman" panose="02020603050405020304" pitchFamily="18" charset="0"/>
                    <a:ea typeface="Times New Roman" panose="02020603050405020304" pitchFamily="18" charset="0"/>
                  </a:rPr>
                  <a:t>and the </a:t>
                </a:r>
                <a:r>
                  <a:rPr lang="en-US" u="sng" dirty="0">
                    <a:latin typeface="Times New Roman" panose="02020603050405020304" pitchFamily="18" charset="0"/>
                    <a:ea typeface="Times New Roman" panose="02020603050405020304" pitchFamily="18" charset="0"/>
                  </a:rPr>
                  <a:t>lasso </a:t>
                </a:r>
                <a:r>
                  <a:rPr lang="en-US" u="sng" dirty="0" err="1">
                    <a:latin typeface="Times New Roman" panose="02020603050405020304" pitchFamily="18" charset="0"/>
                    <a:ea typeface="Times New Roman" panose="02020603050405020304" pitchFamily="18" charset="0"/>
                  </a:rPr>
                  <a:t>regularizer</a:t>
                </a:r>
                <a:r>
                  <a:rPr lang="en-US" u="sng" dirty="0">
                    <a:latin typeface="Times New Roman" panose="02020603050405020304" pitchFamily="18" charset="0"/>
                    <a:ea typeface="Times New Roman" panose="02020603050405020304" pitchFamily="18" charset="0"/>
                  </a:rPr>
                  <a:t> </a:t>
                </a:r>
                <a:r>
                  <a:rPr lang="en-US" i="1" u="sng" dirty="0">
                    <a:latin typeface="Times New Roman" panose="02020603050405020304" pitchFamily="18" charset="0"/>
                    <a:ea typeface="Times New Roman" panose="02020603050405020304" pitchFamily="18" charset="0"/>
                  </a:rPr>
                  <a:t>q</a:t>
                </a:r>
                <a:r>
                  <a:rPr lang="en-US" u="sng" dirty="0">
                    <a:latin typeface="Times New Roman" panose="02020603050405020304" pitchFamily="18" charset="0"/>
                    <a:ea typeface="Times New Roman" panose="02020603050405020304" pitchFamily="18" charset="0"/>
                  </a:rPr>
                  <a:t> = 1 on the right</a:t>
                </a:r>
                <a:r>
                  <a:rPr lang="en-US" dirty="0">
                    <a:latin typeface="Times New Roman" panose="02020603050405020304" pitchFamily="18" charset="0"/>
                    <a:ea typeface="Times New Roman" panose="02020603050405020304" pitchFamily="18" charset="0"/>
                  </a:rPr>
                  <a:t>, in which the optimum value for the parameter vector </a:t>
                </a:r>
                <a:r>
                  <a:rPr lang="en-US" dirty="0">
                    <a:latin typeface="Times New Roman" panose="02020603050405020304" pitchFamily="18" charset="0"/>
                    <a:ea typeface="Times New Roman" panose="02020603050405020304" pitchFamily="18" charset="0"/>
                    <a:sym typeface="Symbol" panose="05050102010706020507" pitchFamily="18" charset="2"/>
                  </a:rPr>
                  <a:t></a:t>
                </a:r>
                <a:r>
                  <a:rPr lang="en-US" dirty="0">
                    <a:latin typeface="Times New Roman" panose="02020603050405020304" pitchFamily="18" charset="0"/>
                    <a:ea typeface="Times New Roman" panose="02020603050405020304" pitchFamily="18" charset="0"/>
                  </a:rPr>
                  <a:t> is denoted by </a:t>
                </a:r>
                <a:r>
                  <a:rPr lang="en-US" dirty="0">
                    <a:latin typeface="Times New Roman" panose="02020603050405020304" pitchFamily="18" charset="0"/>
                    <a:ea typeface="Times New Roman" panose="02020603050405020304" pitchFamily="18" charset="0"/>
                    <a:sym typeface="Symbol" panose="05050102010706020507" pitchFamily="18" charset="2"/>
                  </a:rPr>
                  <a:t></a:t>
                </a:r>
                <a:r>
                  <a:rPr lang="en-US" b="1" baseline="30000"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The lasso gives a sparse solution in which </a:t>
                </a:r>
                <a14:m>
                  <m:oMath xmlns:m="http://schemas.openxmlformats.org/officeDocument/2006/math">
                    <m:sSubSup>
                      <m:sSubSupPr>
                        <m:ctrlPr>
                          <a:rPr lang="en-US" i="1">
                            <a:latin typeface="Cambria Math" panose="02040503050406030204" pitchFamily="18" charset="0"/>
                            <a:ea typeface="Times New Roman" panose="02020603050405020304" pitchFamily="18" charset="0"/>
                          </a:rPr>
                        </m:ctrlPr>
                      </m:sSubSupPr>
                      <m:e>
                        <m:r>
                          <a:rPr lang="en-US" i="1">
                            <a:latin typeface="Cambria Math" panose="02040503050406030204" pitchFamily="18" charset="0"/>
                            <a:ea typeface="Times New Roman" panose="02020603050405020304" pitchFamily="18" charset="0"/>
                          </a:rPr>
                          <m:t>𝛽</m:t>
                        </m:r>
                      </m:e>
                      <m:sub>
                        <m:r>
                          <a:rPr lang="en-US" i="1">
                            <a:latin typeface="Cambria Math" panose="02040503050406030204" pitchFamily="18" charset="0"/>
                            <a:ea typeface="Times New Roman" panose="02020603050405020304" pitchFamily="18" charset="0"/>
                          </a:rPr>
                          <m:t>1</m:t>
                        </m:r>
                      </m:sub>
                      <m:sup>
                        <m:r>
                          <a:rPr lang="en-US" i="1">
                            <a:latin typeface="Cambria Math" panose="02040503050406030204" pitchFamily="18" charset="0"/>
                            <a:ea typeface="Times New Roman" panose="02020603050405020304" pitchFamily="18" charset="0"/>
                          </a:rPr>
                          <m:t>∗</m:t>
                        </m:r>
                      </m:sup>
                    </m:sSubSup>
                  </m:oMath>
                </a14:m>
                <a:r>
                  <a:rPr lang="en-US" dirty="0">
                    <a:latin typeface="Times New Roman" panose="02020603050405020304" pitchFamily="18" charset="0"/>
                    <a:ea typeface="Times New Roman" panose="02020603050405020304" pitchFamily="18" charset="0"/>
                  </a:rPr>
                  <a:t> = 0.</a:t>
                </a:r>
              </a:p>
            </p:txBody>
          </p:sp>
        </mc:Choice>
        <mc:Fallback xmlns="">
          <p:sp>
            <p:nvSpPr>
              <p:cNvPr id="12" name="Rectangle 11">
                <a:extLst>
                  <a:ext uri="{FF2B5EF4-FFF2-40B4-BE49-F238E27FC236}">
                    <a16:creationId xmlns:a16="http://schemas.microsoft.com/office/drawing/2014/main" id="{A3848858-9C4B-42BB-9E62-9A7983D5D930}"/>
                  </a:ext>
                </a:extLst>
              </p:cNvPr>
              <p:cNvSpPr>
                <a:spLocks noRot="1" noChangeAspect="1" noMove="1" noResize="1" noEditPoints="1" noAdjustHandles="1" noChangeArrowheads="1" noChangeShapeType="1" noTextEdit="1"/>
              </p:cNvSpPr>
              <p:nvPr/>
            </p:nvSpPr>
            <p:spPr>
              <a:xfrm>
                <a:off x="430676" y="5165267"/>
                <a:ext cx="8305800" cy="1200329"/>
              </a:xfrm>
              <a:prstGeom prst="rect">
                <a:avLst/>
              </a:prstGeom>
              <a:blipFill>
                <a:blip r:embed="rId4"/>
                <a:stretch>
                  <a:fillRect l="-661" t="-2538" r="-587" b="-710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ACFC260-1B75-4E81-8D14-0E916E0980CE}"/>
              </a:ext>
            </a:extLst>
          </p:cNvPr>
          <p:cNvSpPr txBox="1"/>
          <p:nvPr/>
        </p:nvSpPr>
        <p:spPr>
          <a:xfrm rot="18931126">
            <a:off x="7735859" y="1782901"/>
            <a:ext cx="1230590" cy="923330"/>
          </a:xfrm>
          <a:prstGeom prst="rect">
            <a:avLst/>
          </a:prstGeom>
          <a:noFill/>
          <a:ln>
            <a:solidFill>
              <a:srgbClr val="002060"/>
            </a:solidFill>
          </a:ln>
        </p:spPr>
        <p:txBody>
          <a:bodyPr wrap="square" rtlCol="0">
            <a:spAutoFit/>
          </a:bodyPr>
          <a:lstStyle/>
          <a:p>
            <a:r>
              <a:rPr lang="en-US" dirty="0">
                <a:latin typeface="Times New Roman" panose="02020603050405020304" pitchFamily="18" charset="0"/>
                <a:ea typeface="Times New Roman" panose="02020603050405020304" pitchFamily="18" charset="0"/>
              </a:rPr>
              <a:t>lasso </a:t>
            </a:r>
            <a:r>
              <a:rPr lang="en-US" dirty="0" err="1">
                <a:latin typeface="Times New Roman" panose="02020603050405020304" pitchFamily="18" charset="0"/>
                <a:ea typeface="Times New Roman" panose="02020603050405020304" pitchFamily="18" charset="0"/>
              </a:rPr>
              <a:t>regularizer</a:t>
            </a:r>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q</a:t>
            </a:r>
            <a:r>
              <a:rPr lang="en-US" dirty="0">
                <a:latin typeface="Times New Roman" panose="02020603050405020304" pitchFamily="18" charset="0"/>
                <a:ea typeface="Times New Roman" panose="02020603050405020304" pitchFamily="18" charset="0"/>
              </a:rPr>
              <a:t> = 1</a:t>
            </a:r>
            <a:endParaRPr lang="en-US" dirty="0"/>
          </a:p>
        </p:txBody>
      </p:sp>
      <p:cxnSp>
        <p:nvCxnSpPr>
          <p:cNvPr id="16" name="Straight Arrow Connector 15">
            <a:extLst>
              <a:ext uri="{FF2B5EF4-FFF2-40B4-BE49-F238E27FC236}">
                <a16:creationId xmlns:a16="http://schemas.microsoft.com/office/drawing/2014/main" id="{C10B9E11-31C8-448C-BB7C-60777E9F6D13}"/>
              </a:ext>
            </a:extLst>
          </p:cNvPr>
          <p:cNvCxnSpPr>
            <a:cxnSpLocks/>
            <a:stCxn id="15" idx="1"/>
          </p:cNvCxnSpPr>
          <p:nvPr/>
        </p:nvCxnSpPr>
        <p:spPr>
          <a:xfrm flipH="1">
            <a:off x="6671152" y="2675688"/>
            <a:ext cx="1241001" cy="1205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F33B36BD-A80D-477E-9D0A-2EB8210C858F}"/>
              </a:ext>
            </a:extLst>
          </p:cNvPr>
          <p:cNvSpPr txBox="1"/>
          <p:nvPr/>
        </p:nvSpPr>
        <p:spPr>
          <a:xfrm rot="2410519">
            <a:off x="609896" y="2230428"/>
            <a:ext cx="1190961" cy="923330"/>
          </a:xfrm>
          <a:prstGeom prst="rect">
            <a:avLst/>
          </a:prstGeom>
          <a:noFill/>
          <a:ln>
            <a:solidFill>
              <a:srgbClr val="002060"/>
            </a:solidFill>
          </a:ln>
        </p:spPr>
        <p:txBody>
          <a:bodyPr wrap="square" rtlCol="0">
            <a:spAutoFit/>
          </a:bodyPr>
          <a:lstStyle/>
          <a:p>
            <a:pPr algn="r"/>
            <a:r>
              <a:rPr lang="en-US" dirty="0">
                <a:latin typeface="Times New Roman" panose="02020603050405020304" pitchFamily="18" charset="0"/>
                <a:ea typeface="Times New Roman" panose="02020603050405020304" pitchFamily="18" charset="0"/>
              </a:rPr>
              <a:t>quadratic </a:t>
            </a:r>
            <a:r>
              <a:rPr lang="en-US" dirty="0" err="1">
                <a:latin typeface="Times New Roman" panose="02020603050405020304" pitchFamily="18" charset="0"/>
                <a:ea typeface="Times New Roman" panose="02020603050405020304" pitchFamily="18" charset="0"/>
              </a:rPr>
              <a:t>regularizer</a:t>
            </a:r>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q</a:t>
            </a:r>
            <a:r>
              <a:rPr lang="en-US" dirty="0">
                <a:latin typeface="Times New Roman" panose="02020603050405020304" pitchFamily="18" charset="0"/>
                <a:ea typeface="Times New Roman" panose="02020603050405020304" pitchFamily="18" charset="0"/>
              </a:rPr>
              <a:t> = 2</a:t>
            </a:r>
            <a:r>
              <a:rPr lang="en-US" dirty="0"/>
              <a:t> </a:t>
            </a:r>
          </a:p>
        </p:txBody>
      </p:sp>
      <p:cxnSp>
        <p:nvCxnSpPr>
          <p:cNvPr id="23" name="Straight Arrow Connector 22">
            <a:extLst>
              <a:ext uri="{FF2B5EF4-FFF2-40B4-BE49-F238E27FC236}">
                <a16:creationId xmlns:a16="http://schemas.microsoft.com/office/drawing/2014/main" id="{CDECB033-AF4E-442C-B971-335BB552F324}"/>
              </a:ext>
            </a:extLst>
          </p:cNvPr>
          <p:cNvCxnSpPr>
            <a:cxnSpLocks/>
            <a:stCxn id="22" idx="3"/>
          </p:cNvCxnSpPr>
          <p:nvPr/>
        </p:nvCxnSpPr>
        <p:spPr>
          <a:xfrm>
            <a:off x="1660368" y="3076254"/>
            <a:ext cx="892377" cy="7070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647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744071"/>
          </a:xfrm>
        </p:spPr>
        <p:txBody>
          <a:bodyPr/>
          <a:lstStyle/>
          <a:p>
            <a:r>
              <a:rPr lang="en-US" sz="3200" b="1" dirty="0"/>
              <a:t>Variation of the Regularization Term (3)</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36</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498475" y="1143001"/>
            <a:ext cx="8452784" cy="2862322"/>
          </a:xfrm>
          <a:prstGeom prst="rect">
            <a:avLst/>
          </a:prstGeom>
        </p:spPr>
        <p:txBody>
          <a:bodyPr wrap="square">
            <a:spAutoFit/>
          </a:bodyPr>
          <a:lstStyle/>
          <a:p>
            <a:r>
              <a:rPr lang="en-US" dirty="0"/>
              <a:t>For further reading, you may want to see (</a:t>
            </a:r>
            <a:r>
              <a:rPr lang="en-US"/>
              <a:t>check Canvas </a:t>
            </a:r>
            <a:r>
              <a:rPr lang="en-US" dirty="0"/>
              <a:t>for additional info):</a:t>
            </a:r>
          </a:p>
          <a:p>
            <a:pPr marL="285750" indent="-285750">
              <a:buFontTx/>
              <a:buChar char="-"/>
            </a:pPr>
            <a:endParaRPr lang="en-US" dirty="0"/>
          </a:p>
          <a:p>
            <a:pPr marL="285750" indent="-285750">
              <a:buFontTx/>
              <a:buChar char="-"/>
            </a:pPr>
            <a:r>
              <a:rPr lang="en-US" b="1" dirty="0"/>
              <a:t>Elastic Net </a:t>
            </a:r>
            <a:r>
              <a:rPr lang="en-US" dirty="0"/>
              <a:t>regularization (which linearly combines L</a:t>
            </a:r>
            <a:r>
              <a:rPr lang="en-US" baseline="-25000" dirty="0"/>
              <a:t>1</a:t>
            </a:r>
            <a:r>
              <a:rPr lang="en-US" dirty="0"/>
              <a:t> and L</a:t>
            </a:r>
            <a:r>
              <a:rPr lang="en-US" baseline="-25000" dirty="0"/>
              <a:t>2</a:t>
            </a:r>
            <a:r>
              <a:rPr lang="en-US" dirty="0"/>
              <a:t>), </a:t>
            </a:r>
          </a:p>
          <a:p>
            <a:pPr marL="285750" indent="-285750">
              <a:buFontTx/>
              <a:buChar char="-"/>
            </a:pPr>
            <a:endParaRPr lang="en-US" b="1" dirty="0"/>
          </a:p>
          <a:p>
            <a:pPr marL="285750" indent="-285750">
              <a:buFontTx/>
              <a:buChar char="-"/>
            </a:pPr>
            <a:r>
              <a:rPr lang="en-US" b="1" dirty="0"/>
              <a:t>Group</a:t>
            </a:r>
            <a:r>
              <a:rPr lang="en-US" dirty="0"/>
              <a:t> lasso, </a:t>
            </a:r>
          </a:p>
          <a:p>
            <a:pPr marL="285750" indent="-285750">
              <a:buFontTx/>
              <a:buChar char="-"/>
            </a:pPr>
            <a:endParaRPr lang="en-US" b="1" dirty="0"/>
          </a:p>
          <a:p>
            <a:pPr marL="285750" indent="-285750">
              <a:buFontTx/>
              <a:buChar char="-"/>
            </a:pPr>
            <a:r>
              <a:rPr lang="en-US" b="1" dirty="0"/>
              <a:t>Fused</a:t>
            </a:r>
            <a:r>
              <a:rPr lang="en-US" dirty="0"/>
              <a:t> lasso, </a:t>
            </a:r>
          </a:p>
          <a:p>
            <a:pPr marL="285750" indent="-285750">
              <a:buFontTx/>
              <a:buChar char="-"/>
            </a:pPr>
            <a:endParaRPr lang="en-US" b="1" dirty="0"/>
          </a:p>
          <a:p>
            <a:pPr marL="285750" indent="-285750">
              <a:buFontTx/>
              <a:buChar char="-"/>
            </a:pPr>
            <a:r>
              <a:rPr lang="en-US" b="1" dirty="0"/>
              <a:t>Adaptive</a:t>
            </a:r>
            <a:r>
              <a:rPr lang="en-US" dirty="0"/>
              <a:t> lasso </a:t>
            </a:r>
          </a:p>
          <a:p>
            <a:pPr marL="285750" indent="-285750">
              <a:buFontTx/>
              <a:buChar char="-"/>
            </a:pPr>
            <a:endParaRPr lang="en-US" dirty="0"/>
          </a:p>
        </p:txBody>
      </p:sp>
    </p:spTree>
    <p:extLst>
      <p:ext uri="{BB962C8B-B14F-4D97-AF65-F5344CB8AC3E}">
        <p14:creationId xmlns:p14="http://schemas.microsoft.com/office/powerpoint/2010/main" val="154978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744071"/>
          </a:xfrm>
        </p:spPr>
        <p:txBody>
          <a:bodyPr/>
          <a:lstStyle/>
          <a:p>
            <a:r>
              <a:rPr lang="en-US" sz="2800" b="1" dirty="0"/>
              <a:t>Some Basic Concepts in Machine Learning (1)</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37</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498475" y="985897"/>
            <a:ext cx="8452784" cy="2062103"/>
          </a:xfrm>
          <a:prstGeom prst="rect">
            <a:avLst/>
          </a:prstGeom>
        </p:spPr>
        <p:txBody>
          <a:bodyPr wrap="square">
            <a:spAutoFit/>
          </a:bodyPr>
          <a:lstStyle/>
          <a:p>
            <a:r>
              <a:rPr lang="en-US" sz="2000" b="1" u="sng" dirty="0"/>
              <a:t>Discovering latent factors:</a:t>
            </a:r>
          </a:p>
          <a:p>
            <a:pPr marL="285750" indent="-285750">
              <a:buFont typeface="Arial" panose="020B0604020202020204" pitchFamily="34" charset="0"/>
              <a:buChar char="•"/>
            </a:pPr>
            <a:r>
              <a:rPr lang="en-US" dirty="0"/>
              <a:t>When dealing with high dimensional data, it is often useful to reduce the dimensionality by projecting the data to a lower dimensional subspace.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approach captures the “essence” of the data. This is called dimensionality reduction.</a:t>
            </a:r>
            <a:endParaRPr lang="en-US" b="1" u="sng" dirty="0"/>
          </a:p>
          <a:p>
            <a:endParaRPr lang="en-US" dirty="0"/>
          </a:p>
        </p:txBody>
      </p:sp>
      <p:pic>
        <p:nvPicPr>
          <p:cNvPr id="5" name="Picture 4">
            <a:extLst>
              <a:ext uri="{FF2B5EF4-FFF2-40B4-BE49-F238E27FC236}">
                <a16:creationId xmlns:a16="http://schemas.microsoft.com/office/drawing/2014/main" id="{F2539D93-2BAB-4509-9086-6EEC7B2880F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8337" y="3048000"/>
            <a:ext cx="7807325" cy="2159674"/>
          </a:xfrm>
          <a:prstGeom prst="rect">
            <a:avLst/>
          </a:prstGeom>
          <a:noFill/>
          <a:ln>
            <a:noFill/>
          </a:ln>
        </p:spPr>
      </p:pic>
      <p:sp>
        <p:nvSpPr>
          <p:cNvPr id="6" name="Rectangle 5">
            <a:extLst>
              <a:ext uri="{FF2B5EF4-FFF2-40B4-BE49-F238E27FC236}">
                <a16:creationId xmlns:a16="http://schemas.microsoft.com/office/drawing/2014/main" id="{331A9D63-69FC-4321-8C66-5E2B47D5FE8F}"/>
              </a:ext>
            </a:extLst>
          </p:cNvPr>
          <p:cNvSpPr/>
          <p:nvPr/>
        </p:nvSpPr>
        <p:spPr>
          <a:xfrm>
            <a:off x="439736" y="5629268"/>
            <a:ext cx="8264525" cy="923330"/>
          </a:xfrm>
          <a:prstGeom prst="rect">
            <a:avLst/>
          </a:prstGeom>
        </p:spPr>
        <p:txBody>
          <a:bodyPr wrap="square">
            <a:spAutoFit/>
          </a:bodyPr>
          <a:lstStyle/>
          <a:p>
            <a:pPr algn="just"/>
            <a:r>
              <a:rPr lang="en-US" b="1" dirty="0">
                <a:latin typeface="Times New Roman" panose="02020603050405020304" pitchFamily="18" charset="0"/>
                <a:ea typeface="Times New Roman" panose="02020603050405020304" pitchFamily="18" charset="0"/>
              </a:rPr>
              <a:t>Figure</a:t>
            </a:r>
            <a:r>
              <a:rPr lang="en-US" dirty="0">
                <a:latin typeface="Times New Roman" panose="02020603050405020304" pitchFamily="18" charset="0"/>
                <a:ea typeface="Times New Roman" panose="02020603050405020304" pitchFamily="18" charset="0"/>
              </a:rPr>
              <a:t>: (a) A set of points that live on a 2d linear subspace embedded in 3d. The solid red line is the first principal component direction. The dotted black line is the second PC direction. (b) 2D representation of the data.</a:t>
            </a:r>
          </a:p>
        </p:txBody>
      </p:sp>
    </p:spTree>
    <p:extLst>
      <p:ext uri="{BB962C8B-B14F-4D97-AF65-F5344CB8AC3E}">
        <p14:creationId xmlns:p14="http://schemas.microsoft.com/office/powerpoint/2010/main" val="58253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136525"/>
            <a:ext cx="8452784" cy="522382"/>
          </a:xfrm>
        </p:spPr>
        <p:txBody>
          <a:bodyPr/>
          <a:lstStyle/>
          <a:p>
            <a:r>
              <a:rPr lang="en-US" sz="2800" b="1" dirty="0"/>
              <a:t>Some Basic Concepts in Machine Learning (2)</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38</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215482" y="646141"/>
            <a:ext cx="8748579" cy="2215991"/>
          </a:xfrm>
          <a:prstGeom prst="rect">
            <a:avLst/>
          </a:prstGeom>
        </p:spPr>
        <p:txBody>
          <a:bodyPr wrap="square">
            <a:spAutoFit/>
          </a:bodyPr>
          <a:lstStyle/>
          <a:p>
            <a:r>
              <a:rPr lang="en-US" b="1" u="sng" dirty="0"/>
              <a:t>Discovering latent factors: </a:t>
            </a:r>
          </a:p>
          <a:p>
            <a:pPr marL="285750" indent="-285750">
              <a:buFont typeface="Arial" panose="020B0604020202020204" pitchFamily="34" charset="0"/>
              <a:buChar char="•"/>
            </a:pPr>
            <a:r>
              <a:rPr lang="en-US" dirty="0"/>
              <a:t>The motivation behind this technique is that although the data may appear high dimensional, there may only be a small number of degrees of variability, corresponding to latent factors. </a:t>
            </a:r>
          </a:p>
          <a:p>
            <a:pPr marL="285750" indent="-285750">
              <a:buFont typeface="Arial" panose="020B0604020202020204" pitchFamily="34" charset="0"/>
              <a:buChar char="•"/>
            </a:pPr>
            <a:endParaRPr lang="en-US" sz="700" dirty="0"/>
          </a:p>
          <a:p>
            <a:pPr marL="285750" indent="-285750">
              <a:buFont typeface="Arial" panose="020B0604020202020204" pitchFamily="34" charset="0"/>
              <a:buChar char="•"/>
            </a:pPr>
            <a:r>
              <a:rPr lang="en-US" dirty="0"/>
              <a:t>For example, when modeling the appearance of face images, there may only be a few underlying latent factors which describe most of the variability, such as lighting, pose, identity, etc., as illustrated in the Figure.</a:t>
            </a:r>
          </a:p>
        </p:txBody>
      </p:sp>
      <p:sp>
        <p:nvSpPr>
          <p:cNvPr id="6" name="Rectangle 5">
            <a:extLst>
              <a:ext uri="{FF2B5EF4-FFF2-40B4-BE49-F238E27FC236}">
                <a16:creationId xmlns:a16="http://schemas.microsoft.com/office/drawing/2014/main" id="{331A9D63-69FC-4321-8C66-5E2B47D5FE8F}"/>
              </a:ext>
            </a:extLst>
          </p:cNvPr>
          <p:cNvSpPr/>
          <p:nvPr/>
        </p:nvSpPr>
        <p:spPr>
          <a:xfrm>
            <a:off x="238674" y="6246524"/>
            <a:ext cx="8748579" cy="584775"/>
          </a:xfrm>
          <a:prstGeom prst="rect">
            <a:avLst/>
          </a:prstGeom>
          <a:solidFill>
            <a:schemeClr val="bg1"/>
          </a:solidFill>
        </p:spPr>
        <p:txBody>
          <a:bodyPr wrap="square">
            <a:spAutoFit/>
          </a:bodyPr>
          <a:lstStyle/>
          <a:p>
            <a:pPr algn="just"/>
            <a:r>
              <a:rPr lang="en-US" sz="1600" b="1" dirty="0"/>
              <a:t>Figure: </a:t>
            </a:r>
            <a:r>
              <a:rPr lang="en-US" sz="1600" dirty="0"/>
              <a:t>(a) 25 randomly chosen 64 × 64-pixel images from the Olivetti face database. (b) The mean and the first three principal component basis vectors (eigenfaces).</a:t>
            </a:r>
            <a:endParaRPr lang="en-US" sz="1600" dirty="0">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4B76F3DE-76FE-4DBB-A986-81D5DBBB4E1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78092" y="2904927"/>
            <a:ext cx="6669741" cy="3286684"/>
          </a:xfrm>
          <a:prstGeom prst="rect">
            <a:avLst/>
          </a:prstGeom>
          <a:noFill/>
          <a:ln>
            <a:noFill/>
          </a:ln>
        </p:spPr>
      </p:pic>
    </p:spTree>
    <p:extLst>
      <p:ext uri="{BB962C8B-B14F-4D97-AF65-F5344CB8AC3E}">
        <p14:creationId xmlns:p14="http://schemas.microsoft.com/office/powerpoint/2010/main" val="55995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744071"/>
          </a:xfrm>
        </p:spPr>
        <p:txBody>
          <a:bodyPr/>
          <a:lstStyle/>
          <a:p>
            <a:r>
              <a:rPr lang="en-US" sz="2800" b="1" dirty="0"/>
              <a:t>Some Basic Concepts in Machine Learning (3)</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39</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304800" y="985897"/>
            <a:ext cx="8646459" cy="5663089"/>
          </a:xfrm>
          <a:prstGeom prst="rect">
            <a:avLst/>
          </a:prstGeom>
        </p:spPr>
        <p:txBody>
          <a:bodyPr wrap="square">
            <a:spAutoFit/>
          </a:bodyPr>
          <a:lstStyle/>
          <a:p>
            <a:r>
              <a:rPr lang="en-US" sz="2000" b="1" u="sng" dirty="0"/>
              <a:t>Matrix completion</a:t>
            </a:r>
            <a:r>
              <a:rPr lang="en-US" sz="2400" b="1" u="sng" dirty="0"/>
              <a:t>:</a:t>
            </a:r>
          </a:p>
          <a:p>
            <a:pPr marL="285750" indent="-285750">
              <a:buFont typeface="Arial" panose="020B0604020202020204" pitchFamily="34" charset="0"/>
              <a:buChar char="•"/>
            </a:pPr>
            <a:r>
              <a:rPr lang="en-US" sz="2000" dirty="0"/>
              <a:t>Sometimes we have missing data, that is, variables whose values are unknown.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For example, we might have conducted a survey, and some people might not have answered certain questions.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Or, we might have various sensors, some of which fail.</a:t>
            </a:r>
          </a:p>
          <a:p>
            <a:pPr marL="285750" indent="-285750">
              <a:buFont typeface="Arial" panose="020B0604020202020204" pitchFamily="34" charset="0"/>
              <a:buChar char="•"/>
            </a:pPr>
            <a:endParaRPr lang="en-US" sz="2000" b="1" u="sng" dirty="0"/>
          </a:p>
          <a:p>
            <a:pPr marL="285750" indent="-285750">
              <a:buFont typeface="Arial" panose="020B0604020202020204" pitchFamily="34" charset="0"/>
              <a:buChar char="•"/>
            </a:pPr>
            <a:endParaRPr lang="en-US" sz="2000" b="1" u="sng" dirty="0"/>
          </a:p>
          <a:p>
            <a:pPr marL="285750" indent="-285750">
              <a:buFont typeface="Arial" panose="020B0604020202020204" pitchFamily="34" charset="0"/>
              <a:buChar char="•"/>
            </a:pPr>
            <a:r>
              <a:rPr lang="en-US" sz="2000" dirty="0"/>
              <a:t>The corresponding design matrix will then have “holes” in it; these missing entries are often represented by “</a:t>
            </a:r>
            <a:r>
              <a:rPr lang="en-US" sz="2000" b="1" dirty="0" err="1"/>
              <a:t>NaN</a:t>
            </a:r>
            <a:r>
              <a:rPr lang="en-US" sz="2000" dirty="0"/>
              <a:t>” or “</a:t>
            </a:r>
            <a:r>
              <a:rPr lang="en-US" sz="2000" b="1" dirty="0"/>
              <a:t>?</a:t>
            </a:r>
            <a:r>
              <a:rPr lang="en-US" sz="2000" dirty="0"/>
              <a:t>”</a:t>
            </a:r>
          </a:p>
          <a:p>
            <a:pPr marL="285750" indent="-285750">
              <a:buFont typeface="Arial" panose="020B0604020202020204" pitchFamily="34" charset="0"/>
              <a:buChar char="•"/>
            </a:pPr>
            <a:endParaRPr lang="en-US" sz="2000" b="1" u="sng" dirty="0"/>
          </a:p>
          <a:p>
            <a:pPr marL="285750" indent="-285750">
              <a:buFont typeface="Arial" panose="020B0604020202020204" pitchFamily="34" charset="0"/>
              <a:buChar char="•"/>
            </a:pPr>
            <a:endParaRPr lang="en-US" sz="2000" b="1" u="sng" dirty="0"/>
          </a:p>
          <a:p>
            <a:pPr marL="285750" indent="-285750">
              <a:buFont typeface="Arial" panose="020B0604020202020204" pitchFamily="34" charset="0"/>
              <a:buChar char="•"/>
            </a:pPr>
            <a:r>
              <a:rPr lang="en-US" sz="2000" dirty="0"/>
              <a:t>The goal of </a:t>
            </a:r>
            <a:r>
              <a:rPr lang="en-US" sz="2000" b="1" dirty="0"/>
              <a:t>matrix completion</a:t>
            </a:r>
            <a:r>
              <a:rPr lang="en-US" sz="2000" dirty="0"/>
              <a:t> is to infer possible values for the missing entries. </a:t>
            </a:r>
            <a:endParaRPr lang="en-US" sz="2000" b="1" u="sng" dirty="0"/>
          </a:p>
          <a:p>
            <a:endParaRPr lang="en-US" dirty="0"/>
          </a:p>
        </p:txBody>
      </p:sp>
    </p:spTree>
    <p:extLst>
      <p:ext uri="{BB962C8B-B14F-4D97-AF65-F5344CB8AC3E}">
        <p14:creationId xmlns:p14="http://schemas.microsoft.com/office/powerpoint/2010/main" val="140483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3E9B27-41CF-48C7-A2E4-D47E7C63640E}"/>
              </a:ext>
            </a:extLst>
          </p:cNvPr>
          <p:cNvPicPr>
            <a:picLocks noChangeAspect="1"/>
          </p:cNvPicPr>
          <p:nvPr/>
        </p:nvPicPr>
        <p:blipFill>
          <a:blip r:embed="rId3"/>
          <a:stretch>
            <a:fillRect/>
          </a:stretch>
        </p:blipFill>
        <p:spPr>
          <a:xfrm>
            <a:off x="950925" y="775388"/>
            <a:ext cx="7117443" cy="5215836"/>
          </a:xfrm>
          <a:prstGeom prst="rect">
            <a:avLst/>
          </a:prstGeom>
        </p:spPr>
      </p:pic>
      <p:sp>
        <p:nvSpPr>
          <p:cNvPr id="2" name="Title 1"/>
          <p:cNvSpPr>
            <a:spLocks noGrp="1"/>
          </p:cNvSpPr>
          <p:nvPr>
            <p:ph type="title"/>
          </p:nvPr>
        </p:nvSpPr>
        <p:spPr>
          <a:xfrm>
            <a:off x="498475" y="94129"/>
            <a:ext cx="8147051" cy="744071"/>
          </a:xfrm>
        </p:spPr>
        <p:txBody>
          <a:bodyPr/>
          <a:lstStyle/>
          <a:p>
            <a:r>
              <a:rPr lang="en-US" sz="3200" dirty="0"/>
              <a:t>Fitting Polynomials of Various Order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sp>
        <p:nvSpPr>
          <p:cNvPr id="5" name="Rectangle 4"/>
          <p:cNvSpPr/>
          <p:nvPr/>
        </p:nvSpPr>
        <p:spPr>
          <a:xfrm>
            <a:off x="263526" y="6033184"/>
            <a:ext cx="8440271" cy="646331"/>
          </a:xfrm>
          <a:prstGeom prst="rect">
            <a:avLst/>
          </a:prstGeom>
        </p:spPr>
        <p:txBody>
          <a:bodyPr wrap="square">
            <a:spAutoFit/>
          </a:bodyPr>
          <a:lstStyle/>
          <a:p>
            <a:r>
              <a:rPr lang="en-US" b="1" dirty="0"/>
              <a:t>Figure 2</a:t>
            </a:r>
            <a:r>
              <a:rPr lang="en-US" dirty="0"/>
              <a:t>: Plots of polynomials having various orders M, shown as red curves, fitting to the data set shown here</a:t>
            </a:r>
          </a:p>
        </p:txBody>
      </p:sp>
      <p:sp>
        <p:nvSpPr>
          <p:cNvPr id="3" name="TextBox 2"/>
          <p:cNvSpPr txBox="1"/>
          <p:nvPr/>
        </p:nvSpPr>
        <p:spPr>
          <a:xfrm rot="18938474">
            <a:off x="5349" y="2383750"/>
            <a:ext cx="935578" cy="646331"/>
          </a:xfrm>
          <a:prstGeom prst="rect">
            <a:avLst/>
          </a:prstGeom>
          <a:noFill/>
          <a:ln>
            <a:solidFill>
              <a:srgbClr val="002060"/>
            </a:solidFill>
          </a:ln>
        </p:spPr>
        <p:txBody>
          <a:bodyPr wrap="square" rtlCol="0">
            <a:spAutoFit/>
          </a:bodyPr>
          <a:lstStyle/>
          <a:p>
            <a:pPr algn="r"/>
            <a:r>
              <a:rPr lang="en-US" dirty="0"/>
              <a:t>Under</a:t>
            </a:r>
          </a:p>
          <a:p>
            <a:pPr algn="r"/>
            <a:r>
              <a:rPr lang="en-US" dirty="0"/>
              <a:t> fitting </a:t>
            </a:r>
          </a:p>
        </p:txBody>
      </p:sp>
      <p:cxnSp>
        <p:nvCxnSpPr>
          <p:cNvPr id="7" name="Straight Arrow Connector 6"/>
          <p:cNvCxnSpPr>
            <a:stCxn id="3" idx="3"/>
          </p:cNvCxnSpPr>
          <p:nvPr/>
        </p:nvCxnSpPr>
        <p:spPr>
          <a:xfrm flipV="1">
            <a:off x="807596" y="2148806"/>
            <a:ext cx="225942" cy="231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rot="18938474">
            <a:off x="8035180" y="888606"/>
            <a:ext cx="935578" cy="646331"/>
          </a:xfrm>
          <a:prstGeom prst="rect">
            <a:avLst/>
          </a:prstGeom>
          <a:noFill/>
          <a:ln>
            <a:solidFill>
              <a:srgbClr val="002060"/>
            </a:solidFill>
          </a:ln>
        </p:spPr>
        <p:txBody>
          <a:bodyPr wrap="square" rtlCol="0">
            <a:spAutoFit/>
          </a:bodyPr>
          <a:lstStyle/>
          <a:p>
            <a:pPr algn="r"/>
            <a:r>
              <a:rPr lang="en-US" dirty="0"/>
              <a:t>Under</a:t>
            </a:r>
          </a:p>
          <a:p>
            <a:pPr algn="r"/>
            <a:r>
              <a:rPr lang="en-US" dirty="0"/>
              <a:t> fitting </a:t>
            </a:r>
          </a:p>
        </p:txBody>
      </p:sp>
      <p:cxnSp>
        <p:nvCxnSpPr>
          <p:cNvPr id="11" name="Straight Arrow Connector 10"/>
          <p:cNvCxnSpPr>
            <a:stCxn id="10" idx="1"/>
          </p:cNvCxnSpPr>
          <p:nvPr/>
        </p:nvCxnSpPr>
        <p:spPr>
          <a:xfrm flipH="1">
            <a:off x="7942570" y="1538826"/>
            <a:ext cx="225941" cy="231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882728">
            <a:off x="8177738" y="4895232"/>
            <a:ext cx="935578" cy="646331"/>
          </a:xfrm>
          <a:prstGeom prst="rect">
            <a:avLst/>
          </a:prstGeom>
          <a:noFill/>
          <a:ln>
            <a:solidFill>
              <a:srgbClr val="002060"/>
            </a:solidFill>
          </a:ln>
        </p:spPr>
        <p:txBody>
          <a:bodyPr wrap="square" rtlCol="0">
            <a:spAutoFit/>
          </a:bodyPr>
          <a:lstStyle/>
          <a:p>
            <a:r>
              <a:rPr lang="en-US" dirty="0"/>
              <a:t>Over</a:t>
            </a:r>
          </a:p>
          <a:p>
            <a:r>
              <a:rPr lang="en-US" dirty="0"/>
              <a:t> fitting </a:t>
            </a:r>
          </a:p>
        </p:txBody>
      </p:sp>
      <p:cxnSp>
        <p:nvCxnSpPr>
          <p:cNvPr id="14" name="Straight Arrow Connector 13"/>
          <p:cNvCxnSpPr>
            <a:stCxn id="13" idx="1"/>
          </p:cNvCxnSpPr>
          <p:nvPr/>
        </p:nvCxnSpPr>
        <p:spPr>
          <a:xfrm flipH="1" flipV="1">
            <a:off x="7884299" y="5029200"/>
            <a:ext cx="308776" cy="70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83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744071"/>
          </a:xfrm>
        </p:spPr>
        <p:txBody>
          <a:bodyPr/>
          <a:lstStyle/>
          <a:p>
            <a:r>
              <a:rPr lang="en-US" sz="2800" b="1" dirty="0"/>
              <a:t>Some Basic Concepts in Machine Learning (4)</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40</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248770" y="5044112"/>
            <a:ext cx="8646459" cy="646331"/>
          </a:xfrm>
          <a:prstGeom prst="rect">
            <a:avLst/>
          </a:prstGeom>
        </p:spPr>
        <p:txBody>
          <a:bodyPr wrap="square">
            <a:spAutoFit/>
          </a:bodyPr>
          <a:lstStyle/>
          <a:p>
            <a:r>
              <a:rPr lang="en-US" b="1" dirty="0"/>
              <a:t>Figure</a:t>
            </a:r>
            <a:r>
              <a:rPr lang="en-US" dirty="0"/>
              <a:t>: (a) A noisy image with an </a:t>
            </a:r>
            <a:r>
              <a:rPr lang="en-US" dirty="0" err="1"/>
              <a:t>occluder</a:t>
            </a:r>
            <a:r>
              <a:rPr lang="en-US" dirty="0"/>
              <a:t>. (b) An estimate of the underlying pixel intensities.</a:t>
            </a:r>
          </a:p>
        </p:txBody>
      </p:sp>
      <p:pic>
        <p:nvPicPr>
          <p:cNvPr id="5" name="Picture 4">
            <a:extLst>
              <a:ext uri="{FF2B5EF4-FFF2-40B4-BE49-F238E27FC236}">
                <a16:creationId xmlns:a16="http://schemas.microsoft.com/office/drawing/2014/main" id="{03DB7BEE-9D77-4182-8C08-B9814B9E59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60169"/>
            <a:ext cx="5065059" cy="3876555"/>
          </a:xfrm>
          <a:prstGeom prst="rect">
            <a:avLst/>
          </a:prstGeom>
          <a:noFill/>
          <a:ln>
            <a:noFill/>
          </a:ln>
        </p:spPr>
      </p:pic>
      <p:sp>
        <p:nvSpPr>
          <p:cNvPr id="6" name="TextBox 5">
            <a:extLst>
              <a:ext uri="{FF2B5EF4-FFF2-40B4-BE49-F238E27FC236}">
                <a16:creationId xmlns:a16="http://schemas.microsoft.com/office/drawing/2014/main" id="{1E521D74-2667-4BCC-BC02-E5A4F82ED0E7}"/>
              </a:ext>
            </a:extLst>
          </p:cNvPr>
          <p:cNvSpPr txBox="1"/>
          <p:nvPr/>
        </p:nvSpPr>
        <p:spPr>
          <a:xfrm>
            <a:off x="212327" y="5912412"/>
            <a:ext cx="8646458" cy="70788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000" dirty="0"/>
              <a:t>We can use “Image Inpainting” or, “Market Basket Analysis” to </a:t>
            </a:r>
            <a:r>
              <a:rPr lang="en-US" sz="2000" i="1" dirty="0"/>
              <a:t>estimate missing value</a:t>
            </a:r>
            <a:r>
              <a:rPr lang="en-US" sz="2000" dirty="0"/>
              <a:t> or </a:t>
            </a:r>
            <a:r>
              <a:rPr lang="en-US" sz="2000" i="1" dirty="0"/>
              <a:t>matrix computation</a:t>
            </a:r>
            <a:r>
              <a:rPr lang="en-US" sz="2000" dirty="0"/>
              <a:t>.</a:t>
            </a:r>
          </a:p>
        </p:txBody>
      </p:sp>
    </p:spTree>
    <p:extLst>
      <p:ext uri="{BB962C8B-B14F-4D97-AF65-F5344CB8AC3E}">
        <p14:creationId xmlns:p14="http://schemas.microsoft.com/office/powerpoint/2010/main" val="403498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744071"/>
          </a:xfrm>
        </p:spPr>
        <p:txBody>
          <a:bodyPr/>
          <a:lstStyle/>
          <a:p>
            <a:r>
              <a:rPr lang="en-US" sz="2800" b="1" dirty="0"/>
              <a:t>Some Basic Concepts in Machine Learning (5)</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41</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248770" y="1004351"/>
            <a:ext cx="8646459" cy="5355312"/>
          </a:xfrm>
          <a:prstGeom prst="rect">
            <a:avLst/>
          </a:prstGeom>
        </p:spPr>
        <p:txBody>
          <a:bodyPr wrap="square">
            <a:spAutoFit/>
          </a:bodyPr>
          <a:lstStyle/>
          <a:p>
            <a:r>
              <a:rPr lang="en-US" sz="2400" b="1" u="sng" dirty="0"/>
              <a:t>No free lunch theorem (Wolpert 1997):</a:t>
            </a:r>
          </a:p>
          <a:p>
            <a:pPr marL="285750" indent="-285750">
              <a:buFont typeface="Arial" panose="020B0604020202020204" pitchFamily="34" charset="0"/>
              <a:buChar char="•"/>
            </a:pPr>
            <a:r>
              <a:rPr lang="en-US" sz="2000" dirty="0"/>
              <a:t>Much of machine learning is concerned with devising different models, and different algorithms to fit them.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can use methods such as cross validation to empirically choose the best method for our problem.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However, there is no universally best model — this is sometimes called the no free lunch theorem.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reason for this is that a set of assumptions that works well in one domain may work poorly in another.</a:t>
            </a:r>
          </a:p>
          <a:p>
            <a:r>
              <a:rPr lang="en-US" sz="2000" dirty="0"/>
              <a:t>	</a:t>
            </a:r>
          </a:p>
          <a:p>
            <a:pPr marL="285750" indent="-285750">
              <a:buFont typeface="Arial" panose="020B0604020202020204" pitchFamily="34" charset="0"/>
              <a:buChar char="•"/>
            </a:pPr>
            <a:r>
              <a:rPr lang="en-US" sz="2000" dirty="0"/>
              <a:t>Because of the no free lunch theorem, we need to develop many different types of models, to cover the wide variety of data that occurs in the real world.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644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744071"/>
          </a:xfrm>
        </p:spPr>
        <p:txBody>
          <a:bodyPr/>
          <a:lstStyle/>
          <a:p>
            <a:r>
              <a:rPr lang="en-US" sz="2800" b="1" dirty="0"/>
              <a:t>Some Basic Concepts in Machine Learning (6)</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42</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155527" y="1161431"/>
            <a:ext cx="8895230" cy="5262979"/>
          </a:xfrm>
          <a:prstGeom prst="rect">
            <a:avLst/>
          </a:prstGeom>
        </p:spPr>
        <p:txBody>
          <a:bodyPr wrap="square">
            <a:spAutoFit/>
          </a:bodyPr>
          <a:lstStyle/>
          <a:p>
            <a:r>
              <a:rPr lang="en-US" sz="2400" b="1" u="sng" dirty="0"/>
              <a:t>Training, testing, and validation sets:</a:t>
            </a:r>
          </a:p>
          <a:p>
            <a:pPr marL="285750" indent="-285750">
              <a:buFont typeface="Arial" panose="020B0604020202020204" pitchFamily="34" charset="0"/>
              <a:buChar char="•"/>
            </a:pPr>
            <a:r>
              <a:rPr lang="en-US" dirty="0"/>
              <a:t>We can use </a:t>
            </a:r>
            <a:r>
              <a:rPr lang="en-US" b="1" dirty="0">
                <a:solidFill>
                  <a:srgbClr val="FF0000"/>
                </a:solidFill>
              </a:rPr>
              <a:t>three</a:t>
            </a:r>
            <a:r>
              <a:rPr lang="en-US" dirty="0"/>
              <a:t> sets of data: </a:t>
            </a:r>
          </a:p>
          <a:p>
            <a:pPr marL="742950" lvl="1" indent="-285750">
              <a:buFont typeface="Book Antiqua" panose="02040602050305030304" pitchFamily="18" charset="0"/>
              <a:buChar char="-"/>
            </a:pPr>
            <a:r>
              <a:rPr lang="en-US" sz="2000" dirty="0"/>
              <a:t>the training set is to train the algorithm, </a:t>
            </a:r>
          </a:p>
          <a:p>
            <a:pPr marL="742950" lvl="1" indent="-285750">
              <a:buFont typeface="Book Antiqua" panose="02040602050305030304" pitchFamily="18" charset="0"/>
              <a:buChar char="-"/>
            </a:pPr>
            <a:r>
              <a:rPr lang="en-US" sz="2000" dirty="0"/>
              <a:t>the validation set is to keep track of how well it is doing as it learns, </a:t>
            </a:r>
          </a:p>
          <a:p>
            <a:pPr marL="742950" lvl="1" indent="-285750">
              <a:buFont typeface="Book Antiqua" panose="02040602050305030304" pitchFamily="18" charset="0"/>
              <a:buChar char="-"/>
            </a:pPr>
            <a:r>
              <a:rPr lang="en-US" sz="2000" dirty="0"/>
              <a:t>the test set is to produce the final results.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Typical, the proportion of training: testing: validation is something like 50:25:25 to 60:20:20 (can vary further).</a:t>
            </a:r>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r>
              <a:rPr lang="en-US" b="1" dirty="0"/>
              <a:t>Splitting method </a:t>
            </a:r>
            <a:r>
              <a:rPr lang="en-US" dirty="0"/>
              <a:t>(</a:t>
            </a:r>
            <a:r>
              <a:rPr lang="en-US" b="1" dirty="0">
                <a:solidFill>
                  <a:srgbClr val="FF0000"/>
                </a:solidFill>
              </a:rPr>
              <a:t>Important</a:t>
            </a:r>
            <a:r>
              <a:rPr lang="en-US" dirty="0"/>
              <a:t>):  How you do the splitting can also matter. </a:t>
            </a:r>
          </a:p>
          <a:p>
            <a:pPr marL="742950" lvl="1" indent="-285750">
              <a:buFont typeface="Arial" panose="020B0604020202020204" pitchFamily="34" charset="0"/>
              <a:buChar char="•"/>
            </a:pPr>
            <a:r>
              <a:rPr lang="en-US" dirty="0"/>
              <a:t>Many datasets are presented with the first set of datapoints being in class 1, the next in class 2, and so on. </a:t>
            </a:r>
          </a:p>
          <a:p>
            <a:pPr marL="742950" lvl="1" indent="-285750">
              <a:buFont typeface="Arial" panose="020B0604020202020204" pitchFamily="34" charset="0"/>
              <a:buChar char="•"/>
            </a:pPr>
            <a:r>
              <a:rPr lang="en-US" dirty="0"/>
              <a:t>If you pick the first few points to be the training set, the next the test set, etc., then the results are going to be pretty bad, since the training did not see all the classes. </a:t>
            </a:r>
          </a:p>
          <a:p>
            <a:pPr marL="742950" lvl="1" indent="-285750">
              <a:buFont typeface="Arial" panose="020B0604020202020204" pitchFamily="34" charset="0"/>
              <a:buChar char="•"/>
            </a:pPr>
            <a:r>
              <a:rPr lang="en-US" dirty="0"/>
              <a:t>This can be dealt with by randomly reordering the data first, or by assigning each datapoint randomly to one of the sets.</a:t>
            </a:r>
            <a:endParaRPr lang="en-US" sz="2000" dirty="0"/>
          </a:p>
          <a:p>
            <a:endParaRPr lang="en-US" dirty="0"/>
          </a:p>
        </p:txBody>
      </p:sp>
    </p:spTree>
    <p:extLst>
      <p:ext uri="{BB962C8B-B14F-4D97-AF65-F5344CB8AC3E}">
        <p14:creationId xmlns:p14="http://schemas.microsoft.com/office/powerpoint/2010/main" val="12259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515471"/>
          </a:xfrm>
        </p:spPr>
        <p:txBody>
          <a:bodyPr/>
          <a:lstStyle/>
          <a:p>
            <a:r>
              <a:rPr lang="en-US" sz="2800" b="1" dirty="0"/>
              <a:t>Some Basic Concepts in Machine Learning (7)</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43</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124385" y="762000"/>
            <a:ext cx="8895230" cy="5632311"/>
          </a:xfrm>
          <a:prstGeom prst="rect">
            <a:avLst/>
          </a:prstGeom>
        </p:spPr>
        <p:txBody>
          <a:bodyPr wrap="square">
            <a:spAutoFit/>
          </a:bodyPr>
          <a:lstStyle/>
          <a:p>
            <a:pPr marL="342900" indent="-342900">
              <a:buFont typeface="Arial" panose="020B0604020202020204" pitchFamily="34" charset="0"/>
              <a:buChar char="•"/>
            </a:pPr>
            <a:r>
              <a:rPr lang="en-US" sz="2000" dirty="0"/>
              <a:t>The approach to split data into 3 sets could be infeasible:</a:t>
            </a:r>
          </a:p>
          <a:p>
            <a:pPr marL="800100" lvl="1" indent="-342900">
              <a:buFont typeface="Book Antiqua" panose="02040602050305030304" pitchFamily="18" charset="0"/>
              <a:buChar char="-"/>
            </a:pPr>
            <a:r>
              <a:rPr lang="en-US" sz="2000" dirty="0"/>
              <a:t>especially since for supervised learning it all has to have target values attached, and </a:t>
            </a:r>
          </a:p>
          <a:p>
            <a:pPr marL="800100" lvl="1" indent="-342900">
              <a:buFont typeface="Book Antiqua" panose="02040602050305030304" pitchFamily="18" charset="0"/>
              <a:buChar char="-"/>
            </a:pPr>
            <a:r>
              <a:rPr lang="en-US" sz="2000" dirty="0"/>
              <a:t>it is also not always easy to get accurate labels,</a:t>
            </a:r>
          </a:p>
          <a:p>
            <a:pPr marL="800100" lvl="1" indent="-342900">
              <a:buFont typeface="Book Antiqua" panose="02040602050305030304" pitchFamily="18" charset="0"/>
              <a:buChar char="-"/>
            </a:pPr>
            <a:r>
              <a:rPr lang="en-US" dirty="0"/>
              <a:t>the size of the training data could be very small.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Remedy</a:t>
            </a:r>
            <a:r>
              <a:rPr lang="en-US" sz="2000" dirty="0"/>
              <a:t>: to perform leave-some-out, multi-fold cross-validation -  </a:t>
            </a:r>
          </a:p>
          <a:p>
            <a:pPr marL="800100" lvl="1" indent="-342900">
              <a:buFont typeface="Arial" panose="020B0604020202020204" pitchFamily="34" charset="0"/>
              <a:buChar char="•"/>
            </a:pPr>
            <a:r>
              <a:rPr lang="en-US" sz="2000" dirty="0"/>
              <a:t>The idea is to randomly partition the dataset into K subsets, and one subset is used as a validation set, while the algorithm is trained on all the others (see Figure (</a:t>
            </a:r>
            <a:r>
              <a:rPr lang="en-US" dirty="0"/>
              <a:t>in the next slide</a:t>
            </a:r>
            <a:r>
              <a:rPr lang="en-US" sz="2000" dirty="0"/>
              <a:t>)).</a:t>
            </a:r>
          </a:p>
          <a:p>
            <a:pPr marL="800100" lvl="1" indent="-342900">
              <a:buFont typeface="Arial" panose="020B0604020202020204" pitchFamily="34" charset="0"/>
              <a:buChar char="•"/>
            </a:pPr>
            <a:r>
              <a:rPr lang="en-US" dirty="0"/>
              <a:t>A different subset is then left out and a new model is trained on that subset, repeating the same process for all the different subsets. </a:t>
            </a:r>
          </a:p>
          <a:p>
            <a:pPr marL="800100" lvl="1" indent="-342900">
              <a:buFont typeface="Arial" panose="020B0604020202020204" pitchFamily="34" charset="0"/>
              <a:buChar char="•"/>
            </a:pPr>
            <a:r>
              <a:rPr lang="en-US" dirty="0"/>
              <a:t>Finally, the model that produced the lowest validation error is tested and used. </a:t>
            </a:r>
          </a:p>
          <a:p>
            <a:pPr marL="800100" lvl="1" indent="-342900">
              <a:buFont typeface="Arial" panose="020B0604020202020204" pitchFamily="34" charset="0"/>
              <a:buChar char="•"/>
            </a:pPr>
            <a:r>
              <a:rPr lang="en-US" dirty="0"/>
              <a:t>We’ve traded off data for computation time, since we’ve had to train K different models instead of just one. </a:t>
            </a:r>
          </a:p>
          <a:p>
            <a:pPr marL="800100" lvl="1" indent="-342900">
              <a:buFont typeface="Arial" panose="020B0604020202020204" pitchFamily="34" charset="0"/>
              <a:buChar char="•"/>
            </a:pPr>
            <a:r>
              <a:rPr lang="en-US" dirty="0"/>
              <a:t>In the most extreme case of this there is leave-one-out cross-validation, where the algorithm is validated on just one piece of data, training on all the rest.</a:t>
            </a:r>
            <a:endParaRPr lang="en-US" sz="2000" dirty="0"/>
          </a:p>
          <a:p>
            <a:endParaRPr lang="en-US" dirty="0"/>
          </a:p>
        </p:txBody>
      </p:sp>
    </p:spTree>
    <p:extLst>
      <p:ext uri="{BB962C8B-B14F-4D97-AF65-F5344CB8AC3E}">
        <p14:creationId xmlns:p14="http://schemas.microsoft.com/office/powerpoint/2010/main" val="67073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515471"/>
          </a:xfrm>
        </p:spPr>
        <p:txBody>
          <a:bodyPr/>
          <a:lstStyle/>
          <a:p>
            <a:r>
              <a:rPr lang="en-US" sz="2800" b="1" dirty="0"/>
              <a:t>Some Basic Concepts in Machine Learning (8)</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44</a:t>
            </a:fld>
            <a:endParaRPr lang="en-US"/>
          </a:p>
        </p:txBody>
      </p:sp>
      <p:pic>
        <p:nvPicPr>
          <p:cNvPr id="5" name="Picture 4">
            <a:extLst>
              <a:ext uri="{FF2B5EF4-FFF2-40B4-BE49-F238E27FC236}">
                <a16:creationId xmlns:a16="http://schemas.microsoft.com/office/drawing/2014/main" id="{F030F08B-DB39-4475-A9E5-5F4574C3F8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85800"/>
            <a:ext cx="5754172" cy="4572000"/>
          </a:xfrm>
          <a:prstGeom prst="rect">
            <a:avLst/>
          </a:prstGeom>
          <a:noFill/>
          <a:ln>
            <a:noFill/>
          </a:ln>
        </p:spPr>
      </p:pic>
      <p:sp>
        <p:nvSpPr>
          <p:cNvPr id="6" name="Rectangle 5">
            <a:extLst>
              <a:ext uri="{FF2B5EF4-FFF2-40B4-BE49-F238E27FC236}">
                <a16:creationId xmlns:a16="http://schemas.microsoft.com/office/drawing/2014/main" id="{6AA9E8CD-89A6-49F9-975A-4B19278A897A}"/>
              </a:ext>
            </a:extLst>
          </p:cNvPr>
          <p:cNvSpPr/>
          <p:nvPr/>
        </p:nvSpPr>
        <p:spPr>
          <a:xfrm>
            <a:off x="238539" y="5549038"/>
            <a:ext cx="8798392" cy="1200329"/>
          </a:xfrm>
          <a:prstGeom prst="rect">
            <a:avLst/>
          </a:prstGeom>
          <a:solidFill>
            <a:schemeClr val="bg1"/>
          </a:solidFill>
        </p:spPr>
        <p:txBody>
          <a:bodyPr wrap="square">
            <a:spAutoFit/>
          </a:bodyPr>
          <a:lstStyle/>
          <a:p>
            <a:r>
              <a:rPr lang="en-US" b="1" dirty="0"/>
              <a:t>Figure</a:t>
            </a:r>
            <a:r>
              <a:rPr lang="en-US" dirty="0"/>
              <a:t>: Leave-some-out, multi-fold cross-validation gets around the problem of data shortage by training many models. It works by splitting the data into sets, training a model on most sets and holding one out for validation (and another for testing). Different models are trained with different sets being held out.</a:t>
            </a:r>
          </a:p>
        </p:txBody>
      </p:sp>
    </p:spTree>
    <p:extLst>
      <p:ext uri="{BB962C8B-B14F-4D97-AF65-F5344CB8AC3E}">
        <p14:creationId xmlns:p14="http://schemas.microsoft.com/office/powerpoint/2010/main" val="3225390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515471"/>
          </a:xfrm>
        </p:spPr>
        <p:txBody>
          <a:bodyPr/>
          <a:lstStyle/>
          <a:p>
            <a:r>
              <a:rPr lang="en-US" sz="2800" b="1" dirty="0"/>
              <a:t>Some Basic Concepts in Machine Learning (9)</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45</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124385" y="762000"/>
            <a:ext cx="8895230" cy="4878259"/>
          </a:xfrm>
          <a:prstGeom prst="rect">
            <a:avLst/>
          </a:prstGeom>
        </p:spPr>
        <p:txBody>
          <a:bodyPr wrap="square">
            <a:spAutoFit/>
          </a:bodyPr>
          <a:lstStyle/>
          <a:p>
            <a:pPr marL="342900" indent="-342900">
              <a:buFont typeface="Arial" panose="020B0604020202020204" pitchFamily="34" charset="0"/>
              <a:buChar char="•"/>
            </a:pPr>
            <a:r>
              <a:rPr lang="en-US" sz="2000" b="1" dirty="0"/>
              <a:t>The confusion matrix</a:t>
            </a:r>
            <a:r>
              <a:rPr lang="en-US" b="1" dirty="0"/>
              <a:t>:  </a:t>
            </a:r>
            <a:r>
              <a:rPr lang="en-US" dirty="0"/>
              <a:t>Here, we make </a:t>
            </a:r>
          </a:p>
          <a:p>
            <a:pPr marL="857250" lvl="1" indent="-400050">
              <a:buFont typeface="Courier New" panose="02070309020205020404" pitchFamily="49" charset="0"/>
              <a:buChar char="o"/>
            </a:pPr>
            <a:r>
              <a:rPr lang="en-US" dirty="0"/>
              <a:t>a </a:t>
            </a:r>
            <a:r>
              <a:rPr lang="en-US" dirty="0">
                <a:solidFill>
                  <a:srgbClr val="FF0000"/>
                </a:solidFill>
              </a:rPr>
              <a:t>square matrix </a:t>
            </a:r>
            <a:r>
              <a:rPr lang="en-US" dirty="0"/>
              <a:t>that contains all the possible classes in both the horizontal and vertical directions and </a:t>
            </a:r>
          </a:p>
          <a:p>
            <a:pPr marL="800100" lvl="1" indent="-342900">
              <a:buFont typeface="Courier New" panose="02070309020205020404" pitchFamily="49" charset="0"/>
              <a:buChar char="o"/>
            </a:pPr>
            <a:endParaRPr lang="en-US" sz="1050" dirty="0"/>
          </a:p>
          <a:p>
            <a:pPr marL="857250" lvl="1" indent="-400050">
              <a:buFont typeface="Courier New" panose="02070309020205020404" pitchFamily="49" charset="0"/>
              <a:buChar char="o"/>
            </a:pPr>
            <a:r>
              <a:rPr lang="en-US" dirty="0"/>
              <a:t>list the classes along the </a:t>
            </a:r>
            <a:r>
              <a:rPr lang="en-US" dirty="0">
                <a:solidFill>
                  <a:srgbClr val="FF0000"/>
                </a:solidFill>
              </a:rPr>
              <a:t>top</a:t>
            </a:r>
            <a:r>
              <a:rPr lang="en-US" dirty="0"/>
              <a:t> of a table as the </a:t>
            </a:r>
            <a:r>
              <a:rPr lang="en-US" dirty="0">
                <a:solidFill>
                  <a:srgbClr val="FF0000"/>
                </a:solidFill>
              </a:rPr>
              <a:t>predicted outputs</a:t>
            </a:r>
            <a:r>
              <a:rPr lang="en-US" dirty="0"/>
              <a:t>, and then </a:t>
            </a:r>
          </a:p>
          <a:p>
            <a:pPr marL="800100" lvl="1" indent="-342900">
              <a:buFont typeface="Courier New" panose="02070309020205020404" pitchFamily="49" charset="0"/>
              <a:buChar char="o"/>
            </a:pPr>
            <a:endParaRPr lang="en-US" sz="900" dirty="0"/>
          </a:p>
          <a:p>
            <a:pPr marL="857250" lvl="1" indent="-400050">
              <a:buFont typeface="Courier New" panose="02070309020205020404" pitchFamily="49" charset="0"/>
              <a:buChar char="o"/>
            </a:pPr>
            <a:r>
              <a:rPr lang="en-US" dirty="0"/>
              <a:t>down the left-hand side as the </a:t>
            </a:r>
            <a:r>
              <a:rPr lang="en-US" dirty="0">
                <a:solidFill>
                  <a:srgbClr val="FF0000"/>
                </a:solidFill>
              </a:rPr>
              <a:t>targets</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Example, the element of the matrix at (</a:t>
            </a:r>
            <a:r>
              <a:rPr lang="en-US" i="1" dirty="0" err="1"/>
              <a:t>i</a:t>
            </a:r>
            <a:r>
              <a:rPr lang="en-US" dirty="0"/>
              <a:t>, </a:t>
            </a:r>
            <a:r>
              <a:rPr lang="en-US" i="1" dirty="0"/>
              <a:t>j</a:t>
            </a:r>
            <a:r>
              <a:rPr lang="en-US" dirty="0"/>
              <a:t>) tells us how many input patterns were put into class </a:t>
            </a:r>
            <a:r>
              <a:rPr lang="en-US" b="1" i="1" dirty="0" err="1"/>
              <a:t>i</a:t>
            </a:r>
            <a:r>
              <a:rPr lang="en-US" dirty="0"/>
              <a:t> in the targets, but class </a:t>
            </a:r>
            <a:r>
              <a:rPr lang="en-US" b="1" i="1" dirty="0"/>
              <a:t>j</a:t>
            </a:r>
            <a:r>
              <a:rPr lang="en-US" dirty="0"/>
              <a:t> by the algorithm.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Anything on the leading diagonal (the diagonal that starts at the top left of the matrix and runs down to the bottom right) is a correct answer.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Suppose that we have three classes: </a:t>
            </a:r>
            <a:r>
              <a:rPr lang="en-US" i="1" dirty="0"/>
              <a:t>C</a:t>
            </a:r>
            <a:r>
              <a:rPr lang="en-US" baseline="-25000" dirty="0"/>
              <a:t>1</a:t>
            </a:r>
            <a:r>
              <a:rPr lang="en-US" dirty="0"/>
              <a:t>, </a:t>
            </a:r>
            <a:r>
              <a:rPr lang="en-US" i="1" dirty="0"/>
              <a:t>C</a:t>
            </a:r>
            <a:r>
              <a:rPr lang="en-US" baseline="-25000" dirty="0"/>
              <a:t>2</a:t>
            </a:r>
            <a:r>
              <a:rPr lang="en-US" dirty="0"/>
              <a:t>, and </a:t>
            </a:r>
            <a:r>
              <a:rPr lang="en-US" i="1" dirty="0"/>
              <a:t>C</a:t>
            </a:r>
            <a:r>
              <a:rPr lang="en-US" baseline="-25000" dirty="0"/>
              <a:t>3</a:t>
            </a:r>
            <a:r>
              <a:rPr lang="en-US" dirty="0"/>
              <a:t>. Now we count the number of times that the output was class </a:t>
            </a:r>
            <a:r>
              <a:rPr lang="en-US" i="1" dirty="0"/>
              <a:t>C</a:t>
            </a:r>
            <a:r>
              <a:rPr lang="en-US" baseline="-25000" dirty="0"/>
              <a:t>1</a:t>
            </a:r>
            <a:r>
              <a:rPr lang="en-US" dirty="0"/>
              <a:t> when the target was </a:t>
            </a:r>
            <a:r>
              <a:rPr lang="en-US" i="1" dirty="0"/>
              <a:t>C</a:t>
            </a:r>
            <a:r>
              <a:rPr lang="en-US" baseline="-25000" dirty="0"/>
              <a:t>1</a:t>
            </a:r>
            <a:r>
              <a:rPr lang="en-US" dirty="0"/>
              <a:t>, then when the target was </a:t>
            </a:r>
            <a:r>
              <a:rPr lang="en-US" i="1" dirty="0"/>
              <a:t>C</a:t>
            </a:r>
            <a:r>
              <a:rPr lang="en-US" baseline="-25000" dirty="0"/>
              <a:t>2</a:t>
            </a:r>
            <a:r>
              <a:rPr lang="en-US" dirty="0"/>
              <a:t>, and so on until we’ve filled in the table:</a:t>
            </a:r>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ED6C5A4A-C7F2-4395-AE26-66E78383675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72379" y="5376862"/>
            <a:ext cx="1704975" cy="1162050"/>
          </a:xfrm>
          <a:prstGeom prst="rect">
            <a:avLst/>
          </a:prstGeom>
          <a:noFill/>
          <a:ln>
            <a:noFill/>
          </a:ln>
        </p:spPr>
      </p:pic>
    </p:spTree>
    <p:extLst>
      <p:ext uri="{BB962C8B-B14F-4D97-AF65-F5344CB8AC3E}">
        <p14:creationId xmlns:p14="http://schemas.microsoft.com/office/powerpoint/2010/main" val="12622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515471"/>
          </a:xfrm>
        </p:spPr>
        <p:txBody>
          <a:bodyPr/>
          <a:lstStyle/>
          <a:p>
            <a:r>
              <a:rPr lang="en-US" sz="2800" b="1" dirty="0"/>
              <a:t>Some Basic Concepts in Machine Learning (10)</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46</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124385" y="762000"/>
            <a:ext cx="8895230" cy="5816977"/>
          </a:xfrm>
          <a:prstGeom prst="rect">
            <a:avLst/>
          </a:prstGeom>
        </p:spPr>
        <p:txBody>
          <a:bodyPr wrap="square">
            <a:spAutoFit/>
          </a:bodyPr>
          <a:lstStyle/>
          <a:p>
            <a:r>
              <a:rPr lang="en-US" b="1" dirty="0"/>
              <a:t>Performance metrics:</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Assume a new test method is applied to screen people for cancer. The test results can be </a:t>
            </a:r>
            <a:r>
              <a:rPr lang="en-US" dirty="0">
                <a:solidFill>
                  <a:srgbClr val="2B33CF"/>
                </a:solidFill>
              </a:rPr>
              <a:t>positive</a:t>
            </a:r>
            <a:r>
              <a:rPr lang="en-US" dirty="0"/>
              <a:t> (have cancer) or </a:t>
            </a:r>
            <a:r>
              <a:rPr lang="en-US" dirty="0">
                <a:solidFill>
                  <a:srgbClr val="2B33CF"/>
                </a:solidFill>
              </a:rPr>
              <a:t>negative</a:t>
            </a:r>
            <a:r>
              <a:rPr lang="en-US" dirty="0"/>
              <a:t> (do not have cancer).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prediction or test results for each subject may or may not match the subject's actual status. In this context, the terminologies –</a:t>
            </a:r>
          </a:p>
          <a:p>
            <a:pPr marL="342900" indent="-342900">
              <a:buFont typeface="Arial" panose="020B0604020202020204" pitchFamily="34" charset="0"/>
              <a:buChar char="•"/>
            </a:pPr>
            <a:endParaRPr lang="en-US" dirty="0"/>
          </a:p>
          <a:p>
            <a:pPr marL="742950" lvl="1" indent="-285750">
              <a:buFont typeface="Courier New" panose="02070309020205020404" pitchFamily="49" charset="0"/>
              <a:buChar char="o"/>
            </a:pPr>
            <a:r>
              <a:rPr lang="en-US" u="sng" dirty="0"/>
              <a:t>True Positive (TP)</a:t>
            </a:r>
            <a:r>
              <a:rPr lang="en-US" dirty="0"/>
              <a:t> refers to the situation, where subjects having cancers are predicted to have cancer;</a:t>
            </a:r>
          </a:p>
          <a:p>
            <a:pPr lvl="1"/>
            <a:endParaRPr lang="en-US" sz="1600" dirty="0"/>
          </a:p>
          <a:p>
            <a:pPr marL="742950" lvl="1" indent="-285750">
              <a:buFont typeface="Courier New" panose="02070309020205020404" pitchFamily="49" charset="0"/>
              <a:buChar char="o"/>
            </a:pPr>
            <a:r>
              <a:rPr lang="en-US" u="sng" dirty="0"/>
              <a:t>True Negative (TN)</a:t>
            </a:r>
            <a:r>
              <a:rPr lang="en-US" dirty="0"/>
              <a:t> refers to the situation, where subjects do not have cancer are predicted to have no cancer;</a:t>
            </a: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r>
              <a:rPr lang="en-US" u="sng" dirty="0"/>
              <a:t>False Positive (FP)</a:t>
            </a:r>
            <a:r>
              <a:rPr lang="en-US" dirty="0"/>
              <a:t> refers to the situation, where subjects do not have cancer but are predicted to have cancer; </a:t>
            </a: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r>
              <a:rPr lang="en-US" u="sng" dirty="0"/>
              <a:t>False Negative (FN)</a:t>
            </a:r>
            <a:r>
              <a:rPr lang="en-US" dirty="0"/>
              <a:t> refers to the situation, where subjects have cancer but are predicted to have no cancer.</a:t>
            </a:r>
            <a:endParaRPr lang="en-US" sz="1600" dirty="0"/>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0ADE9F9-6C4E-37C2-01FC-74D69215AB58}"/>
                  </a:ext>
                </a:extLst>
              </p14:cNvPr>
              <p14:cNvContentPartPr/>
              <p14:nvPr/>
            </p14:nvContentPartPr>
            <p14:xfrm>
              <a:off x="659843" y="3070822"/>
              <a:ext cx="569520" cy="305640"/>
            </p14:xfrm>
          </p:contentPart>
        </mc:Choice>
        <mc:Fallback xmlns="">
          <p:pic>
            <p:nvPicPr>
              <p:cNvPr id="5" name="Ink 4">
                <a:extLst>
                  <a:ext uri="{FF2B5EF4-FFF2-40B4-BE49-F238E27FC236}">
                    <a16:creationId xmlns:a16="http://schemas.microsoft.com/office/drawing/2014/main" id="{00ADE9F9-6C4E-37C2-01FC-74D69215AB58}"/>
                  </a:ext>
                </a:extLst>
              </p:cNvPr>
              <p:cNvPicPr/>
              <p:nvPr/>
            </p:nvPicPr>
            <p:blipFill>
              <a:blip r:embed="rId4"/>
              <a:stretch>
                <a:fillRect/>
              </a:stretch>
            </p:blipFill>
            <p:spPr>
              <a:xfrm>
                <a:off x="650843" y="3061822"/>
                <a:ext cx="587160" cy="323280"/>
              </a:xfrm>
              <a:prstGeom prst="rect">
                <a:avLst/>
              </a:prstGeom>
            </p:spPr>
          </p:pic>
        </mc:Fallback>
      </mc:AlternateContent>
    </p:spTree>
    <p:extLst>
      <p:ext uri="{BB962C8B-B14F-4D97-AF65-F5344CB8AC3E}">
        <p14:creationId xmlns:p14="http://schemas.microsoft.com/office/powerpoint/2010/main" val="6538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515471"/>
          </a:xfrm>
        </p:spPr>
        <p:txBody>
          <a:bodyPr/>
          <a:lstStyle/>
          <a:p>
            <a:r>
              <a:rPr lang="en-US" sz="2800" b="1" dirty="0"/>
              <a:t>Some Basic Concepts in Machine Learning (11)</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47</a:t>
            </a:fld>
            <a:endParaRPr lang="en-US"/>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8768CD-25EB-48C2-9634-BE1AB16A9B38}"/>
                  </a:ext>
                </a:extLst>
              </p:cNvPr>
              <p:cNvSpPr/>
              <p:nvPr/>
            </p:nvSpPr>
            <p:spPr>
              <a:xfrm>
                <a:off x="124385" y="762000"/>
                <a:ext cx="8895230" cy="5634299"/>
              </a:xfrm>
              <a:prstGeom prst="rect">
                <a:avLst/>
              </a:prstGeom>
            </p:spPr>
            <p:txBody>
              <a:bodyPr wrap="square">
                <a:spAutoFit/>
              </a:bodyPr>
              <a:lstStyle/>
              <a:p>
                <a:r>
                  <a:rPr lang="en-US" b="1" dirty="0"/>
                  <a:t>… Performance metrics:</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i="1" dirty="0"/>
                  <a:t>Accuracy</a:t>
                </a:r>
                <a:r>
                  <a:rPr lang="en-US" dirty="0"/>
                  <a:t> is then defined as the sum of the number of true positives and true negatives divided by the total number of examples (where, TP stands for True Positive, FP stands for False Positive, etc.):</a:t>
                </a:r>
              </a:p>
              <a:p>
                <a:endParaRPr lang="en-US" dirty="0"/>
              </a:p>
              <a:p>
                <a:pPr lvl="1"/>
                <a14:m>
                  <m:oMath xmlns:m="http://schemas.openxmlformats.org/officeDocument/2006/math">
                    <m:r>
                      <a:rPr lang="en-US" sz="2400" b="1" i="1" smtClean="0">
                        <a:latin typeface="Cambria Math" panose="02040503050406030204" pitchFamily="18" charset="0"/>
                      </a:rPr>
                      <m:t>𝑨</m:t>
                    </m:r>
                    <m:r>
                      <a:rPr lang="en-US" sz="2400" b="1" i="1">
                        <a:latin typeface="Cambria Math" panose="02040503050406030204" pitchFamily="18" charset="0"/>
                      </a:rPr>
                      <m:t>𝒄𝒄𝒖𝒓𝒂𝒄𝒚</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𝑁𝑢𝑚𝑏𝑒𝑟</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𝑐𝑜𝑟𝑟𝑒𝑐𝑡</m:t>
                        </m:r>
                        <m:r>
                          <a:rPr lang="en-US" sz="2400" i="1">
                            <a:latin typeface="Cambria Math" panose="02040503050406030204" pitchFamily="18" charset="0"/>
                          </a:rPr>
                          <m:t> </m:t>
                        </m:r>
                        <m:r>
                          <a:rPr lang="en-US" sz="2400" i="1">
                            <a:latin typeface="Cambria Math" panose="02040503050406030204" pitchFamily="18" charset="0"/>
                          </a:rPr>
                          <m:t>𝑝𝑟𝑒𝑑𝑖𝑐𝑡𝑖𝑜𝑛𝑠</m:t>
                        </m:r>
                      </m:num>
                      <m:den>
                        <m:r>
                          <a:rPr lang="en-US" sz="2400" i="1">
                            <a:latin typeface="Cambria Math" panose="02040503050406030204" pitchFamily="18" charset="0"/>
                          </a:rPr>
                          <m:t>𝑇𝑜𝑡𝑎𝑙</m:t>
                        </m:r>
                        <m:r>
                          <a:rPr lang="en-US" sz="2400" i="1">
                            <a:latin typeface="Cambria Math" panose="02040503050406030204" pitchFamily="18" charset="0"/>
                          </a:rPr>
                          <m:t> </m:t>
                        </m:r>
                        <m:r>
                          <a:rPr lang="en-US" sz="2400" i="1">
                            <a:latin typeface="Cambria Math" panose="02040503050406030204" pitchFamily="18" charset="0"/>
                          </a:rPr>
                          <m:t>𝑛𝑢𝑚𝑏𝑒𝑟</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𝑝𝑟𝑒𝑑𝑖𝑐𝑡𝑖𝑜𝑛</m:t>
                        </m:r>
                        <m:r>
                          <a:rPr lang="en-US" sz="2400" i="1">
                            <a:latin typeface="Cambria Math" panose="02040503050406030204" pitchFamily="18" charset="0"/>
                          </a:rPr>
                          <m:t> </m:t>
                        </m:r>
                        <m:r>
                          <a:rPr lang="en-US" sz="2400" i="1">
                            <a:latin typeface="Cambria Math" panose="02040503050406030204" pitchFamily="18" charset="0"/>
                          </a:rPr>
                          <m:t>𝑚𝑎𝑑𝑒</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𝑇𝑁</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r>
                          <a:rPr lang="en-US" sz="2400" i="1">
                            <a:latin typeface="Cambria Math" panose="02040503050406030204" pitchFamily="18" charset="0"/>
                          </a:rPr>
                          <m:t>+</m:t>
                        </m:r>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𝐹𝑁</m:t>
                        </m:r>
                      </m:den>
                    </m:f>
                  </m:oMath>
                </a14:m>
                <a:r>
                  <a:rPr lang="en-US" sz="2400"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problem with accuracy is that it doesn’t tell us everything about the results, since it turns four numbers into just one. Thus, we need additional metrics:</a:t>
                </a:r>
              </a:p>
              <a:p>
                <a:pPr marL="342900" indent="-342900">
                  <a:buFont typeface="Arial" panose="020B0604020202020204" pitchFamily="34" charset="0"/>
                  <a:buChar char="•"/>
                </a:pPr>
                <a:endParaRPr lang="en-US" dirty="0"/>
              </a:p>
              <a:p>
                <a:pPr marL="342900" indent="-342900">
                  <a:buFont typeface="+mj-lt"/>
                  <a:buAutoNum type="alphaLcPeriod"/>
                </a:pPr>
                <a:r>
                  <a:rPr lang="en-US" b="1" i="1" dirty="0"/>
                  <a:t>Sensitivity</a:t>
                </a:r>
                <a:r>
                  <a:rPr lang="en-US" dirty="0"/>
                  <a:t> (also known as the </a:t>
                </a:r>
                <a:r>
                  <a:rPr lang="en-US" b="1" i="1" dirty="0"/>
                  <a:t>true positive rate</a:t>
                </a:r>
                <a:r>
                  <a:rPr lang="en-US" dirty="0"/>
                  <a:t>, </a:t>
                </a:r>
                <a:r>
                  <a:rPr lang="en-US" b="1" i="1" u="sng" dirty="0"/>
                  <a:t>recall</a:t>
                </a:r>
                <a:r>
                  <a:rPr lang="en-US" dirty="0"/>
                  <a:t>, </a:t>
                </a:r>
                <a:r>
                  <a:rPr lang="en-US" b="1" i="1" dirty="0"/>
                  <a:t>probability of detection, hit rate</a:t>
                </a:r>
                <a:r>
                  <a:rPr lang="en-US" dirty="0"/>
                  <a:t>) is the ratio of positive data points that are correctly predicted as positive, with respect to all positive data points. </a:t>
                </a:r>
              </a:p>
              <a:p>
                <a:pPr marL="342900" indent="-34290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𝑆𝑒𝑛𝑠𝑖𝑡𝑖𝑣𝑖𝑡𝑦</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m:oMathPara>
                </a14:m>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mc:Choice>
        <mc:Fallback xmlns="">
          <p:sp>
            <p:nvSpPr>
              <p:cNvPr id="3" name="Rectangle 2">
                <a:extLst>
                  <a:ext uri="{FF2B5EF4-FFF2-40B4-BE49-F238E27FC236}">
                    <a16:creationId xmlns:a16="http://schemas.microsoft.com/office/drawing/2014/main" id="{DE8768CD-25EB-48C2-9634-BE1AB16A9B38}"/>
                  </a:ext>
                </a:extLst>
              </p:cNvPr>
              <p:cNvSpPr>
                <a:spLocks noRot="1" noChangeAspect="1" noMove="1" noResize="1" noEditPoints="1" noAdjustHandles="1" noChangeArrowheads="1" noChangeShapeType="1" noTextEdit="1"/>
              </p:cNvSpPr>
              <p:nvPr/>
            </p:nvSpPr>
            <p:spPr>
              <a:xfrm>
                <a:off x="124385" y="762000"/>
                <a:ext cx="8895230" cy="5634299"/>
              </a:xfrm>
              <a:prstGeom prst="rect">
                <a:avLst/>
              </a:prstGeom>
              <a:blipFill>
                <a:blip r:embed="rId3"/>
                <a:stretch>
                  <a:fillRect l="-548" t="-5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28D98AC-B155-3157-1668-2159AE9C8189}"/>
                  </a:ext>
                </a:extLst>
              </p14:cNvPr>
              <p14:cNvContentPartPr/>
              <p14:nvPr/>
            </p14:nvContentPartPr>
            <p14:xfrm>
              <a:off x="227843" y="2389702"/>
              <a:ext cx="917640" cy="401760"/>
            </p14:xfrm>
          </p:contentPart>
        </mc:Choice>
        <mc:Fallback xmlns="">
          <p:pic>
            <p:nvPicPr>
              <p:cNvPr id="5" name="Ink 4">
                <a:extLst>
                  <a:ext uri="{FF2B5EF4-FFF2-40B4-BE49-F238E27FC236}">
                    <a16:creationId xmlns:a16="http://schemas.microsoft.com/office/drawing/2014/main" id="{328D98AC-B155-3157-1668-2159AE9C8189}"/>
                  </a:ext>
                </a:extLst>
              </p:cNvPr>
              <p:cNvPicPr/>
              <p:nvPr/>
            </p:nvPicPr>
            <p:blipFill>
              <a:blip r:embed="rId5"/>
              <a:stretch>
                <a:fillRect/>
              </a:stretch>
            </p:blipFill>
            <p:spPr>
              <a:xfrm>
                <a:off x="219203" y="2381062"/>
                <a:ext cx="93528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9F637BE-DC1C-E0E2-2681-2408D3227EB0}"/>
                  </a:ext>
                </a:extLst>
              </p14:cNvPr>
              <p14:cNvContentPartPr/>
              <p14:nvPr/>
            </p14:nvContentPartPr>
            <p14:xfrm>
              <a:off x="2504843" y="2718742"/>
              <a:ext cx="3594600" cy="439920"/>
            </p14:xfrm>
          </p:contentPart>
        </mc:Choice>
        <mc:Fallback xmlns="">
          <p:pic>
            <p:nvPicPr>
              <p:cNvPr id="6" name="Ink 5">
                <a:extLst>
                  <a:ext uri="{FF2B5EF4-FFF2-40B4-BE49-F238E27FC236}">
                    <a16:creationId xmlns:a16="http://schemas.microsoft.com/office/drawing/2014/main" id="{09F637BE-DC1C-E0E2-2681-2408D3227EB0}"/>
                  </a:ext>
                </a:extLst>
              </p:cNvPr>
              <p:cNvPicPr/>
              <p:nvPr/>
            </p:nvPicPr>
            <p:blipFill>
              <a:blip r:embed="rId7"/>
              <a:stretch>
                <a:fillRect/>
              </a:stretch>
            </p:blipFill>
            <p:spPr>
              <a:xfrm>
                <a:off x="2495843" y="2709742"/>
                <a:ext cx="3612240" cy="457560"/>
              </a:xfrm>
              <a:prstGeom prst="rect">
                <a:avLst/>
              </a:prstGeom>
            </p:spPr>
          </p:pic>
        </mc:Fallback>
      </mc:AlternateContent>
      <p:grpSp>
        <p:nvGrpSpPr>
          <p:cNvPr id="16" name="Group 15">
            <a:extLst>
              <a:ext uri="{FF2B5EF4-FFF2-40B4-BE49-F238E27FC236}">
                <a16:creationId xmlns:a16="http://schemas.microsoft.com/office/drawing/2014/main" id="{76BCAE7A-30CC-9021-D435-C929672C9721}"/>
              </a:ext>
            </a:extLst>
          </p:cNvPr>
          <p:cNvGrpSpPr/>
          <p:nvPr/>
        </p:nvGrpSpPr>
        <p:grpSpPr>
          <a:xfrm>
            <a:off x="2666843" y="2119702"/>
            <a:ext cx="5707080" cy="961920"/>
            <a:chOff x="2666843" y="2119702"/>
            <a:chExt cx="5707080" cy="961920"/>
          </a:xfrm>
        </p:grpSpPr>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451D509-C606-3EB6-317B-90CA65F666B4}"/>
                    </a:ext>
                  </a:extLst>
                </p14:cNvPr>
                <p14:cNvContentPartPr/>
                <p14:nvPr/>
              </p14:nvContentPartPr>
              <p14:xfrm>
                <a:off x="2666843" y="2216902"/>
                <a:ext cx="3242520" cy="575280"/>
              </p14:xfrm>
            </p:contentPart>
          </mc:Choice>
          <mc:Fallback xmlns="">
            <p:pic>
              <p:nvPicPr>
                <p:cNvPr id="7" name="Ink 6">
                  <a:extLst>
                    <a:ext uri="{FF2B5EF4-FFF2-40B4-BE49-F238E27FC236}">
                      <a16:creationId xmlns:a16="http://schemas.microsoft.com/office/drawing/2014/main" id="{2451D509-C606-3EB6-317B-90CA65F666B4}"/>
                    </a:ext>
                  </a:extLst>
                </p:cNvPr>
                <p:cNvPicPr/>
                <p:nvPr/>
              </p:nvPicPr>
              <p:blipFill>
                <a:blip r:embed="rId9"/>
                <a:stretch>
                  <a:fillRect/>
                </a:stretch>
              </p:blipFill>
              <p:spPr>
                <a:xfrm>
                  <a:off x="2657843" y="2208262"/>
                  <a:ext cx="3260160" cy="592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CF39BAE-3EF7-58F6-71BD-6BD8699F058F}"/>
                    </a:ext>
                  </a:extLst>
                </p14:cNvPr>
                <p14:cNvContentPartPr/>
                <p14:nvPr/>
              </p14:nvContentPartPr>
              <p14:xfrm>
                <a:off x="7174403" y="2331382"/>
                <a:ext cx="176040" cy="82440"/>
              </p14:xfrm>
            </p:contentPart>
          </mc:Choice>
          <mc:Fallback xmlns="">
            <p:pic>
              <p:nvPicPr>
                <p:cNvPr id="8" name="Ink 7">
                  <a:extLst>
                    <a:ext uri="{FF2B5EF4-FFF2-40B4-BE49-F238E27FC236}">
                      <a16:creationId xmlns:a16="http://schemas.microsoft.com/office/drawing/2014/main" id="{1CF39BAE-3EF7-58F6-71BD-6BD8699F058F}"/>
                    </a:ext>
                  </a:extLst>
                </p:cNvPr>
                <p:cNvPicPr/>
                <p:nvPr/>
              </p:nvPicPr>
              <p:blipFill>
                <a:blip r:embed="rId11"/>
                <a:stretch>
                  <a:fillRect/>
                </a:stretch>
              </p:blipFill>
              <p:spPr>
                <a:xfrm>
                  <a:off x="7165403" y="2322382"/>
                  <a:ext cx="1936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50E893C1-036D-4BDB-DE50-EA8AC7552AC3}"/>
                    </a:ext>
                  </a:extLst>
                </p14:cNvPr>
                <p14:cNvContentPartPr/>
                <p14:nvPr/>
              </p14:nvContentPartPr>
              <p14:xfrm>
                <a:off x="7707203" y="2340382"/>
                <a:ext cx="164160" cy="90360"/>
              </p14:xfrm>
            </p:contentPart>
          </mc:Choice>
          <mc:Fallback xmlns="">
            <p:pic>
              <p:nvPicPr>
                <p:cNvPr id="9" name="Ink 8">
                  <a:extLst>
                    <a:ext uri="{FF2B5EF4-FFF2-40B4-BE49-F238E27FC236}">
                      <a16:creationId xmlns:a16="http://schemas.microsoft.com/office/drawing/2014/main" id="{50E893C1-036D-4BDB-DE50-EA8AC7552AC3}"/>
                    </a:ext>
                  </a:extLst>
                </p:cNvPr>
                <p:cNvPicPr/>
                <p:nvPr/>
              </p:nvPicPr>
              <p:blipFill>
                <a:blip r:embed="rId13"/>
                <a:stretch>
                  <a:fillRect/>
                </a:stretch>
              </p:blipFill>
              <p:spPr>
                <a:xfrm>
                  <a:off x="7698563" y="2331382"/>
                  <a:ext cx="1818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DA44821-39B4-8D60-D958-C4DD2EB0AA6E}"/>
                    </a:ext>
                  </a:extLst>
                </p14:cNvPr>
                <p14:cNvContentPartPr/>
                <p14:nvPr/>
              </p14:nvContentPartPr>
              <p14:xfrm>
                <a:off x="7084763" y="2680582"/>
                <a:ext cx="187560" cy="27720"/>
              </p14:xfrm>
            </p:contentPart>
          </mc:Choice>
          <mc:Fallback xmlns="">
            <p:pic>
              <p:nvPicPr>
                <p:cNvPr id="10" name="Ink 9">
                  <a:extLst>
                    <a:ext uri="{FF2B5EF4-FFF2-40B4-BE49-F238E27FC236}">
                      <a16:creationId xmlns:a16="http://schemas.microsoft.com/office/drawing/2014/main" id="{1DA44821-39B4-8D60-D958-C4DD2EB0AA6E}"/>
                    </a:ext>
                  </a:extLst>
                </p:cNvPr>
                <p:cNvPicPr/>
                <p:nvPr/>
              </p:nvPicPr>
              <p:blipFill>
                <a:blip r:embed="rId15"/>
                <a:stretch>
                  <a:fillRect/>
                </a:stretch>
              </p:blipFill>
              <p:spPr>
                <a:xfrm>
                  <a:off x="7075763" y="2671582"/>
                  <a:ext cx="2052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4338FDB1-20E5-5D7B-210E-4156F8E10C7E}"/>
                    </a:ext>
                  </a:extLst>
                </p14:cNvPr>
                <p14:cNvContentPartPr/>
                <p14:nvPr/>
              </p14:nvContentPartPr>
              <p14:xfrm>
                <a:off x="7561403" y="2698582"/>
                <a:ext cx="162360" cy="7560"/>
              </p14:xfrm>
            </p:contentPart>
          </mc:Choice>
          <mc:Fallback xmlns="">
            <p:pic>
              <p:nvPicPr>
                <p:cNvPr id="11" name="Ink 10">
                  <a:extLst>
                    <a:ext uri="{FF2B5EF4-FFF2-40B4-BE49-F238E27FC236}">
                      <a16:creationId xmlns:a16="http://schemas.microsoft.com/office/drawing/2014/main" id="{4338FDB1-20E5-5D7B-210E-4156F8E10C7E}"/>
                    </a:ext>
                  </a:extLst>
                </p:cNvPr>
                <p:cNvPicPr/>
                <p:nvPr/>
              </p:nvPicPr>
              <p:blipFill>
                <a:blip r:embed="rId17"/>
                <a:stretch>
                  <a:fillRect/>
                </a:stretch>
              </p:blipFill>
              <p:spPr>
                <a:xfrm>
                  <a:off x="7552763" y="2689582"/>
                  <a:ext cx="1800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512E0970-094B-F2DD-7AF5-AF24E67E5656}"/>
                    </a:ext>
                  </a:extLst>
                </p14:cNvPr>
                <p14:cNvContentPartPr/>
                <p14:nvPr/>
              </p14:nvContentPartPr>
              <p14:xfrm>
                <a:off x="7036883" y="2323102"/>
                <a:ext cx="813240" cy="430200"/>
              </p14:xfrm>
            </p:contentPart>
          </mc:Choice>
          <mc:Fallback xmlns="">
            <p:pic>
              <p:nvPicPr>
                <p:cNvPr id="12" name="Ink 11">
                  <a:extLst>
                    <a:ext uri="{FF2B5EF4-FFF2-40B4-BE49-F238E27FC236}">
                      <a16:creationId xmlns:a16="http://schemas.microsoft.com/office/drawing/2014/main" id="{512E0970-094B-F2DD-7AF5-AF24E67E5656}"/>
                    </a:ext>
                  </a:extLst>
                </p:cNvPr>
                <p:cNvPicPr/>
                <p:nvPr/>
              </p:nvPicPr>
              <p:blipFill>
                <a:blip r:embed="rId19"/>
                <a:stretch>
                  <a:fillRect/>
                </a:stretch>
              </p:blipFill>
              <p:spPr>
                <a:xfrm>
                  <a:off x="7027883" y="2314462"/>
                  <a:ext cx="83088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ABD06E2B-BBC6-5F67-5186-629D075D2AF7}"/>
                    </a:ext>
                  </a:extLst>
                </p14:cNvPr>
                <p14:cNvContentPartPr/>
                <p14:nvPr/>
              </p14:nvContentPartPr>
              <p14:xfrm>
                <a:off x="7746803" y="2119702"/>
                <a:ext cx="461160" cy="210600"/>
              </p14:xfrm>
            </p:contentPart>
          </mc:Choice>
          <mc:Fallback xmlns="">
            <p:pic>
              <p:nvPicPr>
                <p:cNvPr id="13" name="Ink 12">
                  <a:extLst>
                    <a:ext uri="{FF2B5EF4-FFF2-40B4-BE49-F238E27FC236}">
                      <a16:creationId xmlns:a16="http://schemas.microsoft.com/office/drawing/2014/main" id="{ABD06E2B-BBC6-5F67-5186-629D075D2AF7}"/>
                    </a:ext>
                  </a:extLst>
                </p:cNvPr>
                <p:cNvPicPr/>
                <p:nvPr/>
              </p:nvPicPr>
              <p:blipFill>
                <a:blip r:embed="rId21"/>
                <a:stretch>
                  <a:fillRect/>
                </a:stretch>
              </p:blipFill>
              <p:spPr>
                <a:xfrm>
                  <a:off x="7737803" y="2110702"/>
                  <a:ext cx="47880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C10001BC-12BE-FD87-1085-B1A04C22D3EB}"/>
                    </a:ext>
                  </a:extLst>
                </p14:cNvPr>
                <p14:cNvContentPartPr/>
                <p14:nvPr/>
              </p14:nvContentPartPr>
              <p14:xfrm>
                <a:off x="6335603" y="2774902"/>
                <a:ext cx="2038320" cy="306720"/>
              </p14:xfrm>
            </p:contentPart>
          </mc:Choice>
          <mc:Fallback xmlns="">
            <p:pic>
              <p:nvPicPr>
                <p:cNvPr id="15" name="Ink 14">
                  <a:extLst>
                    <a:ext uri="{FF2B5EF4-FFF2-40B4-BE49-F238E27FC236}">
                      <a16:creationId xmlns:a16="http://schemas.microsoft.com/office/drawing/2014/main" id="{C10001BC-12BE-FD87-1085-B1A04C22D3EB}"/>
                    </a:ext>
                  </a:extLst>
                </p:cNvPr>
                <p:cNvPicPr/>
                <p:nvPr/>
              </p:nvPicPr>
              <p:blipFill>
                <a:blip r:embed="rId23"/>
                <a:stretch>
                  <a:fillRect/>
                </a:stretch>
              </p:blipFill>
              <p:spPr>
                <a:xfrm>
                  <a:off x="6326963" y="2766262"/>
                  <a:ext cx="2055960" cy="324360"/>
                </a:xfrm>
                <a:prstGeom prst="rect">
                  <a:avLst/>
                </a:prstGeom>
              </p:spPr>
            </p:pic>
          </mc:Fallback>
        </mc:AlternateContent>
      </p:grpSp>
      <p:grpSp>
        <p:nvGrpSpPr>
          <p:cNvPr id="20" name="Group 19">
            <a:extLst>
              <a:ext uri="{FF2B5EF4-FFF2-40B4-BE49-F238E27FC236}">
                <a16:creationId xmlns:a16="http://schemas.microsoft.com/office/drawing/2014/main" id="{0661F803-56BA-B999-608C-EAE51D9E752C}"/>
              </a:ext>
            </a:extLst>
          </p:cNvPr>
          <p:cNvGrpSpPr/>
          <p:nvPr/>
        </p:nvGrpSpPr>
        <p:grpSpPr>
          <a:xfrm>
            <a:off x="9626003" y="2796142"/>
            <a:ext cx="1180800" cy="294120"/>
            <a:chOff x="9626003" y="2796142"/>
            <a:chExt cx="1180800" cy="29412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1688510E-F96A-CAC1-D20F-822CAC44A941}"/>
                    </a:ext>
                  </a:extLst>
                </p14:cNvPr>
                <p14:cNvContentPartPr/>
                <p14:nvPr/>
              </p14:nvContentPartPr>
              <p14:xfrm>
                <a:off x="9626003" y="2796142"/>
                <a:ext cx="1180800" cy="73440"/>
              </p14:xfrm>
            </p:contentPart>
          </mc:Choice>
          <mc:Fallback xmlns="">
            <p:pic>
              <p:nvPicPr>
                <p:cNvPr id="17" name="Ink 16">
                  <a:extLst>
                    <a:ext uri="{FF2B5EF4-FFF2-40B4-BE49-F238E27FC236}">
                      <a16:creationId xmlns:a16="http://schemas.microsoft.com/office/drawing/2014/main" id="{1688510E-F96A-CAC1-D20F-822CAC44A941}"/>
                    </a:ext>
                  </a:extLst>
                </p:cNvPr>
                <p:cNvPicPr/>
                <p:nvPr/>
              </p:nvPicPr>
              <p:blipFill>
                <a:blip r:embed="rId25"/>
                <a:stretch>
                  <a:fillRect/>
                </a:stretch>
              </p:blipFill>
              <p:spPr>
                <a:xfrm>
                  <a:off x="9617363" y="2787142"/>
                  <a:ext cx="11984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35B2C2D-3FCF-1C18-CA63-E8CB8D7AB776}"/>
                    </a:ext>
                  </a:extLst>
                </p14:cNvPr>
                <p14:cNvContentPartPr/>
                <p14:nvPr/>
              </p14:nvContentPartPr>
              <p14:xfrm>
                <a:off x="10070243" y="2914582"/>
                <a:ext cx="27360" cy="175680"/>
              </p14:xfrm>
            </p:contentPart>
          </mc:Choice>
          <mc:Fallback xmlns="">
            <p:pic>
              <p:nvPicPr>
                <p:cNvPr id="18" name="Ink 17">
                  <a:extLst>
                    <a:ext uri="{FF2B5EF4-FFF2-40B4-BE49-F238E27FC236}">
                      <a16:creationId xmlns:a16="http://schemas.microsoft.com/office/drawing/2014/main" id="{435B2C2D-3FCF-1C18-CA63-E8CB8D7AB776}"/>
                    </a:ext>
                  </a:extLst>
                </p:cNvPr>
                <p:cNvPicPr/>
                <p:nvPr/>
              </p:nvPicPr>
              <p:blipFill>
                <a:blip r:embed="rId27"/>
                <a:stretch>
                  <a:fillRect/>
                </a:stretch>
              </p:blipFill>
              <p:spPr>
                <a:xfrm>
                  <a:off x="10061603" y="2905942"/>
                  <a:ext cx="450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F4C47856-699A-7D2F-965A-7D4195FDD94F}"/>
                    </a:ext>
                  </a:extLst>
                </p14:cNvPr>
                <p14:cNvContentPartPr/>
                <p14:nvPr/>
              </p14:nvContentPartPr>
              <p14:xfrm>
                <a:off x="10279763" y="2913862"/>
                <a:ext cx="311040" cy="103320"/>
              </p14:xfrm>
            </p:contentPart>
          </mc:Choice>
          <mc:Fallback xmlns="">
            <p:pic>
              <p:nvPicPr>
                <p:cNvPr id="19" name="Ink 18">
                  <a:extLst>
                    <a:ext uri="{FF2B5EF4-FFF2-40B4-BE49-F238E27FC236}">
                      <a16:creationId xmlns:a16="http://schemas.microsoft.com/office/drawing/2014/main" id="{F4C47856-699A-7D2F-965A-7D4195FDD94F}"/>
                    </a:ext>
                  </a:extLst>
                </p:cNvPr>
                <p:cNvPicPr/>
                <p:nvPr/>
              </p:nvPicPr>
              <p:blipFill>
                <a:blip r:embed="rId29"/>
                <a:stretch>
                  <a:fillRect/>
                </a:stretch>
              </p:blipFill>
              <p:spPr>
                <a:xfrm>
                  <a:off x="10270763" y="2904862"/>
                  <a:ext cx="328680" cy="120960"/>
                </a:xfrm>
                <a:prstGeom prst="rect">
                  <a:avLst/>
                </a:prstGeom>
              </p:spPr>
            </p:pic>
          </mc:Fallback>
        </mc:AlternateContent>
      </p:grpSp>
      <p:grpSp>
        <p:nvGrpSpPr>
          <p:cNvPr id="23" name="Group 22">
            <a:extLst>
              <a:ext uri="{FF2B5EF4-FFF2-40B4-BE49-F238E27FC236}">
                <a16:creationId xmlns:a16="http://schemas.microsoft.com/office/drawing/2014/main" id="{1DB79BD1-37F1-9E2C-4525-1501CC94EE1B}"/>
              </a:ext>
            </a:extLst>
          </p:cNvPr>
          <p:cNvGrpSpPr/>
          <p:nvPr/>
        </p:nvGrpSpPr>
        <p:grpSpPr>
          <a:xfrm>
            <a:off x="10159523" y="2378542"/>
            <a:ext cx="414360" cy="227160"/>
            <a:chOff x="10159523" y="2378542"/>
            <a:chExt cx="414360" cy="227160"/>
          </a:xfrm>
        </p:grpSpPr>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567AB1AD-CFA7-AA59-60AC-EC38ED0839CF}"/>
                    </a:ext>
                  </a:extLst>
                </p14:cNvPr>
                <p14:cNvContentPartPr/>
                <p14:nvPr/>
              </p14:nvContentPartPr>
              <p14:xfrm>
                <a:off x="10159523" y="2378542"/>
                <a:ext cx="190440" cy="227160"/>
              </p14:xfrm>
            </p:contentPart>
          </mc:Choice>
          <mc:Fallback xmlns="">
            <p:pic>
              <p:nvPicPr>
                <p:cNvPr id="21" name="Ink 20">
                  <a:extLst>
                    <a:ext uri="{FF2B5EF4-FFF2-40B4-BE49-F238E27FC236}">
                      <a16:creationId xmlns:a16="http://schemas.microsoft.com/office/drawing/2014/main" id="{567AB1AD-CFA7-AA59-60AC-EC38ED0839CF}"/>
                    </a:ext>
                  </a:extLst>
                </p:cNvPr>
                <p:cNvPicPr/>
                <p:nvPr/>
              </p:nvPicPr>
              <p:blipFill>
                <a:blip r:embed="rId31"/>
                <a:stretch>
                  <a:fillRect/>
                </a:stretch>
              </p:blipFill>
              <p:spPr>
                <a:xfrm>
                  <a:off x="10150523" y="2369542"/>
                  <a:ext cx="2080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D9D7863F-B9B8-60E3-DC06-4665739F4554}"/>
                    </a:ext>
                  </a:extLst>
                </p14:cNvPr>
                <p14:cNvContentPartPr/>
                <p14:nvPr/>
              </p14:nvContentPartPr>
              <p14:xfrm>
                <a:off x="10459763" y="2381422"/>
                <a:ext cx="114120" cy="151560"/>
              </p14:xfrm>
            </p:contentPart>
          </mc:Choice>
          <mc:Fallback xmlns="">
            <p:pic>
              <p:nvPicPr>
                <p:cNvPr id="22" name="Ink 21">
                  <a:extLst>
                    <a:ext uri="{FF2B5EF4-FFF2-40B4-BE49-F238E27FC236}">
                      <a16:creationId xmlns:a16="http://schemas.microsoft.com/office/drawing/2014/main" id="{D9D7863F-B9B8-60E3-DC06-4665739F4554}"/>
                    </a:ext>
                  </a:extLst>
                </p:cNvPr>
                <p:cNvPicPr/>
                <p:nvPr/>
              </p:nvPicPr>
              <p:blipFill>
                <a:blip r:embed="rId33"/>
                <a:stretch>
                  <a:fillRect/>
                </a:stretch>
              </p:blipFill>
              <p:spPr>
                <a:xfrm>
                  <a:off x="10450763" y="2372422"/>
                  <a:ext cx="131760" cy="169200"/>
                </a:xfrm>
                <a:prstGeom prst="rect">
                  <a:avLst/>
                </a:prstGeom>
              </p:spPr>
            </p:pic>
          </mc:Fallback>
        </mc:AlternateContent>
      </p:grpSp>
    </p:spTree>
    <p:extLst>
      <p:ext uri="{BB962C8B-B14F-4D97-AF65-F5344CB8AC3E}">
        <p14:creationId xmlns:p14="http://schemas.microsoft.com/office/powerpoint/2010/main" val="2672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515471"/>
          </a:xfrm>
        </p:spPr>
        <p:txBody>
          <a:bodyPr/>
          <a:lstStyle/>
          <a:p>
            <a:r>
              <a:rPr lang="en-US" sz="2800" b="1" dirty="0"/>
              <a:t>Some Basic Concepts in Machine Learning (12)</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48</a:t>
            </a:fld>
            <a:endParaRPr lang="en-US"/>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8768CD-25EB-48C2-9634-BE1AB16A9B38}"/>
                  </a:ext>
                </a:extLst>
              </p:cNvPr>
              <p:cNvSpPr/>
              <p:nvPr/>
            </p:nvSpPr>
            <p:spPr>
              <a:xfrm>
                <a:off x="124385" y="762000"/>
                <a:ext cx="8895230" cy="5132687"/>
              </a:xfrm>
              <a:prstGeom prst="rect">
                <a:avLst/>
              </a:prstGeom>
            </p:spPr>
            <p:txBody>
              <a:bodyPr wrap="square">
                <a:spAutoFit/>
              </a:bodyPr>
              <a:lstStyle/>
              <a:p>
                <a:r>
                  <a:rPr lang="en-US" b="1" dirty="0"/>
                  <a:t>… Performance metrics:</a:t>
                </a:r>
                <a:endParaRPr lang="en-US" dirty="0"/>
              </a:p>
              <a:p>
                <a:pPr marL="342900" indent="-342900">
                  <a:buFont typeface="Arial" panose="020B0604020202020204" pitchFamily="34" charset="0"/>
                  <a:buChar char="•"/>
                </a:pPr>
                <a:endParaRPr lang="en-US" dirty="0"/>
              </a:p>
              <a:p>
                <a:pPr lvl="1"/>
                <a:r>
                  <a:rPr lang="en-US" b="1" i="1" dirty="0"/>
                  <a:t>b. Specificity</a:t>
                </a:r>
                <a:r>
                  <a:rPr lang="en-US" dirty="0"/>
                  <a:t> (also known as the </a:t>
                </a:r>
                <a:r>
                  <a:rPr lang="en-US" b="1" i="1" dirty="0"/>
                  <a:t>true negative rate</a:t>
                </a:r>
                <a:r>
                  <a:rPr lang="en-US" dirty="0"/>
                  <a:t>, </a:t>
                </a:r>
                <a:r>
                  <a:rPr lang="en-US" b="1" i="1" dirty="0"/>
                  <a:t>selectivity</a:t>
                </a:r>
                <a:r>
                  <a:rPr lang="en-US" dirty="0"/>
                  <a:t>) is the ratio of the negative data points that are correctly predicted as negative, with respect to all negative data points.</a:t>
                </a:r>
              </a:p>
              <a:p>
                <a:endParaRPr lang="en-US" dirty="0"/>
              </a:p>
              <a:p>
                <a:r>
                  <a:rPr lang="en-US" dirty="0"/>
                  <a:t>						 </a:t>
                </a:r>
                <a14:m>
                  <m:oMath xmlns:m="http://schemas.openxmlformats.org/officeDocument/2006/math">
                    <m:r>
                      <a:rPr lang="en-US" sz="2800" i="1">
                        <a:latin typeface="Cambria Math" panose="02040503050406030204" pitchFamily="18" charset="0"/>
                      </a:rPr>
                      <m:t>𝑆𝑝𝑒𝑐𝑖𝑓𝑖𝑐𝑖𝑡𝑦</m:t>
                    </m:r>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𝑇𝑁</m:t>
                        </m:r>
                      </m:num>
                      <m:den>
                        <m:r>
                          <a:rPr lang="en-US" sz="2800" i="1">
                            <a:latin typeface="Cambria Math" panose="02040503050406030204" pitchFamily="18" charset="0"/>
                          </a:rPr>
                          <m:t>𝑇𝑁</m:t>
                        </m:r>
                        <m:r>
                          <a:rPr lang="en-US" sz="2800" i="1">
                            <a:latin typeface="Cambria Math" panose="02040503050406030204" pitchFamily="18" charset="0"/>
                          </a:rPr>
                          <m:t>+</m:t>
                        </m:r>
                        <m:r>
                          <a:rPr lang="en-US" sz="2800" i="1">
                            <a:latin typeface="Cambria Math" panose="02040503050406030204" pitchFamily="18" charset="0"/>
                          </a:rPr>
                          <m:t>𝐹𝑃</m:t>
                        </m:r>
                      </m:den>
                    </m:f>
                  </m:oMath>
                </a14:m>
                <a:endParaRPr lang="en-US" dirty="0"/>
              </a:p>
              <a:p>
                <a:endParaRPr lang="en-US" dirty="0"/>
              </a:p>
              <a:p>
                <a:pPr marL="342900" indent="-342900">
                  <a:buFont typeface="Arial" panose="020B0604020202020204" pitchFamily="34" charset="0"/>
                  <a:buChar char="•"/>
                </a:pPr>
                <a:endParaRPr lang="en-US" dirty="0"/>
              </a:p>
              <a:p>
                <a:pPr lvl="1"/>
                <a:r>
                  <a:rPr lang="en-US" dirty="0"/>
                  <a:t>c. </a:t>
                </a:r>
                <a:r>
                  <a:rPr lang="en-US" b="1" i="1" dirty="0"/>
                  <a:t>Precision</a:t>
                </a:r>
                <a:r>
                  <a:rPr lang="en-US" dirty="0"/>
                  <a:t> (also known as the </a:t>
                </a:r>
                <a:r>
                  <a:rPr lang="en-US" b="1" i="1" dirty="0"/>
                  <a:t>positive predictive value</a:t>
                </a:r>
                <a:r>
                  <a:rPr lang="en-US" dirty="0"/>
                  <a:t>) is the number of correct positive results divided by the number of positive results predicted by the classifier. That is, precision is defined as the accuracy of the judgment.</a:t>
                </a:r>
              </a:p>
              <a:p>
                <a:pPr marL="342900" indent="-342900">
                  <a:buFont typeface="Arial" panose="020B0604020202020204" pitchFamily="34" charset="0"/>
                  <a:buChar char="•"/>
                </a:pPr>
                <a:endParaRPr lang="en-US" dirty="0"/>
              </a:p>
              <a:p>
                <a:pPr lvl="6"/>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𝑃𝑟𝑒𝑐𝑖𝑠𝑖𝑜𝑛</m:t>
                      </m:r>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i="1">
                              <a:latin typeface="Cambria Math" panose="02040503050406030204" pitchFamily="18" charset="0"/>
                            </a:rPr>
                            <m:t>𝑇𝑃</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den>
                      </m:f>
                    </m:oMath>
                  </m:oMathPara>
                </a14:m>
                <a:endParaRPr lang="en-US" dirty="0"/>
              </a:p>
              <a:p>
                <a:pPr marL="3086100" lvl="6" indent="-342900">
                  <a:buFont typeface="Arial" panose="020B0604020202020204" pitchFamily="34" charset="0"/>
                  <a:buChar char="•"/>
                </a:pPr>
                <a:endParaRPr lang="en-US" dirty="0"/>
              </a:p>
            </p:txBody>
          </p:sp>
        </mc:Choice>
        <mc:Fallback xmlns="">
          <p:sp>
            <p:nvSpPr>
              <p:cNvPr id="3" name="Rectangle 2">
                <a:extLst>
                  <a:ext uri="{FF2B5EF4-FFF2-40B4-BE49-F238E27FC236}">
                    <a16:creationId xmlns:a16="http://schemas.microsoft.com/office/drawing/2014/main" id="{DE8768CD-25EB-48C2-9634-BE1AB16A9B38}"/>
                  </a:ext>
                </a:extLst>
              </p:cNvPr>
              <p:cNvSpPr>
                <a:spLocks noRot="1" noChangeAspect="1" noMove="1" noResize="1" noEditPoints="1" noAdjustHandles="1" noChangeArrowheads="1" noChangeShapeType="1" noTextEdit="1"/>
              </p:cNvSpPr>
              <p:nvPr/>
            </p:nvSpPr>
            <p:spPr>
              <a:xfrm>
                <a:off x="124385" y="762000"/>
                <a:ext cx="8895230" cy="5132687"/>
              </a:xfrm>
              <a:prstGeom prst="rect">
                <a:avLst/>
              </a:prstGeom>
              <a:blipFill>
                <a:blip r:embed="rId3"/>
                <a:stretch>
                  <a:fillRect l="-548" t="-594" r="-890"/>
                </a:stretch>
              </a:blipFill>
            </p:spPr>
            <p:txBody>
              <a:bodyPr/>
              <a:lstStyle/>
              <a:p>
                <a:r>
                  <a:rPr lang="en-US">
                    <a:noFill/>
                  </a:rPr>
                  <a:t> </a:t>
                </a:r>
              </a:p>
            </p:txBody>
          </p:sp>
        </mc:Fallback>
      </mc:AlternateContent>
    </p:spTree>
    <p:extLst>
      <p:ext uri="{BB962C8B-B14F-4D97-AF65-F5344CB8AC3E}">
        <p14:creationId xmlns:p14="http://schemas.microsoft.com/office/powerpoint/2010/main" val="369833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515471"/>
          </a:xfrm>
        </p:spPr>
        <p:txBody>
          <a:bodyPr/>
          <a:lstStyle/>
          <a:p>
            <a:r>
              <a:rPr lang="en-US" sz="2800" b="1" dirty="0"/>
              <a:t>Some Basic Concepts in Machine Learning (13)</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49</a:t>
            </a:fld>
            <a:endParaRPr lang="en-US"/>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8768CD-25EB-48C2-9634-BE1AB16A9B38}"/>
                  </a:ext>
                </a:extLst>
              </p:cNvPr>
              <p:cNvSpPr/>
              <p:nvPr/>
            </p:nvSpPr>
            <p:spPr>
              <a:xfrm>
                <a:off x="124385" y="762000"/>
                <a:ext cx="8895230" cy="5233740"/>
              </a:xfrm>
              <a:prstGeom prst="rect">
                <a:avLst/>
              </a:prstGeom>
            </p:spPr>
            <p:txBody>
              <a:bodyPr wrap="square">
                <a:spAutoFit/>
              </a:bodyPr>
              <a:lstStyle/>
              <a:p>
                <a:r>
                  <a:rPr lang="en-US" b="1" dirty="0"/>
                  <a:t>… Performance metrics:</a:t>
                </a:r>
                <a:endParaRPr lang="en-US" dirty="0"/>
              </a:p>
              <a:p>
                <a:pPr marL="342900" indent="-342900">
                  <a:buFont typeface="Arial" panose="020B0604020202020204" pitchFamily="34" charset="0"/>
                  <a:buChar char="•"/>
                </a:pPr>
                <a:endParaRPr lang="en-US" dirty="0"/>
              </a:p>
              <a:p>
                <a:pPr lvl="1"/>
                <a:r>
                  <a:rPr lang="en-US" b="1" i="1" dirty="0"/>
                  <a:t>d. False positive rate</a:t>
                </a:r>
                <a:r>
                  <a:rPr lang="en-US" dirty="0"/>
                  <a:t> is calculated as the ratio between the number of negative events wrongly categorized as positive (false positives) and the total number of actual negative events.</a:t>
                </a:r>
              </a:p>
              <a:p>
                <a:pPr lvl="1"/>
                <a:endParaRPr lang="en-US" dirty="0"/>
              </a:p>
              <a:p>
                <a:r>
                  <a:rPr lang="en-US" dirty="0"/>
                  <a:t>			</a:t>
                </a:r>
                <a14:m>
                  <m:oMath xmlns:m="http://schemas.openxmlformats.org/officeDocument/2006/math">
                    <m:r>
                      <a:rPr lang="en-US" sz="2000" i="1">
                        <a:latin typeface="Cambria Math" panose="02040503050406030204" pitchFamily="18" charset="0"/>
                      </a:rPr>
                      <m:t>𝐹𝑎𝑙𝑠𝑒</m:t>
                    </m:r>
                    <m:r>
                      <a:rPr lang="en-US" sz="2000" i="1">
                        <a:latin typeface="Cambria Math" panose="02040503050406030204" pitchFamily="18" charset="0"/>
                      </a:rPr>
                      <m:t> </m:t>
                    </m:r>
                    <m:r>
                      <a:rPr lang="en-US" sz="2000" i="1">
                        <a:latin typeface="Cambria Math" panose="02040503050406030204" pitchFamily="18" charset="0"/>
                      </a:rPr>
                      <m:t>𝑝𝑜𝑠𝑖𝑡𝑖𝑣𝑒</m:t>
                    </m:r>
                    <m:r>
                      <a:rPr lang="en-US" sz="2000" i="1">
                        <a:latin typeface="Cambria Math" panose="02040503050406030204" pitchFamily="18" charset="0"/>
                      </a:rPr>
                      <m:t> </m:t>
                    </m:r>
                    <m:r>
                      <a:rPr lang="en-US" sz="2000" i="1">
                        <a:latin typeface="Cambria Math" panose="02040503050406030204" pitchFamily="18" charset="0"/>
                      </a:rPr>
                      <m:t>𝑟𝑎𝑡𝑒</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𝐹𝑃𝑅</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𝐹𝑃</m:t>
                        </m:r>
                      </m:num>
                      <m:den>
                        <m:r>
                          <a:rPr lang="en-US" sz="2000" i="1">
                            <a:latin typeface="Cambria Math" panose="02040503050406030204" pitchFamily="18" charset="0"/>
                          </a:rPr>
                          <m:t>𝑇𝑁</m:t>
                        </m:r>
                        <m:r>
                          <a:rPr lang="en-US" sz="2000" i="1">
                            <a:latin typeface="Cambria Math" panose="02040503050406030204" pitchFamily="18" charset="0"/>
                          </a:rPr>
                          <m:t>+</m:t>
                        </m:r>
                        <m:r>
                          <a:rPr lang="en-US" sz="2000" i="1">
                            <a:latin typeface="Cambria Math" panose="02040503050406030204" pitchFamily="18" charset="0"/>
                          </a:rPr>
                          <m:t>𝐹𝑃</m:t>
                        </m:r>
                      </m:den>
                    </m:f>
                    <m:r>
                      <a:rPr lang="en-US" sz="2000" i="1">
                        <a:latin typeface="Cambria Math" panose="02040503050406030204" pitchFamily="18" charset="0"/>
                      </a:rPr>
                      <m:t>=1−</m:t>
                    </m:r>
                    <m:r>
                      <a:rPr lang="en-US" sz="2000" i="1">
                        <a:latin typeface="Cambria Math" panose="02040503050406030204" pitchFamily="18" charset="0"/>
                      </a:rPr>
                      <m:t>𝑠𝑝𝑒𝑐𝑖𝑓𝑖𝑐𝑖𝑡𝑦</m:t>
                    </m:r>
                  </m:oMath>
                </a14:m>
                <a:endParaRPr lang="en-US" dirty="0"/>
              </a:p>
              <a:p>
                <a:pPr marL="3086100" lvl="6" indent="-342900">
                  <a:buFont typeface="Arial" panose="020B0604020202020204" pitchFamily="34" charset="0"/>
                  <a:buChar char="•"/>
                </a:pPr>
                <a:endParaRPr lang="en-US" dirty="0"/>
              </a:p>
              <a:p>
                <a:pPr marL="3086100" lvl="6" indent="-342900">
                  <a:buFont typeface="Arial" panose="020B0604020202020204" pitchFamily="34" charset="0"/>
                  <a:buChar char="•"/>
                </a:pPr>
                <a:endParaRPr lang="en-US" dirty="0"/>
              </a:p>
              <a:p>
                <a:r>
                  <a:rPr lang="en-US" dirty="0"/>
                  <a:t>        </a:t>
                </a:r>
                <a:r>
                  <a:rPr lang="en-US" i="1" dirty="0"/>
                  <a:t>e</a:t>
                </a:r>
                <a:r>
                  <a:rPr lang="en-US" dirty="0"/>
                  <a:t>. </a:t>
                </a:r>
                <a:r>
                  <a:rPr lang="en-US" b="1" dirty="0"/>
                  <a:t>F-measure (</a:t>
                </a:r>
                <a:r>
                  <a:rPr lang="en-US" dirty="0"/>
                  <a:t>also known as F-score): An F</a:t>
                </a:r>
                <a:r>
                  <a:rPr lang="en-US" baseline="-25000" dirty="0"/>
                  <a:t>1</a:t>
                </a:r>
                <a:r>
                  <a:rPr lang="en-US" dirty="0"/>
                  <a:t>-score is composed of precision and recall, both calculated as percentages and combined as harmonic mean to assign a single number, easy for comprehension. This is also known as F-measure or balanced F-score:</a:t>
                </a:r>
              </a:p>
              <a:p>
                <a:endParaRPr lang="en-US" dirty="0"/>
              </a:p>
              <a:p>
                <a:r>
                  <a:rPr lang="en-US"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i="1">
                        <a:latin typeface="Cambria Math" panose="02040503050406030204" pitchFamily="18" charset="0"/>
                      </a:rPr>
                      <m:t>𝑠𝑐𝑜𝑟𝑒</m:t>
                    </m:r>
                    <m:r>
                      <a:rPr lang="en-US" sz="2000" i="1">
                        <a:latin typeface="Cambria Math" panose="02040503050406030204" pitchFamily="18" charset="0"/>
                      </a:rPr>
                      <m:t>=2</m:t>
                    </m:r>
                    <m:f>
                      <m:fPr>
                        <m:ctrlPr>
                          <a:rPr lang="en-US" sz="2000" i="1">
                            <a:latin typeface="Cambria Math" panose="02040503050406030204" pitchFamily="18" charset="0"/>
                          </a:rPr>
                        </m:ctrlPr>
                      </m:fPr>
                      <m:num>
                        <m:r>
                          <a:rPr lang="en-US" sz="2000" i="1">
                            <a:latin typeface="Cambria Math" panose="02040503050406030204" pitchFamily="18" charset="0"/>
                          </a:rPr>
                          <m:t>𝑝𝑟𝑒𝑐𝑖𝑠𝑖𝑜𝑛</m:t>
                        </m:r>
                        <m:r>
                          <a:rPr lang="en-US" sz="2000" i="1">
                            <a:latin typeface="Cambria Math" panose="02040503050406030204" pitchFamily="18" charset="0"/>
                          </a:rPr>
                          <m:t> ×</m:t>
                        </m:r>
                        <m:r>
                          <a:rPr lang="en-US" sz="2000" i="1">
                            <a:latin typeface="Cambria Math" panose="02040503050406030204" pitchFamily="18" charset="0"/>
                          </a:rPr>
                          <m:t>𝑟𝑒𝑐𝑎𝑙𝑙</m:t>
                        </m:r>
                      </m:num>
                      <m:den>
                        <m:r>
                          <a:rPr lang="en-US" sz="2000" i="1">
                            <a:latin typeface="Cambria Math" panose="02040503050406030204" pitchFamily="18" charset="0"/>
                          </a:rPr>
                          <m:t>𝑝𝑟𝑒𝑐𝑖𝑠𝑖𝑜𝑛</m:t>
                        </m:r>
                        <m:r>
                          <a:rPr lang="en-US" sz="2000" i="1">
                            <a:latin typeface="Cambria Math" panose="02040503050406030204" pitchFamily="18" charset="0"/>
                          </a:rPr>
                          <m:t>+</m:t>
                        </m:r>
                        <m:r>
                          <a:rPr lang="en-US" sz="2000" i="1">
                            <a:latin typeface="Cambria Math" panose="02040503050406030204" pitchFamily="18" charset="0"/>
                          </a:rPr>
                          <m:t>𝑟𝑒𝑐𝑎𝑙𝑙</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2 </m:t>
                        </m:r>
                        <m:r>
                          <a:rPr lang="en-US" sz="2000" i="1">
                            <a:latin typeface="Cambria Math" panose="02040503050406030204" pitchFamily="18" charset="0"/>
                          </a:rPr>
                          <m:t>𝑇𝑃</m:t>
                        </m:r>
                      </m:num>
                      <m:den>
                        <m:r>
                          <a:rPr lang="en-US" sz="2000" i="1">
                            <a:latin typeface="Cambria Math" panose="02040503050406030204" pitchFamily="18" charset="0"/>
                          </a:rPr>
                          <m:t>2</m:t>
                        </m:r>
                        <m:r>
                          <a:rPr lang="en-US" sz="2000" i="1">
                            <a:latin typeface="Cambria Math" panose="02040503050406030204" pitchFamily="18" charset="0"/>
                          </a:rPr>
                          <m:t>𝑇𝑃</m:t>
                        </m:r>
                        <m:r>
                          <a:rPr lang="en-US" sz="2000" i="1">
                            <a:latin typeface="Cambria Math" panose="02040503050406030204" pitchFamily="18" charset="0"/>
                          </a:rPr>
                          <m:t>+</m:t>
                        </m:r>
                        <m:r>
                          <a:rPr lang="en-US" sz="2000" i="1">
                            <a:latin typeface="Cambria Math" panose="02040503050406030204" pitchFamily="18" charset="0"/>
                          </a:rPr>
                          <m:t>𝐹𝑃</m:t>
                        </m:r>
                        <m:r>
                          <a:rPr lang="en-US" sz="2000" i="1">
                            <a:latin typeface="Cambria Math" panose="02040503050406030204" pitchFamily="18" charset="0"/>
                          </a:rPr>
                          <m:t>+</m:t>
                        </m:r>
                        <m:r>
                          <a:rPr lang="en-US" sz="2000" i="1">
                            <a:latin typeface="Cambria Math" panose="02040503050406030204" pitchFamily="18" charset="0"/>
                          </a:rPr>
                          <m:t>𝐹𝑁</m:t>
                        </m:r>
                      </m:den>
                    </m:f>
                  </m:oMath>
                </a14:m>
                <a:endParaRPr lang="en-US" dirty="0"/>
              </a:p>
              <a:p>
                <a:r>
                  <a:rPr lang="en-US" dirty="0"/>
                  <a:t> </a:t>
                </a:r>
              </a:p>
              <a:p>
                <a:pPr lvl="6"/>
                <a:endParaRPr lang="en-US" dirty="0"/>
              </a:p>
            </p:txBody>
          </p:sp>
        </mc:Choice>
        <mc:Fallback xmlns="">
          <p:sp>
            <p:nvSpPr>
              <p:cNvPr id="3" name="Rectangle 2">
                <a:extLst>
                  <a:ext uri="{FF2B5EF4-FFF2-40B4-BE49-F238E27FC236}">
                    <a16:creationId xmlns:a16="http://schemas.microsoft.com/office/drawing/2014/main" id="{DE8768CD-25EB-48C2-9634-BE1AB16A9B38}"/>
                  </a:ext>
                </a:extLst>
              </p:cNvPr>
              <p:cNvSpPr>
                <a:spLocks noRot="1" noChangeAspect="1" noMove="1" noResize="1" noEditPoints="1" noAdjustHandles="1" noChangeArrowheads="1" noChangeShapeType="1" noTextEdit="1"/>
              </p:cNvSpPr>
              <p:nvPr/>
            </p:nvSpPr>
            <p:spPr>
              <a:xfrm>
                <a:off x="124385" y="762000"/>
                <a:ext cx="8895230" cy="5233740"/>
              </a:xfrm>
              <a:prstGeom prst="rect">
                <a:avLst/>
              </a:prstGeom>
              <a:blipFill>
                <a:blip r:embed="rId3"/>
                <a:stretch>
                  <a:fillRect l="-548" t="-582" r="-137"/>
                </a:stretch>
              </a:blipFill>
            </p:spPr>
            <p:txBody>
              <a:bodyPr/>
              <a:lstStyle/>
              <a:p>
                <a:r>
                  <a:rPr lang="en-US">
                    <a:noFill/>
                  </a:rPr>
                  <a:t> </a:t>
                </a:r>
              </a:p>
            </p:txBody>
          </p:sp>
        </mc:Fallback>
      </mc:AlternateContent>
    </p:spTree>
    <p:extLst>
      <p:ext uri="{BB962C8B-B14F-4D97-AF65-F5344CB8AC3E}">
        <p14:creationId xmlns:p14="http://schemas.microsoft.com/office/powerpoint/2010/main" val="8123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3"/>
          <p:cNvSpPr>
            <a:spLocks noGrp="1"/>
          </p:cNvSpPr>
          <p:nvPr>
            <p:ph type="title"/>
          </p:nvPr>
        </p:nvSpPr>
        <p:spPr/>
        <p:txBody>
          <a:bodyPr/>
          <a:lstStyle/>
          <a:p>
            <a:r>
              <a:rPr lang="en-US"/>
              <a:t>Fourier Analysis</a:t>
            </a:r>
          </a:p>
        </p:txBody>
      </p:sp>
      <p:sp>
        <p:nvSpPr>
          <p:cNvPr id="6147" name="Content Placeholder 4"/>
          <p:cNvSpPr>
            <a:spLocks noGrp="1"/>
          </p:cNvSpPr>
          <p:nvPr>
            <p:ph idx="1"/>
          </p:nvPr>
        </p:nvSpPr>
        <p:spPr/>
        <p:txBody>
          <a:bodyPr/>
          <a:lstStyle/>
          <a:p>
            <a:r>
              <a:rPr lang="en-US" dirty="0"/>
              <a:t>A time-varying signal can be equivalently represented as a series of frequency components (harmonics):</a:t>
            </a:r>
          </a:p>
          <a:p>
            <a:endParaRPr lang="en-US" dirty="0"/>
          </a:p>
          <a:p>
            <a:endParaRPr lang="en-US" dirty="0"/>
          </a:p>
        </p:txBody>
      </p:sp>
      <p:pic>
        <p:nvPicPr>
          <p:cNvPr id="6148" name="Picture 2"/>
          <p:cNvPicPr>
            <a:picLocks noChangeAspect="1" noChangeArrowheads="1"/>
          </p:cNvPicPr>
          <p:nvPr/>
        </p:nvPicPr>
        <p:blipFill>
          <a:blip r:embed="rId3" cstate="print"/>
          <a:srcRect/>
          <a:stretch>
            <a:fillRect/>
          </a:stretch>
        </p:blipFill>
        <p:spPr bwMode="auto">
          <a:xfrm>
            <a:off x="1095375" y="2190750"/>
            <a:ext cx="6915150" cy="1152525"/>
          </a:xfrm>
          <a:prstGeom prst="rect">
            <a:avLst/>
          </a:prstGeom>
          <a:noFill/>
          <a:ln w="9525">
            <a:noFill/>
            <a:miter lim="800000"/>
            <a:headEnd/>
            <a:tailEnd/>
          </a:ln>
        </p:spPr>
      </p:pic>
      <p:sp>
        <p:nvSpPr>
          <p:cNvPr id="10" name="Footer Placeholder 9"/>
          <p:cNvSpPr>
            <a:spLocks noGrp="1"/>
          </p:cNvSpPr>
          <p:nvPr>
            <p:ph type="ftr" sz="quarter" idx="11"/>
          </p:nvPr>
        </p:nvSpPr>
        <p:spPr/>
        <p:txBody>
          <a:bodyPr/>
          <a:lstStyle/>
          <a:p>
            <a:pPr>
              <a:defRPr/>
            </a:pPr>
            <a:r>
              <a:rPr lang="en-US"/>
              <a:t>CN5E by Tanenbaum &amp; Wetherall, © Pearson Education-Prentice Hall and D. Wetherall, 2011</a:t>
            </a:r>
            <a:endParaRPr lang="en-US" dirty="0"/>
          </a:p>
        </p:txBody>
      </p:sp>
      <p:sp>
        <p:nvSpPr>
          <p:cNvPr id="15" name="TextBox 14"/>
          <p:cNvSpPr txBox="1"/>
          <p:nvPr/>
        </p:nvSpPr>
        <p:spPr>
          <a:xfrm>
            <a:off x="5324475" y="5476875"/>
            <a:ext cx="2864887" cy="369332"/>
          </a:xfrm>
          <a:prstGeom prst="rect">
            <a:avLst/>
          </a:prstGeom>
          <a:noFill/>
        </p:spPr>
        <p:txBody>
          <a:bodyPr wrap="none" rtlCol="0">
            <a:spAutoFit/>
          </a:bodyPr>
          <a:lstStyle/>
          <a:p>
            <a:r>
              <a:rPr lang="en-US" dirty="0"/>
              <a:t>a, b weights of harmonics</a:t>
            </a:r>
          </a:p>
        </p:txBody>
      </p:sp>
      <p:pic>
        <p:nvPicPr>
          <p:cNvPr id="17" name="Picture 2"/>
          <p:cNvPicPr>
            <a:picLocks noChangeAspect="1" noChangeArrowheads="1"/>
          </p:cNvPicPr>
          <p:nvPr/>
        </p:nvPicPr>
        <p:blipFill>
          <a:blip r:embed="rId4" cstate="print"/>
          <a:srcRect b="10660"/>
          <a:stretch>
            <a:fillRect/>
          </a:stretch>
        </p:blipFill>
        <p:spPr bwMode="auto">
          <a:xfrm>
            <a:off x="644525" y="3895725"/>
            <a:ext cx="7764463" cy="1676400"/>
          </a:xfrm>
          <a:prstGeom prst="rect">
            <a:avLst/>
          </a:prstGeom>
          <a:noFill/>
          <a:ln w="9525">
            <a:noFill/>
            <a:miter lim="800000"/>
            <a:headEnd/>
            <a:tailEnd/>
          </a:ln>
        </p:spPr>
      </p:pic>
      <p:sp>
        <p:nvSpPr>
          <p:cNvPr id="33" name="Rectangle 32"/>
          <p:cNvSpPr/>
          <p:nvPr/>
        </p:nvSpPr>
        <p:spPr bwMode="auto">
          <a:xfrm>
            <a:off x="2095500" y="5324475"/>
            <a:ext cx="1057275" cy="2667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TextBox 12"/>
          <p:cNvSpPr txBox="1"/>
          <p:nvPr/>
        </p:nvSpPr>
        <p:spPr>
          <a:xfrm>
            <a:off x="1628775" y="5438775"/>
            <a:ext cx="1838965" cy="369332"/>
          </a:xfrm>
          <a:prstGeom prst="rect">
            <a:avLst/>
          </a:prstGeom>
          <a:noFill/>
        </p:spPr>
        <p:txBody>
          <a:bodyPr wrap="none" rtlCol="0">
            <a:spAutoFit/>
          </a:bodyPr>
          <a:lstStyle/>
          <a:p>
            <a:r>
              <a:rPr lang="en-US" dirty="0"/>
              <a:t>Signal over time</a:t>
            </a:r>
          </a:p>
        </p:txBody>
      </p:sp>
      <p:cxnSp>
        <p:nvCxnSpPr>
          <p:cNvPr id="35" name="Straight Arrow Connector 34"/>
          <p:cNvCxnSpPr/>
          <p:nvPr/>
        </p:nvCxnSpPr>
        <p:spPr bwMode="auto">
          <a:xfrm>
            <a:off x="3429000" y="5648325"/>
            <a:ext cx="4191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Oval 35"/>
          <p:cNvSpPr/>
          <p:nvPr/>
        </p:nvSpPr>
        <p:spPr bwMode="auto">
          <a:xfrm>
            <a:off x="5905500" y="2495550"/>
            <a:ext cx="447675" cy="447675"/>
          </a:xfrm>
          <a:prstGeom prst="ellipse">
            <a:avLst/>
          </a:prstGeom>
          <a:solidFill>
            <a:schemeClr val="accent3">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7" name="Oval 36"/>
          <p:cNvSpPr/>
          <p:nvPr/>
        </p:nvSpPr>
        <p:spPr bwMode="auto">
          <a:xfrm>
            <a:off x="3305175" y="2505075"/>
            <a:ext cx="447675" cy="447675"/>
          </a:xfrm>
          <a:prstGeom prst="ellipse">
            <a:avLst/>
          </a:prstGeom>
          <a:solidFill>
            <a:schemeClr val="accent3">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Oval 37"/>
          <p:cNvSpPr/>
          <p:nvPr/>
        </p:nvSpPr>
        <p:spPr bwMode="auto">
          <a:xfrm>
            <a:off x="1176337" y="2509837"/>
            <a:ext cx="447675" cy="447675"/>
          </a:xfrm>
          <a:prstGeom prst="ellipse">
            <a:avLst/>
          </a:prstGeom>
          <a:solidFill>
            <a:srgbClr val="0000FF">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Freeform 38"/>
          <p:cNvSpPr/>
          <p:nvPr/>
        </p:nvSpPr>
        <p:spPr>
          <a:xfrm>
            <a:off x="914400" y="4410075"/>
            <a:ext cx="2971800" cy="866775"/>
          </a:xfrm>
          <a:custGeom>
            <a:avLst/>
            <a:gdLst>
              <a:gd name="connsiteX0" fmla="*/ 0 w 2971800"/>
              <a:gd name="connsiteY0" fmla="*/ 857250 h 866775"/>
              <a:gd name="connsiteX1" fmla="*/ 400050 w 2971800"/>
              <a:gd name="connsiteY1" fmla="*/ 866775 h 866775"/>
              <a:gd name="connsiteX2" fmla="*/ 409575 w 2971800"/>
              <a:gd name="connsiteY2" fmla="*/ 9525 h 866775"/>
              <a:gd name="connsiteX3" fmla="*/ 1257300 w 2971800"/>
              <a:gd name="connsiteY3" fmla="*/ 19050 h 866775"/>
              <a:gd name="connsiteX4" fmla="*/ 1257300 w 2971800"/>
              <a:gd name="connsiteY4" fmla="*/ 866775 h 866775"/>
              <a:gd name="connsiteX5" fmla="*/ 2533650 w 2971800"/>
              <a:gd name="connsiteY5" fmla="*/ 866775 h 866775"/>
              <a:gd name="connsiteX6" fmla="*/ 2533650 w 2971800"/>
              <a:gd name="connsiteY6" fmla="*/ 0 h 866775"/>
              <a:gd name="connsiteX7" fmla="*/ 2962275 w 2971800"/>
              <a:gd name="connsiteY7" fmla="*/ 0 h 866775"/>
              <a:gd name="connsiteX8" fmla="*/ 2971800 w 2971800"/>
              <a:gd name="connsiteY8" fmla="*/ 866775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866775">
                <a:moveTo>
                  <a:pt x="0" y="857250"/>
                </a:moveTo>
                <a:lnTo>
                  <a:pt x="400050" y="866775"/>
                </a:lnTo>
                <a:lnTo>
                  <a:pt x="409575" y="9525"/>
                </a:lnTo>
                <a:lnTo>
                  <a:pt x="1257300" y="19050"/>
                </a:lnTo>
                <a:lnTo>
                  <a:pt x="1257300" y="866775"/>
                </a:lnTo>
                <a:lnTo>
                  <a:pt x="2533650" y="866775"/>
                </a:lnTo>
                <a:lnTo>
                  <a:pt x="2533650" y="0"/>
                </a:lnTo>
                <a:lnTo>
                  <a:pt x="2962275" y="0"/>
                </a:lnTo>
                <a:lnTo>
                  <a:pt x="2971800" y="866775"/>
                </a:lnTo>
              </a:path>
            </a:pathLst>
          </a:cu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p:cNvCxnSpPr/>
          <p:nvPr/>
        </p:nvCxnSpPr>
        <p:spPr>
          <a:xfrm rot="5400000">
            <a:off x="4938713" y="5062537"/>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4943478" y="4876801"/>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405439" y="5119687"/>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653089" y="5157787"/>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891214" y="5176837"/>
            <a:ext cx="20002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076952" y="5143499"/>
            <a:ext cx="2476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372230" y="5238750"/>
            <a:ext cx="7619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6786564" y="5233987"/>
            <a:ext cx="1047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981827" y="5191124"/>
            <a:ext cx="1333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7210427" y="5229224"/>
            <a:ext cx="952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7415217" y="5214938"/>
            <a:ext cx="104770"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605719" y="5205412"/>
            <a:ext cx="14286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7829553" y="5191124"/>
            <a:ext cx="133348"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8058158" y="5219699"/>
            <a:ext cx="95243"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438650" y="4581525"/>
            <a:ext cx="394660" cy="523220"/>
          </a:xfrm>
          <a:prstGeom prst="rect">
            <a:avLst/>
          </a:prstGeom>
          <a:noFill/>
        </p:spPr>
        <p:txBody>
          <a:bodyPr wrap="none" rtlCol="0">
            <a:spAutoFit/>
          </a:bodyPr>
          <a:lstStyle/>
          <a:p>
            <a:r>
              <a:rPr lang="en-US" sz="2800" dirty="0"/>
              <a:t>=</a:t>
            </a:r>
          </a:p>
        </p:txBody>
      </p:sp>
    </p:spTree>
    <p:extLst>
      <p:ext uri="{BB962C8B-B14F-4D97-AF65-F5344CB8AC3E}">
        <p14:creationId xmlns:p14="http://schemas.microsoft.com/office/powerpoint/2010/main" val="1936054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515471"/>
          </a:xfrm>
        </p:spPr>
        <p:txBody>
          <a:bodyPr/>
          <a:lstStyle/>
          <a:p>
            <a:r>
              <a:rPr lang="en-US" sz="2800" b="1" dirty="0"/>
              <a:t>Some Basic Concepts in Machine Learning (14)</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50</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124385" y="762000"/>
            <a:ext cx="8895230" cy="2585323"/>
          </a:xfrm>
          <a:prstGeom prst="rect">
            <a:avLst/>
          </a:prstGeom>
        </p:spPr>
        <p:txBody>
          <a:bodyPr wrap="square">
            <a:spAutoFit/>
          </a:bodyPr>
          <a:lstStyle/>
          <a:p>
            <a:pPr lvl="1"/>
            <a:r>
              <a:rPr lang="en-US" b="1" dirty="0"/>
              <a:t>The </a:t>
            </a:r>
            <a:r>
              <a:rPr lang="en-US" b="1" u="sng" dirty="0"/>
              <a:t>R</a:t>
            </a:r>
            <a:r>
              <a:rPr lang="en-US" b="1" dirty="0"/>
              <a:t>eceiver </a:t>
            </a:r>
            <a:r>
              <a:rPr lang="en-US" b="1" u="sng" dirty="0"/>
              <a:t>O</a:t>
            </a:r>
            <a:r>
              <a:rPr lang="en-US" b="1" dirty="0"/>
              <a:t>perator </a:t>
            </a:r>
            <a:r>
              <a:rPr lang="en-US" b="1" u="sng" dirty="0"/>
              <a:t>C</a:t>
            </a:r>
            <a:r>
              <a:rPr lang="en-US" b="1" dirty="0"/>
              <a:t>haracteristic (ROC) curve</a:t>
            </a:r>
            <a:r>
              <a:rPr lang="en-US" dirty="0"/>
              <a:t>: To draw ROC curve, TPR and FPR both are computed at threshold values such as (0.00, 0.02, 0.04, …., 1.00) and a graph is drawn (see Figure 1). The AUC is the area under the curve of the plot. AUC close to or equal to 1.0 indicates the best performance.</a:t>
            </a:r>
          </a:p>
          <a:p>
            <a:pPr lvl="1"/>
            <a:endParaRPr lang="en-US" dirty="0"/>
          </a:p>
          <a:p>
            <a:pPr lvl="1"/>
            <a:endParaRPr lang="en-US" dirty="0"/>
          </a:p>
          <a:p>
            <a:pPr lvl="1"/>
            <a:endParaRPr lang="en-US" dirty="0"/>
          </a:p>
          <a:p>
            <a:r>
              <a:rPr lang="en-US" dirty="0"/>
              <a:t> </a:t>
            </a:r>
          </a:p>
          <a:p>
            <a:pPr lvl="6"/>
            <a:endParaRPr lang="en-US" dirty="0"/>
          </a:p>
        </p:txBody>
      </p:sp>
      <p:pic>
        <p:nvPicPr>
          <p:cNvPr id="5" name="Picture 4">
            <a:extLst>
              <a:ext uri="{FF2B5EF4-FFF2-40B4-BE49-F238E27FC236}">
                <a16:creationId xmlns:a16="http://schemas.microsoft.com/office/drawing/2014/main" id="{7504FD61-996E-44D8-AB3C-87AFA43FBA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48086" y="2054660"/>
            <a:ext cx="5047828" cy="3888939"/>
          </a:xfrm>
          <a:prstGeom prst="rect">
            <a:avLst/>
          </a:prstGeom>
          <a:noFill/>
          <a:ln>
            <a:noFill/>
          </a:ln>
        </p:spPr>
      </p:pic>
      <p:sp>
        <p:nvSpPr>
          <p:cNvPr id="6" name="Rectangle 5">
            <a:extLst>
              <a:ext uri="{FF2B5EF4-FFF2-40B4-BE49-F238E27FC236}">
                <a16:creationId xmlns:a16="http://schemas.microsoft.com/office/drawing/2014/main" id="{A3B5F2BF-BE45-42A9-B8FC-E2B1E307B770}"/>
              </a:ext>
            </a:extLst>
          </p:cNvPr>
          <p:cNvSpPr/>
          <p:nvPr/>
        </p:nvSpPr>
        <p:spPr>
          <a:xfrm>
            <a:off x="202680" y="6100471"/>
            <a:ext cx="8826874" cy="646331"/>
          </a:xfrm>
          <a:prstGeom prst="rect">
            <a:avLst/>
          </a:prstGeom>
          <a:solidFill>
            <a:schemeClr val="bg1"/>
          </a:solidFill>
        </p:spPr>
        <p:txBody>
          <a:bodyPr wrap="square">
            <a:spAutoFit/>
          </a:bodyPr>
          <a:lstStyle/>
          <a:p>
            <a:pPr algn="just"/>
            <a:r>
              <a:rPr lang="en-US" b="1" dirty="0">
                <a:latin typeface="Times New Roman" panose="02020603050405020304" pitchFamily="18" charset="0"/>
                <a:ea typeface="Times New Roman" panose="02020603050405020304" pitchFamily="18" charset="0"/>
              </a:rPr>
              <a:t>Figure 1</a:t>
            </a:r>
            <a:r>
              <a:rPr lang="en-US" dirty="0">
                <a:latin typeface="Times New Roman" panose="02020603050405020304" pitchFamily="18" charset="0"/>
                <a:ea typeface="Times New Roman" panose="02020603050405020304" pitchFamily="18" charset="0"/>
              </a:rPr>
              <a:t>: An example of an ROC curve. The diagonal line represents exactly a chance, so anything above the line is better than chance, and the further from the line, the better.</a:t>
            </a:r>
          </a:p>
        </p:txBody>
      </p:sp>
    </p:spTree>
    <p:extLst>
      <p:ext uri="{BB962C8B-B14F-4D97-AF65-F5344CB8AC3E}">
        <p14:creationId xmlns:p14="http://schemas.microsoft.com/office/powerpoint/2010/main" val="348645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452784" cy="515471"/>
          </a:xfrm>
        </p:spPr>
        <p:txBody>
          <a:bodyPr/>
          <a:lstStyle/>
          <a:p>
            <a:r>
              <a:rPr lang="en-US" sz="2800" b="1" dirty="0"/>
              <a:t>Some Basic Concepts in Machine Learning (15)</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51</a:t>
            </a:fld>
            <a:endParaRPr lang="en-US"/>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8768CD-25EB-48C2-9634-BE1AB16A9B38}"/>
                  </a:ext>
                </a:extLst>
              </p:cNvPr>
              <p:cNvSpPr/>
              <p:nvPr/>
            </p:nvSpPr>
            <p:spPr>
              <a:xfrm>
                <a:off x="124385" y="762000"/>
                <a:ext cx="8895230" cy="6256585"/>
              </a:xfrm>
              <a:prstGeom prst="rect">
                <a:avLst/>
              </a:prstGeom>
            </p:spPr>
            <p:txBody>
              <a:bodyPr wrap="square">
                <a:spAutoFit/>
              </a:bodyPr>
              <a:lstStyle/>
              <a:p>
                <a:r>
                  <a:rPr lang="en-US" b="1" dirty="0"/>
                  <a:t>Unbalanced datasets</a:t>
                </a:r>
                <a:r>
                  <a:rPr lang="en-US" dirty="0"/>
                  <a:t>: </a:t>
                </a:r>
              </a:p>
              <a:p>
                <a:pPr marL="285750" indent="-285750">
                  <a:buFont typeface="Arial" panose="020B0604020202020204" pitchFamily="34" charset="0"/>
                  <a:buChar char="•"/>
                </a:pPr>
                <a:r>
                  <a:rPr lang="en-US" dirty="0"/>
                  <a:t>Note that for the accuracy, we have implicitly assumed that there are the same number of positive and negative examples in the dataset (which is known as a balanced dataset).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this is often not true (this can potentially cause problems for the learners). In the case where it is not, we can compute the </a:t>
                </a:r>
                <a:r>
                  <a:rPr lang="en-US" b="1" i="1" dirty="0"/>
                  <a:t>balanced accuracy</a:t>
                </a:r>
                <a:r>
                  <a:rPr lang="en-US" dirty="0"/>
                  <a:t> as the sum of sensitivity and specificity divided by 2. </a:t>
                </a:r>
                <a:endParaRPr lang="en-US" sz="1600" dirty="0"/>
              </a:p>
              <a:p>
                <a:pPr lvl="1"/>
                <a:endParaRPr lang="en-US" dirty="0"/>
              </a:p>
              <a:p>
                <a:pPr lvl="1"/>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𝐵𝑎𝑙𝑎𝑛𝑐𝑒𝑑</m:t>
                      </m:r>
                      <m:r>
                        <a:rPr lang="en-US" i="1">
                          <a:latin typeface="Cambria Math" panose="02040503050406030204" pitchFamily="18" charset="0"/>
                        </a:rPr>
                        <m:t> </m:t>
                      </m:r>
                      <m:r>
                        <a:rPr lang="en-US" i="1">
                          <a:latin typeface="Cambria Math" panose="02040503050406030204" pitchFamily="18" charset="0"/>
                        </a:rPr>
                        <m:t>𝐴𝑐𝑐𝑢𝑟𝑎𝑐𝑦</m:t>
                      </m:r>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𝑆𝑒𝑛𝑠𝑖𝑡𝑖𝑣𝑖𝑡𝑦</m:t>
                              </m:r>
                              <m:r>
                                <a:rPr lang="en-US" i="1">
                                  <a:latin typeface="Cambria Math" panose="02040503050406030204" pitchFamily="18" charset="0"/>
                                </a:rPr>
                                <m:t>+</m:t>
                              </m:r>
                              <m:r>
                                <a:rPr lang="en-US" i="1">
                                  <a:latin typeface="Cambria Math" panose="02040503050406030204" pitchFamily="18" charset="0"/>
                                </a:rPr>
                                <m:t>𝑆𝑝𝑒𝑐𝑖𝑓𝑖𝑐𝑖𝑡𝑦</m:t>
                              </m:r>
                            </m:e>
                          </m:d>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𝑇𝑁</m:t>
                              </m:r>
                            </m:num>
                            <m:den>
                              <m:r>
                                <a:rPr lang="en-US" i="1">
                                  <a:latin typeface="Cambria Math" panose="02040503050406030204" pitchFamily="18" charset="0"/>
                                </a:rPr>
                                <m:t>𝑇𝑁</m:t>
                              </m:r>
                              <m:r>
                                <a:rPr lang="en-US" i="1">
                                  <a:latin typeface="Cambria Math" panose="02040503050406030204" pitchFamily="18" charset="0"/>
                                </a:rPr>
                                <m:t>+</m:t>
                              </m:r>
                              <m:r>
                                <a:rPr lang="en-US" i="1">
                                  <a:latin typeface="Cambria Math" panose="02040503050406030204" pitchFamily="18" charset="0"/>
                                </a:rPr>
                                <m:t>𝐹𝑃</m:t>
                              </m:r>
                            </m:den>
                          </m:f>
                        </m:e>
                      </m:d>
                    </m:oMath>
                  </m:oMathPara>
                </a14:m>
                <a:endParaRPr lang="en-US" dirty="0"/>
              </a:p>
              <a:p>
                <a:pPr lvl="1"/>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more correct measure is </a:t>
                </a:r>
                <a:r>
                  <a:rPr lang="en-US" b="1" i="1" dirty="0"/>
                  <a:t>Matthew’s Correlation Coefficient </a:t>
                </a:r>
                <a:r>
                  <a:rPr lang="en-US" b="1" dirty="0"/>
                  <a:t>(MCC)</a:t>
                </a:r>
                <a:r>
                  <a:rPr lang="en-US" dirty="0"/>
                  <a:t>, which is computed as:</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𝑀𝐶𝐶</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𝑇𝑁</m:t>
                          </m:r>
                          <m:r>
                            <a:rPr lang="en-US" i="1">
                              <a:latin typeface="Cambria Math" panose="02040503050406030204" pitchFamily="18" charset="0"/>
                            </a:rPr>
                            <m:t>−</m:t>
                          </m:r>
                          <m:r>
                            <a:rPr lang="en-US" i="1">
                              <a:latin typeface="Cambria Math" panose="02040503050406030204" pitchFamily="18" charset="0"/>
                            </a:rPr>
                            <m:t>𝐹𝑃</m:t>
                          </m:r>
                          <m:r>
                            <a:rPr lang="en-US" i="1">
                              <a:latin typeface="Cambria Math" panose="02040503050406030204" pitchFamily="18" charset="0"/>
                            </a:rPr>
                            <m:t>×</m:t>
                          </m:r>
                          <m:r>
                            <a:rPr lang="en-US" i="1">
                              <a:latin typeface="Cambria Math" panose="02040503050406030204" pitchFamily="18" charset="0"/>
                            </a:rPr>
                            <m:t>𝐹𝑁</m:t>
                          </m:r>
                        </m:num>
                        <m:den>
                          <m:rad>
                            <m:radPr>
                              <m:degHide m:val="on"/>
                              <m:ctrlPr>
                                <a:rPr lang="en-US" i="1">
                                  <a:latin typeface="Cambria Math" panose="02040503050406030204" pitchFamily="18" charset="0"/>
                                </a:rPr>
                              </m:ctrlPr>
                            </m:radPr>
                            <m:deg/>
                            <m:e>
                              <m:d>
                                <m:dPr>
                                  <m:ctrlPr>
                                    <a:rPr lang="en-US" i="1">
                                      <a:latin typeface="Cambria Math" panose="02040503050406030204" pitchFamily="18" charset="0"/>
                                    </a:rPr>
                                  </m:ctrlPr>
                                </m:dPr>
                                <m:e>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𝐹𝑃</m:t>
                                  </m:r>
                                </m:e>
                              </m:d>
                              <m:d>
                                <m:dPr>
                                  <m:ctrlPr>
                                    <a:rPr lang="en-US" i="1">
                                      <a:latin typeface="Cambria Math" panose="02040503050406030204" pitchFamily="18" charset="0"/>
                                    </a:rPr>
                                  </m:ctrlPr>
                                </m:dPr>
                                <m:e>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e>
                              </m:d>
                              <m:d>
                                <m:dPr>
                                  <m:ctrlPr>
                                    <a:rPr lang="en-US" i="1">
                                      <a:latin typeface="Cambria Math" panose="02040503050406030204" pitchFamily="18" charset="0"/>
                                    </a:rPr>
                                  </m:ctrlPr>
                                </m:dPr>
                                <m:e>
                                  <m:r>
                                    <a:rPr lang="en-US" i="1">
                                      <a:latin typeface="Cambria Math" panose="02040503050406030204" pitchFamily="18" charset="0"/>
                                    </a:rPr>
                                    <m:t>𝑇𝑁</m:t>
                                  </m:r>
                                  <m:r>
                                    <a:rPr lang="en-US" i="1">
                                      <a:latin typeface="Cambria Math" panose="02040503050406030204" pitchFamily="18" charset="0"/>
                                    </a:rPr>
                                    <m:t>+</m:t>
                                  </m:r>
                                  <m:r>
                                    <a:rPr lang="en-US" i="1">
                                      <a:latin typeface="Cambria Math" panose="02040503050406030204" pitchFamily="18" charset="0"/>
                                    </a:rPr>
                                    <m:t>𝐹𝑃</m:t>
                                  </m:r>
                                </m:e>
                              </m:d>
                              <m:d>
                                <m:dPr>
                                  <m:ctrlPr>
                                    <a:rPr lang="en-US" i="1">
                                      <a:latin typeface="Cambria Math" panose="02040503050406030204" pitchFamily="18" charset="0"/>
                                    </a:rPr>
                                  </m:ctrlPr>
                                </m:dPr>
                                <m:e>
                                  <m:r>
                                    <a:rPr lang="en-US" i="1">
                                      <a:latin typeface="Cambria Math" panose="02040503050406030204" pitchFamily="18" charset="0"/>
                                    </a:rPr>
                                    <m:t>𝑇𝑁</m:t>
                                  </m:r>
                                  <m:r>
                                    <a:rPr lang="en-US" i="1">
                                      <a:latin typeface="Cambria Math" panose="02040503050406030204" pitchFamily="18" charset="0"/>
                                    </a:rPr>
                                    <m:t>+</m:t>
                                  </m:r>
                                  <m:r>
                                    <a:rPr lang="en-US" i="1">
                                      <a:latin typeface="Cambria Math" panose="02040503050406030204" pitchFamily="18" charset="0"/>
                                    </a:rPr>
                                    <m:t>𝐹𝑁</m:t>
                                  </m:r>
                                </m:e>
                              </m:d>
                            </m:e>
                          </m:rad>
                        </m:den>
                      </m:f>
                    </m:oMath>
                  </m:oMathPara>
                </a14:m>
                <a:endParaRPr lang="en-US" dirty="0"/>
              </a:p>
              <a:p>
                <a:pPr marL="285750" indent="-285750">
                  <a:buFont typeface="Arial" panose="020B0604020202020204" pitchFamily="34" charset="0"/>
                  <a:buChar char="•"/>
                </a:pPr>
                <a:endParaRPr lang="en-US" dirty="0"/>
              </a:p>
              <a:p>
                <a:endParaRPr lang="en-US" dirty="0"/>
              </a:p>
              <a:p>
                <a:r>
                  <a:rPr lang="en-US" dirty="0"/>
                  <a:t> </a:t>
                </a:r>
              </a:p>
              <a:p>
                <a:pPr lvl="6"/>
                <a:endParaRPr lang="en-US" dirty="0"/>
              </a:p>
            </p:txBody>
          </p:sp>
        </mc:Choice>
        <mc:Fallback xmlns="">
          <p:sp>
            <p:nvSpPr>
              <p:cNvPr id="3" name="Rectangle 2">
                <a:extLst>
                  <a:ext uri="{FF2B5EF4-FFF2-40B4-BE49-F238E27FC236}">
                    <a16:creationId xmlns:a16="http://schemas.microsoft.com/office/drawing/2014/main" id="{DE8768CD-25EB-48C2-9634-BE1AB16A9B38}"/>
                  </a:ext>
                </a:extLst>
              </p:cNvPr>
              <p:cNvSpPr>
                <a:spLocks noRot="1" noChangeAspect="1" noMove="1" noResize="1" noEditPoints="1" noAdjustHandles="1" noChangeArrowheads="1" noChangeShapeType="1" noTextEdit="1"/>
              </p:cNvSpPr>
              <p:nvPr/>
            </p:nvSpPr>
            <p:spPr>
              <a:xfrm>
                <a:off x="124385" y="762000"/>
                <a:ext cx="8895230" cy="6256585"/>
              </a:xfrm>
              <a:prstGeom prst="rect">
                <a:avLst/>
              </a:prstGeom>
              <a:blipFill>
                <a:blip r:embed="rId3"/>
                <a:stretch>
                  <a:fillRect l="-548" t="-487"/>
                </a:stretch>
              </a:blipFill>
            </p:spPr>
            <p:txBody>
              <a:bodyPr/>
              <a:lstStyle/>
              <a:p>
                <a:r>
                  <a:rPr lang="en-US">
                    <a:noFill/>
                  </a:rPr>
                  <a:t> </a:t>
                </a:r>
              </a:p>
            </p:txBody>
          </p:sp>
        </mc:Fallback>
      </mc:AlternateContent>
    </p:spTree>
    <p:extLst>
      <p:ext uri="{BB962C8B-B14F-4D97-AF65-F5344CB8AC3E}">
        <p14:creationId xmlns:p14="http://schemas.microsoft.com/office/powerpoint/2010/main" val="424071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0"/>
            <a:ext cx="8452784" cy="515471"/>
          </a:xfrm>
        </p:spPr>
        <p:txBody>
          <a:bodyPr/>
          <a:lstStyle/>
          <a:p>
            <a:r>
              <a:rPr lang="en-US" sz="2800" b="1" dirty="0" err="1"/>
              <a:t>Scikit</a:t>
            </a:r>
            <a:r>
              <a:rPr lang="en-US" sz="2800" b="1" dirty="0"/>
              <a:t>-Learn Design</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52</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124385" y="540871"/>
            <a:ext cx="8895230" cy="8402300"/>
          </a:xfrm>
          <a:prstGeom prst="rect">
            <a:avLst/>
          </a:prstGeom>
        </p:spPr>
        <p:txBody>
          <a:bodyPr wrap="square">
            <a:spAutoFit/>
          </a:bodyPr>
          <a:lstStyle/>
          <a:p>
            <a:r>
              <a:rPr lang="en-US" u="sng" dirty="0"/>
              <a:t>Scikit-</a:t>
            </a:r>
            <a:r>
              <a:rPr lang="en-US" u="sng" dirty="0" err="1"/>
              <a:t>Learn’s</a:t>
            </a:r>
            <a:r>
              <a:rPr lang="en-US" u="sng" dirty="0"/>
              <a:t> API is remarkably well designed, and the main design principles are</a:t>
            </a:r>
            <a:r>
              <a:rPr lang="en-US" dirty="0"/>
              <a:t>:</a:t>
            </a:r>
          </a:p>
          <a:p>
            <a:pPr marL="285750" indent="-285750">
              <a:buFont typeface="Arial" panose="020B0604020202020204" pitchFamily="34" charset="0"/>
              <a:buChar char="•"/>
            </a:pPr>
            <a:endParaRPr lang="en-US" sz="1000" dirty="0"/>
          </a:p>
          <a:p>
            <a:r>
              <a:rPr lang="en-US" u="sng" dirty="0"/>
              <a:t>Consistency</a:t>
            </a:r>
            <a:r>
              <a:rPr lang="en-US" dirty="0"/>
              <a:t>: All objects share a consistent and simple interface:</a:t>
            </a:r>
          </a:p>
          <a:p>
            <a:pPr marL="285750" indent="-285750">
              <a:buFont typeface="Arial" panose="020B0604020202020204" pitchFamily="34" charset="0"/>
              <a:buChar char="•"/>
            </a:pPr>
            <a:r>
              <a:rPr lang="en-US" i="1" dirty="0"/>
              <a:t>Estimators</a:t>
            </a:r>
            <a:r>
              <a:rPr lang="en-US" dirty="0"/>
              <a:t>: </a:t>
            </a:r>
          </a:p>
          <a:p>
            <a:pPr marL="742950" lvl="1" indent="-285750">
              <a:buFont typeface="Arial" panose="020B0604020202020204" pitchFamily="34" charset="0"/>
              <a:buChar char="•"/>
            </a:pPr>
            <a:r>
              <a:rPr lang="en-US" dirty="0"/>
              <a:t>Any object that can estimate some parameters based on a dataset is called an </a:t>
            </a:r>
            <a:r>
              <a:rPr lang="en-US" b="1" dirty="0"/>
              <a:t>estimator</a:t>
            </a:r>
            <a:r>
              <a:rPr lang="en-US" dirty="0"/>
              <a:t> (e.g., an imputer is an estimator). </a:t>
            </a:r>
          </a:p>
          <a:p>
            <a:pPr marL="742950" lvl="1" indent="-285750">
              <a:buFont typeface="Arial" panose="020B0604020202020204" pitchFamily="34" charset="0"/>
              <a:buChar char="•"/>
            </a:pPr>
            <a:r>
              <a:rPr lang="en-US" dirty="0"/>
              <a:t>The estimation itself is performed by the </a:t>
            </a:r>
            <a:r>
              <a:rPr lang="en-US" b="1" dirty="0">
                <a:solidFill>
                  <a:srgbClr val="2A09F1"/>
                </a:solidFill>
              </a:rPr>
              <a:t>fit()</a:t>
            </a:r>
            <a:r>
              <a:rPr lang="en-US" dirty="0"/>
              <a:t> method, and it takes only a dataset as </a:t>
            </a:r>
            <a:r>
              <a:rPr lang="en-US" b="1" dirty="0"/>
              <a:t>a</a:t>
            </a:r>
            <a:r>
              <a:rPr lang="en-US" dirty="0"/>
              <a:t> parameter (or </a:t>
            </a:r>
            <a:r>
              <a:rPr lang="en-US" b="1" dirty="0"/>
              <a:t>two</a:t>
            </a:r>
            <a:r>
              <a:rPr lang="en-US" dirty="0"/>
              <a:t> for </a:t>
            </a:r>
            <a:r>
              <a:rPr lang="en-US" u="sng" dirty="0"/>
              <a:t>supervised learning</a:t>
            </a:r>
            <a:r>
              <a:rPr lang="en-US" dirty="0"/>
              <a:t> algorithms; the second dataset contains the </a:t>
            </a:r>
            <a:r>
              <a:rPr lang="en-US" dirty="0">
                <a:solidFill>
                  <a:srgbClr val="2A09F1"/>
                </a:solidFill>
              </a:rPr>
              <a:t>labels</a:t>
            </a:r>
            <a:r>
              <a:rPr lang="en-US" dirty="0"/>
              <a:t>). </a:t>
            </a:r>
          </a:p>
          <a:p>
            <a:pPr marL="742950" lvl="1" indent="-285750">
              <a:buFont typeface="Arial" panose="020B0604020202020204" pitchFamily="34" charset="0"/>
              <a:buChar char="•"/>
            </a:pPr>
            <a:r>
              <a:rPr lang="en-US" dirty="0"/>
              <a:t>Any other parameter needed to guide the estimation process is considered a </a:t>
            </a:r>
            <a:r>
              <a:rPr lang="en-US" b="1" dirty="0">
                <a:solidFill>
                  <a:srgbClr val="2A09F1"/>
                </a:solidFill>
              </a:rPr>
              <a:t>hyperparameter</a:t>
            </a:r>
            <a:r>
              <a:rPr lang="en-US" dirty="0"/>
              <a:t> (such as an imputer’s strategy), and it must be set as an instance variable (generally via a constructor parameter).</a:t>
            </a:r>
          </a:p>
          <a:p>
            <a:pPr marL="742950" lvl="1" indent="-285750">
              <a:buFont typeface="Arial" panose="020B0604020202020204" pitchFamily="34" charset="0"/>
              <a:buChar char="•"/>
            </a:pPr>
            <a:endParaRPr lang="en-US" sz="1050" dirty="0"/>
          </a:p>
          <a:p>
            <a:pPr marL="285750" indent="-285750">
              <a:buFont typeface="Arial" panose="020B0604020202020204" pitchFamily="34" charset="0"/>
              <a:buChar char="•"/>
            </a:pPr>
            <a:r>
              <a:rPr lang="en-US" i="1" dirty="0"/>
              <a:t>Transformers</a:t>
            </a:r>
            <a:r>
              <a:rPr lang="en-US" dirty="0"/>
              <a:t>: </a:t>
            </a:r>
          </a:p>
          <a:p>
            <a:pPr marL="742950" lvl="1" indent="-285750">
              <a:buFont typeface="Arial" panose="020B0604020202020204" pitchFamily="34" charset="0"/>
              <a:buChar char="•"/>
            </a:pPr>
            <a:r>
              <a:rPr lang="en-US" dirty="0"/>
              <a:t>Some estimators (such as an imputer) can also transform a dataset; these are called transformers. </a:t>
            </a:r>
          </a:p>
          <a:p>
            <a:pPr marL="742950" lvl="1" indent="-285750">
              <a:buFont typeface="Arial" panose="020B0604020202020204" pitchFamily="34" charset="0"/>
              <a:buChar char="•"/>
            </a:pPr>
            <a:r>
              <a:rPr lang="en-US" dirty="0"/>
              <a:t>The transformation is performed by the </a:t>
            </a:r>
            <a:r>
              <a:rPr lang="en-US" b="1" dirty="0">
                <a:solidFill>
                  <a:srgbClr val="2A09F1"/>
                </a:solidFill>
              </a:rPr>
              <a:t>transform()</a:t>
            </a:r>
            <a:r>
              <a:rPr lang="en-US" dirty="0"/>
              <a:t> method with the dataset to transform as a parameter. It returns the </a:t>
            </a:r>
            <a:r>
              <a:rPr lang="en-US" u="sng" dirty="0"/>
              <a:t>transformed dataset</a:t>
            </a:r>
            <a:r>
              <a:rPr lang="en-US" dirty="0"/>
              <a:t>. </a:t>
            </a:r>
          </a:p>
          <a:p>
            <a:pPr marL="742950" lvl="1" indent="-285750">
              <a:buFont typeface="Arial" panose="020B0604020202020204" pitchFamily="34" charset="0"/>
              <a:buChar char="•"/>
            </a:pPr>
            <a:r>
              <a:rPr lang="en-US" dirty="0"/>
              <a:t>This transformation generally relies on the learned parameters, as is the case for an imputer. </a:t>
            </a:r>
          </a:p>
          <a:p>
            <a:pPr marL="742950" lvl="1" indent="-285750">
              <a:buFont typeface="Arial" panose="020B0604020202020204" pitchFamily="34" charset="0"/>
              <a:buChar char="•"/>
            </a:pPr>
            <a:r>
              <a:rPr lang="en-US" dirty="0"/>
              <a:t>All transformers also have a convenience method called </a:t>
            </a:r>
            <a:r>
              <a:rPr lang="en-US" b="1" dirty="0" err="1">
                <a:solidFill>
                  <a:srgbClr val="2A09F1"/>
                </a:solidFill>
              </a:rPr>
              <a:t>fit_transform</a:t>
            </a:r>
            <a:r>
              <a:rPr lang="en-US" b="1" dirty="0">
                <a:solidFill>
                  <a:srgbClr val="2A09F1"/>
                </a:solidFill>
              </a:rPr>
              <a:t>() </a:t>
            </a:r>
            <a:r>
              <a:rPr lang="en-US" dirty="0"/>
              <a:t>that is </a:t>
            </a:r>
            <a:r>
              <a:rPr lang="en-US" u="sng" dirty="0"/>
              <a:t>equivalent to calling fit() </a:t>
            </a:r>
            <a:r>
              <a:rPr lang="en-US" dirty="0"/>
              <a:t>and </a:t>
            </a:r>
            <a:r>
              <a:rPr lang="en-US" u="sng" dirty="0"/>
              <a:t>then transform() </a:t>
            </a:r>
            <a:r>
              <a:rPr lang="en-US" dirty="0"/>
              <a:t>(but sometimes </a:t>
            </a:r>
            <a:r>
              <a:rPr lang="en-US" dirty="0" err="1"/>
              <a:t>fit_transform</a:t>
            </a:r>
            <a:r>
              <a:rPr lang="en-US" dirty="0"/>
              <a:t>() is optimized and runs much faster).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dirty="0"/>
              <a:t> </a:t>
            </a:r>
          </a:p>
          <a:p>
            <a:pPr lvl="6"/>
            <a:endParaRPr lang="en-US" dirty="0"/>
          </a:p>
        </p:txBody>
      </p:sp>
    </p:spTree>
    <p:extLst>
      <p:ext uri="{BB962C8B-B14F-4D97-AF65-F5344CB8AC3E}">
        <p14:creationId xmlns:p14="http://schemas.microsoft.com/office/powerpoint/2010/main" val="230429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0"/>
            <a:ext cx="8452784" cy="515471"/>
          </a:xfrm>
        </p:spPr>
        <p:txBody>
          <a:bodyPr/>
          <a:lstStyle/>
          <a:p>
            <a:r>
              <a:rPr lang="en-US" sz="2800" b="1" dirty="0"/>
              <a:t>… </a:t>
            </a:r>
            <a:r>
              <a:rPr lang="en-US" sz="2800" b="1" dirty="0" err="1"/>
              <a:t>Scikit</a:t>
            </a:r>
            <a:r>
              <a:rPr lang="en-US" sz="2800" b="1" dirty="0"/>
              <a:t>-Learn Design</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53</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124385" y="540871"/>
            <a:ext cx="8895230" cy="7848302"/>
          </a:xfrm>
          <a:prstGeom prst="rect">
            <a:avLst/>
          </a:prstGeom>
        </p:spPr>
        <p:txBody>
          <a:bodyPr wrap="square">
            <a:spAutoFit/>
          </a:bodyPr>
          <a:lstStyle/>
          <a:p>
            <a:pPr marL="285750" indent="-285750">
              <a:buFont typeface="Arial" panose="020B0604020202020204" pitchFamily="34" charset="0"/>
              <a:buChar char="•"/>
            </a:pPr>
            <a:r>
              <a:rPr lang="en-US" i="1" dirty="0"/>
              <a:t>Predictors</a:t>
            </a:r>
            <a:r>
              <a:rPr lang="en-US" dirty="0"/>
              <a:t>: </a:t>
            </a:r>
          </a:p>
          <a:p>
            <a:pPr marL="742950" lvl="1" indent="-285750">
              <a:buFont typeface="Arial" panose="020B0604020202020204" pitchFamily="34" charset="0"/>
              <a:buChar char="•"/>
            </a:pPr>
            <a:r>
              <a:rPr lang="en-US" dirty="0"/>
              <a:t>Finally, some estimators, given a dataset, are capable of making predictions; they are called predictors. </a:t>
            </a:r>
          </a:p>
          <a:p>
            <a:pPr marL="742950" lvl="1" indent="-285750">
              <a:buFont typeface="Arial" panose="020B0604020202020204" pitchFamily="34" charset="0"/>
              <a:buChar char="•"/>
            </a:pPr>
            <a:r>
              <a:rPr lang="en-US" dirty="0"/>
              <a:t>For example, the </a:t>
            </a:r>
            <a:r>
              <a:rPr lang="en-US" b="1" dirty="0" err="1">
                <a:solidFill>
                  <a:srgbClr val="2A09F1"/>
                </a:solidFill>
              </a:rPr>
              <a:t>LinearRegression</a:t>
            </a:r>
            <a:r>
              <a:rPr lang="en-US" dirty="0"/>
              <a:t> model was a predictor. </a:t>
            </a:r>
          </a:p>
          <a:p>
            <a:pPr marL="742950" lvl="1" indent="-285750">
              <a:buFont typeface="Arial" panose="020B0604020202020204" pitchFamily="34" charset="0"/>
              <a:buChar char="•"/>
            </a:pPr>
            <a:r>
              <a:rPr lang="en-US" dirty="0"/>
              <a:t>A predictor has a </a:t>
            </a:r>
            <a:r>
              <a:rPr lang="en-US" b="1" dirty="0">
                <a:solidFill>
                  <a:srgbClr val="2A09F1"/>
                </a:solidFill>
              </a:rPr>
              <a:t>predict()</a:t>
            </a:r>
            <a:r>
              <a:rPr lang="en-US" dirty="0"/>
              <a:t> method that takes a dataset of new instances and returns a dataset of corresponding predictions. </a:t>
            </a:r>
          </a:p>
          <a:p>
            <a:pPr marL="742950" lvl="1" indent="-285750">
              <a:buFont typeface="Arial" panose="020B0604020202020204" pitchFamily="34" charset="0"/>
              <a:buChar char="•"/>
            </a:pPr>
            <a:r>
              <a:rPr lang="en-US" dirty="0"/>
              <a:t>It also has a </a:t>
            </a:r>
            <a:r>
              <a:rPr lang="en-US" b="1" dirty="0">
                <a:solidFill>
                  <a:srgbClr val="2A09F1"/>
                </a:solidFill>
              </a:rPr>
              <a:t>score()</a:t>
            </a:r>
            <a:r>
              <a:rPr lang="en-US" dirty="0"/>
              <a:t> method that measures the quality of the predictions, given a test set (and the corresponding labels, in the case of supervised learning algorithms).</a:t>
            </a:r>
          </a:p>
          <a:p>
            <a:endParaRPr lang="en-US" i="1" dirty="0"/>
          </a:p>
          <a:p>
            <a:r>
              <a:rPr lang="en-US" i="1" u="sng" dirty="0"/>
              <a:t>Inspection</a:t>
            </a:r>
            <a:r>
              <a:rPr lang="en-US" dirty="0"/>
              <a:t>: </a:t>
            </a:r>
          </a:p>
          <a:p>
            <a:pPr marL="285750" indent="-285750">
              <a:buFont typeface="Arial" panose="020B0604020202020204" pitchFamily="34" charset="0"/>
              <a:buChar char="•"/>
            </a:pPr>
            <a:r>
              <a:rPr lang="en-US" dirty="0"/>
              <a:t>All the estimator’s hyperparameters are accessible directly via public instance variables (e.g., </a:t>
            </a:r>
            <a:r>
              <a:rPr lang="en-US" dirty="0" err="1"/>
              <a:t>imputer.strategy</a:t>
            </a:r>
            <a:r>
              <a:rPr lang="en-US" dirty="0"/>
              <a:t>), and </a:t>
            </a:r>
          </a:p>
          <a:p>
            <a:pPr marL="285750" indent="-285750">
              <a:buFont typeface="Arial" panose="020B0604020202020204" pitchFamily="34" charset="0"/>
              <a:buChar char="•"/>
            </a:pPr>
            <a:r>
              <a:rPr lang="en-US" dirty="0"/>
              <a:t>all the estimator’s learned parameters are accessible via public instance variables with an underscore suffix (e.g., </a:t>
            </a:r>
            <a:r>
              <a:rPr lang="en-US" dirty="0" err="1"/>
              <a:t>imputer.statistics</a:t>
            </a:r>
            <a:r>
              <a:rPr lang="en-US" dirty="0"/>
              <a:t>_).</a:t>
            </a:r>
          </a:p>
          <a:p>
            <a:pPr marL="285750" indent="-285750">
              <a:buFont typeface="Arial" panose="020B0604020202020204" pitchFamily="34" charset="0"/>
              <a:buChar char="•"/>
            </a:pPr>
            <a:endParaRPr lang="en-US" dirty="0"/>
          </a:p>
          <a:p>
            <a:r>
              <a:rPr lang="en-US" i="1" u="sng" dirty="0"/>
              <a:t>Nonproliferation of classes</a:t>
            </a:r>
            <a:r>
              <a:rPr lang="en-US" dirty="0"/>
              <a:t>:</a:t>
            </a:r>
          </a:p>
          <a:p>
            <a:pPr marL="285750" indent="-285750">
              <a:buFont typeface="Arial" panose="020B0604020202020204" pitchFamily="34" charset="0"/>
              <a:buChar char="•"/>
            </a:pPr>
            <a:r>
              <a:rPr lang="en-US" u="sng" dirty="0"/>
              <a:t>Datasets</a:t>
            </a:r>
            <a:r>
              <a:rPr lang="en-US" dirty="0"/>
              <a:t> are represented as </a:t>
            </a:r>
            <a:r>
              <a:rPr lang="en-US" dirty="0">
                <a:solidFill>
                  <a:srgbClr val="2A09F1"/>
                </a:solidFill>
              </a:rPr>
              <a:t>NumPy</a:t>
            </a:r>
            <a:r>
              <a:rPr lang="en-US" dirty="0"/>
              <a:t> arrays or </a:t>
            </a:r>
            <a:r>
              <a:rPr lang="en-US" dirty="0">
                <a:solidFill>
                  <a:srgbClr val="2A09F1"/>
                </a:solidFill>
              </a:rPr>
              <a:t>SciPy</a:t>
            </a:r>
            <a:r>
              <a:rPr lang="en-US" dirty="0"/>
              <a:t> sparse matrices, instead of homemade classes. </a:t>
            </a:r>
          </a:p>
          <a:p>
            <a:pPr marL="285750" indent="-285750">
              <a:buFont typeface="Arial" panose="020B0604020202020204" pitchFamily="34" charset="0"/>
              <a:buChar char="•"/>
            </a:pPr>
            <a:r>
              <a:rPr lang="en-US" u="sng" dirty="0"/>
              <a:t>Hyperparameters</a:t>
            </a:r>
            <a:r>
              <a:rPr lang="en-US" dirty="0"/>
              <a:t> are just regular Python </a:t>
            </a:r>
            <a:r>
              <a:rPr lang="en-US" dirty="0">
                <a:solidFill>
                  <a:srgbClr val="2A09F1"/>
                </a:solidFill>
              </a:rPr>
              <a:t>strings</a:t>
            </a:r>
            <a:r>
              <a:rPr lang="en-US" dirty="0"/>
              <a:t> or </a:t>
            </a:r>
            <a:r>
              <a:rPr lang="en-US" dirty="0">
                <a:solidFill>
                  <a:srgbClr val="2A09F1"/>
                </a:solidFill>
              </a:rPr>
              <a:t>numbers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dirty="0"/>
              <a:t> </a:t>
            </a:r>
          </a:p>
          <a:p>
            <a:pPr lvl="6"/>
            <a:endParaRPr lang="en-US" dirty="0"/>
          </a:p>
        </p:txBody>
      </p:sp>
    </p:spTree>
    <p:extLst>
      <p:ext uri="{BB962C8B-B14F-4D97-AF65-F5344CB8AC3E}">
        <p14:creationId xmlns:p14="http://schemas.microsoft.com/office/powerpoint/2010/main" val="104225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0"/>
            <a:ext cx="8452784" cy="515471"/>
          </a:xfrm>
        </p:spPr>
        <p:txBody>
          <a:bodyPr/>
          <a:lstStyle/>
          <a:p>
            <a:r>
              <a:rPr lang="en-US" sz="2800" b="1" dirty="0"/>
              <a:t>… </a:t>
            </a:r>
            <a:r>
              <a:rPr lang="en-US" sz="2800" b="1" dirty="0" err="1"/>
              <a:t>Scikit</a:t>
            </a:r>
            <a:r>
              <a:rPr lang="en-US" sz="2800" b="1" dirty="0"/>
              <a:t>-Learn Design</a:t>
            </a:r>
            <a:endParaRPr lang="en-US" sz="1400" b="1"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54</a:t>
            </a:fld>
            <a:endParaRPr lang="en-US"/>
          </a:p>
        </p:txBody>
      </p:sp>
      <p:sp>
        <p:nvSpPr>
          <p:cNvPr id="3" name="Rectangle 2">
            <a:extLst>
              <a:ext uri="{FF2B5EF4-FFF2-40B4-BE49-F238E27FC236}">
                <a16:creationId xmlns:a16="http://schemas.microsoft.com/office/drawing/2014/main" id="{DE8768CD-25EB-48C2-9634-BE1AB16A9B38}"/>
              </a:ext>
            </a:extLst>
          </p:cNvPr>
          <p:cNvSpPr/>
          <p:nvPr/>
        </p:nvSpPr>
        <p:spPr>
          <a:xfrm>
            <a:off x="124385" y="540871"/>
            <a:ext cx="8895230" cy="4247317"/>
          </a:xfrm>
          <a:prstGeom prst="rect">
            <a:avLst/>
          </a:prstGeom>
        </p:spPr>
        <p:txBody>
          <a:bodyPr wrap="square">
            <a:spAutoFit/>
          </a:bodyPr>
          <a:lstStyle/>
          <a:p>
            <a:r>
              <a:rPr lang="en-US" i="1" u="sng" dirty="0"/>
              <a:t>Composition</a:t>
            </a:r>
            <a:r>
              <a:rPr lang="en-US" dirty="0"/>
              <a:t>:</a:t>
            </a:r>
          </a:p>
          <a:p>
            <a:pPr marL="285750" indent="-285750">
              <a:buFont typeface="Arial" panose="020B0604020202020204" pitchFamily="34" charset="0"/>
              <a:buChar char="•"/>
            </a:pPr>
            <a:r>
              <a:rPr lang="en-US" dirty="0"/>
              <a:t>Existing building blocks are reused as much as possible. </a:t>
            </a:r>
          </a:p>
          <a:p>
            <a:pPr marL="285750" indent="-285750">
              <a:buFont typeface="Arial" panose="020B0604020202020204" pitchFamily="34" charset="0"/>
              <a:buChar char="•"/>
            </a:pPr>
            <a:r>
              <a:rPr lang="en-US" dirty="0"/>
              <a:t>For example, it is easy to create a </a:t>
            </a:r>
            <a:r>
              <a:rPr lang="en-US" b="1" dirty="0">
                <a:solidFill>
                  <a:srgbClr val="2A09F1"/>
                </a:solidFill>
              </a:rPr>
              <a:t>Pipeline</a:t>
            </a:r>
            <a:r>
              <a:rPr lang="en-US" dirty="0"/>
              <a:t> estimator from an arbitrary sequence of transformers followed by a final estimator, as we will see.</a:t>
            </a:r>
          </a:p>
          <a:p>
            <a:pPr marL="285750" indent="-285750">
              <a:buFont typeface="Arial" panose="020B0604020202020204" pitchFamily="34" charset="0"/>
              <a:buChar char="•"/>
            </a:pPr>
            <a:endParaRPr lang="en-US" dirty="0"/>
          </a:p>
          <a:p>
            <a:r>
              <a:rPr lang="en-US" i="1" u="sng" dirty="0"/>
              <a:t>Sensible defaults</a:t>
            </a:r>
            <a:r>
              <a:rPr lang="en-US" dirty="0"/>
              <a:t>:</a:t>
            </a:r>
          </a:p>
          <a:p>
            <a:pPr marL="285750" indent="-285750">
              <a:buFont typeface="Arial" panose="020B0604020202020204" pitchFamily="34" charset="0"/>
              <a:buChar char="•"/>
            </a:pPr>
            <a:r>
              <a:rPr lang="en-US" dirty="0" err="1"/>
              <a:t>Scikit</a:t>
            </a:r>
            <a:r>
              <a:rPr lang="en-US" dirty="0"/>
              <a:t>-Learn provides reasonable default values for most parameters, making it easy to quickly create a baseline working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dirty="0"/>
              <a:t> </a:t>
            </a:r>
          </a:p>
          <a:p>
            <a:pPr lvl="6"/>
            <a:endParaRPr lang="en-US" dirty="0"/>
          </a:p>
        </p:txBody>
      </p:sp>
      <p:sp>
        <p:nvSpPr>
          <p:cNvPr id="5" name="TextBox 4">
            <a:extLst>
              <a:ext uri="{FF2B5EF4-FFF2-40B4-BE49-F238E27FC236}">
                <a16:creationId xmlns:a16="http://schemas.microsoft.com/office/drawing/2014/main" id="{3B6AB32D-03A5-4217-BCF3-39547C44A1FA}"/>
              </a:ext>
            </a:extLst>
          </p:cNvPr>
          <p:cNvSpPr txBox="1"/>
          <p:nvPr/>
        </p:nvSpPr>
        <p:spPr>
          <a:xfrm>
            <a:off x="7696200" y="6172200"/>
            <a:ext cx="685800" cy="369332"/>
          </a:xfrm>
          <a:prstGeom prst="rect">
            <a:avLst/>
          </a:prstGeom>
          <a:noFill/>
        </p:spPr>
        <p:txBody>
          <a:bodyPr wrap="square" rtlCol="0">
            <a:spAutoFit/>
          </a:bodyPr>
          <a:lstStyle/>
          <a:p>
            <a:r>
              <a:rPr lang="en-US" b="1" dirty="0">
                <a:solidFill>
                  <a:srgbClr val="FF0000"/>
                </a:solidFill>
              </a:rPr>
              <a:t>End</a:t>
            </a:r>
          </a:p>
        </p:txBody>
      </p:sp>
    </p:spTree>
    <p:extLst>
      <p:ext uri="{BB962C8B-B14F-4D97-AF65-F5344CB8AC3E}">
        <p14:creationId xmlns:p14="http://schemas.microsoft.com/office/powerpoint/2010/main" val="357172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Bandwidth-Limited Signals</a:t>
            </a:r>
          </a:p>
        </p:txBody>
      </p:sp>
      <p:sp>
        <p:nvSpPr>
          <p:cNvPr id="47" name="Content Placeholder 46"/>
          <p:cNvSpPr>
            <a:spLocks noGrp="1"/>
          </p:cNvSpPr>
          <p:nvPr>
            <p:ph idx="1"/>
          </p:nvPr>
        </p:nvSpPr>
        <p:spPr/>
        <p:txBody>
          <a:bodyPr/>
          <a:lstStyle/>
          <a:p>
            <a:r>
              <a:rPr lang="en-US" dirty="0"/>
              <a:t>Having less bandwidth (harmonics) degrades the signal</a:t>
            </a:r>
          </a:p>
        </p:txBody>
      </p:sp>
      <p:sp>
        <p:nvSpPr>
          <p:cNvPr id="11269" name="Rectangle 5"/>
          <p:cNvSpPr>
            <a:spLocks noGrp="1" noChangeArrowheads="1"/>
          </p:cNvSpPr>
          <p:nvPr>
            <p:ph type="ftr" sz="quarter" idx="11"/>
          </p:nvPr>
        </p:nvSpPr>
        <p:spPr/>
        <p:txBody>
          <a:bodyPr/>
          <a:lstStyle/>
          <a:p>
            <a:r>
              <a:rPr lang="en-US"/>
              <a:t>CN5E by Tanenbaum &amp; Wetherall, © Pearson Education-Prentice Hall and D. Wetherall, 2011</a:t>
            </a:r>
            <a:endParaRPr lang="en-US" dirty="0"/>
          </a:p>
        </p:txBody>
      </p:sp>
      <p:grpSp>
        <p:nvGrpSpPr>
          <p:cNvPr id="2" name="Group 69"/>
          <p:cNvGrpSpPr/>
          <p:nvPr/>
        </p:nvGrpSpPr>
        <p:grpSpPr>
          <a:xfrm>
            <a:off x="931862" y="3499380"/>
            <a:ext cx="7526688" cy="1280576"/>
            <a:chOff x="541337" y="3019425"/>
            <a:chExt cx="7955280" cy="1322381"/>
          </a:xfrm>
        </p:grpSpPr>
        <p:pic>
          <p:nvPicPr>
            <p:cNvPr id="8" name="Picture 2"/>
            <p:cNvPicPr>
              <a:picLocks noChangeAspect="1" noChangeArrowheads="1"/>
            </p:cNvPicPr>
            <p:nvPr/>
          </p:nvPicPr>
          <p:blipFill>
            <a:blip r:embed="rId3" cstate="print"/>
            <a:srcRect/>
            <a:stretch>
              <a:fillRect/>
            </a:stretch>
          </p:blipFill>
          <p:spPr bwMode="auto">
            <a:xfrm>
              <a:off x="541337" y="3019425"/>
              <a:ext cx="7955280" cy="1322381"/>
            </a:xfrm>
            <a:prstGeom prst="rect">
              <a:avLst/>
            </a:prstGeom>
            <a:noFill/>
            <a:ln w="9525">
              <a:noFill/>
              <a:miter lim="800000"/>
              <a:headEnd/>
              <a:tailEnd/>
            </a:ln>
          </p:spPr>
        </p:pic>
        <p:grpSp>
          <p:nvGrpSpPr>
            <p:cNvPr id="3" name="Group 66"/>
            <p:cNvGrpSpPr/>
            <p:nvPr/>
          </p:nvGrpSpPr>
          <p:grpSpPr>
            <a:xfrm>
              <a:off x="5229226" y="3219453"/>
              <a:ext cx="640080" cy="841248"/>
              <a:chOff x="5229226" y="3238503"/>
              <a:chExt cx="628650" cy="819146"/>
            </a:xfrm>
          </p:grpSpPr>
          <p:cxnSp>
            <p:nvCxnSpPr>
              <p:cNvPr id="10" name="Straight Connector 9"/>
              <p:cNvCxnSpPr/>
              <p:nvPr/>
            </p:nvCxnSpPr>
            <p:spPr>
              <a:xfrm rot="5400000">
                <a:off x="5014913" y="383381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019678" y="3648076"/>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481639" y="3890962"/>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5729289" y="3929062"/>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 name="Group 70"/>
          <p:cNvGrpSpPr/>
          <p:nvPr/>
        </p:nvGrpSpPr>
        <p:grpSpPr>
          <a:xfrm>
            <a:off x="890588" y="1735660"/>
            <a:ext cx="7615237" cy="1426640"/>
            <a:chOff x="490538" y="1403337"/>
            <a:chExt cx="8046720" cy="1473213"/>
          </a:xfrm>
        </p:grpSpPr>
        <p:pic>
          <p:nvPicPr>
            <p:cNvPr id="11268" name="Picture 2"/>
            <p:cNvPicPr>
              <a:picLocks noChangeAspect="1" noChangeArrowheads="1"/>
            </p:cNvPicPr>
            <p:nvPr/>
          </p:nvPicPr>
          <p:blipFill>
            <a:blip r:embed="rId4" cstate="print"/>
            <a:srcRect/>
            <a:stretch>
              <a:fillRect/>
            </a:stretch>
          </p:blipFill>
          <p:spPr bwMode="auto">
            <a:xfrm>
              <a:off x="490538" y="1403337"/>
              <a:ext cx="8046720" cy="1473213"/>
            </a:xfrm>
            <a:prstGeom prst="rect">
              <a:avLst/>
            </a:prstGeom>
            <a:noFill/>
            <a:ln w="9525">
              <a:noFill/>
              <a:miter lim="800000"/>
              <a:headEnd/>
              <a:tailEnd/>
            </a:ln>
          </p:spPr>
        </p:pic>
        <p:grpSp>
          <p:nvGrpSpPr>
            <p:cNvPr id="5" name="Group 37"/>
            <p:cNvGrpSpPr/>
            <p:nvPr/>
          </p:nvGrpSpPr>
          <p:grpSpPr>
            <a:xfrm>
              <a:off x="5229226" y="1771653"/>
              <a:ext cx="1289304" cy="868680"/>
              <a:chOff x="5229226" y="1790703"/>
              <a:chExt cx="1257302" cy="819146"/>
            </a:xfrm>
          </p:grpSpPr>
          <p:cxnSp>
            <p:nvCxnSpPr>
              <p:cNvPr id="24" name="Straight Connector 23"/>
              <p:cNvCxnSpPr/>
              <p:nvPr/>
            </p:nvCxnSpPr>
            <p:spPr>
              <a:xfrm rot="5400000">
                <a:off x="5014913" y="238601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5019678" y="2200276"/>
                <a:ext cx="819146"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5481639" y="2434180"/>
                <a:ext cx="3333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5729289" y="2472280"/>
                <a:ext cx="25717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967414" y="2500312"/>
                <a:ext cx="200024"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153152" y="2466974"/>
                <a:ext cx="247649"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448430" y="2553243"/>
                <a:ext cx="7619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Group 68"/>
          <p:cNvGrpSpPr/>
          <p:nvPr/>
        </p:nvGrpSpPr>
        <p:grpSpPr>
          <a:xfrm>
            <a:off x="942974" y="5003810"/>
            <a:ext cx="7680960" cy="1264545"/>
            <a:chOff x="548640" y="4448177"/>
            <a:chExt cx="8145874" cy="1321918"/>
          </a:xfrm>
        </p:grpSpPr>
        <p:pic>
          <p:nvPicPr>
            <p:cNvPr id="9" name="Picture 2"/>
            <p:cNvPicPr>
              <a:picLocks noChangeAspect="1" noChangeArrowheads="1"/>
            </p:cNvPicPr>
            <p:nvPr/>
          </p:nvPicPr>
          <p:blipFill>
            <a:blip r:embed="rId5" cstate="print"/>
            <a:srcRect/>
            <a:stretch>
              <a:fillRect/>
            </a:stretch>
          </p:blipFill>
          <p:spPr bwMode="auto">
            <a:xfrm>
              <a:off x="548640" y="4448177"/>
              <a:ext cx="8145874" cy="1321918"/>
            </a:xfrm>
            <a:prstGeom prst="rect">
              <a:avLst/>
            </a:prstGeom>
            <a:noFill/>
            <a:ln w="9525">
              <a:noFill/>
              <a:miter lim="800000"/>
              <a:headEnd/>
              <a:tailEnd/>
            </a:ln>
          </p:spPr>
        </p:pic>
        <p:cxnSp>
          <p:nvCxnSpPr>
            <p:cNvPr id="39" name="Straight Connector 38"/>
            <p:cNvCxnSpPr/>
            <p:nvPr/>
          </p:nvCxnSpPr>
          <p:spPr>
            <a:xfrm rot="5400000">
              <a:off x="5005388" y="5300662"/>
              <a:ext cx="428625"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008627" y="5106927"/>
              <a:ext cx="841248" cy="0"/>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p:cNvCxnSpPr/>
          <p:nvPr/>
        </p:nvCxnSpPr>
        <p:spPr>
          <a:xfrm>
            <a:off x="5353050" y="3219450"/>
            <a:ext cx="1466850"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314950" y="4838700"/>
            <a:ext cx="714375"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5305425" y="6324600"/>
            <a:ext cx="266700" cy="1588"/>
          </a:xfrm>
          <a:prstGeom prst="straightConnector1">
            <a:avLst/>
          </a:prstGeom>
          <a:ln w="19050">
            <a:solidFill>
              <a:srgbClr val="0000FF"/>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267450" y="182880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6153150" y="344805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6143625" y="4972050"/>
            <a:ext cx="1181100" cy="314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6067425" y="2143125"/>
            <a:ext cx="1441420" cy="369332"/>
          </a:xfrm>
          <a:prstGeom prst="rect">
            <a:avLst/>
          </a:prstGeom>
          <a:noFill/>
        </p:spPr>
        <p:txBody>
          <a:bodyPr wrap="none" rtlCol="0">
            <a:spAutoFit/>
          </a:bodyPr>
          <a:lstStyle/>
          <a:p>
            <a:r>
              <a:rPr lang="en-US" dirty="0"/>
              <a:t>8 harmonics</a:t>
            </a:r>
          </a:p>
        </p:txBody>
      </p:sp>
      <p:sp>
        <p:nvSpPr>
          <p:cNvPr id="86" name="TextBox 85"/>
          <p:cNvSpPr txBox="1"/>
          <p:nvPr/>
        </p:nvSpPr>
        <p:spPr>
          <a:xfrm>
            <a:off x="5991225" y="3895725"/>
            <a:ext cx="1441420" cy="369332"/>
          </a:xfrm>
          <a:prstGeom prst="rect">
            <a:avLst/>
          </a:prstGeom>
          <a:noFill/>
        </p:spPr>
        <p:txBody>
          <a:bodyPr wrap="none" rtlCol="0">
            <a:spAutoFit/>
          </a:bodyPr>
          <a:lstStyle/>
          <a:p>
            <a:r>
              <a:rPr lang="en-US" dirty="0"/>
              <a:t>4 harmonics</a:t>
            </a:r>
          </a:p>
        </p:txBody>
      </p:sp>
      <p:sp>
        <p:nvSpPr>
          <p:cNvPr id="87" name="TextBox 86"/>
          <p:cNvSpPr txBox="1"/>
          <p:nvPr/>
        </p:nvSpPr>
        <p:spPr>
          <a:xfrm>
            <a:off x="5915025" y="5353050"/>
            <a:ext cx="1441420" cy="369332"/>
          </a:xfrm>
          <a:prstGeom prst="rect">
            <a:avLst/>
          </a:prstGeom>
          <a:noFill/>
        </p:spPr>
        <p:txBody>
          <a:bodyPr wrap="none" rtlCol="0">
            <a:spAutoFit/>
          </a:bodyPr>
          <a:lstStyle/>
          <a:p>
            <a:r>
              <a:rPr lang="en-US" dirty="0"/>
              <a:t>2 harmonics</a:t>
            </a:r>
          </a:p>
        </p:txBody>
      </p:sp>
      <p:sp>
        <p:nvSpPr>
          <p:cNvPr id="90" name="Rectangle 89"/>
          <p:cNvSpPr/>
          <p:nvPr/>
        </p:nvSpPr>
        <p:spPr bwMode="auto">
          <a:xfrm>
            <a:off x="6969125" y="2676525"/>
            <a:ext cx="118872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Lost!</a:t>
            </a:r>
          </a:p>
        </p:txBody>
      </p:sp>
      <p:sp>
        <p:nvSpPr>
          <p:cNvPr id="77" name="TextBox 76"/>
          <p:cNvSpPr txBox="1"/>
          <p:nvPr/>
        </p:nvSpPr>
        <p:spPr>
          <a:xfrm>
            <a:off x="5429250" y="3209925"/>
            <a:ext cx="1261884" cy="369332"/>
          </a:xfrm>
          <a:prstGeom prst="rect">
            <a:avLst/>
          </a:prstGeom>
          <a:noFill/>
        </p:spPr>
        <p:txBody>
          <a:bodyPr wrap="none" rtlCol="0">
            <a:spAutoFit/>
          </a:bodyPr>
          <a:lstStyle/>
          <a:p>
            <a:r>
              <a:rPr lang="en-US" dirty="0"/>
              <a:t>Bandwidth</a:t>
            </a:r>
          </a:p>
        </p:txBody>
      </p:sp>
      <p:sp>
        <p:nvSpPr>
          <p:cNvPr id="91" name="Rectangle 90"/>
          <p:cNvSpPr/>
          <p:nvPr/>
        </p:nvSpPr>
        <p:spPr bwMode="auto">
          <a:xfrm>
            <a:off x="6130925" y="4276725"/>
            <a:ext cx="201168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Lost!</a:t>
            </a:r>
          </a:p>
        </p:txBody>
      </p:sp>
      <p:sp>
        <p:nvSpPr>
          <p:cNvPr id="92" name="Rectangle 91"/>
          <p:cNvSpPr/>
          <p:nvPr/>
        </p:nvSpPr>
        <p:spPr bwMode="auto">
          <a:xfrm>
            <a:off x="5740400" y="5819775"/>
            <a:ext cx="2377440" cy="365760"/>
          </a:xfrm>
          <a:prstGeom prst="rect">
            <a:avLst/>
          </a:prstGeom>
          <a:solidFill>
            <a:schemeClr val="bg1">
              <a:lumMod val="95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rPr>
              <a:t>Lost!</a:t>
            </a:r>
          </a:p>
        </p:txBody>
      </p:sp>
    </p:spTree>
    <p:extLst>
      <p:ext uri="{BB962C8B-B14F-4D97-AF65-F5344CB8AC3E}">
        <p14:creationId xmlns:p14="http://schemas.microsoft.com/office/powerpoint/2010/main" val="387703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Polynomial Fitting</a:t>
            </a:r>
          </a:p>
        </p:txBody>
      </p:sp>
      <p:sp>
        <p:nvSpPr>
          <p:cNvPr id="3" name="Content Placeholder 2"/>
          <p:cNvSpPr>
            <a:spLocks noGrp="1"/>
          </p:cNvSpPr>
          <p:nvPr>
            <p:ph idx="1"/>
          </p:nvPr>
        </p:nvSpPr>
        <p:spPr>
          <a:xfrm>
            <a:off x="498475" y="1212904"/>
            <a:ext cx="8147051" cy="3048000"/>
          </a:xfrm>
        </p:spPr>
        <p:txBody>
          <a:bodyPr/>
          <a:lstStyle/>
          <a:p>
            <a:r>
              <a:rPr lang="en-US" dirty="0"/>
              <a:t>There remains the problem of choosing the order </a:t>
            </a:r>
            <a:r>
              <a:rPr lang="en-US" i="1" dirty="0"/>
              <a:t>M</a:t>
            </a:r>
            <a:r>
              <a:rPr lang="en-US" dirty="0"/>
              <a:t> of the polynomial, and as we shall see this will turn out to be an example of an important concept called </a:t>
            </a:r>
            <a:r>
              <a:rPr lang="en-US" b="1" i="1" dirty="0"/>
              <a:t>model selection</a:t>
            </a:r>
            <a:r>
              <a:rPr lang="en-US" i="1" dirty="0"/>
              <a:t>.</a:t>
            </a:r>
          </a:p>
          <a:p>
            <a:r>
              <a:rPr lang="en-US" dirty="0"/>
              <a:t>In Figure 2, we show four examples of the results of fitting polynomials having orders </a:t>
            </a:r>
            <a:r>
              <a:rPr lang="en-US" i="1" dirty="0"/>
              <a:t>M</a:t>
            </a:r>
            <a:r>
              <a:rPr lang="en-US" dirty="0"/>
              <a:t> = 0, 1, 3 and 9 to the data set show in Figure 1.</a:t>
            </a:r>
          </a:p>
          <a:p>
            <a:r>
              <a:rPr lang="en-US" dirty="0"/>
              <a:t>We give the general Equation as:</a:t>
            </a:r>
          </a:p>
          <a:p>
            <a:pPr lvl="1"/>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028616301"/>
              </p:ext>
            </p:extLst>
          </p:nvPr>
        </p:nvGraphicFramePr>
        <p:xfrm>
          <a:off x="1752600" y="4670577"/>
          <a:ext cx="5904653" cy="838200"/>
        </p:xfrm>
        <a:graphic>
          <a:graphicData uri="http://schemas.openxmlformats.org/presentationml/2006/ole">
            <mc:AlternateContent xmlns:mc="http://schemas.openxmlformats.org/markup-compatibility/2006">
              <mc:Choice xmlns:v="urn:schemas-microsoft-com:vml" Requires="v">
                <p:oleObj name="Equation" r:id="rId3" imgW="3022600" imgH="431800" progId="Equation.3">
                  <p:embed/>
                </p:oleObj>
              </mc:Choice>
              <mc:Fallback>
                <p:oleObj name="Equation" r:id="rId3" imgW="30226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670577"/>
                        <a:ext cx="5904653" cy="838200"/>
                      </a:xfrm>
                      <a:prstGeom prst="rect">
                        <a:avLst/>
                      </a:prstGeom>
                      <a:noFill/>
                    </p:spPr>
                  </p:pic>
                </p:oleObj>
              </mc:Fallback>
            </mc:AlternateContent>
          </a:graphicData>
        </a:graphic>
      </p:graphicFrame>
      <p:sp>
        <p:nvSpPr>
          <p:cNvPr id="7" name="TextBox 6"/>
          <p:cNvSpPr txBox="1"/>
          <p:nvPr/>
        </p:nvSpPr>
        <p:spPr>
          <a:xfrm>
            <a:off x="7924800" y="4876800"/>
            <a:ext cx="533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5292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381001"/>
            <a:ext cx="8722658" cy="2819400"/>
          </a:xfrm>
        </p:spPr>
        <p:txBody>
          <a:bodyPr/>
          <a:lstStyle/>
          <a:p>
            <a:r>
              <a:rPr lang="en-US" dirty="0"/>
              <a:t>We notice that the constant (</a:t>
            </a:r>
            <a:r>
              <a:rPr lang="en-US" i="1" dirty="0"/>
              <a:t>M</a:t>
            </a:r>
            <a:r>
              <a:rPr lang="en-US" dirty="0"/>
              <a:t> = 0) and first order (</a:t>
            </a:r>
            <a:r>
              <a:rPr lang="en-US" i="1" dirty="0"/>
              <a:t>M</a:t>
            </a:r>
            <a:r>
              <a:rPr lang="en-US" dirty="0"/>
              <a:t> = 1) polynomials give rather poor fits to the data and consequently rather poor presentations of the function </a:t>
            </a:r>
            <a:r>
              <a:rPr lang="en-US" sz="1800" i="1" dirty="0"/>
              <a:t>sin</a:t>
            </a:r>
            <a:r>
              <a:rPr lang="en-US" sz="1800" dirty="0"/>
              <a:t>(2 </a:t>
            </a:r>
            <a:r>
              <a:rPr lang="el-GR" sz="1800" dirty="0">
                <a:cs typeface="Arial"/>
              </a:rPr>
              <a:t>π</a:t>
            </a:r>
            <a:r>
              <a:rPr lang="en-US" sz="1800" dirty="0"/>
              <a:t> x)</a:t>
            </a:r>
            <a:r>
              <a:rPr lang="en-US" dirty="0"/>
              <a:t>.</a:t>
            </a:r>
          </a:p>
          <a:p>
            <a:endParaRPr lang="en-US" dirty="0"/>
          </a:p>
          <a:p>
            <a:r>
              <a:rPr lang="en-US" dirty="0"/>
              <a:t>The third order (</a:t>
            </a:r>
            <a:r>
              <a:rPr lang="en-US" i="1" dirty="0"/>
              <a:t>M</a:t>
            </a:r>
            <a:r>
              <a:rPr lang="en-US" dirty="0"/>
              <a:t> = 3) polynomial seems to give the best fit to the function </a:t>
            </a:r>
            <a:r>
              <a:rPr lang="en-US" sz="2400" i="1" dirty="0"/>
              <a:t>sin</a:t>
            </a:r>
            <a:r>
              <a:rPr lang="en-US" sz="2400" dirty="0"/>
              <a:t>(2 </a:t>
            </a:r>
            <a:r>
              <a:rPr lang="el-GR" sz="2400" dirty="0">
                <a:cs typeface="Arial"/>
              </a:rPr>
              <a:t>π</a:t>
            </a:r>
            <a:r>
              <a:rPr lang="en-US" sz="2400" dirty="0"/>
              <a:t> x)</a:t>
            </a:r>
            <a:r>
              <a:rPr lang="en-US" dirty="0"/>
              <a:t>.</a:t>
            </a:r>
          </a:p>
        </p:txBody>
      </p:sp>
      <p:sp>
        <p:nvSpPr>
          <p:cNvPr id="4" name="Slide Number Placeholder 3"/>
          <p:cNvSpPr>
            <a:spLocks noGrp="1"/>
          </p:cNvSpPr>
          <p:nvPr>
            <p:ph type="sldNum" sz="quarter" idx="12"/>
          </p:nvPr>
        </p:nvSpPr>
        <p:spPr/>
        <p:txBody>
          <a:bodyPr/>
          <a:lstStyle/>
          <a:p>
            <a:fld id="{38E06347-BC0D-4F40-B989-B890AD03D868}" type="slidenum">
              <a:rPr lang="en-US" smtClean="0"/>
              <a:pPr/>
              <a:t>8</a:t>
            </a:fld>
            <a:endParaRPr lang="en-US"/>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292" y="2995556"/>
            <a:ext cx="4365308" cy="332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4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457200"/>
            <a:ext cx="8646458" cy="1676400"/>
          </a:xfrm>
        </p:spPr>
        <p:txBody>
          <a:bodyPr/>
          <a:lstStyle/>
          <a:p>
            <a:r>
              <a:rPr lang="en-US" dirty="0"/>
              <a:t>When we got to a much higher order polynomial (</a:t>
            </a:r>
            <a:r>
              <a:rPr lang="en-US" i="1" dirty="0"/>
              <a:t>M</a:t>
            </a:r>
            <a:r>
              <a:rPr lang="en-US" dirty="0"/>
              <a:t> = 9), we obtain an </a:t>
            </a:r>
            <a:r>
              <a:rPr lang="en-US" b="1" dirty="0"/>
              <a:t>excellent fit</a:t>
            </a:r>
            <a:r>
              <a:rPr lang="en-US" dirty="0"/>
              <a:t> to the training data. In fact, the polynomial passes exactly through each data points and the </a:t>
            </a:r>
            <a:r>
              <a:rPr lang="en-US" i="1" dirty="0"/>
              <a:t>residual sum of squares</a:t>
            </a:r>
            <a:r>
              <a:rPr lang="en-US" dirty="0"/>
              <a:t> (RSS) must be 0.</a:t>
            </a:r>
          </a:p>
        </p:txBody>
      </p:sp>
      <p:sp>
        <p:nvSpPr>
          <p:cNvPr id="4" name="Slide Number Placeholder 3"/>
          <p:cNvSpPr>
            <a:spLocks noGrp="1"/>
          </p:cNvSpPr>
          <p:nvPr>
            <p:ph type="sldNum" sz="quarter" idx="12"/>
          </p:nvPr>
        </p:nvSpPr>
        <p:spPr/>
        <p:txBody>
          <a:bodyPr/>
          <a:lstStyle/>
          <a:p>
            <a:fld id="{38E06347-BC0D-4F40-B989-B890AD03D868}" type="slidenum">
              <a:rPr lang="en-US" smtClean="0"/>
              <a:pPr/>
              <a:t>9</a:t>
            </a:fld>
            <a:endParaRPr lang="en-US"/>
          </a:p>
        </p:txBody>
      </p:sp>
      <p:sp>
        <p:nvSpPr>
          <p:cNvPr id="5" name="Content Placeholder 2"/>
          <p:cNvSpPr txBox="1">
            <a:spLocks/>
          </p:cNvSpPr>
          <p:nvPr/>
        </p:nvSpPr>
        <p:spPr>
          <a:xfrm>
            <a:off x="282389" y="5410200"/>
            <a:ext cx="8461750" cy="1120824"/>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However, the fitted curve oscillates wildly and gives a very poor representation of the function </a:t>
            </a:r>
            <a:r>
              <a:rPr lang="en-US" sz="2000" i="1" dirty="0"/>
              <a:t>sin</a:t>
            </a:r>
            <a:r>
              <a:rPr lang="en-US" sz="2000" dirty="0"/>
              <a:t>(2 </a:t>
            </a:r>
            <a:r>
              <a:rPr lang="el-GR" sz="2000" dirty="0">
                <a:cs typeface="Arial"/>
              </a:rPr>
              <a:t>π</a:t>
            </a:r>
            <a:r>
              <a:rPr lang="en-US" sz="2000" dirty="0"/>
              <a:t> x)</a:t>
            </a:r>
            <a:r>
              <a:rPr lang="en-US" dirty="0"/>
              <a:t>. This latter behavior is known as </a:t>
            </a:r>
            <a:r>
              <a:rPr lang="en-US" b="1" i="1" dirty="0" err="1"/>
              <a:t>overfitting</a:t>
            </a:r>
            <a:r>
              <a:rPr lang="en-US" dirty="0"/>
              <a:t>. </a:t>
            </a:r>
          </a:p>
          <a:p>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389" y="2035224"/>
            <a:ext cx="4493270" cy="3352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612786"/>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28214</TotalTime>
  <Words>4909</Words>
  <Application>Microsoft Office PowerPoint</Application>
  <PresentationFormat>On-screen Show (4:3)</PresentationFormat>
  <Paragraphs>511</Paragraphs>
  <Slides>54</Slides>
  <Notes>54</Notes>
  <HiddenSlides>4</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7" baseType="lpstr">
      <vt:lpstr>Arial</vt:lpstr>
      <vt:lpstr>Book Antiqua</vt:lpstr>
      <vt:lpstr>Calibri</vt:lpstr>
      <vt:lpstr>Cambria Math</vt:lpstr>
      <vt:lpstr>CMR10</vt:lpstr>
      <vt:lpstr>Comic Sans MS</vt:lpstr>
      <vt:lpstr>Courier New</vt:lpstr>
      <vt:lpstr>Times New Roman</vt:lpstr>
      <vt:lpstr>Wingdings</vt:lpstr>
      <vt:lpstr>Wingdings 2</vt:lpstr>
      <vt:lpstr>Saddle</vt:lpstr>
      <vt:lpstr>Equation</vt:lpstr>
      <vt:lpstr>Document</vt:lpstr>
      <vt:lpstr> CSCI 4/5587 Machine Learning I  Chapter 3:  Regularization and Model Selection</vt:lpstr>
      <vt:lpstr>Regularization</vt:lpstr>
      <vt:lpstr>PowerPoint Presentation</vt:lpstr>
      <vt:lpstr>Fitting Polynomials of Various Order </vt:lpstr>
      <vt:lpstr>Fourier Analysis</vt:lpstr>
      <vt:lpstr>Bandwidth-Limited Signals</vt:lpstr>
      <vt:lpstr>Polynomial Fitting</vt:lpstr>
      <vt:lpstr>PowerPoint Presentation</vt:lpstr>
      <vt:lpstr>PowerPoint Presentation</vt:lpstr>
      <vt:lpstr>Error Rate w.r.t Test Set</vt:lpstr>
      <vt:lpstr>PowerPoint Presentation</vt:lpstr>
      <vt:lpstr>Paradox!</vt:lpstr>
      <vt:lpstr>PowerPoint Presentation</vt:lpstr>
      <vt:lpstr>More Data for M=9</vt:lpstr>
      <vt:lpstr>Managing Overfitting for limited sized Dataset</vt:lpstr>
      <vt:lpstr>Adjusting the Regularizer (M=9)</vt:lpstr>
      <vt:lpstr>Coefficients Table, For M=9</vt:lpstr>
      <vt:lpstr>The Effects of the values of λ</vt:lpstr>
      <vt:lpstr>Minimization Target and Eqn</vt:lpstr>
      <vt:lpstr>Minimization Equations</vt:lpstr>
      <vt:lpstr>Here is how: (…Minimization Equations)</vt:lpstr>
      <vt:lpstr>… Here is how (Minimization Equations)</vt:lpstr>
      <vt:lpstr>… Here is how (Minimization Equations)</vt:lpstr>
      <vt:lpstr>Normal Equation</vt:lpstr>
      <vt:lpstr>How do we use Normal Eq. for higher order polynomial?</vt:lpstr>
      <vt:lpstr>... How do we use Normal Eq. for higher order polynomial?</vt:lpstr>
      <vt:lpstr>Model Selection</vt:lpstr>
      <vt:lpstr>… Model Selection</vt:lpstr>
      <vt:lpstr>… Model Selection</vt:lpstr>
      <vt:lpstr>How to obtain the best value of regularization parameter, λ?</vt:lpstr>
      <vt:lpstr>PowerPoint Presentation</vt:lpstr>
      <vt:lpstr>PowerPoint Presentation</vt:lpstr>
      <vt:lpstr>Variation of the Regularization Term (1)</vt:lpstr>
      <vt:lpstr>Variation of the Regularization Term (2)</vt:lpstr>
      <vt:lpstr>Variation of the Regularization Term (3)</vt:lpstr>
      <vt:lpstr>Variation of the Regularization Term (3)</vt:lpstr>
      <vt:lpstr>Some Basic Concepts in Machine Learning (1)</vt:lpstr>
      <vt:lpstr>Some Basic Concepts in Machine Learning (2)</vt:lpstr>
      <vt:lpstr>Some Basic Concepts in Machine Learning (3)</vt:lpstr>
      <vt:lpstr>Some Basic Concepts in Machine Learning (4)</vt:lpstr>
      <vt:lpstr>Some Basic Concepts in Machine Learning (5)</vt:lpstr>
      <vt:lpstr>Some Basic Concepts in Machine Learning (6)</vt:lpstr>
      <vt:lpstr>Some Basic Concepts in Machine Learning (7)</vt:lpstr>
      <vt:lpstr>Some Basic Concepts in Machine Learning (8)</vt:lpstr>
      <vt:lpstr>Some Basic Concepts in Machine Learning (9)</vt:lpstr>
      <vt:lpstr>Some Basic Concepts in Machine Learning (10)</vt:lpstr>
      <vt:lpstr>Some Basic Concepts in Machine Learning (11)</vt:lpstr>
      <vt:lpstr>Some Basic Concepts in Machine Learning (12)</vt:lpstr>
      <vt:lpstr>Some Basic Concepts in Machine Learning (13)</vt:lpstr>
      <vt:lpstr>Some Basic Concepts in Machine Learning (14)</vt:lpstr>
      <vt:lpstr>Some Basic Concepts in Machine Learning (15)</vt:lpstr>
      <vt:lpstr>Scikit-Learn Design</vt:lpstr>
      <vt:lpstr>… Scikit-Learn Design</vt:lpstr>
      <vt:lpstr>… Scikit-Learn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Md Tamjidul Hoque</dc:creator>
  <cp:lastModifiedBy>Md Tamjidul Hoque</cp:lastModifiedBy>
  <cp:revision>1410</cp:revision>
  <cp:lastPrinted>2019-02-13T20:28:53Z</cp:lastPrinted>
  <dcterms:created xsi:type="dcterms:W3CDTF">2010-11-05T16:55:14Z</dcterms:created>
  <dcterms:modified xsi:type="dcterms:W3CDTF">2023-10-17T20:16:08Z</dcterms:modified>
</cp:coreProperties>
</file>