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3" r:id="rId1"/>
  </p:sldMasterIdLst>
  <p:notesMasterIdLst>
    <p:notesMasterId r:id="rId10"/>
  </p:notesMasterIdLst>
  <p:handoutMasterIdLst>
    <p:handoutMasterId r:id="rId11"/>
  </p:handoutMasterIdLst>
  <p:sldIdLst>
    <p:sldId id="467" r:id="rId2"/>
    <p:sldId id="584" r:id="rId3"/>
    <p:sldId id="581" r:id="rId4"/>
    <p:sldId id="582" r:id="rId5"/>
    <p:sldId id="599" r:id="rId6"/>
    <p:sldId id="600" r:id="rId7"/>
    <p:sldId id="601" r:id="rId8"/>
    <p:sldId id="606" r:id="rId9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52F0"/>
    <a:srgbClr val="B00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46" autoAdjust="0"/>
    <p:restoredTop sz="93654" autoAdjust="0"/>
  </p:normalViewPr>
  <p:slideViewPr>
    <p:cSldViewPr snapToObjects="1">
      <p:cViewPr varScale="1">
        <p:scale>
          <a:sx n="81" d="100"/>
          <a:sy n="81" d="100"/>
        </p:scale>
        <p:origin x="13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300"/>
            </a:lvl1pPr>
          </a:lstStyle>
          <a:p>
            <a:fld id="{A27D5C4E-375C-0D45-BAC9-2C7D27476EBB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300"/>
            </a:lvl1pPr>
          </a:lstStyle>
          <a:p>
            <a:fld id="{9C8E03D8-5102-8B47-8E07-C3373636B6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127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300"/>
            </a:lvl1pPr>
          </a:lstStyle>
          <a:p>
            <a:fld id="{EA472CC8-96E2-DA4F-AF59-3658B4DBAA3C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2188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96653" tIns="48327" rIns="96653" bIns="4832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300"/>
            </a:lvl1pPr>
          </a:lstStyle>
          <a:p>
            <a:fld id="{717347E0-AEBB-E840-BDD8-2436C83FF7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956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27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kNN</a:t>
            </a:r>
            <a:r>
              <a:rPr lang="en-US" dirty="0"/>
              <a:t> =&gt; k-nearest neighbor (method)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61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85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83262">
              <a:defRPr/>
            </a:pPr>
            <a:r>
              <a:rPr lang="en-US" i="1" u="sng" dirty="0" err="1"/>
              <a:t>Voronoi</a:t>
            </a:r>
            <a:r>
              <a:rPr lang="en-US" i="1" u="sng" dirty="0"/>
              <a:t> tessellation</a:t>
            </a:r>
            <a:r>
              <a:rPr lang="en-US" i="1" dirty="0"/>
              <a:t> </a:t>
            </a:r>
            <a:r>
              <a:rPr lang="en-US" dirty="0"/>
              <a:t>of the training data. Each point </a:t>
            </a:r>
            <a:r>
              <a:rPr lang="en-US" i="1" dirty="0"/>
              <a:t>x</a:t>
            </a:r>
            <a:r>
              <a:rPr lang="en-US" i="1" baseline="-25000" dirty="0"/>
              <a:t>i  </a:t>
            </a:r>
            <a:r>
              <a:rPr lang="en-US" dirty="0"/>
              <a:t>has an associated tile bounding the region for which it is the closest input point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13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60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82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40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92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348" y="1371600"/>
            <a:ext cx="8147304" cy="1344168"/>
          </a:xfrm>
        </p:spPr>
        <p:txBody>
          <a:bodyPr vert="horz" lIns="91440" tIns="45720" rIns="91440" bIns="45720" rtlCol="0" anchor="b" anchorCtr="0"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algn="ctr" defTabSz="914400" rtl="0" eaLnBrk="1" latinLnBrk="0" hangingPunct="1">
              <a:lnSpc>
                <a:spcPts val="64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348" y="2715767"/>
            <a:ext cx="8147304" cy="667512"/>
          </a:xfr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 defTabSz="914400" rtl="0" eaLnBrk="1" latinLnBrk="0" hangingPunct="1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None/>
              <a:defRPr sz="2200" b="0" kern="120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67FF49AA-5FB4-B445-9D26-BF6666E25061}" type="datetime1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59"/>
            <a:ext cx="3840480" cy="1994647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DA0CB-B01B-A748-B657-D0FAFEFFE4D8}" type="datetime1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805045" y="430306"/>
            <a:ext cx="3840480" cy="5432612"/>
          </a:xfrm>
          <a:solidFill>
            <a:schemeClr val="bg1">
              <a:lumMod val="8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76200" dist="12700" dir="5400000" sx="100500" sy="100500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extrusionH="50800">
            <a:extrusionClr>
              <a:schemeClr val="tx1"/>
            </a:extrusionClr>
            <a:contourClr>
              <a:schemeClr val="tx1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accent2">
                  <a:lumMod val="50000"/>
                  <a:lumOff val="50000"/>
                </a:schemeClr>
              </a:buClr>
              <a:buSzPct val="75000"/>
              <a:buFont typeface="Wingdings 2" pitchFamily="18" charset="2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FF26-BBCD-DE4B-8024-454BBE5B4B8A}" type="datetime1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1412" y="417513"/>
            <a:ext cx="1600200" cy="5708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174" y="417513"/>
            <a:ext cx="6499225" cy="5708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8A11-2C66-9448-88A1-A5E38107FCFA}" type="datetime1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6F04C6C6-F4AD-7A44-B3AE-2505FDE24BD9}" type="datetime1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506F-1ABF-0D40-986B-BA31E644D2DC}" type="datetime1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475" y="4343398"/>
            <a:ext cx="8147049" cy="1346013"/>
          </a:xfrm>
        </p:spPr>
        <p:txBody>
          <a:bodyPr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>
              <a:lnSpc>
                <a:spcPts val="6400"/>
              </a:lnSpc>
              <a:defRPr sz="60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475" y="5688105"/>
            <a:ext cx="8147050" cy="663387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>
              <a:spcBef>
                <a:spcPts val="0"/>
              </a:spcBef>
              <a:buNone/>
              <a:defRPr b="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9E65AB05-FD93-AA42-AD07-984EF816C821}" type="datetime1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981200" y="685800"/>
            <a:ext cx="5181600" cy="3352800"/>
          </a:xfrm>
          <a:solidFill>
            <a:schemeClr val="tx1">
              <a:lumMod val="75000"/>
            </a:schemeClr>
          </a:solidFill>
          <a:ln w="127000" cap="sq">
            <a:solidFill>
              <a:schemeClr val="tx1"/>
            </a:solidFill>
            <a:miter lim="800000"/>
          </a:ln>
          <a:effectLst>
            <a:outerShdw blurRad="63500" sx="101000" sy="101000" algn="ctr" rotWithShape="0">
              <a:schemeClr val="bg2">
                <a:lumMod val="20000"/>
                <a:lumOff val="80000"/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9000000"/>
            </a:lightRig>
          </a:scene3d>
          <a:sp3d prstMaterial="matte">
            <a:bevelT w="12700" prst="relaxedInset"/>
            <a:bevelB w="38100" h="127000" prst="relaxedInset"/>
            <a:extrusionClr>
              <a:schemeClr val="tx1"/>
            </a:extrusionClr>
            <a:contourClr>
              <a:schemeClr val="tx1"/>
            </a:contourClr>
          </a:sp3d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1774826"/>
            <a:ext cx="8147050" cy="1873250"/>
          </a:xfrm>
        </p:spPr>
        <p:txBody>
          <a:bodyPr anchor="b" anchorCtr="0"/>
          <a:lstStyle>
            <a:lvl1pPr algn="ctr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3654519"/>
            <a:ext cx="8147050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76BB-CAEC-204D-8944-3B2715FBA477}" type="datetime1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475" y="1762125"/>
            <a:ext cx="3840480" cy="43640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5046" y="1762125"/>
            <a:ext cx="3840480" cy="43640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F619-B526-0040-87DC-1E2EC540FE6B}" type="datetime1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550894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75" y="2541494"/>
            <a:ext cx="3840480" cy="35846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5046" y="1550894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5046" y="2541494"/>
            <a:ext cx="3840480" cy="35846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30D5-4FF8-CF4B-9C66-1CC51F4DF38B}" type="datetime1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2920" y="2353235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05045" y="2353235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BE2F-4514-F649-A820-3409E8B211B6}" type="datetime1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85E9-EA82-EE4E-8CFB-822799F2D0EC}" type="datetime1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59"/>
            <a:ext cx="3840480" cy="1994647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2532" y="403412"/>
            <a:ext cx="3840480" cy="57227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0588-083D-7445-B9C2-7D1315E62A51}" type="datetime1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761565"/>
            <a:ext cx="8147051" cy="4364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25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F48B01E-565E-D744-8F6F-916EAB403632}" type="datetime1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765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E18E161-C840-FB4F-B633-36084F6677D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Comic Sans MS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SzPct val="75000"/>
        <a:buFont typeface="Wingdings" charset="2"/>
        <a:buChar char="Ø"/>
        <a:defRPr sz="2200" kern="1200">
          <a:solidFill>
            <a:schemeClr val="tx1"/>
          </a:solidFill>
          <a:latin typeface="Arial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5000"/>
        <a:buFont typeface="Wingdings" charset="2"/>
        <a:buChar char="Ø"/>
        <a:defRPr sz="2000" kern="1200">
          <a:solidFill>
            <a:schemeClr val="tx1"/>
          </a:solidFill>
          <a:latin typeface="Arial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75000"/>
        <a:buFont typeface="Wingdings" charset="2"/>
        <a:buChar char="Ø"/>
        <a:defRPr sz="1800" kern="1200">
          <a:solidFill>
            <a:schemeClr val="tx1"/>
          </a:solidFill>
          <a:latin typeface="Arial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5000"/>
        <a:buFont typeface="Wingdings" charset="2"/>
        <a:buChar char="Ø"/>
        <a:defRPr sz="1800" kern="1200">
          <a:solidFill>
            <a:schemeClr val="tx1"/>
          </a:solidFill>
          <a:latin typeface="Arial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75000"/>
        <a:buFont typeface="Wingdings" charset="2"/>
        <a:buChar char="Ø"/>
        <a:defRPr sz="18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548" y="2085584"/>
            <a:ext cx="8839200" cy="3249168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CSCI 6521</a:t>
            </a:r>
            <a:br>
              <a:rPr lang="en-US" sz="4400" dirty="0"/>
            </a:br>
            <a:r>
              <a:rPr lang="en-US" sz="4400" dirty="0"/>
              <a:t>Advance </a:t>
            </a:r>
            <a:r>
              <a:rPr lang="en-US" sz="4000" dirty="0"/>
              <a:t>Machine Learning I</a:t>
            </a:r>
            <a:br>
              <a:rPr lang="en-US" sz="4000" dirty="0"/>
            </a:br>
            <a:br>
              <a:rPr lang="en-US" sz="5300" dirty="0"/>
            </a:br>
            <a:r>
              <a:rPr lang="en-US" sz="4400" dirty="0"/>
              <a:t>Supp. Material: </a:t>
            </a:r>
            <a:br>
              <a:rPr lang="en-US" sz="4400" dirty="0"/>
            </a:br>
            <a:r>
              <a:rPr lang="en-US" sz="4400" dirty="0" err="1"/>
              <a:t>kNN</a:t>
            </a:r>
            <a:r>
              <a:rPr lang="en-US" sz="4400" dirty="0"/>
              <a:t> &amp; Curse of Dim.</a:t>
            </a:r>
            <a:endParaRPr lang="en-US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39496" y="4742688"/>
            <a:ext cx="8147304" cy="66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25400" dist="25400" dir="4200000" algn="ctr" rotWithShape="0">
                  <a:schemeClr val="tx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5377989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Md</a:t>
            </a:r>
            <a:r>
              <a:rPr lang="en-US" sz="2400" dirty="0"/>
              <a:t> </a:t>
            </a:r>
            <a:r>
              <a:rPr lang="en-US" sz="2400" dirty="0" err="1"/>
              <a:t>Tamjidul</a:t>
            </a:r>
            <a:r>
              <a:rPr lang="en-US" sz="2400" dirty="0"/>
              <a:t> </a:t>
            </a:r>
            <a:r>
              <a:rPr lang="en-US" sz="2400" dirty="0" err="1"/>
              <a:t>Hoque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2472"/>
            <a:ext cx="9144000" cy="744071"/>
          </a:xfrm>
        </p:spPr>
        <p:txBody>
          <a:bodyPr/>
          <a:lstStyle/>
          <a:p>
            <a:r>
              <a:rPr lang="en-US" sz="3100" dirty="0"/>
              <a:t>Simple Approach 2: Nearest Neighbors or </a:t>
            </a:r>
            <a:r>
              <a:rPr lang="en-US" sz="3100" dirty="0" err="1"/>
              <a:t>kNN</a:t>
            </a:r>
            <a:r>
              <a:rPr lang="en-US" sz="3100" dirty="0"/>
              <a:t>:</a:t>
            </a:r>
            <a:br>
              <a:rPr lang="en-US" sz="3100" dirty="0"/>
            </a:br>
            <a:br>
              <a:rPr lang="en-US" sz="1400" dirty="0"/>
            </a:br>
            <a:r>
              <a:rPr lang="en-US" sz="2400" dirty="0" err="1"/>
              <a:t>kNN</a:t>
            </a:r>
            <a:r>
              <a:rPr lang="en-US" sz="2400" dirty="0"/>
              <a:t> Applied to Housing dataset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17659" y="6508755"/>
            <a:ext cx="2133600" cy="365125"/>
          </a:xfrm>
        </p:spPr>
        <p:txBody>
          <a:bodyPr/>
          <a:lstStyle/>
          <a:p>
            <a:fld id="{38E06347-BC0D-4F40-B989-B890AD03D86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5996716"/>
            <a:ext cx="8656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Figure: Area versus house price. Schematic outline of predicting the price for area x</a:t>
            </a:r>
            <a:r>
              <a:rPr lang="en-US" baseline="-25000" dirty="0"/>
              <a:t>q</a:t>
            </a:r>
            <a:r>
              <a:rPr lang="en-US" dirty="0"/>
              <a:t> using the k-nearest neighbor method when k=3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16" y="1181105"/>
            <a:ext cx="7059168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96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94129"/>
            <a:ext cx="8875059" cy="591671"/>
          </a:xfrm>
        </p:spPr>
        <p:txBody>
          <a:bodyPr/>
          <a:lstStyle/>
          <a:p>
            <a:r>
              <a:rPr lang="en-US" sz="3600" dirty="0"/>
              <a:t>…Simple Approach 2: Nearest Neighbors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066165"/>
            <a:ext cx="4876800" cy="5670550"/>
          </a:xfrm>
        </p:spPr>
        <p:txBody>
          <a:bodyPr/>
          <a:lstStyle/>
          <a:p>
            <a:r>
              <a:rPr lang="en-US" sz="2400" dirty="0"/>
              <a:t>Idea: Use those observations in the training set that are closest to the given input</a:t>
            </a:r>
          </a:p>
          <a:p>
            <a:endParaRPr lang="en-US" sz="2400" dirty="0"/>
          </a:p>
          <a:p>
            <a:pPr lvl="1"/>
            <a:endParaRPr lang="en-US" i="1" dirty="0">
              <a:latin typeface="Book Antiqua" pitchFamily="18" charset="0"/>
            </a:endParaRPr>
          </a:p>
          <a:p>
            <a:pPr lvl="1"/>
            <a:r>
              <a:rPr lang="en-US" i="1" dirty="0" err="1">
                <a:latin typeface="Book Antiqua" pitchFamily="18" charset="0"/>
              </a:rPr>
              <a:t>N</a:t>
            </a:r>
            <a:r>
              <a:rPr lang="en-US" i="1" baseline="-25000" dirty="0" err="1">
                <a:latin typeface="Book Antiqua" pitchFamily="18" charset="0"/>
              </a:rPr>
              <a:t>k</a:t>
            </a:r>
            <a:r>
              <a:rPr lang="en-US" i="1" dirty="0">
                <a:latin typeface="Book Antiqua" pitchFamily="18" charset="0"/>
              </a:rPr>
              <a:t>(x)</a:t>
            </a:r>
            <a:r>
              <a:rPr lang="en-US" dirty="0"/>
              <a:t> is the set of the </a:t>
            </a:r>
            <a:r>
              <a:rPr lang="en-US" i="1" dirty="0">
                <a:latin typeface="Book Antiqua" pitchFamily="18" charset="0"/>
              </a:rPr>
              <a:t>k</a:t>
            </a:r>
            <a:r>
              <a:rPr lang="en-US" dirty="0"/>
              <a:t> closest points to </a:t>
            </a:r>
            <a:r>
              <a:rPr lang="en-US" i="1" dirty="0">
                <a:latin typeface="Book Antiqua" pitchFamily="18" charset="0"/>
              </a:rPr>
              <a:t>x</a:t>
            </a:r>
            <a:r>
              <a:rPr lang="en-US" dirty="0"/>
              <a:t> is the training sample.</a:t>
            </a:r>
          </a:p>
          <a:p>
            <a:pPr lvl="1"/>
            <a:r>
              <a:rPr lang="en-US" dirty="0"/>
              <a:t>Average the outcome of the </a:t>
            </a:r>
            <a:r>
              <a:rPr lang="en-US" i="1" dirty="0">
                <a:latin typeface="Century" pitchFamily="18" charset="0"/>
              </a:rPr>
              <a:t>k</a:t>
            </a:r>
            <a:r>
              <a:rPr lang="en-US" dirty="0"/>
              <a:t> closest training sample points</a:t>
            </a:r>
          </a:p>
          <a:p>
            <a:pPr lvl="1"/>
            <a:r>
              <a:rPr lang="en-US" dirty="0"/>
              <a:t>Fewer training points are misclassified.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GB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176878"/>
              </p:ext>
            </p:extLst>
          </p:nvPr>
        </p:nvGraphicFramePr>
        <p:xfrm>
          <a:off x="1447800" y="2286000"/>
          <a:ext cx="1828800" cy="98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15559" imgH="444307" progId="Equation.3">
                  <p:embed/>
                </p:oleObj>
              </mc:Choice>
              <mc:Fallback>
                <p:oleObj name="Equation" r:id="rId3" imgW="1015559" imgH="444307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86000"/>
                        <a:ext cx="1828800" cy="98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480" y="868366"/>
            <a:ext cx="4556760" cy="4499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5638800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Figure</a:t>
            </a:r>
            <a:r>
              <a:rPr lang="en-US" dirty="0"/>
              <a:t> 2.2.</a:t>
            </a:r>
            <a:r>
              <a:rPr lang="en-US" i="1" dirty="0"/>
              <a:t> The classes are coded as a binary variable 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BLUE</a:t>
            </a:r>
            <a:r>
              <a:rPr lang="en-US" dirty="0"/>
              <a:t> = 0,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ORANGE</a:t>
            </a:r>
            <a:r>
              <a:rPr lang="en-US" dirty="0"/>
              <a:t> = 1) </a:t>
            </a:r>
            <a:r>
              <a:rPr lang="en-US" i="1" dirty="0"/>
              <a:t>and then fit by </a:t>
            </a:r>
            <a:r>
              <a:rPr lang="en-US" dirty="0"/>
              <a:t>15</a:t>
            </a:r>
            <a:r>
              <a:rPr lang="en-US" i="1" dirty="0"/>
              <a:t>-nearest-neighbor averaging as in equation (2.8). The predicted class is hence chosen by majority vote amongst the </a:t>
            </a:r>
            <a:r>
              <a:rPr lang="en-US" dirty="0"/>
              <a:t>15</a:t>
            </a:r>
            <a:r>
              <a:rPr lang="en-US" i="1" dirty="0"/>
              <a:t>-nearest neighbors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56203" y="2514600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(2.8)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11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94129"/>
            <a:ext cx="8875059" cy="591671"/>
          </a:xfrm>
        </p:spPr>
        <p:txBody>
          <a:bodyPr/>
          <a:lstStyle/>
          <a:p>
            <a:r>
              <a:rPr lang="en-US" sz="3600" dirty="0"/>
              <a:t>Simple Approach 2: Nearest Neighbors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2" y="714487"/>
            <a:ext cx="5240762" cy="5078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339374" y="1011233"/>
            <a:ext cx="36118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For 1-NN, there is zero misclassification.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5867400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/>
                <a:ea typeface="Times New Roman"/>
              </a:rPr>
              <a:t>Figure 2.3. </a:t>
            </a:r>
            <a:r>
              <a:rPr lang="en-US" i="1" dirty="0">
                <a:solidFill>
                  <a:srgbClr val="000000"/>
                </a:solidFill>
                <a:latin typeface="Times New Roman"/>
                <a:ea typeface="Times New Roman"/>
              </a:rPr>
              <a:t> The classes are coded as a binary variable 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lang="en-US" dirty="0">
                <a:solidFill>
                  <a:srgbClr val="57B6E9"/>
                </a:solidFill>
                <a:latin typeface="Times New Roman"/>
                <a:ea typeface="Times New Roman"/>
              </a:rPr>
              <a:t>BLUE 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= 0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CMMI9"/>
              </a:rPr>
              <a:t>, </a:t>
            </a:r>
            <a:r>
              <a:rPr lang="en-US" dirty="0">
                <a:solidFill>
                  <a:srgbClr val="E79F00"/>
                </a:solidFill>
                <a:latin typeface="Times New Roman"/>
                <a:ea typeface="Times New Roman"/>
              </a:rPr>
              <a:t>ORANGE 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= 1)</a:t>
            </a:r>
            <a:r>
              <a:rPr lang="en-US" i="1" dirty="0">
                <a:solidFill>
                  <a:srgbClr val="000000"/>
                </a:solidFill>
                <a:latin typeface="Times New Roman"/>
                <a:ea typeface="Times New Roman"/>
              </a:rPr>
              <a:t>, and then predicted by 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r>
              <a:rPr lang="en-US" i="1" dirty="0">
                <a:solidFill>
                  <a:srgbClr val="000000"/>
                </a:solidFill>
                <a:latin typeface="Times New Roman"/>
                <a:ea typeface="Times New Roman"/>
              </a:rPr>
              <a:t>-nearest-neighbor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23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4129"/>
            <a:ext cx="8722659" cy="896471"/>
          </a:xfrm>
        </p:spPr>
        <p:txBody>
          <a:bodyPr/>
          <a:lstStyle/>
          <a:p>
            <a:r>
              <a:rPr lang="en-US" sz="2800" b="1" dirty="0"/>
              <a:t>Curse of Dimensionality / Local Methods in High Dimensions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6" y="990600"/>
            <a:ext cx="8991600" cy="53657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 far we have seen 2 extremes: </a:t>
            </a:r>
          </a:p>
          <a:p>
            <a:pPr lvl="1"/>
            <a:r>
              <a:rPr lang="en-US" dirty="0"/>
              <a:t>the stable but biased </a:t>
            </a:r>
            <a:r>
              <a:rPr lang="en-US" b="1" dirty="0"/>
              <a:t>linear model</a:t>
            </a:r>
            <a:r>
              <a:rPr lang="en-US" dirty="0"/>
              <a:t> and </a:t>
            </a:r>
          </a:p>
          <a:p>
            <a:pPr lvl="1"/>
            <a:r>
              <a:rPr lang="en-US" dirty="0"/>
              <a:t>the less stable but apparently less biased class of </a:t>
            </a:r>
            <a:r>
              <a:rPr lang="en-US" b="1" i="1" dirty="0"/>
              <a:t>k</a:t>
            </a:r>
            <a:r>
              <a:rPr lang="en-US" b="1" dirty="0"/>
              <a:t>-NN</a:t>
            </a:r>
            <a:r>
              <a:rPr lang="en-US" dirty="0"/>
              <a:t> estimates.</a:t>
            </a:r>
          </a:p>
          <a:p>
            <a:endParaRPr lang="en-US" dirty="0"/>
          </a:p>
          <a:p>
            <a:r>
              <a:rPr lang="en-US" dirty="0"/>
              <a:t>It would seem that with a reasonably large set of training data, we could always approximate the theoretically optimal conditional expectation by k-NN averaging, since we should be able to find a fairly large neighborhood of observations close to any </a:t>
            </a:r>
            <a:r>
              <a:rPr lang="en-US" i="1" dirty="0"/>
              <a:t>x</a:t>
            </a:r>
            <a:r>
              <a:rPr lang="en-US" dirty="0"/>
              <a:t> and average them.</a:t>
            </a:r>
          </a:p>
          <a:p>
            <a:endParaRPr lang="en-US" u="sng" dirty="0"/>
          </a:p>
          <a:p>
            <a:r>
              <a:rPr lang="en-US" u="sng" dirty="0"/>
              <a:t>This approach and our intuition breaks down in high dimensions, and the phenomenon is commonly referred to as the </a:t>
            </a:r>
            <a:r>
              <a:rPr lang="en-US" i="1" u="sng" dirty="0"/>
              <a:t>curse of dimensionality.</a:t>
            </a:r>
            <a:r>
              <a:rPr lang="en-US" dirty="0"/>
              <a:t> Let us see, how!?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91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36499"/>
            <a:ext cx="9144000" cy="569900"/>
          </a:xfrm>
        </p:spPr>
        <p:txBody>
          <a:bodyPr/>
          <a:lstStyle/>
          <a:p>
            <a:r>
              <a:rPr lang="en-US" sz="2400" b="1" dirty="0"/>
              <a:t>Curse of Dimensionality / Local Methods in High Dimensions</a:t>
            </a:r>
            <a:endParaRPr lang="en-US" sz="2400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086" y="533401"/>
            <a:ext cx="7239000" cy="3977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04800" y="4510460"/>
            <a:ext cx="8458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Consider the nearest-neighbor procedure for inputs </a:t>
            </a:r>
            <a:r>
              <a:rPr lang="en-US" dirty="0">
                <a:solidFill>
                  <a:srgbClr val="4E52F0"/>
                </a:solidFill>
              </a:rPr>
              <a:t>uniformly distributed</a:t>
            </a:r>
            <a:r>
              <a:rPr lang="en-US" dirty="0"/>
              <a:t> in a </a:t>
            </a:r>
            <a:r>
              <a:rPr lang="en-US" i="1" dirty="0"/>
              <a:t>p</a:t>
            </a:r>
            <a:r>
              <a:rPr lang="en-US" dirty="0"/>
              <a:t>-dimensional unit hypercube.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Suppose we send out a </a:t>
            </a:r>
            <a:r>
              <a:rPr lang="en-US" dirty="0" err="1"/>
              <a:t>hypercubical</a:t>
            </a:r>
            <a:r>
              <a:rPr lang="en-US" dirty="0"/>
              <a:t> </a:t>
            </a:r>
            <a:r>
              <a:rPr lang="en-US" dirty="0">
                <a:solidFill>
                  <a:srgbClr val="4E52F0"/>
                </a:solidFill>
              </a:rPr>
              <a:t>neighborhood</a:t>
            </a:r>
            <a:r>
              <a:rPr lang="en-US" dirty="0"/>
              <a:t> about a target point to capture a fraction </a:t>
            </a:r>
            <a:r>
              <a:rPr lang="en-US" i="1" dirty="0"/>
              <a:t>r</a:t>
            </a:r>
            <a:r>
              <a:rPr lang="en-US" dirty="0"/>
              <a:t> of the observations.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09"/>
          <a:stretch/>
        </p:blipFill>
        <p:spPr bwMode="auto">
          <a:xfrm>
            <a:off x="533400" y="6011577"/>
            <a:ext cx="8417859" cy="360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148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72" y="1600200"/>
            <a:ext cx="8904514" cy="44593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ten dimensions e</a:t>
            </a:r>
            <a:r>
              <a:rPr lang="en-US" baseline="-25000" dirty="0"/>
              <a:t>10</a:t>
            </a:r>
            <a:r>
              <a:rPr lang="en-US" dirty="0"/>
              <a:t>(0.01) = 0.63 and e</a:t>
            </a:r>
            <a:r>
              <a:rPr lang="en-US" baseline="-25000" dirty="0"/>
              <a:t>10</a:t>
            </a:r>
            <a:r>
              <a:rPr lang="en-US" dirty="0"/>
              <a:t>(0.1) = 0.80, while the entire range for each input is only 1.0.</a:t>
            </a:r>
          </a:p>
          <a:p>
            <a:r>
              <a:rPr lang="en-US" dirty="0"/>
              <a:t>So, to capture 1% or 10% of the data to form a local average, we must cover 63% or 80% of the range of each input variable, respectively.</a:t>
            </a:r>
          </a:p>
          <a:p>
            <a:r>
              <a:rPr lang="en-US" dirty="0"/>
              <a:t>Such neighborhoods are no longer “local.”</a:t>
            </a:r>
          </a:p>
          <a:p>
            <a:r>
              <a:rPr lang="en-US" dirty="0"/>
              <a:t>Reducing </a:t>
            </a:r>
            <a:r>
              <a:rPr lang="en-US" i="1" dirty="0"/>
              <a:t>r</a:t>
            </a:r>
            <a:r>
              <a:rPr lang="en-US" dirty="0"/>
              <a:t> dramatically does not help much either, since the fewer observations we average, the higher is the variance of our fit.</a:t>
            </a:r>
          </a:p>
          <a:p>
            <a:endParaRPr lang="en-US" dirty="0"/>
          </a:p>
          <a:p>
            <a:pPr marL="2286000" lvl="5" indent="0">
              <a:buNone/>
            </a:pPr>
            <a:r>
              <a:rPr lang="en-US" dirty="0"/>
              <a:t>		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7086" y="685800"/>
            <a:ext cx="9144000" cy="569900"/>
          </a:xfrm>
        </p:spPr>
        <p:txBody>
          <a:bodyPr/>
          <a:lstStyle/>
          <a:p>
            <a:r>
              <a:rPr lang="en-US" sz="2800" b="1" dirty="0"/>
              <a:t>Curse of Dimensionality / Local Methods in High Dimensions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2681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591671"/>
          </a:xfrm>
        </p:spPr>
        <p:txBody>
          <a:bodyPr/>
          <a:lstStyle/>
          <a:p>
            <a:r>
              <a:rPr lang="en-US" sz="2800" b="1" dirty="0"/>
              <a:t>Curse of Dimensionality and Statistical Model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761565"/>
            <a:ext cx="8722658" cy="4364598"/>
          </a:xfrm>
        </p:spPr>
        <p:txBody>
          <a:bodyPr/>
          <a:lstStyle/>
          <a:p>
            <a:pPr lvl="0" algn="just"/>
            <a:r>
              <a:rPr lang="en-US" sz="2400" dirty="0"/>
              <a:t>If the dimension of the input space is high, the nearest neighbors need not be close to the target point, and can result in large errors;</a:t>
            </a:r>
          </a:p>
          <a:p>
            <a:pPr lvl="0" algn="just"/>
            <a:endParaRPr lang="en-US" sz="2400" dirty="0"/>
          </a:p>
          <a:p>
            <a:pPr lvl="0" algn="just"/>
            <a:r>
              <a:rPr lang="en-US" sz="2400" dirty="0"/>
              <a:t>If special structure is known to exist, this can be used to reduce both the bias and the variance of the estimates.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52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ddle">
  <a:themeElements>
    <a:clrScheme name="Saddle">
      <a:dk1>
        <a:srgbClr val="302C24"/>
      </a:dk1>
      <a:lt1>
        <a:sysClr val="window" lastClr="FFFFFF"/>
      </a:lt1>
      <a:dk2>
        <a:srgbClr val="AC6416"/>
      </a:dk2>
      <a:lt2>
        <a:srgbClr val="E8E4DB"/>
      </a:lt2>
      <a:accent1>
        <a:srgbClr val="C6B178"/>
      </a:accent1>
      <a:accent2>
        <a:srgbClr val="9C5B14"/>
      </a:accent2>
      <a:accent3>
        <a:srgbClr val="71B2BC"/>
      </a:accent3>
      <a:accent4>
        <a:srgbClr val="78AA5D"/>
      </a:accent4>
      <a:accent5>
        <a:srgbClr val="867099"/>
      </a:accent5>
      <a:accent6>
        <a:srgbClr val="4C6F75"/>
      </a:accent6>
      <a:hlink>
        <a:srgbClr val="F27B0E"/>
      </a:hlink>
      <a:folHlink>
        <a:srgbClr val="989268"/>
      </a:folHlink>
    </a:clrScheme>
    <a:fontScheme name="Saddle">
      <a:majorFont>
        <a:latin typeface="Book Antiqua"/>
        <a:ea typeface=""/>
        <a:cs typeface=""/>
        <a:font script="Jpan" typeface="ＭＳ 明朝"/>
      </a:majorFont>
      <a:minorFont>
        <a:latin typeface="Book Antiqua"/>
        <a:ea typeface=""/>
        <a:cs typeface=""/>
        <a:font script="Jpan" typeface="ＭＳ 明朝"/>
      </a:minorFont>
    </a:fontScheme>
    <a:fmtScheme name="Saddle">
      <a:fillStyleLst>
        <a:solidFill>
          <a:schemeClr val="phClr"/>
        </a:solidFill>
        <a:gradFill rotWithShape="1">
          <a:gsLst>
            <a:gs pos="0">
              <a:schemeClr val="phClr"/>
            </a:gs>
            <a:gs pos="30000">
              <a:schemeClr val="phClr">
                <a:tint val="80000"/>
              </a:schemeClr>
            </a:gs>
            <a:gs pos="100000">
              <a:schemeClr val="phClr">
                <a:tint val="100000"/>
              </a:schemeClr>
            </a:gs>
          </a:gsLst>
          <a:path path="rect">
            <a:fillToRect l="50000" r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30000"/>
                <a:satMod val="120000"/>
              </a:schemeClr>
            </a:duotone>
          </a:blip>
          <a:stretch/>
        </a:blip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dbl" algn="ctr">
          <a:solidFill>
            <a:schemeClr val="phClr"/>
          </a:solidFill>
          <a:prstDash val="solid"/>
        </a:ln>
        <a:ln w="7620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FFFFFF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sunrise" dir="tl">
              <a:rot lat="0" lon="0" rev="1200000"/>
            </a:lightRig>
          </a:scene3d>
          <a:sp3d prstMaterial="softEdge">
            <a:bevelT w="0" h="0"/>
          </a:sp3d>
        </a:effectStyle>
        <a:effectStyle>
          <a:effectLst>
            <a:innerShdw blurRad="76200" dist="38100" dir="13500000">
              <a:srgbClr val="FFFFFF">
                <a:alpha val="75000"/>
              </a:srgbClr>
            </a:innerShdw>
          </a:effectLst>
          <a:scene3d>
            <a:camera prst="perspectiveFront" fov="2400000"/>
            <a:lightRig rig="twoPt" dir="tl"/>
          </a:scene3d>
          <a:sp3d>
            <a:bevelT w="25400" h="12700" prst="angle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250000"/>
              </a:schemeClr>
              <a:schemeClr val="phClr">
                <a:tint val="5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shade val="90000"/>
                <a:hueMod val="90000"/>
                <a:satMod val="150000"/>
                <a:lumMod val="90000"/>
              </a:schemeClr>
              <a:schemeClr val="phClr">
                <a:tint val="70000"/>
                <a:shade val="80000"/>
                <a:satMod val="3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Saddle.thmx</Template>
  <TotalTime>25729</TotalTime>
  <Words>577</Words>
  <Application>Microsoft Office PowerPoint</Application>
  <PresentationFormat>On-screen Show (4:3)</PresentationFormat>
  <Paragraphs>61</Paragraphs>
  <Slides>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Book Antiqua</vt:lpstr>
      <vt:lpstr>Calibri</vt:lpstr>
      <vt:lpstr>Century</vt:lpstr>
      <vt:lpstr>Comic Sans MS</vt:lpstr>
      <vt:lpstr>Times New Roman</vt:lpstr>
      <vt:lpstr>Wingdings</vt:lpstr>
      <vt:lpstr>Wingdings 2</vt:lpstr>
      <vt:lpstr>Saddle</vt:lpstr>
      <vt:lpstr>Equation</vt:lpstr>
      <vt:lpstr>CSCI 6521 Advance Machine Learning I  Supp. Material:  kNN &amp; Curse of Dim.</vt:lpstr>
      <vt:lpstr>Simple Approach 2: Nearest Neighbors or kNN:  kNN Applied to Housing dataset</vt:lpstr>
      <vt:lpstr>…Simple Approach 2: Nearest Neighbors</vt:lpstr>
      <vt:lpstr>Simple Approach 2: Nearest Neighbors</vt:lpstr>
      <vt:lpstr>Curse of Dimensionality / Local Methods in High Dimensions</vt:lpstr>
      <vt:lpstr>Curse of Dimensionality / Local Methods in High Dimensions</vt:lpstr>
      <vt:lpstr>Curse of Dimensionality / Local Methods in High Dimensions</vt:lpstr>
      <vt:lpstr>Curse of Dimensionality and Statistical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4401: Principles of Operating Systems I</dc:title>
  <dc:creator>Christopher Taylor</dc:creator>
  <cp:lastModifiedBy>Md Tamjidul Hoque</cp:lastModifiedBy>
  <cp:revision>1521</cp:revision>
  <cp:lastPrinted>2017-02-22T21:25:45Z</cp:lastPrinted>
  <dcterms:created xsi:type="dcterms:W3CDTF">2010-11-05T16:55:14Z</dcterms:created>
  <dcterms:modified xsi:type="dcterms:W3CDTF">2024-02-29T20:45:49Z</dcterms:modified>
</cp:coreProperties>
</file>