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66"/>
  </p:notesMasterIdLst>
  <p:handoutMasterIdLst>
    <p:handoutMasterId r:id="rId67"/>
  </p:handoutMasterIdLst>
  <p:sldIdLst>
    <p:sldId id="467" r:id="rId2"/>
    <p:sldId id="651" r:id="rId3"/>
    <p:sldId id="652" r:id="rId4"/>
    <p:sldId id="653" r:id="rId5"/>
    <p:sldId id="654" r:id="rId6"/>
    <p:sldId id="655" r:id="rId7"/>
    <p:sldId id="656" r:id="rId8"/>
    <p:sldId id="657" r:id="rId9"/>
    <p:sldId id="658" r:id="rId10"/>
    <p:sldId id="659" r:id="rId11"/>
    <p:sldId id="660" r:id="rId12"/>
    <p:sldId id="661" r:id="rId13"/>
    <p:sldId id="662" r:id="rId14"/>
    <p:sldId id="663" r:id="rId15"/>
    <p:sldId id="664" r:id="rId16"/>
    <p:sldId id="665" r:id="rId17"/>
    <p:sldId id="666" r:id="rId18"/>
    <p:sldId id="667" r:id="rId19"/>
    <p:sldId id="668" r:id="rId20"/>
    <p:sldId id="669" r:id="rId21"/>
    <p:sldId id="670" r:id="rId22"/>
    <p:sldId id="671" r:id="rId23"/>
    <p:sldId id="672" r:id="rId24"/>
    <p:sldId id="673" r:id="rId25"/>
    <p:sldId id="674" r:id="rId26"/>
    <p:sldId id="675" r:id="rId27"/>
    <p:sldId id="676" r:id="rId28"/>
    <p:sldId id="677" r:id="rId29"/>
    <p:sldId id="678" r:id="rId30"/>
    <p:sldId id="679" r:id="rId31"/>
    <p:sldId id="680" r:id="rId32"/>
    <p:sldId id="681" r:id="rId33"/>
    <p:sldId id="682" r:id="rId34"/>
    <p:sldId id="683" r:id="rId35"/>
    <p:sldId id="684" r:id="rId36"/>
    <p:sldId id="686" r:id="rId37"/>
    <p:sldId id="687" r:id="rId38"/>
    <p:sldId id="688" r:id="rId39"/>
    <p:sldId id="689" r:id="rId40"/>
    <p:sldId id="690" r:id="rId41"/>
    <p:sldId id="691" r:id="rId42"/>
    <p:sldId id="692" r:id="rId43"/>
    <p:sldId id="693" r:id="rId44"/>
    <p:sldId id="694" r:id="rId45"/>
    <p:sldId id="695" r:id="rId46"/>
    <p:sldId id="696" r:id="rId47"/>
    <p:sldId id="697" r:id="rId48"/>
    <p:sldId id="698" r:id="rId49"/>
    <p:sldId id="699" r:id="rId50"/>
    <p:sldId id="701" r:id="rId51"/>
    <p:sldId id="702" r:id="rId52"/>
    <p:sldId id="704" r:id="rId53"/>
    <p:sldId id="703" r:id="rId54"/>
    <p:sldId id="705" r:id="rId55"/>
    <p:sldId id="706" r:id="rId56"/>
    <p:sldId id="707" r:id="rId57"/>
    <p:sldId id="708" r:id="rId58"/>
    <p:sldId id="709" r:id="rId59"/>
    <p:sldId id="710" r:id="rId60"/>
    <p:sldId id="712" r:id="rId61"/>
    <p:sldId id="713" r:id="rId62"/>
    <p:sldId id="715" r:id="rId63"/>
    <p:sldId id="714" r:id="rId64"/>
    <p:sldId id="716" r:id="rId6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jidul Hoque" initials="TH" lastIdx="2" clrIdx="0">
    <p:extLst>
      <p:ext uri="{19B8F6BF-5375-455C-9EA6-DF929625EA0E}">
        <p15:presenceInfo xmlns:p15="http://schemas.microsoft.com/office/powerpoint/2012/main" userId="Tamjidul Ho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BF2"/>
    <a:srgbClr val="0616B2"/>
    <a:srgbClr val="B000B0"/>
    <a:srgbClr val="06274E"/>
    <a:srgbClr val="3D054F"/>
    <a:srgbClr val="030A51"/>
    <a:srgbClr val="090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89573" autoAdjust="0"/>
  </p:normalViewPr>
  <p:slideViewPr>
    <p:cSldViewPr snapToObjects="1">
      <p:cViewPr varScale="1">
        <p:scale>
          <a:sx n="77" d="100"/>
          <a:sy n="77" d="100"/>
        </p:scale>
        <p:origin x="1838" y="5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sz="quarter" idx="1"/>
          </p:nvPr>
        </p:nvSpPr>
        <p:spPr>
          <a:xfrm>
            <a:off x="3898101" y="1"/>
            <a:ext cx="2982119" cy="464820"/>
          </a:xfrm>
          <a:prstGeom prst="rect">
            <a:avLst/>
          </a:prstGeom>
        </p:spPr>
        <p:txBody>
          <a:bodyPr vert="horz" lIns="92435" tIns="46218" rIns="92435" bIns="46218" rtlCol="0"/>
          <a:lstStyle>
            <a:lvl1pPr algn="r">
              <a:defRPr sz="1300"/>
            </a:lvl1pPr>
          </a:lstStyle>
          <a:p>
            <a:fld id="{A27D5C4E-375C-0D45-BAC9-2C7D27476EBB}" type="datetimeFigureOut">
              <a:rPr lang="en-US" smtClean="0"/>
              <a:pPr/>
              <a:t>5/23/2023</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5" tIns="46218" rIns="92435" bIns="46218"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00.133"/>
    </inkml:context>
    <inkml:brush xml:id="br0">
      <inkml:brushProperty name="width" value="0.05" units="cm"/>
      <inkml:brushProperty name="height" value="0.05" units="cm"/>
      <inkml:brushProperty name="color" value="#E71224"/>
    </inkml:brush>
  </inkml:definitions>
  <inkml:trace contextRef="#ctx0" brushRef="#br0">4 1 128,'0'0'4132,"-4"0"-4036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40:00.098"/>
    </inkml:context>
    <inkml:brush xml:id="br0">
      <inkml:brushProperty name="width" value="0.05" units="cm"/>
      <inkml:brushProperty name="height" value="0.05" units="cm"/>
      <inkml:brushProperty name="color" value="#E71224"/>
    </inkml:brush>
  </inkml:definitions>
  <inkml:trace contextRef="#ctx0" brushRef="#br0">0 0 4260,'0'0'801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04.816"/>
    </inkml:context>
    <inkml:brush xml:id="br0">
      <inkml:brushProperty name="width" value="0.05" units="cm"/>
      <inkml:brushProperty name="height" value="0.05" units="cm"/>
      <inkml:brushProperty name="color" value="#E71224"/>
    </inkml:brush>
  </inkml:definitions>
  <inkml:trace contextRef="#ctx0" brushRef="#br0">1 3 7495,'0'0'5990,"125"-3"-11147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05.177"/>
    </inkml:context>
    <inkml:brush xml:id="br0">
      <inkml:brushProperty name="width" value="0.05" units="cm"/>
      <inkml:brushProperty name="height" value="0.05" units="cm"/>
      <inkml:brushProperty name="color" value="#E71224"/>
    </inkml:brush>
  </inkml:definitions>
  <inkml:trace contextRef="#ctx0" brushRef="#br0">809 4 1602,'0'0'6245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08.451"/>
    </inkml:context>
    <inkml:brush xml:id="br0">
      <inkml:brushProperty name="width" value="0.05" units="cm"/>
      <inkml:brushProperty name="height" value="0.05" units="cm"/>
      <inkml:brushProperty name="color" value="#E71224"/>
    </inkml:brush>
  </inkml:definitions>
  <inkml:trace contextRef="#ctx0" brushRef="#br0">1 0 1441,'0'0'2114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13.499"/>
    </inkml:context>
    <inkml:brush xml:id="br0">
      <inkml:brushProperty name="width" value="0.05" units="cm"/>
      <inkml:brushProperty name="height" value="0.05" units="cm"/>
      <inkml:brushProperty name="color" value="#E71224"/>
    </inkml:brush>
  </inkml:definitions>
  <inkml:trace contextRef="#ctx0" brushRef="#br0">14 22 3235,'0'0'4997,"0"-22"-6375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3:24.314"/>
    </inkml:context>
    <inkml:brush xml:id="br0">
      <inkml:brushProperty name="width" value="0.05" units="cm"/>
      <inkml:brushProperty name="height" value="0.05" units="cm"/>
      <inkml:brushProperty name="color" value="#E71224"/>
    </inkml:brush>
  </inkml:definitions>
  <inkml:trace contextRef="#ctx0" brushRef="#br0">0 0 1057,'0'0'96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5:00.807"/>
    </inkml:context>
    <inkml:brush xml:id="br0">
      <inkml:brushProperty name="width" value="0.05" units="cm"/>
      <inkml:brushProperty name="height" value="0.05" units="cm"/>
      <inkml:brushProperty name="color" value="#E71224"/>
    </inkml:brush>
  </inkml:definitions>
  <inkml:trace contextRef="#ctx0" brushRef="#br0">0 1 416,'0'0'4410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7:14.133"/>
    </inkml:context>
    <inkml:brush xml:id="br0">
      <inkml:brushProperty name="width" value="0.05" units="cm"/>
      <inkml:brushProperty name="height" value="0.05" units="cm"/>
      <inkml:brushProperty name="color" value="#E71224"/>
    </inkml:brush>
  </inkml:definitions>
  <inkml:trace contextRef="#ctx0" brushRef="#br0">25 1 288,'0'0'6374,"-25"37"-4516,25-52-1858,18-7-2306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00:38:54.130"/>
    </inkml:context>
    <inkml:brush xml:id="br0">
      <inkml:brushProperty name="width" value="0.05" units="cm"/>
      <inkml:brushProperty name="height" value="0.05" units="cm"/>
      <inkml:brushProperty name="color" value="#E71224"/>
    </inkml:brush>
  </inkml:definitions>
  <inkml:trace contextRef="#ctx0" brushRef="#br0">0 1 4260,'0'0'1890,"38"28"-1890,-6-19-192,-8-9-2435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idx="1"/>
          </p:nvPr>
        </p:nvSpPr>
        <p:spPr>
          <a:xfrm>
            <a:off x="3898101" y="1"/>
            <a:ext cx="2982119" cy="464820"/>
          </a:xfrm>
          <a:prstGeom prst="rect">
            <a:avLst/>
          </a:prstGeom>
        </p:spPr>
        <p:txBody>
          <a:bodyPr vert="horz" lIns="92435" tIns="46218" rIns="92435" bIns="46218" rtlCol="0"/>
          <a:lstStyle>
            <a:lvl1pPr algn="r">
              <a:defRPr sz="1300"/>
            </a:lvl1pPr>
          </a:lstStyle>
          <a:p>
            <a:fld id="{EA472CC8-96E2-DA4F-AF59-3658B4DBAA3C}" type="datetimeFigureOut">
              <a:rPr lang="en-US" smtClean="0"/>
              <a:pPr/>
              <a:t>5/23/2023</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5" tIns="46218" rIns="92435" bIns="46218"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35" tIns="46218" rIns="92435" bIns="462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5" tIns="46218" rIns="92435" bIns="46218"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1799691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3508931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241327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309344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7263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86748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2373532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1270769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2760768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150282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65309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1987738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374771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74917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897974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Jonathan </a:t>
            </a:r>
            <a:r>
              <a:rPr lang="en-US" dirty="0" err="1"/>
              <a:t>Masci</a:t>
            </a:r>
            <a:r>
              <a:rPr lang="en-US" dirty="0"/>
              <a:t> et al., “Stacked Convolutional Auto-Encoders for Hierarchical Feature Extraction,” Proceedings of the 21st International Conference on Artificial Neural Networks 1 (2011): 52–59.</a:t>
            </a:r>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2763766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243004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2387865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Pascal Vincent et al., “Extracting and Composing Robust Features with Denoising Autoencoders,” Proceedings of the 25th International Conference on Machine Learning (2008): 1096–1103. </a:t>
            </a:r>
          </a:p>
          <a:p>
            <a:endParaRPr lang="en-US" b="1" dirty="0"/>
          </a:p>
          <a:p>
            <a:r>
              <a:rPr lang="en-US" b="1" dirty="0"/>
              <a:t>Paper #2</a:t>
            </a:r>
            <a:r>
              <a:rPr lang="en-US" dirty="0"/>
              <a:t>: Pascal Vincent et al., “Stacked Denoising Autoencoders: Learning Useful Representations in a Deep Network with a Local Denoising Criterion,” Journal of Machine Learning Research 11 (2010): 3371–3408.</a:t>
            </a:r>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604346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3249209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10968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3110506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30</a:t>
            </a:fld>
            <a:endParaRPr lang="en-US"/>
          </a:p>
        </p:txBody>
      </p:sp>
    </p:spTree>
    <p:extLst>
      <p:ext uri="{BB962C8B-B14F-4D97-AF65-F5344CB8AC3E}">
        <p14:creationId xmlns:p14="http://schemas.microsoft.com/office/powerpoint/2010/main" val="2185444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dirty="0" err="1"/>
              <a:t>Diederik</a:t>
            </a:r>
            <a:r>
              <a:rPr lang="en-US" dirty="0"/>
              <a:t> </a:t>
            </a:r>
            <a:r>
              <a:rPr lang="en-US" dirty="0" err="1"/>
              <a:t>Kingma</a:t>
            </a:r>
            <a:r>
              <a:rPr lang="en-US" dirty="0"/>
              <a:t> and Max Welling, “Auto-Encoding Variational Bayes,” </a:t>
            </a:r>
            <a:r>
              <a:rPr lang="en-US" dirty="0" err="1"/>
              <a:t>arXiv</a:t>
            </a:r>
            <a:r>
              <a:rPr lang="en-US" dirty="0"/>
              <a:t> preprint arXiv:1312.6114 (2013).</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31</a:t>
            </a:fld>
            <a:endParaRPr lang="en-US"/>
          </a:p>
        </p:txBody>
      </p:sp>
    </p:spTree>
    <p:extLst>
      <p:ext uri="{BB962C8B-B14F-4D97-AF65-F5344CB8AC3E}">
        <p14:creationId xmlns:p14="http://schemas.microsoft.com/office/powerpoint/2010/main" val="852558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311127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33</a:t>
            </a:fld>
            <a:endParaRPr lang="en-US"/>
          </a:p>
        </p:txBody>
      </p:sp>
    </p:spTree>
    <p:extLst>
      <p:ext uri="{BB962C8B-B14F-4D97-AF65-F5344CB8AC3E}">
        <p14:creationId xmlns:p14="http://schemas.microsoft.com/office/powerpoint/2010/main" val="4171973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62BF2"/>
                </a:solidFill>
              </a:rPr>
              <a:t>†</a:t>
            </a:r>
            <a:r>
              <a:rPr lang="en-US" dirty="0"/>
              <a:t> Variational autoencoders are actually more general; the codings are not limited to Gaussian distributions.</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34</a:t>
            </a:fld>
            <a:endParaRPr lang="en-US"/>
          </a:p>
        </p:txBody>
      </p:sp>
    </p:spTree>
    <p:extLst>
      <p:ext uri="{BB962C8B-B14F-4D97-AF65-F5344CB8AC3E}">
        <p14:creationId xmlns:p14="http://schemas.microsoft.com/office/powerpoint/2010/main" val="2814033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solidFill>
                  <a:srgbClr val="262BF2"/>
                </a:solidFill>
              </a:rPr>
              <a:t>†</a:t>
            </a:r>
            <a:r>
              <a:rPr lang="en-US" baseline="0" dirty="0">
                <a:solidFill>
                  <a:srgbClr val="262BF2"/>
                </a:solidFill>
              </a:rPr>
              <a:t> </a:t>
            </a:r>
            <a:r>
              <a:rPr lang="en-US" dirty="0"/>
              <a:t>For more mathematical details, check out the original paper on variational autoencoders, or Carl </a:t>
            </a:r>
            <a:r>
              <a:rPr lang="en-US" dirty="0" err="1"/>
              <a:t>Doersch’s</a:t>
            </a:r>
            <a:r>
              <a:rPr lang="en-US" dirty="0"/>
              <a:t> great tutorial (2016).</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1066296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36</a:t>
            </a:fld>
            <a:endParaRPr lang="en-US"/>
          </a:p>
        </p:txBody>
      </p:sp>
    </p:spTree>
    <p:extLst>
      <p:ext uri="{BB962C8B-B14F-4D97-AF65-F5344CB8AC3E}">
        <p14:creationId xmlns:p14="http://schemas.microsoft.com/office/powerpoint/2010/main" val="3401336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Ian Goodfellow et al., “Generative Adversarial Nets,” Proceedings of the 27th International Conference on Neural Information Processing Systems 2 (2014): 2672–2680.</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37</a:t>
            </a:fld>
            <a:endParaRPr lang="en-US"/>
          </a:p>
        </p:txBody>
      </p:sp>
    </p:spTree>
    <p:extLst>
      <p:ext uri="{BB962C8B-B14F-4D97-AF65-F5344CB8AC3E}">
        <p14:creationId xmlns:p14="http://schemas.microsoft.com/office/powerpoint/2010/main" val="61123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38</a:t>
            </a:fld>
            <a:endParaRPr lang="en-US"/>
          </a:p>
        </p:txBody>
      </p:sp>
    </p:spTree>
    <p:extLst>
      <p:ext uri="{BB962C8B-B14F-4D97-AF65-F5344CB8AC3E}">
        <p14:creationId xmlns:p14="http://schemas.microsoft.com/office/powerpoint/2010/main" val="2855676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39</a:t>
            </a:fld>
            <a:endParaRPr lang="en-US"/>
          </a:p>
        </p:txBody>
      </p:sp>
    </p:spTree>
    <p:extLst>
      <p:ext uri="{BB962C8B-B14F-4D97-AF65-F5344CB8AC3E}">
        <p14:creationId xmlns:p14="http://schemas.microsoft.com/office/powerpoint/2010/main" val="261350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803396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40</a:t>
            </a:fld>
            <a:endParaRPr lang="en-US"/>
          </a:p>
        </p:txBody>
      </p:sp>
    </p:spTree>
    <p:extLst>
      <p:ext uri="{BB962C8B-B14F-4D97-AF65-F5344CB8AC3E}">
        <p14:creationId xmlns:p14="http://schemas.microsoft.com/office/powerpoint/2010/main" val="1567325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41</a:t>
            </a:fld>
            <a:endParaRPr lang="en-US"/>
          </a:p>
        </p:txBody>
      </p:sp>
    </p:spTree>
    <p:extLst>
      <p:ext uri="{BB962C8B-B14F-4D97-AF65-F5344CB8AC3E}">
        <p14:creationId xmlns:p14="http://schemas.microsoft.com/office/powerpoint/2010/main" val="1436578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42</a:t>
            </a:fld>
            <a:endParaRPr lang="en-US"/>
          </a:p>
        </p:txBody>
      </p:sp>
    </p:spTree>
    <p:extLst>
      <p:ext uri="{BB962C8B-B14F-4D97-AF65-F5344CB8AC3E}">
        <p14:creationId xmlns:p14="http://schemas.microsoft.com/office/powerpoint/2010/main" val="4254990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43</a:t>
            </a:fld>
            <a:endParaRPr lang="en-US"/>
          </a:p>
        </p:txBody>
      </p:sp>
    </p:spTree>
    <p:extLst>
      <p:ext uri="{BB962C8B-B14F-4D97-AF65-F5344CB8AC3E}">
        <p14:creationId xmlns:p14="http://schemas.microsoft.com/office/powerpoint/2010/main" val="3521284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44</a:t>
            </a:fld>
            <a:endParaRPr lang="en-US"/>
          </a:p>
        </p:txBody>
      </p:sp>
    </p:spTree>
    <p:extLst>
      <p:ext uri="{BB962C8B-B14F-4D97-AF65-F5344CB8AC3E}">
        <p14:creationId xmlns:p14="http://schemas.microsoft.com/office/powerpoint/2010/main" val="3374616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45</a:t>
            </a:fld>
            <a:endParaRPr lang="en-US"/>
          </a:p>
        </p:txBody>
      </p:sp>
    </p:spTree>
    <p:extLst>
      <p:ext uri="{BB962C8B-B14F-4D97-AF65-F5344CB8AC3E}">
        <p14:creationId xmlns:p14="http://schemas.microsoft.com/office/powerpoint/2010/main" val="384310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t>
            </a:r>
            <a:r>
              <a:rPr lang="en-US" dirty="0"/>
              <a:t> 1: For a nice comparison of the main GAN losses, check out this great GitHub project by </a:t>
            </a:r>
            <a:r>
              <a:rPr lang="en-US" dirty="0" err="1"/>
              <a:t>Hwalsuk</a:t>
            </a:r>
            <a:r>
              <a:rPr lang="en-US" dirty="0"/>
              <a:t> Lee</a:t>
            </a:r>
          </a:p>
          <a:p>
            <a:endParaRPr lang="en-US" dirty="0"/>
          </a:p>
          <a:p>
            <a:r>
              <a:rPr lang="en-US" b="1" dirty="0"/>
              <a:t>#</a:t>
            </a:r>
            <a:r>
              <a:rPr lang="en-US" dirty="0"/>
              <a:t> 2: Mario </a:t>
            </a:r>
            <a:r>
              <a:rPr lang="en-US" dirty="0" err="1"/>
              <a:t>Lucic</a:t>
            </a:r>
            <a:r>
              <a:rPr lang="en-US" dirty="0"/>
              <a:t> et al., “Are GANs Created Equal? A Large-Scale Study,” Proceedings of the 32nd International Conference on Neural Information Processing Systems (2018): 698–707.</a:t>
            </a:r>
          </a:p>
        </p:txBody>
      </p:sp>
      <p:sp>
        <p:nvSpPr>
          <p:cNvPr id="4" name="Slide Number Placeholder 3"/>
          <p:cNvSpPr>
            <a:spLocks noGrp="1"/>
          </p:cNvSpPr>
          <p:nvPr>
            <p:ph type="sldNum" sz="quarter" idx="10"/>
          </p:nvPr>
        </p:nvSpPr>
        <p:spPr/>
        <p:txBody>
          <a:bodyPr/>
          <a:lstStyle/>
          <a:p>
            <a:fld id="{717347E0-AEBB-E840-BDD8-2436C83FF7EF}" type="slidenum">
              <a:rPr lang="en-US" smtClean="0"/>
              <a:pPr/>
              <a:t>46</a:t>
            </a:fld>
            <a:endParaRPr lang="en-US"/>
          </a:p>
        </p:txBody>
      </p:sp>
    </p:spTree>
    <p:extLst>
      <p:ext uri="{BB962C8B-B14F-4D97-AF65-F5344CB8AC3E}">
        <p14:creationId xmlns:p14="http://schemas.microsoft.com/office/powerpoint/2010/main" val="30551222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4013423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Alec Radford et al., “Unsupervised Representation Learning with Deep Convolutional Generative Adversarial Networks,” </a:t>
            </a:r>
            <a:r>
              <a:rPr lang="en-US" dirty="0" err="1"/>
              <a:t>arXiv</a:t>
            </a:r>
            <a:r>
              <a:rPr lang="en-US" dirty="0"/>
              <a:t> preprint arXiv:1511.06434 (2015).</a:t>
            </a:r>
          </a:p>
        </p:txBody>
      </p:sp>
      <p:sp>
        <p:nvSpPr>
          <p:cNvPr id="4" name="Slide Number Placeholder 3"/>
          <p:cNvSpPr>
            <a:spLocks noGrp="1"/>
          </p:cNvSpPr>
          <p:nvPr>
            <p:ph type="sldNum" sz="quarter" idx="10"/>
          </p:nvPr>
        </p:nvSpPr>
        <p:spPr/>
        <p:txBody>
          <a:bodyPr/>
          <a:lstStyle/>
          <a:p>
            <a:fld id="{717347E0-AEBB-E840-BDD8-2436C83FF7EF}" type="slidenum">
              <a:rPr lang="en-US" smtClean="0"/>
              <a:pPr/>
              <a:t>48</a:t>
            </a:fld>
            <a:endParaRPr lang="en-US"/>
          </a:p>
        </p:txBody>
      </p:sp>
    </p:spTree>
    <p:extLst>
      <p:ext uri="{BB962C8B-B14F-4D97-AF65-F5344CB8AC3E}">
        <p14:creationId xmlns:p14="http://schemas.microsoft.com/office/powerpoint/2010/main" val="18624227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err="1">
                <a:solidFill>
                  <a:schemeClr val="tx1"/>
                </a:solidFill>
                <a:latin typeface="+mn-lt"/>
                <a:ea typeface="+mn-ea"/>
                <a:cs typeface="+mn-cs"/>
              </a:rPr>
              <a:t>Tero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Karras</a:t>
            </a:r>
            <a:r>
              <a:rPr lang="en-US" sz="1200" b="0" i="0" u="none" strike="noStrike" kern="1200" baseline="0" dirty="0">
                <a:solidFill>
                  <a:schemeClr val="tx1"/>
                </a:solidFill>
                <a:latin typeface="+mn-lt"/>
                <a:ea typeface="+mn-ea"/>
                <a:cs typeface="+mn-cs"/>
              </a:rPr>
              <a:t> et al., “Progressive Growing of GANs for Improved Quality, Stability, and Variation,” </a:t>
            </a:r>
            <a:r>
              <a:rPr lang="en-US" sz="1200" b="0" i="1" u="none" strike="noStrike" kern="1200" baseline="0" dirty="0">
                <a:solidFill>
                  <a:schemeClr val="tx1"/>
                </a:solidFill>
                <a:latin typeface="+mn-lt"/>
                <a:ea typeface="+mn-ea"/>
                <a:cs typeface="+mn-cs"/>
              </a:rPr>
              <a:t>Proceedings of the International Conference on Learning Representations </a:t>
            </a:r>
            <a:r>
              <a:rPr lang="en-US" sz="1200" b="0" i="0" u="none" strike="noStrike" kern="1200" baseline="0" dirty="0">
                <a:solidFill>
                  <a:schemeClr val="tx1"/>
                </a:solidFill>
                <a:latin typeface="+mn-lt"/>
                <a:ea typeface="+mn-ea"/>
                <a:cs typeface="+mn-cs"/>
              </a:rPr>
              <a:t>(2018).</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49</a:t>
            </a:fld>
            <a:endParaRPr lang="en-US"/>
          </a:p>
        </p:txBody>
      </p:sp>
    </p:spTree>
    <p:extLst>
      <p:ext uri="{BB962C8B-B14F-4D97-AF65-F5344CB8AC3E}">
        <p14:creationId xmlns:p14="http://schemas.microsoft.com/office/powerpoint/2010/main" val="68191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1751421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upsampling</a:t>
            </a:r>
            <a:r>
              <a:rPr lang="en-US" dirty="0"/>
              <a:t> (</a:t>
            </a:r>
            <a:r>
              <a:rPr lang="en-US" dirty="0" err="1"/>
              <a:t>unpooling</a:t>
            </a:r>
            <a:r>
              <a:rPr lang="en-US" dirty="0"/>
              <a:t>)</a:t>
            </a:r>
            <a:r>
              <a:rPr lang="en-US" baseline="0" dirty="0"/>
              <a:t> see example here: https://tjmachinelearning.com/lectures/1718/fcn/</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50</a:t>
            </a:fld>
            <a:endParaRPr lang="en-US"/>
          </a:p>
        </p:txBody>
      </p:sp>
    </p:spTree>
    <p:extLst>
      <p:ext uri="{BB962C8B-B14F-4D97-AF65-F5344CB8AC3E}">
        <p14:creationId xmlns:p14="http://schemas.microsoft.com/office/powerpoint/2010/main" val="13710296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a:t>
            </a:r>
            <a:r>
              <a:rPr lang="en-US" dirty="0" err="1"/>
              <a:t>upsampling</a:t>
            </a:r>
            <a:r>
              <a:rPr lang="en-US" dirty="0"/>
              <a:t> (</a:t>
            </a:r>
            <a:r>
              <a:rPr lang="en-US" dirty="0" err="1"/>
              <a:t>unpooling</a:t>
            </a:r>
            <a:r>
              <a:rPr lang="en-US" dirty="0"/>
              <a:t>)</a:t>
            </a:r>
            <a:r>
              <a:rPr lang="en-US" baseline="0" dirty="0"/>
              <a:t> see example here: https://tjmachinelearning.com/lectures/1718/fcn/</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51</a:t>
            </a:fld>
            <a:endParaRPr lang="en-US"/>
          </a:p>
        </p:txBody>
      </p:sp>
    </p:spTree>
    <p:extLst>
      <p:ext uri="{BB962C8B-B14F-4D97-AF65-F5344CB8AC3E}">
        <p14:creationId xmlns:p14="http://schemas.microsoft.com/office/powerpoint/2010/main" val="1208371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52</a:t>
            </a:fld>
            <a:endParaRPr lang="en-US"/>
          </a:p>
        </p:txBody>
      </p:sp>
    </p:spTree>
    <p:extLst>
      <p:ext uri="{BB962C8B-B14F-4D97-AF65-F5344CB8AC3E}">
        <p14:creationId xmlns:p14="http://schemas.microsoft.com/office/powerpoint/2010/main" val="3351680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Paper #1</a:t>
            </a:r>
            <a:r>
              <a:rPr lang="en-US" dirty="0"/>
              <a:t>: </a:t>
            </a:r>
            <a:r>
              <a:rPr lang="en-US" sz="1200" b="0" i="0" u="none" strike="noStrike" kern="1200" baseline="0" dirty="0" err="1">
                <a:solidFill>
                  <a:schemeClr val="tx1"/>
                </a:solidFill>
                <a:latin typeface="+mn-lt"/>
                <a:ea typeface="+mn-ea"/>
                <a:cs typeface="+mn-cs"/>
              </a:rPr>
              <a:t>Tero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Karras</a:t>
            </a:r>
            <a:r>
              <a:rPr lang="en-US" sz="1200" b="0" i="0" u="none" strike="noStrike" kern="1200" baseline="0" dirty="0">
                <a:solidFill>
                  <a:schemeClr val="tx1"/>
                </a:solidFill>
                <a:latin typeface="+mn-lt"/>
                <a:ea typeface="+mn-ea"/>
                <a:cs typeface="+mn-cs"/>
              </a:rPr>
              <a:t> et al., “Progressive Growing of GANs for Improved Quality, Stability, and Variation,” </a:t>
            </a:r>
            <a:r>
              <a:rPr lang="en-US" sz="1200" b="0" i="1" u="none" strike="noStrike" kern="1200" baseline="0" dirty="0">
                <a:solidFill>
                  <a:schemeClr val="tx1"/>
                </a:solidFill>
                <a:latin typeface="+mn-lt"/>
                <a:ea typeface="+mn-ea"/>
                <a:cs typeface="+mn-cs"/>
              </a:rPr>
              <a:t>Proceedings of the International Conference on Learning Representations </a:t>
            </a:r>
            <a:r>
              <a:rPr lang="en-US" sz="1200" b="0" i="0" u="none" strike="noStrike" kern="1200" baseline="0" dirty="0">
                <a:solidFill>
                  <a:schemeClr val="tx1"/>
                </a:solidFill>
                <a:latin typeface="+mn-lt"/>
                <a:ea typeface="+mn-ea"/>
                <a:cs typeface="+mn-cs"/>
              </a:rPr>
              <a:t>(2018).</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53</a:t>
            </a:fld>
            <a:endParaRPr lang="en-US"/>
          </a:p>
        </p:txBody>
      </p:sp>
    </p:spTree>
    <p:extLst>
      <p:ext uri="{BB962C8B-B14F-4D97-AF65-F5344CB8AC3E}">
        <p14:creationId xmlns:p14="http://schemas.microsoft.com/office/powerpoint/2010/main" val="2020050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54</a:t>
            </a:fld>
            <a:endParaRPr lang="en-US"/>
          </a:p>
        </p:txBody>
      </p:sp>
    </p:spTree>
    <p:extLst>
      <p:ext uri="{BB962C8B-B14F-4D97-AF65-F5344CB8AC3E}">
        <p14:creationId xmlns:p14="http://schemas.microsoft.com/office/powerpoint/2010/main" val="19894494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55</a:t>
            </a:fld>
            <a:endParaRPr lang="en-US"/>
          </a:p>
        </p:txBody>
      </p:sp>
    </p:spTree>
    <p:extLst>
      <p:ext uri="{BB962C8B-B14F-4D97-AF65-F5344CB8AC3E}">
        <p14:creationId xmlns:p14="http://schemas.microsoft.com/office/powerpoint/2010/main" val="24082058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56</a:t>
            </a:fld>
            <a:endParaRPr lang="en-US"/>
          </a:p>
        </p:txBody>
      </p:sp>
    </p:spTree>
    <p:extLst>
      <p:ext uri="{BB962C8B-B14F-4D97-AF65-F5344CB8AC3E}">
        <p14:creationId xmlns:p14="http://schemas.microsoft.com/office/powerpoint/2010/main" val="461703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57</a:t>
            </a:fld>
            <a:endParaRPr lang="en-US"/>
          </a:p>
        </p:txBody>
      </p:sp>
    </p:spTree>
    <p:extLst>
      <p:ext uri="{BB962C8B-B14F-4D97-AF65-F5344CB8AC3E}">
        <p14:creationId xmlns:p14="http://schemas.microsoft.com/office/powerpoint/2010/main" val="15768755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err="1">
                <a:solidFill>
                  <a:schemeClr val="tx1"/>
                </a:solidFill>
                <a:latin typeface="+mn-lt"/>
                <a:ea typeface="+mn-ea"/>
                <a:cs typeface="+mn-cs"/>
              </a:rPr>
              <a:t>Tero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Karras</a:t>
            </a:r>
            <a:r>
              <a:rPr lang="en-US" sz="1200" b="0" i="0" u="none" strike="noStrike" kern="1200" baseline="0" dirty="0">
                <a:solidFill>
                  <a:schemeClr val="tx1"/>
                </a:solidFill>
                <a:latin typeface="+mn-lt"/>
                <a:ea typeface="+mn-ea"/>
                <a:cs typeface="+mn-cs"/>
              </a:rPr>
              <a:t> et al., “A Style-Based Generator Architecture for Generative Adversarial Networks,”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arXiv:1812.04948 (2018).</a:t>
            </a:r>
          </a:p>
          <a:p>
            <a:endParaRPr lang="en-US" sz="1200" b="0" i="0" u="none" strike="noStrike" kern="1200" baseline="0" dirty="0">
              <a:solidFill>
                <a:schemeClr val="tx1"/>
              </a:solidFill>
              <a:latin typeface="+mn-lt"/>
              <a:ea typeface="+mn-ea"/>
              <a:cs typeface="+mn-cs"/>
            </a:endParaRPr>
          </a:p>
          <a:p>
            <a:r>
              <a:rPr lang="en-US" b="1" dirty="0"/>
              <a:t>More</a:t>
            </a:r>
            <a:r>
              <a:rPr lang="en-US" dirty="0"/>
              <a:t>: https://github.com/NVlabs/stylegan</a:t>
            </a:r>
          </a:p>
        </p:txBody>
      </p:sp>
      <p:sp>
        <p:nvSpPr>
          <p:cNvPr id="4" name="Slide Number Placeholder 3"/>
          <p:cNvSpPr>
            <a:spLocks noGrp="1"/>
          </p:cNvSpPr>
          <p:nvPr>
            <p:ph type="sldNum" sz="quarter" idx="10"/>
          </p:nvPr>
        </p:nvSpPr>
        <p:spPr/>
        <p:txBody>
          <a:bodyPr/>
          <a:lstStyle/>
          <a:p>
            <a:fld id="{717347E0-AEBB-E840-BDD8-2436C83FF7EF}" type="slidenum">
              <a:rPr lang="en-US" smtClean="0"/>
              <a:pPr/>
              <a:t>58</a:t>
            </a:fld>
            <a:endParaRPr lang="en-US"/>
          </a:p>
        </p:txBody>
      </p:sp>
    </p:spTree>
    <p:extLst>
      <p:ext uri="{BB962C8B-B14F-4D97-AF65-F5344CB8AC3E}">
        <p14:creationId xmlns:p14="http://schemas.microsoft.com/office/powerpoint/2010/main" val="13080089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59</a:t>
            </a:fld>
            <a:endParaRPr lang="en-US"/>
          </a:p>
        </p:txBody>
      </p:sp>
    </p:spTree>
    <p:extLst>
      <p:ext uri="{BB962C8B-B14F-4D97-AF65-F5344CB8AC3E}">
        <p14:creationId xmlns:p14="http://schemas.microsoft.com/office/powerpoint/2010/main" val="91040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34549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60</a:t>
            </a:fld>
            <a:endParaRPr lang="en-US"/>
          </a:p>
        </p:txBody>
      </p:sp>
    </p:spTree>
    <p:extLst>
      <p:ext uri="{BB962C8B-B14F-4D97-AF65-F5344CB8AC3E}">
        <p14:creationId xmlns:p14="http://schemas.microsoft.com/office/powerpoint/2010/main" val="1505383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61</a:t>
            </a:fld>
            <a:endParaRPr lang="en-US"/>
          </a:p>
        </p:txBody>
      </p:sp>
    </p:spTree>
    <p:extLst>
      <p:ext uri="{BB962C8B-B14F-4D97-AF65-F5344CB8AC3E}">
        <p14:creationId xmlns:p14="http://schemas.microsoft.com/office/powerpoint/2010/main" val="14069511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err="1">
                <a:solidFill>
                  <a:schemeClr val="tx1"/>
                </a:solidFill>
                <a:latin typeface="+mn-lt"/>
                <a:ea typeface="+mn-ea"/>
                <a:cs typeface="+mn-cs"/>
              </a:rPr>
              <a:t>Tero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Karras</a:t>
            </a:r>
            <a:r>
              <a:rPr lang="en-US" sz="1200" b="0" i="0" u="none" strike="noStrike" kern="1200" baseline="0" dirty="0">
                <a:solidFill>
                  <a:schemeClr val="tx1"/>
                </a:solidFill>
                <a:latin typeface="+mn-lt"/>
                <a:ea typeface="+mn-ea"/>
                <a:cs typeface="+mn-cs"/>
              </a:rPr>
              <a:t> et al., “A Style-Based Generator Architecture for Generative Adversarial Networks,”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arXiv:1812.04948 (2018).</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62</a:t>
            </a:fld>
            <a:endParaRPr lang="en-US"/>
          </a:p>
        </p:txBody>
      </p:sp>
    </p:spTree>
    <p:extLst>
      <p:ext uri="{BB962C8B-B14F-4D97-AF65-F5344CB8AC3E}">
        <p14:creationId xmlns:p14="http://schemas.microsoft.com/office/powerpoint/2010/main" val="106467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63</a:t>
            </a:fld>
            <a:endParaRPr lang="en-US"/>
          </a:p>
        </p:txBody>
      </p:sp>
    </p:spTree>
    <p:extLst>
      <p:ext uri="{BB962C8B-B14F-4D97-AF65-F5344CB8AC3E}">
        <p14:creationId xmlns:p14="http://schemas.microsoft.com/office/powerpoint/2010/main" val="26003383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https://github.com/NVlabs/stylegan</a:t>
            </a:r>
          </a:p>
        </p:txBody>
      </p:sp>
      <p:sp>
        <p:nvSpPr>
          <p:cNvPr id="4" name="Slide Number Placeholder 3"/>
          <p:cNvSpPr>
            <a:spLocks noGrp="1"/>
          </p:cNvSpPr>
          <p:nvPr>
            <p:ph type="sldNum" sz="quarter" idx="10"/>
          </p:nvPr>
        </p:nvSpPr>
        <p:spPr/>
        <p:txBody>
          <a:bodyPr/>
          <a:lstStyle/>
          <a:p>
            <a:fld id="{717347E0-AEBB-E840-BDD8-2436C83FF7EF}" type="slidenum">
              <a:rPr lang="en-US" smtClean="0"/>
              <a:pPr/>
              <a:t>64</a:t>
            </a:fld>
            <a:endParaRPr lang="en-US"/>
          </a:p>
        </p:txBody>
      </p:sp>
    </p:spTree>
    <p:extLst>
      <p:ext uri="{BB962C8B-B14F-4D97-AF65-F5344CB8AC3E}">
        <p14:creationId xmlns:p14="http://schemas.microsoft.com/office/powerpoint/2010/main" val="259966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407281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393816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10780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5/23/2023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5/23/2023</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5/23/2023</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ispersondoesnotexis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hisrentaldoesnotexist.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5.png"/><Relationship Id="rId17" Type="http://schemas.openxmlformats.org/officeDocument/2006/relationships/customXml" Target="../ink/ink9.xml"/><Relationship Id="rId2" Type="http://schemas.openxmlformats.org/officeDocument/2006/relationships/notesSlide" Target="../notesSlides/notesSlide3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12.png"/><Relationship Id="rId15" Type="http://schemas.openxmlformats.org/officeDocument/2006/relationships/customXml" Target="../ink/ink8.xml"/><Relationship Id="rId10" Type="http://schemas.openxmlformats.org/officeDocument/2006/relationships/customXml" Target="../ink/ink4.xml"/><Relationship Id="rId19" Type="http://schemas.openxmlformats.org/officeDocument/2006/relationships/customXml" Target="../ink/ink10.xml"/><Relationship Id="rId4" Type="http://schemas.openxmlformats.org/officeDocument/2006/relationships/customXml" Target="../ink/ink1.xml"/><Relationship Id="rId9" Type="http://schemas.openxmlformats.org/officeDocument/2006/relationships/image" Target="../media/image14.png"/><Relationship Id="rId14" Type="http://schemas.openxmlformats.org/officeDocument/2006/relationships/customXml" Target="../ink/ink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techcrunch.com/2019/03/18/nvidia-ai-turns-sketches-into-photorealistic-landscapes-in-seconds/" TargetMode="External"/><Relationship Id="rId3" Type="http://schemas.openxmlformats.org/officeDocument/2006/relationships/hyperlink" Target="https://deepai.org/machine-learning-model/torch-srgan" TargetMode="External"/><Relationship Id="rId7" Type="http://schemas.openxmlformats.org/officeDocument/2006/relationships/hyperlink" Target="https://makeitcenter.adobe.com/en/blog/background-people-remova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befunky.com/learn/remove-objects-from-photo/" TargetMode="External"/><Relationship Id="rId11" Type="http://schemas.openxmlformats.org/officeDocument/2006/relationships/hyperlink" Target="https://machinelearningmastery.com/impressive-applications-of-generative-adversarial-networks/" TargetMode="External"/><Relationship Id="rId5" Type="http://schemas.openxmlformats.org/officeDocument/2006/relationships/hyperlink" Target="https://deoldify.ai/" TargetMode="External"/><Relationship Id="rId10" Type="http://schemas.openxmlformats.org/officeDocument/2006/relationships/hyperlink" Target="https://paperswithcode.com/task/video-prediction" TargetMode="External"/><Relationship Id="rId4" Type="http://schemas.openxmlformats.org/officeDocument/2006/relationships/hyperlink" Target="https://blog.floydhub.com/colorizing-and-restoring-old-images-with-deep-learning/" TargetMode="External"/><Relationship Id="rId9" Type="http://schemas.openxmlformats.org/officeDocument/2006/relationships/hyperlink" Target="http://gaugan.org/gaugan2/"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6132294"/>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
        <p:nvSpPr>
          <p:cNvPr id="6" name="Title 5">
            <a:extLst>
              <a:ext uri="{FF2B5EF4-FFF2-40B4-BE49-F238E27FC236}">
                <a16:creationId xmlns:a16="http://schemas.microsoft.com/office/drawing/2014/main" id="{5867BF8F-E46E-4E87-B926-4722FD3E7ABB}"/>
              </a:ext>
            </a:extLst>
          </p:cNvPr>
          <p:cNvSpPr>
            <a:spLocks noGrp="1"/>
          </p:cNvSpPr>
          <p:nvPr>
            <p:ph type="ctrTitle"/>
          </p:nvPr>
        </p:nvSpPr>
        <p:spPr>
          <a:xfrm>
            <a:off x="290114" y="914400"/>
            <a:ext cx="8763000" cy="4381500"/>
          </a:xfrm>
        </p:spPr>
        <p:txBody>
          <a:bodyPr>
            <a:normAutofit fontScale="90000"/>
          </a:bodyPr>
          <a:lstStyle/>
          <a:p>
            <a:br>
              <a:rPr lang="en-US" dirty="0"/>
            </a:br>
            <a:r>
              <a:rPr lang="en-US" dirty="0"/>
              <a:t>CSCI 6521</a:t>
            </a:r>
            <a:br>
              <a:rPr lang="en-US" dirty="0"/>
            </a:br>
            <a:r>
              <a:rPr lang="en-US" sz="4800" dirty="0"/>
              <a:t>Advanced Machine Learning I</a:t>
            </a:r>
            <a:br>
              <a:rPr lang="en-US" sz="4800" dirty="0"/>
            </a:br>
            <a:br>
              <a:rPr lang="en-US" sz="4800" dirty="0"/>
            </a:br>
            <a:r>
              <a:rPr lang="en-US" dirty="0">
                <a:solidFill>
                  <a:srgbClr val="002060"/>
                </a:solidFill>
              </a:rPr>
              <a:t>Chapter 03</a:t>
            </a:r>
            <a:r>
              <a:rPr lang="en-US" dirty="0"/>
              <a:t>: </a:t>
            </a:r>
            <a:r>
              <a:rPr lang="en-US" sz="4400" b="1" dirty="0"/>
              <a:t>Representation Learning and Generative Learning Using Autoencoders and GANs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4" name="Group 13">
            <a:extLst>
              <a:ext uri="{FF2B5EF4-FFF2-40B4-BE49-F238E27FC236}">
                <a16:creationId xmlns:a16="http://schemas.microsoft.com/office/drawing/2014/main" id="{F2397D82-32A0-4109-B1C0-2E917C6AA658}"/>
              </a:ext>
            </a:extLst>
          </p:cNvPr>
          <p:cNvGrpSpPr/>
          <p:nvPr/>
        </p:nvGrpSpPr>
        <p:grpSpPr>
          <a:xfrm>
            <a:off x="247781" y="914400"/>
            <a:ext cx="8758518" cy="5811282"/>
            <a:chOff x="247781" y="914400"/>
            <a:chExt cx="8758518" cy="5811282"/>
          </a:xfrm>
        </p:grpSpPr>
        <p:pic>
          <p:nvPicPr>
            <p:cNvPr id="9" name="Picture 8">
              <a:extLst>
                <a:ext uri="{FF2B5EF4-FFF2-40B4-BE49-F238E27FC236}">
                  <a16:creationId xmlns:a16="http://schemas.microsoft.com/office/drawing/2014/main" id="{6B572CBC-BD1D-44E2-95A9-081FE2F31E6E}"/>
                </a:ext>
              </a:extLst>
            </p:cNvPr>
            <p:cNvPicPr>
              <a:picLocks noChangeAspect="1"/>
            </p:cNvPicPr>
            <p:nvPr/>
          </p:nvPicPr>
          <p:blipFill>
            <a:blip r:embed="rId3"/>
            <a:stretch>
              <a:fillRect/>
            </a:stretch>
          </p:blipFill>
          <p:spPr>
            <a:xfrm>
              <a:off x="427199" y="914400"/>
              <a:ext cx="8289601" cy="5029200"/>
            </a:xfrm>
            <a:prstGeom prst="rect">
              <a:avLst/>
            </a:prstGeom>
          </p:spPr>
        </p:pic>
        <p:sp>
          <p:nvSpPr>
            <p:cNvPr id="13" name="TextBox 12">
              <a:extLst>
                <a:ext uri="{FF2B5EF4-FFF2-40B4-BE49-F238E27FC236}">
                  <a16:creationId xmlns:a16="http://schemas.microsoft.com/office/drawing/2014/main" id="{57C05C44-5ABF-412C-8979-CC86511EC05B}"/>
                </a:ext>
              </a:extLst>
            </p:cNvPr>
            <p:cNvSpPr txBox="1"/>
            <p:nvPr/>
          </p:nvSpPr>
          <p:spPr>
            <a:xfrm>
              <a:off x="247781" y="6356350"/>
              <a:ext cx="8758518" cy="369332"/>
            </a:xfrm>
            <a:prstGeom prst="rect">
              <a:avLst/>
            </a:prstGeom>
            <a:noFill/>
          </p:spPr>
          <p:txBody>
            <a:bodyPr wrap="square">
              <a:spAutoFit/>
            </a:bodyPr>
            <a:lstStyle/>
            <a:p>
              <a:r>
                <a:rPr lang="en-US" b="1" dirty="0"/>
                <a:t>Figure 1</a:t>
              </a:r>
              <a:r>
                <a:rPr lang="en-US" dirty="0"/>
                <a:t>: The chess memory experiment (left) and a simple autoencoder (right).</a:t>
              </a:r>
            </a:p>
          </p:txBody>
        </p:sp>
      </p:grpSp>
    </p:spTree>
    <p:extLst>
      <p:ext uri="{BB962C8B-B14F-4D97-AF65-F5344CB8AC3E}">
        <p14:creationId xmlns:p14="http://schemas.microsoft.com/office/powerpoint/2010/main" val="46884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As we can see, an autoencoder typically has the same architecture as a Multi-Layer Perceptron (</a:t>
            </a:r>
            <a:r>
              <a:rPr lang="en-US" dirty="0">
                <a:solidFill>
                  <a:srgbClr val="262BF2"/>
                </a:solidFill>
              </a:rPr>
              <a:t>MLP</a:t>
            </a:r>
            <a:r>
              <a:rPr lang="en-US" dirty="0"/>
              <a:t>), </a:t>
            </a:r>
          </a:p>
          <a:p>
            <a:pPr algn="just">
              <a:buFont typeface="Wingdings" panose="05000000000000000000" pitchFamily="2" charset="2"/>
              <a:buChar char="Ø"/>
            </a:pPr>
            <a:r>
              <a:rPr lang="en-US" dirty="0">
                <a:solidFill>
                  <a:srgbClr val="262BF2"/>
                </a:solidFill>
              </a:rPr>
              <a:t>except</a:t>
            </a:r>
            <a:r>
              <a:rPr lang="en-US" dirty="0"/>
              <a:t> that the number of neurons in the </a:t>
            </a:r>
            <a:r>
              <a:rPr lang="en-US" dirty="0">
                <a:solidFill>
                  <a:srgbClr val="262BF2"/>
                </a:solidFill>
              </a:rPr>
              <a:t>output</a:t>
            </a:r>
            <a:r>
              <a:rPr lang="en-US" dirty="0"/>
              <a:t> layer </a:t>
            </a:r>
            <a:r>
              <a:rPr lang="en-US" dirty="0">
                <a:solidFill>
                  <a:srgbClr val="262BF2"/>
                </a:solidFill>
              </a:rPr>
              <a:t>must be equal to</a:t>
            </a:r>
            <a:r>
              <a:rPr lang="en-US" dirty="0"/>
              <a:t> the number of </a:t>
            </a:r>
            <a:r>
              <a:rPr lang="en-US" dirty="0">
                <a:solidFill>
                  <a:srgbClr val="262BF2"/>
                </a:solidFill>
              </a:rPr>
              <a:t>inputs</a:t>
            </a:r>
            <a:r>
              <a:rPr lang="en-US" dirty="0"/>
              <a:t>. </a:t>
            </a:r>
          </a:p>
          <a:p>
            <a:pPr algn="just">
              <a:buFont typeface="Wingdings" panose="05000000000000000000" pitchFamily="2" charset="2"/>
              <a:buChar char="Ø"/>
            </a:pPr>
            <a:r>
              <a:rPr lang="en-US" dirty="0"/>
              <a:t>In this example, there is just one hidden layer composed of two neurons (the encoder), and one output layer composed of three neurons (the decoder). </a:t>
            </a:r>
          </a:p>
          <a:p>
            <a:pPr algn="just">
              <a:buFont typeface="Wingdings" panose="05000000000000000000" pitchFamily="2" charset="2"/>
              <a:buChar char="Ø"/>
            </a:pPr>
            <a:r>
              <a:rPr lang="en-US" dirty="0"/>
              <a:t>The outputs are often called the </a:t>
            </a:r>
            <a:r>
              <a:rPr lang="en-US" i="1" dirty="0">
                <a:solidFill>
                  <a:srgbClr val="262BF2"/>
                </a:solidFill>
              </a:rPr>
              <a:t>reconstructions</a:t>
            </a:r>
            <a:r>
              <a:rPr lang="en-US" dirty="0"/>
              <a:t> because the autoencoder tries to reconstruct the inputs, and </a:t>
            </a:r>
          </a:p>
          <a:p>
            <a:pPr algn="just">
              <a:buFont typeface="Wingdings" panose="05000000000000000000" pitchFamily="2" charset="2"/>
              <a:buChar char="Ø"/>
            </a:pPr>
            <a:r>
              <a:rPr lang="en-US" dirty="0"/>
              <a:t>the cost function contains a </a:t>
            </a:r>
            <a:r>
              <a:rPr lang="en-US" i="1" dirty="0">
                <a:solidFill>
                  <a:srgbClr val="262BF2"/>
                </a:solidFill>
              </a:rPr>
              <a:t>reconstruction loss</a:t>
            </a:r>
            <a:r>
              <a:rPr lang="en-US" dirty="0"/>
              <a:t> that penalizes the model when the reconstructions are different from the inputs.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353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Because the internal representation has a lower dimensionality than the input data (it is 2D instead of 3D), </a:t>
            </a:r>
          </a:p>
          <a:p>
            <a:pPr algn="just">
              <a:buFont typeface="Wingdings" panose="05000000000000000000" pitchFamily="2" charset="2"/>
              <a:buChar char="Ø"/>
            </a:pPr>
            <a:r>
              <a:rPr lang="en-US" dirty="0"/>
              <a:t>the autoencoder is said to be </a:t>
            </a:r>
            <a:r>
              <a:rPr lang="en-US" i="1" dirty="0">
                <a:solidFill>
                  <a:srgbClr val="262BF2"/>
                </a:solidFill>
              </a:rPr>
              <a:t>undercomplete</a:t>
            </a:r>
            <a:r>
              <a:rPr lang="en-US" dirty="0"/>
              <a:t>. </a:t>
            </a:r>
          </a:p>
          <a:p>
            <a:pPr algn="just">
              <a:buFont typeface="Wingdings" panose="05000000000000000000" pitchFamily="2" charset="2"/>
              <a:buChar char="Ø"/>
            </a:pPr>
            <a:r>
              <a:rPr lang="en-US" dirty="0"/>
              <a:t>An </a:t>
            </a:r>
            <a:r>
              <a:rPr lang="en-US" i="1" dirty="0">
                <a:solidFill>
                  <a:srgbClr val="262BF2"/>
                </a:solidFill>
              </a:rPr>
              <a:t>undercomplete</a:t>
            </a:r>
            <a:r>
              <a:rPr lang="en-US" dirty="0"/>
              <a:t> autoencoder cannot trivially copy its inputs to the codings, </a:t>
            </a:r>
          </a:p>
          <a:p>
            <a:pPr algn="just">
              <a:buFont typeface="Wingdings" panose="05000000000000000000" pitchFamily="2" charset="2"/>
              <a:buChar char="Ø"/>
            </a:pPr>
            <a:r>
              <a:rPr lang="en-US" dirty="0"/>
              <a:t>yet it must find a way to output a copy of its inputs. </a:t>
            </a:r>
          </a:p>
          <a:p>
            <a:pPr algn="just">
              <a:buFont typeface="Wingdings" panose="05000000000000000000" pitchFamily="2" charset="2"/>
              <a:buChar char="Ø"/>
            </a:pPr>
            <a:r>
              <a:rPr lang="en-US" dirty="0"/>
              <a:t>Thus, it is </a:t>
            </a:r>
            <a:r>
              <a:rPr lang="en-US" dirty="0">
                <a:solidFill>
                  <a:srgbClr val="262BF2"/>
                </a:solidFill>
              </a:rPr>
              <a:t>forced to learn</a:t>
            </a:r>
            <a:r>
              <a:rPr lang="en-US" dirty="0"/>
              <a:t> the most important features in the input data (and drop the unimportant ones).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29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Performing PCA with an Undercomplete Linear Autoencoder</a:t>
            </a:r>
            <a:endParaRPr lang="en-US" sz="23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If the autoencoder uses only linear activations and </a:t>
            </a:r>
          </a:p>
          <a:p>
            <a:pPr algn="just">
              <a:buFont typeface="Wingdings" panose="05000000000000000000" pitchFamily="2" charset="2"/>
              <a:buChar char="Ø"/>
            </a:pPr>
            <a:r>
              <a:rPr lang="en-US" dirty="0"/>
              <a:t>the cost function is the mean squared error (MSE), </a:t>
            </a:r>
          </a:p>
          <a:p>
            <a:pPr algn="just">
              <a:buFont typeface="Wingdings" panose="05000000000000000000" pitchFamily="2" charset="2"/>
              <a:buChar char="Ø"/>
            </a:pPr>
            <a:r>
              <a:rPr lang="en-US" dirty="0"/>
              <a:t>then it ends up performing </a:t>
            </a:r>
            <a:r>
              <a:rPr lang="en-US" i="1" dirty="0">
                <a:solidFill>
                  <a:srgbClr val="262BF2"/>
                </a:solidFill>
              </a:rPr>
              <a:t>Principal Component Analysis</a:t>
            </a:r>
            <a:r>
              <a:rPr lang="en-US" dirty="0"/>
              <a:t> (PCA).</a:t>
            </a:r>
          </a:p>
          <a:p>
            <a:pPr algn="just">
              <a:buFont typeface="Wingdings" panose="05000000000000000000" pitchFamily="2" charset="2"/>
              <a:buChar char="Ø"/>
            </a:pPr>
            <a:r>
              <a:rPr lang="en-US" dirty="0">
                <a:solidFill>
                  <a:srgbClr val="262BF2"/>
                </a:solidFill>
              </a:rPr>
              <a:t>See exercise</a:t>
            </a:r>
            <a:r>
              <a:rPr lang="en-US" dirty="0"/>
              <a:t>: “</a:t>
            </a:r>
            <a:r>
              <a:rPr lang="en-US" sz="2000" dirty="0"/>
              <a:t>PCA with a linear Autoencoder”</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258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Stacked Autoencoders</a:t>
            </a:r>
            <a:endParaRPr lang="en-US" sz="23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Autoencoders can have multiple hidden layers: </a:t>
            </a:r>
          </a:p>
          <a:p>
            <a:pPr lvl="1" algn="just">
              <a:buFont typeface="Wingdings" panose="05000000000000000000" pitchFamily="2" charset="2"/>
              <a:buChar char="Ø"/>
            </a:pPr>
            <a:r>
              <a:rPr lang="en-US" dirty="0"/>
              <a:t>in this case they are called </a:t>
            </a:r>
            <a:r>
              <a:rPr lang="en-US" b="1" i="1" dirty="0">
                <a:solidFill>
                  <a:srgbClr val="262BF2"/>
                </a:solidFill>
              </a:rPr>
              <a:t>stacked autoencoders</a:t>
            </a:r>
            <a:r>
              <a:rPr lang="en-US" dirty="0"/>
              <a:t> (or </a:t>
            </a:r>
            <a:r>
              <a:rPr lang="en-US" b="1" i="1" dirty="0">
                <a:solidFill>
                  <a:srgbClr val="262BF2"/>
                </a:solidFill>
              </a:rPr>
              <a:t>deep autoencoders</a:t>
            </a:r>
            <a:r>
              <a:rPr lang="en-US" dirty="0"/>
              <a:t>). </a:t>
            </a:r>
          </a:p>
          <a:p>
            <a:pPr algn="just">
              <a:buFont typeface="Wingdings" panose="05000000000000000000" pitchFamily="2" charset="2"/>
              <a:buChar char="Ø"/>
            </a:pPr>
            <a:r>
              <a:rPr lang="en-US" dirty="0"/>
              <a:t>Adding more layers helps the autoencoder learn more complex codings. </a:t>
            </a:r>
          </a:p>
          <a:p>
            <a:pPr algn="just">
              <a:buFont typeface="Wingdings" panose="05000000000000000000" pitchFamily="2" charset="2"/>
              <a:buChar char="Ø"/>
            </a:pPr>
            <a:r>
              <a:rPr lang="en-US" dirty="0"/>
              <a:t>That said, one must be careful not to make the autoencoder too powerful:</a:t>
            </a:r>
          </a:p>
          <a:p>
            <a:pPr lvl="1" algn="just">
              <a:buFont typeface="Wingdings" panose="05000000000000000000" pitchFamily="2" charset="2"/>
              <a:buChar char="Ø"/>
            </a:pPr>
            <a:r>
              <a:rPr lang="en-US" dirty="0"/>
              <a:t>Imagine an encoder so powerful that it just learns to map each input to a single arbitrary number (and the decoder learns the reverse mapping). </a:t>
            </a:r>
          </a:p>
          <a:p>
            <a:pPr lvl="1" algn="just">
              <a:buFont typeface="Wingdings" panose="05000000000000000000" pitchFamily="2" charset="2"/>
              <a:buChar char="Ø"/>
            </a:pPr>
            <a:r>
              <a:rPr lang="en-US" dirty="0"/>
              <a:t>Obviously such an autoencoder will reconstruct the training data perfectly, </a:t>
            </a:r>
          </a:p>
          <a:p>
            <a:pPr lvl="1" algn="just">
              <a:buFont typeface="Wingdings" panose="05000000000000000000" pitchFamily="2" charset="2"/>
              <a:buChar char="Ø"/>
            </a:pPr>
            <a:r>
              <a:rPr lang="en-US" dirty="0"/>
              <a:t>but it will not have learned any useful data representation in the process (and it is unlikely to generalize well to new instances).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670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 Stacked Autoencoders</a:t>
            </a:r>
            <a:endParaRPr lang="en-US" sz="2300" dirty="0">
              <a:solidFill>
                <a:srgbClr val="09064E"/>
              </a:solidFill>
            </a:endParaRPr>
          </a:p>
        </p:txBody>
      </p:sp>
      <p:sp>
        <p:nvSpPr>
          <p:cNvPr id="3" name="Content Placeholder 2"/>
          <p:cNvSpPr>
            <a:spLocks noGrp="1"/>
          </p:cNvSpPr>
          <p:nvPr>
            <p:ph idx="1"/>
          </p:nvPr>
        </p:nvSpPr>
        <p:spPr>
          <a:xfrm>
            <a:off x="66880" y="520846"/>
            <a:ext cx="8798859" cy="5843124"/>
          </a:xfrm>
        </p:spPr>
        <p:txBody>
          <a:bodyPr>
            <a:normAutofit/>
          </a:bodyPr>
          <a:lstStyle/>
          <a:p>
            <a:pPr algn="just">
              <a:buFont typeface="Wingdings" panose="05000000000000000000" pitchFamily="2" charset="2"/>
              <a:buChar char="Ø"/>
            </a:pPr>
            <a:r>
              <a:rPr lang="en-US" dirty="0"/>
              <a:t>The architecture of a stacked autoencoder is typically symmetrical with regard to the central hidden layer (the coding layer). </a:t>
            </a:r>
          </a:p>
          <a:p>
            <a:pPr algn="just">
              <a:buFont typeface="Wingdings" panose="05000000000000000000" pitchFamily="2" charset="2"/>
              <a:buChar char="Ø"/>
            </a:pPr>
            <a:r>
              <a:rPr lang="en-US" dirty="0"/>
              <a:t>To put it simply, it looks like an hourglass - </a:t>
            </a:r>
          </a:p>
          <a:p>
            <a:pPr algn="just">
              <a:buFont typeface="Wingdings" panose="05000000000000000000" pitchFamily="2" charset="2"/>
              <a:buChar char="Ø"/>
            </a:pPr>
            <a:r>
              <a:rPr lang="en-US" dirty="0"/>
              <a:t>For example, an autoencoder for MNIST may </a:t>
            </a:r>
          </a:p>
          <a:p>
            <a:pPr lvl="1" algn="just">
              <a:buFont typeface="Wingdings" panose="05000000000000000000" pitchFamily="2" charset="2"/>
              <a:buChar char="Ø"/>
            </a:pPr>
            <a:r>
              <a:rPr lang="en-US" dirty="0"/>
              <a:t>have 784 inputs, </a:t>
            </a:r>
          </a:p>
          <a:p>
            <a:pPr lvl="1" algn="just">
              <a:buFont typeface="Wingdings" panose="05000000000000000000" pitchFamily="2" charset="2"/>
              <a:buChar char="Ø"/>
            </a:pPr>
            <a:r>
              <a:rPr lang="en-US" dirty="0"/>
              <a:t>followed by a hidden layer with 100 neurons, </a:t>
            </a:r>
          </a:p>
          <a:p>
            <a:pPr lvl="1" algn="just">
              <a:buFont typeface="Wingdings" panose="05000000000000000000" pitchFamily="2" charset="2"/>
              <a:buChar char="Ø"/>
            </a:pPr>
            <a:r>
              <a:rPr lang="en-US" dirty="0"/>
              <a:t>then a central hidden layer of 30 neurons, </a:t>
            </a:r>
          </a:p>
          <a:p>
            <a:pPr lvl="1" algn="just">
              <a:buFont typeface="Wingdings" panose="05000000000000000000" pitchFamily="2" charset="2"/>
              <a:buChar char="Ø"/>
            </a:pPr>
            <a:r>
              <a:rPr lang="en-US" dirty="0"/>
              <a:t>then another hidden layer with 100 neurons, and </a:t>
            </a:r>
          </a:p>
          <a:p>
            <a:pPr lvl="1" algn="just">
              <a:buFont typeface="Wingdings" panose="05000000000000000000" pitchFamily="2" charset="2"/>
              <a:buChar char="Ø"/>
            </a:pPr>
            <a:r>
              <a:rPr lang="en-US" dirty="0"/>
              <a:t>an output layer with 784 neurons. </a:t>
            </a:r>
          </a:p>
          <a:p>
            <a:pPr algn="just">
              <a:buFont typeface="Wingdings" panose="05000000000000000000" pitchFamily="2" charset="2"/>
              <a:buChar char="Ø"/>
            </a:pPr>
            <a:r>
              <a:rPr lang="en-US" dirty="0"/>
              <a:t>This stacked autoencoder is represented in </a:t>
            </a:r>
            <a:r>
              <a:rPr lang="en-US" dirty="0">
                <a:solidFill>
                  <a:srgbClr val="262BF2"/>
                </a:solidFill>
              </a:rPr>
              <a:t>Figure 3</a:t>
            </a:r>
            <a:r>
              <a:rPr lang="en-US" dirty="0"/>
              <a:t> (next slide).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412D5BE2-19FA-4764-8A67-1DF3B5D9C528}"/>
              </a:ext>
            </a:extLst>
          </p:cNvPr>
          <p:cNvPicPr>
            <a:picLocks noChangeAspect="1"/>
          </p:cNvPicPr>
          <p:nvPr/>
        </p:nvPicPr>
        <p:blipFill>
          <a:blip r:embed="rId3"/>
          <a:stretch>
            <a:fillRect/>
          </a:stretch>
        </p:blipFill>
        <p:spPr>
          <a:xfrm>
            <a:off x="6817659" y="1442245"/>
            <a:ext cx="800414" cy="1157287"/>
          </a:xfrm>
          <a:prstGeom prst="rect">
            <a:avLst/>
          </a:prstGeom>
        </p:spPr>
      </p:pic>
    </p:spTree>
    <p:extLst>
      <p:ext uri="{BB962C8B-B14F-4D97-AF65-F5344CB8AC3E}">
        <p14:creationId xmlns:p14="http://schemas.microsoft.com/office/powerpoint/2010/main" val="25281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 Stacked Autoencoders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a:extLst>
              <a:ext uri="{FF2B5EF4-FFF2-40B4-BE49-F238E27FC236}">
                <a16:creationId xmlns:a16="http://schemas.microsoft.com/office/drawing/2014/main" id="{B0715DBD-1E4D-44CC-957D-E899A5CFF667}"/>
              </a:ext>
            </a:extLst>
          </p:cNvPr>
          <p:cNvGrpSpPr/>
          <p:nvPr/>
        </p:nvGrpSpPr>
        <p:grpSpPr>
          <a:xfrm>
            <a:off x="247781" y="690439"/>
            <a:ext cx="8382000" cy="5310451"/>
            <a:chOff x="247781" y="690439"/>
            <a:chExt cx="8382000" cy="5310451"/>
          </a:xfrm>
        </p:grpSpPr>
        <p:pic>
          <p:nvPicPr>
            <p:cNvPr id="6" name="Picture 5">
              <a:extLst>
                <a:ext uri="{FF2B5EF4-FFF2-40B4-BE49-F238E27FC236}">
                  <a16:creationId xmlns:a16="http://schemas.microsoft.com/office/drawing/2014/main" id="{3584338D-059D-44C0-8FF5-D2401F1B118D}"/>
                </a:ext>
              </a:extLst>
            </p:cNvPr>
            <p:cNvPicPr>
              <a:picLocks noChangeAspect="1"/>
            </p:cNvPicPr>
            <p:nvPr/>
          </p:nvPicPr>
          <p:blipFill>
            <a:blip r:embed="rId3"/>
            <a:stretch>
              <a:fillRect/>
            </a:stretch>
          </p:blipFill>
          <p:spPr>
            <a:xfrm>
              <a:off x="914400" y="690439"/>
              <a:ext cx="7715381" cy="4791399"/>
            </a:xfrm>
            <a:prstGeom prst="rect">
              <a:avLst/>
            </a:prstGeom>
          </p:spPr>
        </p:pic>
        <p:sp>
          <p:nvSpPr>
            <p:cNvPr id="11" name="TextBox 10">
              <a:extLst>
                <a:ext uri="{FF2B5EF4-FFF2-40B4-BE49-F238E27FC236}">
                  <a16:creationId xmlns:a16="http://schemas.microsoft.com/office/drawing/2014/main" id="{D38ED555-E257-43EA-A074-1EF5EEBE0569}"/>
                </a:ext>
              </a:extLst>
            </p:cNvPr>
            <p:cNvSpPr txBox="1"/>
            <p:nvPr/>
          </p:nvSpPr>
          <p:spPr>
            <a:xfrm>
              <a:off x="247781" y="5600780"/>
              <a:ext cx="4572000" cy="400110"/>
            </a:xfrm>
            <a:prstGeom prst="rect">
              <a:avLst/>
            </a:prstGeom>
            <a:noFill/>
          </p:spPr>
          <p:txBody>
            <a:bodyPr wrap="square">
              <a:spAutoFit/>
            </a:bodyPr>
            <a:lstStyle/>
            <a:p>
              <a:r>
                <a:rPr lang="en-US" sz="2000" b="1" dirty="0"/>
                <a:t>Figure 3</a:t>
              </a:r>
              <a:r>
                <a:rPr lang="en-US" dirty="0"/>
                <a:t>: </a:t>
              </a:r>
              <a:r>
                <a:rPr lang="en-US" sz="2000" dirty="0"/>
                <a:t>Stacked autoencoder.</a:t>
              </a:r>
            </a:p>
          </p:txBody>
        </p:sp>
      </p:grpSp>
      <p:sp>
        <p:nvSpPr>
          <p:cNvPr id="13" name="Content Placeholder 2">
            <a:extLst>
              <a:ext uri="{FF2B5EF4-FFF2-40B4-BE49-F238E27FC236}">
                <a16:creationId xmlns:a16="http://schemas.microsoft.com/office/drawing/2014/main" id="{725834E7-A655-434D-B75D-F2AA30CBFFDF}"/>
              </a:ext>
            </a:extLst>
          </p:cNvPr>
          <p:cNvSpPr>
            <a:spLocks noGrp="1"/>
          </p:cNvSpPr>
          <p:nvPr>
            <p:ph idx="1"/>
          </p:nvPr>
        </p:nvSpPr>
        <p:spPr>
          <a:xfrm>
            <a:off x="152400" y="6167561"/>
            <a:ext cx="8798859" cy="400110"/>
          </a:xfrm>
        </p:spPr>
        <p:txBody>
          <a:bodyPr>
            <a:normAutofit lnSpcReduction="10000"/>
          </a:bodyPr>
          <a:lstStyle/>
          <a:p>
            <a:pPr algn="just">
              <a:buFont typeface="Wingdings" panose="05000000000000000000" pitchFamily="2" charset="2"/>
              <a:buChar char="Ø"/>
            </a:pPr>
            <a:r>
              <a:rPr lang="en-US" dirty="0">
                <a:solidFill>
                  <a:srgbClr val="262BF2"/>
                </a:solidFill>
              </a:rPr>
              <a:t>See exercise</a:t>
            </a:r>
            <a:r>
              <a:rPr lang="en-US" dirty="0"/>
              <a:t>: </a:t>
            </a:r>
            <a:r>
              <a:rPr lang="en-US" sz="1800" dirty="0"/>
              <a:t>Implementing a Stacked Autoencoder Using </a:t>
            </a:r>
            <a:r>
              <a:rPr lang="en-US" sz="1800" dirty="0" err="1"/>
              <a:t>Keras</a:t>
            </a:r>
            <a:r>
              <a:rPr lang="en-US" sz="1800" dirty="0"/>
              <a:t>.</a:t>
            </a:r>
            <a:endParaRPr lang="en-US" dirty="0"/>
          </a:p>
        </p:txBody>
      </p:sp>
    </p:spTree>
    <p:extLst>
      <p:ext uri="{BB962C8B-B14F-4D97-AF65-F5344CB8AC3E}">
        <p14:creationId xmlns:p14="http://schemas.microsoft.com/office/powerpoint/2010/main" val="340446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Unsupervised Pretraining Using Stacked Autoencoders</a:t>
            </a:r>
            <a:endParaRPr lang="en-US" sz="23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If we are tackling a complex supervised task but we do not have a lot of labeled training data, </a:t>
            </a:r>
          </a:p>
          <a:p>
            <a:pPr algn="just">
              <a:buFont typeface="Wingdings" panose="05000000000000000000" pitchFamily="2" charset="2"/>
              <a:buChar char="Ø"/>
            </a:pPr>
            <a:r>
              <a:rPr lang="en-US" dirty="0"/>
              <a:t>one solution is to find a neural network that performs a similar task and reuse its lower layers. </a:t>
            </a:r>
          </a:p>
          <a:p>
            <a:pPr algn="just">
              <a:buFont typeface="Wingdings" panose="05000000000000000000" pitchFamily="2" charset="2"/>
              <a:buChar char="Ø"/>
            </a:pPr>
            <a:r>
              <a:rPr lang="en-US" dirty="0"/>
              <a:t>This makes it possible to train a high-performance model using little training data because your neural network won’t have to learn all the low-level features; </a:t>
            </a:r>
          </a:p>
          <a:p>
            <a:pPr algn="just">
              <a:buFont typeface="Wingdings" panose="05000000000000000000" pitchFamily="2" charset="2"/>
              <a:buChar char="Ø"/>
            </a:pPr>
            <a:r>
              <a:rPr lang="en-US" dirty="0"/>
              <a:t>it will just reuse the feature detectors learned by the existing network.</a:t>
            </a:r>
          </a:p>
          <a:p>
            <a:pPr algn="just">
              <a:buFont typeface="Wingdings" panose="05000000000000000000" pitchFamily="2" charset="2"/>
              <a:buChar char="Ø"/>
            </a:pPr>
            <a:r>
              <a:rPr lang="en-US" dirty="0"/>
              <a:t>Similarly, if you have a large dataset but most of it is unlabeled, you can first train a stacked autoencoder using all the data, </a:t>
            </a:r>
          </a:p>
          <a:p>
            <a:pPr algn="just">
              <a:buFont typeface="Wingdings" panose="05000000000000000000" pitchFamily="2" charset="2"/>
              <a:buChar char="Ø"/>
            </a:pPr>
            <a:r>
              <a:rPr lang="en-US" dirty="0"/>
              <a:t>then reuse the lower layers to create a neural network for your actual task and train it using the labeled data.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3001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 Unsupervised Pretraining Using Stacked Autoencoders</a:t>
            </a:r>
            <a:endParaRPr lang="en-US" sz="2300" dirty="0">
              <a:solidFill>
                <a:srgbClr val="09064E"/>
              </a:solidFill>
            </a:endParaRPr>
          </a:p>
        </p:txBody>
      </p:sp>
      <p:sp>
        <p:nvSpPr>
          <p:cNvPr id="3" name="Content Placeholder 2"/>
          <p:cNvSpPr>
            <a:spLocks noGrp="1"/>
          </p:cNvSpPr>
          <p:nvPr>
            <p:ph idx="1"/>
          </p:nvPr>
        </p:nvSpPr>
        <p:spPr>
          <a:xfrm>
            <a:off x="152400" y="628795"/>
            <a:ext cx="8798859" cy="1652121"/>
          </a:xfrm>
        </p:spPr>
        <p:txBody>
          <a:bodyPr>
            <a:normAutofit fontScale="92500" lnSpcReduction="20000"/>
          </a:bodyPr>
          <a:lstStyle/>
          <a:p>
            <a:pPr algn="just">
              <a:buFont typeface="Wingdings" panose="05000000000000000000" pitchFamily="2" charset="2"/>
              <a:buChar char="Ø"/>
            </a:pPr>
            <a:r>
              <a:rPr lang="en-US" dirty="0"/>
              <a:t>For example, </a:t>
            </a:r>
            <a:r>
              <a:rPr lang="en-US" dirty="0">
                <a:solidFill>
                  <a:srgbClr val="262BF2"/>
                </a:solidFill>
              </a:rPr>
              <a:t>Figure 6</a:t>
            </a:r>
            <a:r>
              <a:rPr lang="en-US" dirty="0"/>
              <a:t> shows how to use a stacked autoencoder to perform unsupervised pretraining for a classification neural network. </a:t>
            </a:r>
          </a:p>
          <a:p>
            <a:pPr algn="just">
              <a:buFont typeface="Wingdings" panose="05000000000000000000" pitchFamily="2" charset="2"/>
              <a:buChar char="Ø"/>
            </a:pPr>
            <a:r>
              <a:rPr lang="en-US" dirty="0"/>
              <a:t>When training the classifier, if we really don’t have much labeled training data, we may want to freeze the pretrained layers (at least the lower ones).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a:extLst>
              <a:ext uri="{FF2B5EF4-FFF2-40B4-BE49-F238E27FC236}">
                <a16:creationId xmlns:a16="http://schemas.microsoft.com/office/drawing/2014/main" id="{D945015C-2831-4498-8E0A-284B798D0E92}"/>
              </a:ext>
            </a:extLst>
          </p:cNvPr>
          <p:cNvGrpSpPr/>
          <p:nvPr/>
        </p:nvGrpSpPr>
        <p:grpSpPr>
          <a:xfrm>
            <a:off x="147320" y="1935955"/>
            <a:ext cx="8733659" cy="4877127"/>
            <a:chOff x="147320" y="1935955"/>
            <a:chExt cx="8733659" cy="4877127"/>
          </a:xfrm>
        </p:grpSpPr>
        <p:pic>
          <p:nvPicPr>
            <p:cNvPr id="9" name="Picture 8">
              <a:extLst>
                <a:ext uri="{FF2B5EF4-FFF2-40B4-BE49-F238E27FC236}">
                  <a16:creationId xmlns:a16="http://schemas.microsoft.com/office/drawing/2014/main" id="{35A60C91-404B-4CD1-86AC-86AD4A558D26}"/>
                </a:ext>
              </a:extLst>
            </p:cNvPr>
            <p:cNvPicPr>
              <a:picLocks noChangeAspect="1"/>
            </p:cNvPicPr>
            <p:nvPr/>
          </p:nvPicPr>
          <p:blipFill>
            <a:blip r:embed="rId3"/>
            <a:stretch>
              <a:fillRect/>
            </a:stretch>
          </p:blipFill>
          <p:spPr>
            <a:xfrm>
              <a:off x="1825163" y="1935955"/>
              <a:ext cx="7055816" cy="4278959"/>
            </a:xfrm>
            <a:prstGeom prst="rect">
              <a:avLst/>
            </a:prstGeom>
          </p:spPr>
        </p:pic>
        <p:sp>
          <p:nvSpPr>
            <p:cNvPr id="11" name="TextBox 10">
              <a:extLst>
                <a:ext uri="{FF2B5EF4-FFF2-40B4-BE49-F238E27FC236}">
                  <a16:creationId xmlns:a16="http://schemas.microsoft.com/office/drawing/2014/main" id="{C8B44B45-CB0A-4C18-82A9-329875C91366}"/>
                </a:ext>
              </a:extLst>
            </p:cNvPr>
            <p:cNvSpPr txBox="1"/>
            <p:nvPr/>
          </p:nvSpPr>
          <p:spPr>
            <a:xfrm>
              <a:off x="147320" y="6443750"/>
              <a:ext cx="8570258" cy="369332"/>
            </a:xfrm>
            <a:prstGeom prst="rect">
              <a:avLst/>
            </a:prstGeom>
            <a:noFill/>
          </p:spPr>
          <p:txBody>
            <a:bodyPr wrap="square">
              <a:spAutoFit/>
            </a:bodyPr>
            <a:lstStyle/>
            <a:p>
              <a:r>
                <a:rPr lang="en-US" b="1" dirty="0"/>
                <a:t>Figure 6</a:t>
              </a:r>
              <a:r>
                <a:rPr lang="en-US" dirty="0"/>
                <a:t>: Unsupervised pretraining using autoencoders.</a:t>
              </a:r>
            </a:p>
          </p:txBody>
        </p:sp>
      </p:grpSp>
    </p:spTree>
    <p:extLst>
      <p:ext uri="{BB962C8B-B14F-4D97-AF65-F5344CB8AC3E}">
        <p14:creationId xmlns:p14="http://schemas.microsoft.com/office/powerpoint/2010/main" val="226290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2300" b="1" dirty="0">
                <a:solidFill>
                  <a:srgbClr val="09064E"/>
                </a:solidFill>
              </a:rPr>
              <a:t>… Unsupervised Pretraining Using Stacked Autoencoders</a:t>
            </a:r>
            <a:endParaRPr lang="en-US" sz="23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There is nothing special about the implementation: </a:t>
            </a:r>
          </a:p>
          <a:p>
            <a:pPr lvl="1" algn="just">
              <a:buFont typeface="Wingdings" panose="05000000000000000000" pitchFamily="2" charset="2"/>
              <a:buChar char="Ø"/>
            </a:pPr>
            <a:r>
              <a:rPr lang="en-US" dirty="0"/>
              <a:t>just train an autoencoder using all the training data (labeled plus unlabeled), </a:t>
            </a:r>
          </a:p>
          <a:p>
            <a:pPr lvl="1" algn="just">
              <a:buFont typeface="Wingdings" panose="05000000000000000000" pitchFamily="2" charset="2"/>
              <a:buChar char="Ø"/>
            </a:pPr>
            <a:r>
              <a:rPr lang="en-US" dirty="0"/>
              <a:t>then reuse its encoder layers to create a new neural network.</a:t>
            </a:r>
          </a:p>
          <a:p>
            <a:pPr algn="just">
              <a:buFont typeface="Wingdings" panose="05000000000000000000" pitchFamily="2" charset="2"/>
              <a:buChar char="Ø"/>
            </a:pPr>
            <a:r>
              <a:rPr lang="en-US" dirty="0"/>
              <a:t>Having plenty of unlabeled data and little labeled data is common. </a:t>
            </a:r>
          </a:p>
          <a:p>
            <a:pPr algn="just">
              <a:buFont typeface="Wingdings" panose="05000000000000000000" pitchFamily="2" charset="2"/>
              <a:buChar char="Ø"/>
            </a:pPr>
            <a:r>
              <a:rPr lang="en-US" dirty="0"/>
              <a:t>Building a large unlabeled dataset is often cheap (e.g., a simple script can download millions of images off the internet), </a:t>
            </a:r>
          </a:p>
          <a:p>
            <a:pPr algn="just">
              <a:buFont typeface="Wingdings" panose="05000000000000000000" pitchFamily="2" charset="2"/>
              <a:buChar char="Ø"/>
            </a:pPr>
            <a:r>
              <a:rPr lang="en-US" dirty="0"/>
              <a:t>but labeling those images (e.g., classifying them as cute or not) can usually be done reliably only by humans. </a:t>
            </a:r>
          </a:p>
          <a:p>
            <a:pPr algn="just">
              <a:buFont typeface="Wingdings" panose="05000000000000000000" pitchFamily="2" charset="2"/>
              <a:buChar char="Ø"/>
            </a:pPr>
            <a:r>
              <a:rPr lang="en-US" dirty="0"/>
              <a:t>Labeling instances is time consuming and costly, so it’s normal to have only a few thousand human-labeled instances.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7604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Autoencoders and GANs</a:t>
            </a:r>
            <a:endParaRPr lang="en-US" sz="3200" dirty="0">
              <a:solidFill>
                <a:srgbClr val="09064E"/>
              </a:solidFill>
            </a:endParaRPr>
          </a:p>
        </p:txBody>
      </p:sp>
      <p:sp>
        <p:nvSpPr>
          <p:cNvPr id="3" name="Content Placeholder 2"/>
          <p:cNvSpPr>
            <a:spLocks noGrp="1"/>
          </p:cNvSpPr>
          <p:nvPr>
            <p:ph idx="1"/>
          </p:nvPr>
        </p:nvSpPr>
        <p:spPr>
          <a:xfrm>
            <a:off x="152400" y="762000"/>
            <a:ext cx="8798859" cy="5791200"/>
          </a:xfrm>
        </p:spPr>
        <p:txBody>
          <a:bodyPr>
            <a:normAutofit lnSpcReduction="10000"/>
          </a:bodyPr>
          <a:lstStyle/>
          <a:p>
            <a:pPr algn="just"/>
            <a:r>
              <a:rPr lang="en-US" dirty="0">
                <a:solidFill>
                  <a:srgbClr val="262BF2"/>
                </a:solidFill>
              </a:rPr>
              <a:t>Autoencoders</a:t>
            </a:r>
            <a:r>
              <a:rPr lang="en-US" dirty="0"/>
              <a:t> are artificial neural networks capable of learning </a:t>
            </a:r>
            <a:r>
              <a:rPr lang="en-US" dirty="0">
                <a:solidFill>
                  <a:srgbClr val="262BF2"/>
                </a:solidFill>
              </a:rPr>
              <a:t>dense representations</a:t>
            </a:r>
            <a:r>
              <a:rPr lang="en-US" dirty="0"/>
              <a:t> of the input data, called </a:t>
            </a:r>
            <a:r>
              <a:rPr lang="en-US" dirty="0">
                <a:solidFill>
                  <a:srgbClr val="C00000"/>
                </a:solidFill>
              </a:rPr>
              <a:t>latent representations or codings</a:t>
            </a:r>
            <a:r>
              <a:rPr lang="en-US" dirty="0"/>
              <a:t>, without any supervision (i.e., the training set is unlabeled). </a:t>
            </a:r>
          </a:p>
          <a:p>
            <a:pPr algn="just"/>
            <a:r>
              <a:rPr lang="en-US" dirty="0"/>
              <a:t>These codings typically have a much lower dimensionality than the input data, making autoencoders useful for </a:t>
            </a:r>
            <a:r>
              <a:rPr lang="en-US" dirty="0">
                <a:solidFill>
                  <a:srgbClr val="262BF2"/>
                </a:solidFill>
              </a:rPr>
              <a:t>dimensionality reduction</a:t>
            </a:r>
            <a:r>
              <a:rPr lang="en-US" dirty="0"/>
              <a:t>, especially for </a:t>
            </a:r>
            <a:r>
              <a:rPr lang="en-US" dirty="0">
                <a:solidFill>
                  <a:srgbClr val="262BF2"/>
                </a:solidFill>
              </a:rPr>
              <a:t>visualization</a:t>
            </a:r>
            <a:r>
              <a:rPr lang="en-US" dirty="0"/>
              <a:t> purposes. </a:t>
            </a:r>
          </a:p>
          <a:p>
            <a:pPr algn="just"/>
            <a:r>
              <a:rPr lang="en-US" dirty="0"/>
              <a:t>Autoencoders also act as </a:t>
            </a:r>
            <a:r>
              <a:rPr lang="en-US" dirty="0">
                <a:solidFill>
                  <a:srgbClr val="262BF2"/>
                </a:solidFill>
              </a:rPr>
              <a:t>feature detectors</a:t>
            </a:r>
            <a:r>
              <a:rPr lang="en-US" dirty="0"/>
              <a:t>, and they can be used for unsupervised pretraining of deep neural networks. </a:t>
            </a:r>
          </a:p>
          <a:p>
            <a:pPr algn="just"/>
            <a:r>
              <a:rPr lang="en-US" dirty="0"/>
              <a:t>Lastly, some autoencoders are </a:t>
            </a:r>
            <a:r>
              <a:rPr lang="en-US" dirty="0">
                <a:solidFill>
                  <a:srgbClr val="262BF2"/>
                </a:solidFill>
              </a:rPr>
              <a:t>generative models</a:t>
            </a:r>
            <a:r>
              <a:rPr lang="en-US" dirty="0"/>
              <a:t>: </a:t>
            </a:r>
          </a:p>
          <a:p>
            <a:pPr lvl="1" algn="just"/>
            <a:r>
              <a:rPr lang="en-US" dirty="0"/>
              <a:t>they are capable of randomly generating new data that looks very similar to the training data. </a:t>
            </a:r>
          </a:p>
          <a:p>
            <a:pPr lvl="1" algn="just"/>
            <a:r>
              <a:rPr lang="en-US" dirty="0"/>
              <a:t>For example, you could train an autoencoder on pictures of faces, and it would then be able to generate new faces. </a:t>
            </a:r>
          </a:p>
          <a:p>
            <a:pPr lvl="1" algn="just"/>
            <a:r>
              <a:rPr lang="en-US" dirty="0"/>
              <a:t>However, the generated images are usually fuzzy and not entirely realistic.</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08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Tying Weights</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28795"/>
                <a:ext cx="8798859" cy="6092680"/>
              </a:xfrm>
            </p:spPr>
            <p:txBody>
              <a:bodyPr>
                <a:normAutofit fontScale="92500" lnSpcReduction="10000"/>
              </a:bodyPr>
              <a:lstStyle/>
              <a:p>
                <a:pPr algn="just">
                  <a:buFont typeface="Wingdings" panose="05000000000000000000" pitchFamily="2" charset="2"/>
                  <a:buChar char="Ø"/>
                </a:pPr>
                <a:r>
                  <a:rPr lang="en-US" dirty="0"/>
                  <a:t>When an autoencoder is neatly symmetrical (like the one in the </a:t>
                </a:r>
                <a:r>
                  <a:rPr lang="en-US" dirty="0">
                    <a:solidFill>
                      <a:srgbClr val="262BF2"/>
                    </a:solidFill>
                  </a:rPr>
                  <a:t>exercise</a:t>
                </a:r>
                <a:r>
                  <a:rPr lang="en-US" dirty="0"/>
                  <a:t>), </a:t>
                </a:r>
                <a:r>
                  <a:rPr lang="en-US" dirty="0">
                    <a:solidFill>
                      <a:srgbClr val="00B050"/>
                    </a:solidFill>
                  </a:rPr>
                  <a:t>a common technique is to tie the weights of the decoder layers to the weights of the encoder layers </a:t>
                </a:r>
                <a:r>
                  <a:rPr lang="en-US" dirty="0">
                    <a:solidFill>
                      <a:srgbClr val="C00000"/>
                    </a:solidFill>
                  </a:rPr>
                  <a:t>(Excellent Idea!!!)</a:t>
                </a:r>
                <a:r>
                  <a:rPr lang="en-US" dirty="0"/>
                  <a:t>. </a:t>
                </a:r>
              </a:p>
              <a:p>
                <a:pPr algn="just">
                  <a:buFont typeface="Wingdings" panose="05000000000000000000" pitchFamily="2" charset="2"/>
                  <a:buChar char="Ø"/>
                </a:pPr>
                <a:r>
                  <a:rPr lang="en-US" dirty="0"/>
                  <a:t>This halves the number of weights in the model, </a:t>
                </a:r>
              </a:p>
              <a:p>
                <a:pPr algn="just">
                  <a:buFont typeface="Wingdings" panose="05000000000000000000" pitchFamily="2" charset="2"/>
                  <a:buChar char="Ø"/>
                </a:pPr>
                <a:r>
                  <a:rPr lang="en-US" dirty="0"/>
                  <a:t>speeding up training and </a:t>
                </a:r>
              </a:p>
              <a:p>
                <a:pPr algn="just">
                  <a:buFont typeface="Wingdings" panose="05000000000000000000" pitchFamily="2" charset="2"/>
                  <a:buChar char="Ø"/>
                </a:pPr>
                <a:r>
                  <a:rPr lang="en-US" dirty="0"/>
                  <a:t>limiting the risk of overfitting. </a:t>
                </a:r>
              </a:p>
              <a:p>
                <a:pPr algn="just">
                  <a:buFont typeface="Wingdings" panose="05000000000000000000" pitchFamily="2" charset="2"/>
                  <a:buChar char="Ø"/>
                </a:pPr>
                <a:r>
                  <a:rPr lang="en-US" dirty="0"/>
                  <a:t>Specifically, if the autoencoder has a total of </a:t>
                </a:r>
                <a:r>
                  <a:rPr lang="en-US" i="1" dirty="0"/>
                  <a:t>N</a:t>
                </a:r>
                <a:r>
                  <a:rPr lang="en-US" dirty="0"/>
                  <a:t> layers (not counting the input layer), and </a:t>
                </a:r>
              </a:p>
              <a:p>
                <a:pPr algn="just">
                  <a:buFont typeface="Wingdings" panose="05000000000000000000" pitchFamily="2" charset="2"/>
                  <a:buChar char="Ø"/>
                </a:pPr>
                <a:r>
                  <a:rPr lang="en-US" b="1" dirty="0"/>
                  <a:t>W</a:t>
                </a:r>
                <a:r>
                  <a:rPr lang="en-US" i="1" baseline="-25000" dirty="0"/>
                  <a:t>L</a:t>
                </a:r>
                <a:r>
                  <a:rPr lang="en-US" dirty="0"/>
                  <a:t> represents the connection weights of the </a:t>
                </a:r>
                <a:r>
                  <a:rPr lang="en-US" i="1" dirty="0"/>
                  <a:t>L</a:t>
                </a:r>
                <a:r>
                  <a:rPr lang="en-US" baseline="30000" dirty="0"/>
                  <a:t>th</a:t>
                </a:r>
                <a:r>
                  <a:rPr lang="en-US" dirty="0"/>
                  <a:t> layer (e.g., layer 1 is the first hidden layer, layer N/2 is the coding layer, and layer N is the output layer), </a:t>
                </a:r>
              </a:p>
              <a:p>
                <a:pPr algn="just">
                  <a:buFont typeface="Wingdings" panose="05000000000000000000" pitchFamily="2" charset="2"/>
                  <a:buChar char="Ø"/>
                </a:pPr>
                <a:r>
                  <a:rPr lang="en-US" dirty="0"/>
                  <a:t>then the decoder layer weights can be defined simply as: </a:t>
                </a:r>
                <a:r>
                  <a:rPr lang="en-US" b="1" dirty="0"/>
                  <a:t>W</a:t>
                </a:r>
                <a:r>
                  <a:rPr lang="en-US" baseline="-25000" dirty="0"/>
                  <a:t>N–L+1</a:t>
                </a:r>
                <a:r>
                  <a:rPr lang="en-US" dirty="0"/>
                  <a:t> = </a:t>
                </a:r>
                <a14:m>
                  <m:oMath xmlns:m="http://schemas.openxmlformats.org/officeDocument/2006/math">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𝐖</m:t>
                        </m:r>
                      </m:e>
                      <m:sub>
                        <m:r>
                          <a:rPr lang="en-US" b="0" i="1" smtClean="0">
                            <a:latin typeface="Cambria Math" panose="02040503050406030204" pitchFamily="18" charset="0"/>
                          </a:rPr>
                          <m:t>𝐿</m:t>
                        </m:r>
                      </m:sub>
                      <m:sup>
                        <m:r>
                          <m:rPr>
                            <m:sty m:val="p"/>
                          </m:rPr>
                          <a:rPr lang="en-US" b="0" i="0" smtClean="0">
                            <a:latin typeface="Cambria Math" panose="02040503050406030204" pitchFamily="18" charset="0"/>
                          </a:rPr>
                          <m:t>T</m:t>
                        </m:r>
                      </m:sup>
                    </m:sSubSup>
                  </m:oMath>
                </a14:m>
                <a:r>
                  <a:rPr lang="en-US" dirty="0"/>
                  <a:t> (with L = 1, 2, …, N/2). </a:t>
                </a:r>
              </a:p>
              <a:p>
                <a:pPr algn="just">
                  <a:buFont typeface="Wingdings" panose="05000000000000000000" pitchFamily="2" charset="2"/>
                  <a:buChar char="Ø"/>
                </a:pPr>
                <a:r>
                  <a:rPr lang="en-US" b="1" dirty="0">
                    <a:solidFill>
                      <a:srgbClr val="262BF2"/>
                    </a:solidFill>
                  </a:rPr>
                  <a:t>See exercise</a:t>
                </a:r>
                <a:r>
                  <a:rPr lang="en-US" dirty="0"/>
                  <a:t>: </a:t>
                </a:r>
                <a:r>
                  <a:rPr lang="en-US" sz="1700" dirty="0"/>
                  <a:t>Tying Weights</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28795"/>
                <a:ext cx="8798859" cy="6092680"/>
              </a:xfrm>
              <a:blipFill>
                <a:blip r:embed="rId3"/>
                <a:stretch>
                  <a:fillRect l="-208" t="-900" r="-6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705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Training One Autoencoder at a Time </a:t>
            </a:r>
            <a:endParaRPr lang="en-US" sz="3200" dirty="0">
              <a:solidFill>
                <a:srgbClr val="09064E"/>
              </a:solidFill>
            </a:endParaRPr>
          </a:p>
        </p:txBody>
      </p:sp>
      <p:sp>
        <p:nvSpPr>
          <p:cNvPr id="3" name="Content Placeholder 2"/>
          <p:cNvSpPr>
            <a:spLocks noGrp="1"/>
          </p:cNvSpPr>
          <p:nvPr>
            <p:ph idx="1"/>
          </p:nvPr>
        </p:nvSpPr>
        <p:spPr>
          <a:xfrm>
            <a:off x="152400" y="628795"/>
            <a:ext cx="8798859" cy="1123801"/>
          </a:xfrm>
        </p:spPr>
        <p:txBody>
          <a:bodyPr>
            <a:normAutofit fontScale="85000" lnSpcReduction="20000"/>
          </a:bodyPr>
          <a:lstStyle/>
          <a:p>
            <a:pPr algn="just">
              <a:buFont typeface="Wingdings" panose="05000000000000000000" pitchFamily="2" charset="2"/>
              <a:buChar char="Ø"/>
            </a:pPr>
            <a:r>
              <a:rPr lang="en-US" dirty="0"/>
              <a:t>Rather than training the whole stacked autoencoder in one go like we just did, it is possible to train one shallow autoencoder at a time, then stack all of them into a single stacked autoencoder (hence the name), as shown in </a:t>
            </a:r>
            <a:r>
              <a:rPr lang="en-US" dirty="0">
                <a:solidFill>
                  <a:srgbClr val="262BF2"/>
                </a:solidFill>
              </a:rPr>
              <a:t>Figure 7</a:t>
            </a: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a:extLst>
              <a:ext uri="{FF2B5EF4-FFF2-40B4-BE49-F238E27FC236}">
                <a16:creationId xmlns:a16="http://schemas.microsoft.com/office/drawing/2014/main" id="{1F3FFD38-8887-4888-8FCA-3A6064731854}"/>
              </a:ext>
            </a:extLst>
          </p:cNvPr>
          <p:cNvGrpSpPr/>
          <p:nvPr/>
        </p:nvGrpSpPr>
        <p:grpSpPr>
          <a:xfrm>
            <a:off x="235589" y="1860283"/>
            <a:ext cx="8777036" cy="4651800"/>
            <a:chOff x="247781" y="2047740"/>
            <a:chExt cx="8777036" cy="4651800"/>
          </a:xfrm>
        </p:grpSpPr>
        <p:pic>
          <p:nvPicPr>
            <p:cNvPr id="9" name="Picture 8">
              <a:extLst>
                <a:ext uri="{FF2B5EF4-FFF2-40B4-BE49-F238E27FC236}">
                  <a16:creationId xmlns:a16="http://schemas.microsoft.com/office/drawing/2014/main" id="{3C1CA168-A2A0-49D9-9073-F132A7FC0F75}"/>
                </a:ext>
              </a:extLst>
            </p:cNvPr>
            <p:cNvPicPr>
              <a:picLocks noChangeAspect="1"/>
            </p:cNvPicPr>
            <p:nvPr/>
          </p:nvPicPr>
          <p:blipFill>
            <a:blip r:embed="rId3"/>
            <a:stretch>
              <a:fillRect/>
            </a:stretch>
          </p:blipFill>
          <p:spPr>
            <a:xfrm>
              <a:off x="247781" y="2047740"/>
              <a:ext cx="8777036" cy="4181465"/>
            </a:xfrm>
            <a:prstGeom prst="rect">
              <a:avLst/>
            </a:prstGeom>
          </p:spPr>
        </p:pic>
        <p:sp>
          <p:nvSpPr>
            <p:cNvPr id="11" name="TextBox 10">
              <a:extLst>
                <a:ext uri="{FF2B5EF4-FFF2-40B4-BE49-F238E27FC236}">
                  <a16:creationId xmlns:a16="http://schemas.microsoft.com/office/drawing/2014/main" id="{C04CC87C-6199-42C0-AF2C-113DF6234825}"/>
                </a:ext>
              </a:extLst>
            </p:cNvPr>
            <p:cNvSpPr txBox="1"/>
            <p:nvPr/>
          </p:nvSpPr>
          <p:spPr>
            <a:xfrm>
              <a:off x="323461" y="6330208"/>
              <a:ext cx="8456735" cy="369332"/>
            </a:xfrm>
            <a:prstGeom prst="rect">
              <a:avLst/>
            </a:prstGeom>
            <a:noFill/>
          </p:spPr>
          <p:txBody>
            <a:bodyPr wrap="square">
              <a:spAutoFit/>
            </a:bodyPr>
            <a:lstStyle/>
            <a:p>
              <a:r>
                <a:rPr lang="en-US" b="1" dirty="0"/>
                <a:t>Figure 7</a:t>
              </a:r>
              <a:r>
                <a:rPr lang="en-US" dirty="0"/>
                <a:t>: Training one autoencoder at a time.</a:t>
              </a:r>
            </a:p>
          </p:txBody>
        </p:sp>
      </p:grpSp>
    </p:spTree>
    <p:extLst>
      <p:ext uri="{BB962C8B-B14F-4D97-AF65-F5344CB8AC3E}">
        <p14:creationId xmlns:p14="http://schemas.microsoft.com/office/powerpoint/2010/main" val="10250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Training One Autoencoder at a Time </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This technique is not used as much these days, but we may still run into papers that talk about “greedy layer wise training,” so it’s good to know what it means.</a:t>
            </a:r>
          </a:p>
          <a:p>
            <a:pPr algn="just">
              <a:buFont typeface="Wingdings" panose="05000000000000000000" pitchFamily="2" charset="2"/>
              <a:buChar char="Ø"/>
            </a:pPr>
            <a:r>
              <a:rPr lang="en-US" dirty="0"/>
              <a:t>During the first phase of training, the first autoencoder learns to reconstruct the inputs. </a:t>
            </a:r>
          </a:p>
          <a:p>
            <a:pPr algn="just">
              <a:buFont typeface="Wingdings" panose="05000000000000000000" pitchFamily="2" charset="2"/>
              <a:buChar char="Ø"/>
            </a:pPr>
            <a:r>
              <a:rPr lang="en-US" dirty="0"/>
              <a:t>Then we encode the whole training set using this first autoencoder, and this gives us a new (compressed) training set. </a:t>
            </a:r>
          </a:p>
          <a:p>
            <a:pPr algn="just">
              <a:buFont typeface="Wingdings" panose="05000000000000000000" pitchFamily="2" charset="2"/>
              <a:buChar char="Ø"/>
            </a:pPr>
            <a:r>
              <a:rPr lang="en-US" dirty="0"/>
              <a:t>We then train a second autoencoder on this new dataset. </a:t>
            </a:r>
          </a:p>
          <a:p>
            <a:pPr algn="just">
              <a:buFont typeface="Wingdings" panose="05000000000000000000" pitchFamily="2" charset="2"/>
              <a:buChar char="Ø"/>
            </a:pPr>
            <a:r>
              <a:rPr lang="en-US" dirty="0"/>
              <a:t>This is the second phase of training. </a:t>
            </a:r>
          </a:p>
          <a:p>
            <a:pPr algn="just">
              <a:buFont typeface="Wingdings" panose="05000000000000000000" pitchFamily="2" charset="2"/>
              <a:buChar char="Ø"/>
            </a:pPr>
            <a:r>
              <a:rPr lang="en-US" dirty="0"/>
              <a:t>Finally, we build a big sandwich (or hourglass) using all these autoencoders, as shown in </a:t>
            </a:r>
            <a:r>
              <a:rPr lang="en-US" dirty="0">
                <a:solidFill>
                  <a:srgbClr val="262BF2"/>
                </a:solidFill>
              </a:rPr>
              <a:t>Figure 7</a:t>
            </a:r>
            <a:r>
              <a:rPr lang="en-US" dirty="0"/>
              <a:t>, </a:t>
            </a:r>
          </a:p>
          <a:p>
            <a:pPr algn="just">
              <a:buFont typeface="Wingdings" panose="05000000000000000000" pitchFamily="2" charset="2"/>
              <a:buChar char="Ø"/>
            </a:pPr>
            <a:r>
              <a:rPr lang="en-US" dirty="0"/>
              <a:t>i.e., we first stack the hidden layers of each autoencoder, then the output layers in reverse order.</a:t>
            </a:r>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135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Training One Autoencoder at a Time </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This gives us the final stacked autoencoder </a:t>
            </a:r>
          </a:p>
          <a:p>
            <a:pPr lvl="1" algn="just">
              <a:buFont typeface="Wingdings" panose="05000000000000000000" pitchFamily="2" charset="2"/>
              <a:buChar char="Ø"/>
            </a:pPr>
            <a:r>
              <a:rPr lang="en-US" b="1" dirty="0">
                <a:solidFill>
                  <a:srgbClr val="262BF2"/>
                </a:solidFill>
              </a:rPr>
              <a:t>see exercise</a:t>
            </a:r>
            <a:r>
              <a:rPr lang="en-US" dirty="0"/>
              <a:t>: “Training One Autoencoder at a Time”. </a:t>
            </a:r>
          </a:p>
          <a:p>
            <a:pPr algn="just">
              <a:buFont typeface="Wingdings" panose="05000000000000000000" pitchFamily="2" charset="2"/>
              <a:buChar char="Ø"/>
            </a:pPr>
            <a:r>
              <a:rPr lang="en-US" dirty="0"/>
              <a:t>We could easily train more autoencoders this way, building a very deep stacked autoencoder.</a:t>
            </a:r>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3853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Convolutional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Autoencoders are not limited to dense networks: </a:t>
            </a:r>
          </a:p>
          <a:p>
            <a:pPr lvl="1" algn="just">
              <a:buFont typeface="Wingdings" panose="05000000000000000000" pitchFamily="2" charset="2"/>
              <a:buChar char="Ø"/>
            </a:pPr>
            <a:r>
              <a:rPr lang="en-US" dirty="0"/>
              <a:t>we can also build convolutional autoencoders, or even recurrent autoencoders.</a:t>
            </a:r>
          </a:p>
          <a:p>
            <a:pPr algn="just">
              <a:buFont typeface="Wingdings" panose="05000000000000000000" pitchFamily="2" charset="2"/>
              <a:buChar char="Ø"/>
            </a:pPr>
            <a:r>
              <a:rPr lang="en-US" dirty="0"/>
              <a:t>If we are dealing with images, then the autoencoders we have seen so far will not work well (unless the images are very small):</a:t>
            </a:r>
          </a:p>
          <a:p>
            <a:pPr lvl="1" algn="just">
              <a:buFont typeface="Wingdings" panose="05000000000000000000" pitchFamily="2" charset="2"/>
              <a:buChar char="Ø"/>
            </a:pPr>
            <a:r>
              <a:rPr lang="en-US" dirty="0">
                <a:solidFill>
                  <a:srgbClr val="262BF2"/>
                </a:solidFill>
              </a:rPr>
              <a:t>convolutional neural</a:t>
            </a:r>
            <a:r>
              <a:rPr lang="en-US" dirty="0"/>
              <a:t> networks are far better suited than </a:t>
            </a:r>
            <a:r>
              <a:rPr lang="en-US" dirty="0">
                <a:solidFill>
                  <a:srgbClr val="262BF2"/>
                </a:solidFill>
              </a:rPr>
              <a:t>dense networks</a:t>
            </a:r>
            <a:r>
              <a:rPr lang="en-US" dirty="0"/>
              <a:t> to work with images. </a:t>
            </a:r>
          </a:p>
          <a:p>
            <a:pPr lvl="1" algn="just">
              <a:buFont typeface="Wingdings" panose="05000000000000000000" pitchFamily="2" charset="2"/>
              <a:buChar char="Ø"/>
            </a:pPr>
            <a:r>
              <a:rPr lang="en-US" dirty="0"/>
              <a:t>So, if we want to build an autoencoder for images (e.g., for unsupervised pretraining or dimensionality reduction), we will need to build a </a:t>
            </a:r>
            <a:r>
              <a:rPr lang="en-US" dirty="0">
                <a:solidFill>
                  <a:srgbClr val="262BF2"/>
                </a:solidFill>
              </a:rPr>
              <a:t>convolutional autoencoder</a:t>
            </a:r>
            <a:r>
              <a:rPr lang="en-US" dirty="0"/>
              <a:t> (see </a:t>
            </a:r>
            <a:r>
              <a:rPr lang="en-US" dirty="0">
                <a:solidFill>
                  <a:srgbClr val="262BF2"/>
                </a:solidFill>
              </a:rPr>
              <a:t>paper #1</a:t>
            </a:r>
            <a:r>
              <a:rPr lang="en-US" dirty="0"/>
              <a:t>).</a:t>
            </a:r>
          </a:p>
          <a:p>
            <a:pPr algn="just">
              <a:buFont typeface="Wingdings" panose="05000000000000000000" pitchFamily="2" charset="2"/>
              <a:buChar char="Ø"/>
            </a:pPr>
            <a:r>
              <a:rPr lang="en-US" dirty="0"/>
              <a:t>The </a:t>
            </a:r>
            <a:r>
              <a:rPr lang="en-US" dirty="0">
                <a:solidFill>
                  <a:srgbClr val="262BF2"/>
                </a:solidFill>
              </a:rPr>
              <a:t>encoder</a:t>
            </a:r>
            <a:r>
              <a:rPr lang="en-US" dirty="0"/>
              <a:t> is a regular CNN composed of convolutional layers and pooling layers. </a:t>
            </a:r>
          </a:p>
          <a:p>
            <a:pPr lvl="1" algn="just">
              <a:buFont typeface="Wingdings" panose="05000000000000000000" pitchFamily="2" charset="2"/>
              <a:buChar char="Ø"/>
            </a:pPr>
            <a:r>
              <a:rPr lang="en-US" dirty="0"/>
              <a:t>It typically reduces the spatial dimensionality of the inputs (i.e., height and width) </a:t>
            </a:r>
          </a:p>
          <a:p>
            <a:pPr lvl="1" algn="just">
              <a:buFont typeface="Wingdings" panose="05000000000000000000" pitchFamily="2" charset="2"/>
              <a:buChar char="Ø"/>
            </a:pPr>
            <a:r>
              <a:rPr lang="en-US" dirty="0"/>
              <a:t>while increasing the depth (i.e., the number of feature maps).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59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Convolutional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The </a:t>
            </a:r>
            <a:r>
              <a:rPr lang="en-US" dirty="0">
                <a:solidFill>
                  <a:srgbClr val="262BF2"/>
                </a:solidFill>
              </a:rPr>
              <a:t>decoder</a:t>
            </a:r>
            <a:r>
              <a:rPr lang="en-US" dirty="0"/>
              <a:t> must do the </a:t>
            </a:r>
            <a:r>
              <a:rPr lang="en-US" dirty="0">
                <a:solidFill>
                  <a:srgbClr val="262BF2"/>
                </a:solidFill>
              </a:rPr>
              <a:t>reverse</a:t>
            </a:r>
            <a:r>
              <a:rPr lang="en-US" dirty="0"/>
              <a:t> (upscale the image and reduce its depth back to the original dimensions), and </a:t>
            </a:r>
          </a:p>
          <a:p>
            <a:pPr algn="just">
              <a:buFont typeface="Wingdings" panose="05000000000000000000" pitchFamily="2" charset="2"/>
              <a:buChar char="Ø"/>
            </a:pPr>
            <a:r>
              <a:rPr lang="en-US" dirty="0"/>
              <a:t>for this we can use transpose convolutional layers (alternatively, we could combine </a:t>
            </a:r>
            <a:r>
              <a:rPr lang="en-US" dirty="0" err="1">
                <a:solidFill>
                  <a:srgbClr val="262BF2"/>
                </a:solidFill>
              </a:rPr>
              <a:t>upsampling</a:t>
            </a:r>
            <a:r>
              <a:rPr lang="en-US" dirty="0"/>
              <a:t> layers with convolutional layers).</a:t>
            </a:r>
          </a:p>
          <a:p>
            <a:pPr algn="just">
              <a:buFont typeface="Wingdings" panose="05000000000000000000" pitchFamily="2" charset="2"/>
              <a:buChar char="Ø"/>
            </a:pPr>
            <a:r>
              <a:rPr lang="en-US" b="1" dirty="0">
                <a:solidFill>
                  <a:srgbClr val="262BF2"/>
                </a:solidFill>
              </a:rPr>
              <a:t>See exercise</a:t>
            </a:r>
            <a:r>
              <a:rPr lang="en-US" dirty="0"/>
              <a:t>: </a:t>
            </a:r>
            <a:r>
              <a:rPr lang="en-US" sz="2000" dirty="0"/>
              <a:t>Using Convolutional Layers Instead of Dense Layers</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485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Recurrent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If we want to build an autoencoder </a:t>
            </a:r>
            <a:r>
              <a:rPr lang="en-US" dirty="0">
                <a:solidFill>
                  <a:srgbClr val="00B050"/>
                </a:solidFill>
              </a:rPr>
              <a:t>for sequences</a:t>
            </a:r>
            <a:r>
              <a:rPr lang="en-US" dirty="0"/>
              <a:t>, </a:t>
            </a:r>
          </a:p>
          <a:p>
            <a:pPr algn="just">
              <a:buFont typeface="Wingdings" panose="05000000000000000000" pitchFamily="2" charset="2"/>
              <a:buChar char="Ø"/>
            </a:pPr>
            <a:r>
              <a:rPr lang="en-US" dirty="0"/>
              <a:t>such as time series or text (e.g., for unsupervised learning or dimensionality reduction), </a:t>
            </a:r>
          </a:p>
          <a:p>
            <a:pPr algn="just">
              <a:buFont typeface="Wingdings" panose="05000000000000000000" pitchFamily="2" charset="2"/>
              <a:buChar char="Ø"/>
            </a:pPr>
            <a:r>
              <a:rPr lang="en-US" dirty="0"/>
              <a:t>then </a:t>
            </a:r>
            <a:r>
              <a:rPr lang="en-US" dirty="0">
                <a:solidFill>
                  <a:srgbClr val="262BF2"/>
                </a:solidFill>
              </a:rPr>
              <a:t>recurrent neural networks</a:t>
            </a:r>
            <a:r>
              <a:rPr lang="en-US" dirty="0"/>
              <a:t> (RNN) may be better suited than </a:t>
            </a:r>
            <a:r>
              <a:rPr lang="en-US" dirty="0">
                <a:solidFill>
                  <a:srgbClr val="262BF2"/>
                </a:solidFill>
              </a:rPr>
              <a:t>dense networks</a:t>
            </a:r>
            <a:r>
              <a:rPr lang="en-US" dirty="0"/>
              <a:t>. </a:t>
            </a:r>
          </a:p>
          <a:p>
            <a:pPr algn="just">
              <a:buFont typeface="Wingdings" panose="05000000000000000000" pitchFamily="2" charset="2"/>
              <a:buChar char="Ø"/>
            </a:pPr>
            <a:r>
              <a:rPr lang="en-US" dirty="0"/>
              <a:t>Building a recurrent autoencoder is straightforward: </a:t>
            </a:r>
          </a:p>
          <a:p>
            <a:pPr lvl="1" algn="just">
              <a:buFont typeface="Wingdings" panose="05000000000000000000" pitchFamily="2" charset="2"/>
              <a:buChar char="Ø"/>
            </a:pPr>
            <a:r>
              <a:rPr lang="en-US" dirty="0"/>
              <a:t>the </a:t>
            </a:r>
            <a:r>
              <a:rPr lang="en-US" dirty="0">
                <a:solidFill>
                  <a:srgbClr val="C00000"/>
                </a:solidFill>
              </a:rPr>
              <a:t>encoder</a:t>
            </a:r>
            <a:r>
              <a:rPr lang="en-US" dirty="0"/>
              <a:t> is typically a </a:t>
            </a:r>
            <a:r>
              <a:rPr lang="en-US" dirty="0">
                <a:solidFill>
                  <a:srgbClr val="262BF2"/>
                </a:solidFill>
              </a:rPr>
              <a:t>sequence-to-vector</a:t>
            </a:r>
            <a:r>
              <a:rPr lang="en-US" dirty="0"/>
              <a:t> RNN which compresses the input sequence down to a single vector.</a:t>
            </a:r>
          </a:p>
          <a:p>
            <a:pPr lvl="1" algn="just">
              <a:buFont typeface="Wingdings" panose="05000000000000000000" pitchFamily="2" charset="2"/>
              <a:buChar char="Ø"/>
            </a:pPr>
            <a:r>
              <a:rPr lang="en-US" dirty="0"/>
              <a:t>The </a:t>
            </a:r>
            <a:r>
              <a:rPr lang="en-US" dirty="0">
                <a:solidFill>
                  <a:srgbClr val="C00000"/>
                </a:solidFill>
              </a:rPr>
              <a:t>decoder</a:t>
            </a:r>
            <a:r>
              <a:rPr lang="en-US" dirty="0"/>
              <a:t> is a </a:t>
            </a:r>
            <a:r>
              <a:rPr lang="en-US" dirty="0">
                <a:solidFill>
                  <a:srgbClr val="262BF2"/>
                </a:solidFill>
              </a:rPr>
              <a:t>vector-to-sequence</a:t>
            </a:r>
            <a:r>
              <a:rPr lang="en-US" dirty="0"/>
              <a:t> RNN that does the reverse.</a:t>
            </a:r>
          </a:p>
          <a:p>
            <a:pPr algn="just">
              <a:buFont typeface="Wingdings" panose="05000000000000000000" pitchFamily="2" charset="2"/>
              <a:buChar char="Ø"/>
            </a:pPr>
            <a:r>
              <a:rPr lang="en-US" b="1" dirty="0">
                <a:solidFill>
                  <a:srgbClr val="262BF2"/>
                </a:solidFill>
              </a:rPr>
              <a:t>See exercise</a:t>
            </a:r>
            <a:r>
              <a:rPr lang="en-US" dirty="0"/>
              <a:t>: </a:t>
            </a:r>
            <a:r>
              <a:rPr lang="en-US" sz="2000" dirty="0"/>
              <a:t>Recurrent Autoencoders</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086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Denoising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solidFill>
                  <a:srgbClr val="00B050"/>
                </a:solidFill>
              </a:rPr>
              <a:t>Another way to force the autoencoder to learn useful features is to add noise to its inputs</a:t>
            </a:r>
            <a:r>
              <a:rPr lang="en-US" dirty="0"/>
              <a:t>, </a:t>
            </a:r>
          </a:p>
          <a:p>
            <a:pPr algn="just">
              <a:buFont typeface="Wingdings" panose="05000000000000000000" pitchFamily="2" charset="2"/>
              <a:buChar char="Ø"/>
            </a:pPr>
            <a:r>
              <a:rPr lang="en-US" dirty="0"/>
              <a:t>training it to recover the original, noise-free inputs. </a:t>
            </a:r>
          </a:p>
          <a:p>
            <a:pPr algn="just">
              <a:buFont typeface="Wingdings" panose="05000000000000000000" pitchFamily="2" charset="2"/>
              <a:buChar char="Ø"/>
            </a:pPr>
            <a:r>
              <a:rPr lang="en-US" dirty="0"/>
              <a:t>This idea has been around since the 1980s (e.g., it is mentioned in Yann </a:t>
            </a:r>
            <a:r>
              <a:rPr lang="en-US" dirty="0" err="1"/>
              <a:t>LeCun’s</a:t>
            </a:r>
            <a:r>
              <a:rPr lang="en-US" dirty="0"/>
              <a:t> 1987 master’s thesis). </a:t>
            </a:r>
          </a:p>
          <a:p>
            <a:pPr algn="just">
              <a:buFont typeface="Wingdings" panose="05000000000000000000" pitchFamily="2" charset="2"/>
              <a:buChar char="Ø"/>
            </a:pPr>
            <a:r>
              <a:rPr lang="en-US" dirty="0"/>
              <a:t>Autoencoders could also be used for feature extraction (see </a:t>
            </a:r>
            <a:r>
              <a:rPr lang="en-US" dirty="0">
                <a:solidFill>
                  <a:srgbClr val="262BF2"/>
                </a:solidFill>
              </a:rPr>
              <a:t>paper #1</a:t>
            </a:r>
            <a:r>
              <a:rPr lang="en-US" dirty="0"/>
              <a:t>). </a:t>
            </a:r>
          </a:p>
          <a:p>
            <a:pPr algn="just">
              <a:buFont typeface="Wingdings" panose="05000000000000000000" pitchFamily="2" charset="2"/>
              <a:buChar char="Ø"/>
            </a:pPr>
            <a:r>
              <a:rPr lang="en-US" dirty="0"/>
              <a:t>Stacked denoising autoencoder was introduced in </a:t>
            </a:r>
            <a:r>
              <a:rPr lang="en-US" dirty="0">
                <a:solidFill>
                  <a:srgbClr val="262BF2"/>
                </a:solidFill>
              </a:rPr>
              <a:t>paper #2</a:t>
            </a:r>
            <a:r>
              <a:rPr lang="en-US" dirty="0"/>
              <a:t>.</a:t>
            </a:r>
          </a:p>
          <a:p>
            <a:pPr algn="just">
              <a:buFont typeface="Wingdings" panose="05000000000000000000" pitchFamily="2" charset="2"/>
              <a:buChar char="Ø"/>
            </a:pPr>
            <a:r>
              <a:rPr lang="en-US" dirty="0"/>
              <a:t>The noise can be pure Gaussian noise added to the inputs, or it can be randomly switched-off inputs, just like in dropout. </a:t>
            </a:r>
          </a:p>
          <a:p>
            <a:pPr lvl="1" algn="just">
              <a:buFont typeface="Wingdings" panose="05000000000000000000" pitchFamily="2" charset="2"/>
              <a:buChar char="Ø"/>
            </a:pPr>
            <a:r>
              <a:rPr lang="en-US" dirty="0">
                <a:solidFill>
                  <a:srgbClr val="262BF2"/>
                </a:solidFill>
              </a:rPr>
              <a:t>Figure 8</a:t>
            </a:r>
            <a:r>
              <a:rPr lang="en-US" dirty="0"/>
              <a:t> (see next slide) shows both options.</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154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21" y="250828"/>
            <a:ext cx="8648438" cy="533395"/>
          </a:xfrm>
        </p:spPr>
        <p:txBody>
          <a:bodyPr/>
          <a:lstStyle/>
          <a:p>
            <a:r>
              <a:rPr lang="en-US" sz="3200" b="1" dirty="0">
                <a:solidFill>
                  <a:srgbClr val="09064E"/>
                </a:solidFill>
              </a:rPr>
              <a:t>… Denoising Autoencoders</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28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867E58C1-2D49-4B80-909E-BF9DD46BCBA2}"/>
              </a:ext>
            </a:extLst>
          </p:cNvPr>
          <p:cNvPicPr>
            <a:picLocks noChangeAspect="1"/>
          </p:cNvPicPr>
          <p:nvPr/>
        </p:nvPicPr>
        <p:blipFill>
          <a:blip r:embed="rId3"/>
          <a:stretch>
            <a:fillRect/>
          </a:stretch>
        </p:blipFill>
        <p:spPr>
          <a:xfrm>
            <a:off x="914400" y="1066800"/>
            <a:ext cx="7553325" cy="4648200"/>
          </a:xfrm>
          <a:prstGeom prst="rect">
            <a:avLst/>
          </a:prstGeom>
        </p:spPr>
      </p:pic>
      <p:sp>
        <p:nvSpPr>
          <p:cNvPr id="13" name="TextBox 12">
            <a:extLst>
              <a:ext uri="{FF2B5EF4-FFF2-40B4-BE49-F238E27FC236}">
                <a16:creationId xmlns:a16="http://schemas.microsoft.com/office/drawing/2014/main" id="{2995A6B8-F2E1-40EC-920E-6A7E1D741090}"/>
              </a:ext>
            </a:extLst>
          </p:cNvPr>
          <p:cNvSpPr txBox="1"/>
          <p:nvPr/>
        </p:nvSpPr>
        <p:spPr>
          <a:xfrm>
            <a:off x="311803" y="6077247"/>
            <a:ext cx="8758518" cy="369332"/>
          </a:xfrm>
          <a:prstGeom prst="rect">
            <a:avLst/>
          </a:prstGeom>
          <a:noFill/>
        </p:spPr>
        <p:txBody>
          <a:bodyPr wrap="square">
            <a:spAutoFit/>
          </a:bodyPr>
          <a:lstStyle/>
          <a:p>
            <a:r>
              <a:rPr lang="en-US" b="1" dirty="0"/>
              <a:t>Figure 8</a:t>
            </a:r>
            <a:r>
              <a:rPr lang="en-US" dirty="0"/>
              <a:t>: Denoising autoencoders, with Gaussian noise (left) or dropout (right)</a:t>
            </a:r>
          </a:p>
        </p:txBody>
      </p:sp>
    </p:spTree>
    <p:extLst>
      <p:ext uri="{BB962C8B-B14F-4D97-AF65-F5344CB8AC3E}">
        <p14:creationId xmlns:p14="http://schemas.microsoft.com/office/powerpoint/2010/main" val="4108742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Denoising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The implementation is straightforward: </a:t>
            </a:r>
          </a:p>
          <a:p>
            <a:pPr lvl="1" algn="just">
              <a:buFont typeface="Wingdings" panose="05000000000000000000" pitchFamily="2" charset="2"/>
              <a:buChar char="Ø"/>
            </a:pPr>
            <a:r>
              <a:rPr lang="en-US" dirty="0"/>
              <a:t>it is a regular stacked autoencoder with an additional </a:t>
            </a:r>
            <a:r>
              <a:rPr lang="en-US" dirty="0">
                <a:highlight>
                  <a:srgbClr val="C0C0C0"/>
                </a:highlight>
              </a:rPr>
              <a:t>Dropout</a:t>
            </a:r>
            <a:r>
              <a:rPr lang="en-US" dirty="0"/>
              <a:t> layer applied to the encoder’s inputs or </a:t>
            </a:r>
          </a:p>
          <a:p>
            <a:pPr lvl="1" algn="just">
              <a:buFont typeface="Wingdings" panose="05000000000000000000" pitchFamily="2" charset="2"/>
              <a:buChar char="Ø"/>
            </a:pPr>
            <a:r>
              <a:rPr lang="en-US" dirty="0"/>
              <a:t>we could use a </a:t>
            </a:r>
            <a:r>
              <a:rPr lang="en-US" dirty="0" err="1">
                <a:highlight>
                  <a:srgbClr val="C0C0C0"/>
                </a:highlight>
              </a:rPr>
              <a:t>GaussianNoise</a:t>
            </a:r>
            <a:r>
              <a:rPr lang="en-US" dirty="0"/>
              <a:t> layer instead. </a:t>
            </a:r>
          </a:p>
          <a:p>
            <a:pPr algn="just">
              <a:buFont typeface="Wingdings" panose="05000000000000000000" pitchFamily="2" charset="2"/>
              <a:buChar char="Ø"/>
            </a:pPr>
            <a:r>
              <a:rPr lang="en-US" dirty="0"/>
              <a:t>Recall that the Dropout layer is only active during training and so is the </a:t>
            </a:r>
            <a:r>
              <a:rPr lang="en-US" dirty="0" err="1">
                <a:highlight>
                  <a:srgbClr val="C0C0C0"/>
                </a:highlight>
              </a:rPr>
              <a:t>GaussianNoise</a:t>
            </a:r>
            <a:r>
              <a:rPr lang="en-US" dirty="0"/>
              <a:t> layer.</a:t>
            </a:r>
          </a:p>
          <a:p>
            <a:pPr algn="just">
              <a:buFont typeface="Wingdings" panose="05000000000000000000" pitchFamily="2" charset="2"/>
              <a:buChar char="Ø"/>
            </a:pPr>
            <a:r>
              <a:rPr lang="en-US" b="1" dirty="0">
                <a:solidFill>
                  <a:srgbClr val="262BF2"/>
                </a:solidFill>
              </a:rPr>
              <a:t>See exercise</a:t>
            </a:r>
            <a:r>
              <a:rPr lang="en-US" dirty="0"/>
              <a:t>: </a:t>
            </a:r>
            <a:r>
              <a:rPr lang="en-US" sz="2000" dirty="0"/>
              <a:t>Stacked denoising Autoencoder.</a:t>
            </a:r>
            <a:endParaRPr lang="en-US" dirty="0"/>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6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Autoencoders and GANs</a:t>
            </a:r>
            <a:endParaRPr lang="en-US" sz="3200" dirty="0">
              <a:solidFill>
                <a:srgbClr val="09064E"/>
              </a:solidFill>
            </a:endParaRPr>
          </a:p>
        </p:txBody>
      </p:sp>
      <p:sp>
        <p:nvSpPr>
          <p:cNvPr id="3" name="Content Placeholder 2"/>
          <p:cNvSpPr>
            <a:spLocks noGrp="1"/>
          </p:cNvSpPr>
          <p:nvPr>
            <p:ph idx="1"/>
          </p:nvPr>
        </p:nvSpPr>
        <p:spPr>
          <a:xfrm>
            <a:off x="152400" y="886756"/>
            <a:ext cx="8798859" cy="5666444"/>
          </a:xfrm>
        </p:spPr>
        <p:txBody>
          <a:bodyPr>
            <a:normAutofit/>
          </a:bodyPr>
          <a:lstStyle/>
          <a:p>
            <a:pPr algn="just"/>
            <a:r>
              <a:rPr lang="en-US" dirty="0"/>
              <a:t>In contrast, faces generated by </a:t>
            </a:r>
            <a:r>
              <a:rPr lang="en-US" dirty="0">
                <a:solidFill>
                  <a:srgbClr val="C00000"/>
                </a:solidFill>
              </a:rPr>
              <a:t>g</a:t>
            </a:r>
            <a:r>
              <a:rPr lang="en-US" dirty="0">
                <a:solidFill>
                  <a:srgbClr val="262BF2"/>
                </a:solidFill>
              </a:rPr>
              <a:t>enerative </a:t>
            </a:r>
            <a:r>
              <a:rPr lang="en-US" dirty="0">
                <a:solidFill>
                  <a:srgbClr val="C00000"/>
                </a:solidFill>
              </a:rPr>
              <a:t>a</a:t>
            </a:r>
            <a:r>
              <a:rPr lang="en-US" dirty="0">
                <a:solidFill>
                  <a:srgbClr val="262BF2"/>
                </a:solidFill>
              </a:rPr>
              <a:t>dversarial </a:t>
            </a:r>
            <a:r>
              <a:rPr lang="en-US" dirty="0">
                <a:solidFill>
                  <a:srgbClr val="C00000"/>
                </a:solidFill>
              </a:rPr>
              <a:t>n</a:t>
            </a:r>
            <a:r>
              <a:rPr lang="en-US" dirty="0">
                <a:solidFill>
                  <a:srgbClr val="262BF2"/>
                </a:solidFill>
              </a:rPr>
              <a:t>etworks</a:t>
            </a:r>
            <a:r>
              <a:rPr lang="en-US" dirty="0"/>
              <a:t> (GANs) are now so convincing that it is hard to believe that the people they represent do not exist. </a:t>
            </a:r>
          </a:p>
          <a:p>
            <a:pPr algn="just"/>
            <a:endParaRPr lang="en-US" dirty="0"/>
          </a:p>
          <a:p>
            <a:pPr algn="just"/>
            <a:r>
              <a:rPr lang="en-US" dirty="0"/>
              <a:t>We can judge so for ourselves by visiting </a:t>
            </a:r>
            <a:r>
              <a:rPr lang="en-US" dirty="0">
                <a:hlinkClick r:id="rId3"/>
              </a:rPr>
              <a:t>https://thispersondoesnotexist.com/</a:t>
            </a:r>
            <a:r>
              <a:rPr lang="en-US" dirty="0"/>
              <a:t>, a website that shows faces generated by a recent GAN architecture called </a:t>
            </a:r>
            <a:r>
              <a:rPr lang="en-US" b="1" i="1" dirty="0" err="1">
                <a:solidFill>
                  <a:srgbClr val="262BF2"/>
                </a:solidFill>
              </a:rPr>
              <a:t>StyleGAN</a:t>
            </a:r>
            <a:r>
              <a:rPr lang="en-US" dirty="0"/>
              <a:t>. </a:t>
            </a:r>
          </a:p>
          <a:p>
            <a:pPr algn="just"/>
            <a:endParaRPr lang="en-US" dirty="0"/>
          </a:p>
          <a:p>
            <a:pPr algn="just"/>
            <a:r>
              <a:rPr lang="en-US" dirty="0"/>
              <a:t>We can also check out </a:t>
            </a:r>
            <a:r>
              <a:rPr lang="en-US" dirty="0">
                <a:hlinkClick r:id="rId4"/>
              </a:rPr>
              <a:t>https://thisrentaldoesnotexist.com/</a:t>
            </a:r>
            <a:r>
              <a:rPr lang="en-US" dirty="0"/>
              <a:t> to see some generated Airbnb bedrooms).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015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Sparse Autoencoders</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lnSpcReduction="10000"/>
          </a:bodyPr>
          <a:lstStyle/>
          <a:p>
            <a:pPr algn="just">
              <a:buFont typeface="Wingdings" panose="05000000000000000000" pitchFamily="2" charset="2"/>
              <a:buChar char="Ø"/>
            </a:pPr>
            <a:r>
              <a:rPr lang="en-US" dirty="0"/>
              <a:t>Another kind of constraint that often leads to good feature extraction is sparsity: </a:t>
            </a:r>
          </a:p>
          <a:p>
            <a:pPr lvl="1" algn="just">
              <a:buFont typeface="Wingdings" panose="05000000000000000000" pitchFamily="2" charset="2"/>
              <a:buChar char="Ø"/>
            </a:pPr>
            <a:r>
              <a:rPr lang="en-US" dirty="0"/>
              <a:t>by adding an appropriate term to the cost function, the autoencoder is pushed to reduce the number of active neurons in the coding layer. </a:t>
            </a:r>
          </a:p>
          <a:p>
            <a:pPr lvl="1" algn="just">
              <a:buFont typeface="Wingdings" panose="05000000000000000000" pitchFamily="2" charset="2"/>
              <a:buChar char="Ø"/>
            </a:pPr>
            <a:r>
              <a:rPr lang="en-US" dirty="0"/>
              <a:t>For example, it may be pushed to have on average only 5% significantly active neurons in the coding layer. </a:t>
            </a:r>
          </a:p>
          <a:p>
            <a:pPr lvl="1" algn="just">
              <a:buFont typeface="Wingdings" panose="05000000000000000000" pitchFamily="2" charset="2"/>
              <a:buChar char="Ø"/>
            </a:pPr>
            <a:r>
              <a:rPr lang="en-US" dirty="0"/>
              <a:t>This forces the autoencoder to represent each input as a combination of a small number of activations. </a:t>
            </a:r>
          </a:p>
          <a:p>
            <a:pPr lvl="1" algn="just">
              <a:buFont typeface="Wingdings" panose="05000000000000000000" pitchFamily="2" charset="2"/>
              <a:buChar char="Ø"/>
            </a:pPr>
            <a:r>
              <a:rPr lang="en-US" dirty="0"/>
              <a:t>As a result, each neuron in the coding layer typically ends up representing a useful feature (if you could speak only a few words per month, you would probably try to make them worth listening to).</a:t>
            </a:r>
          </a:p>
          <a:p>
            <a:pPr algn="just">
              <a:buFont typeface="Wingdings" panose="05000000000000000000" pitchFamily="2" charset="2"/>
              <a:buChar char="Ø"/>
            </a:pPr>
            <a:r>
              <a:rPr lang="en-US" dirty="0"/>
              <a:t>A simple approach is to use the sigmoid activation function in the coding layer (to constrain the codings to values between 0 and 1), </a:t>
            </a:r>
          </a:p>
          <a:p>
            <a:pPr algn="just">
              <a:buFont typeface="Wingdings" panose="05000000000000000000" pitchFamily="2" charset="2"/>
              <a:buChar char="Ø"/>
            </a:pPr>
            <a:r>
              <a:rPr lang="en-US" dirty="0"/>
              <a:t>use a large coding layer (e.g., with 300 units), and </a:t>
            </a:r>
          </a:p>
          <a:p>
            <a:pPr algn="just">
              <a:buFont typeface="Wingdings" panose="05000000000000000000" pitchFamily="2" charset="2"/>
              <a:buChar char="Ø"/>
            </a:pPr>
            <a:r>
              <a:rPr lang="en-US" dirty="0"/>
              <a:t>add some ℓ1 regularization to the coding layer’s activations (the decoder is just a regular decoder). [</a:t>
            </a:r>
            <a:r>
              <a:rPr lang="en-US" b="1" dirty="0">
                <a:solidFill>
                  <a:srgbClr val="262BF2"/>
                </a:solidFill>
              </a:rPr>
              <a:t>See exercise</a:t>
            </a:r>
            <a:r>
              <a:rPr lang="en-US" dirty="0"/>
              <a:t>]</a:t>
            </a:r>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4100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Variational Autoencoder</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Variational autoencoders, introduced in 2013 (see paper #1), are quite different from all the autoencoders:</a:t>
            </a:r>
          </a:p>
          <a:p>
            <a:pPr lvl="1" algn="just">
              <a:buFont typeface="Wingdings" panose="05000000000000000000" pitchFamily="2" charset="2"/>
              <a:buChar char="Ø"/>
            </a:pPr>
            <a:r>
              <a:rPr lang="en-US" dirty="0"/>
              <a:t>They are </a:t>
            </a:r>
            <a:r>
              <a:rPr lang="en-US" dirty="0">
                <a:solidFill>
                  <a:srgbClr val="262BF2"/>
                </a:solidFill>
              </a:rPr>
              <a:t>probabilistic autoencoders</a:t>
            </a:r>
            <a:r>
              <a:rPr lang="en-US" dirty="0"/>
              <a:t>, meaning that their outputs are partly determined by chance, even after training (as opposed to denoising autoencoders, which use randomness only during training).</a:t>
            </a:r>
          </a:p>
          <a:p>
            <a:pPr lvl="1" algn="just">
              <a:buFont typeface="Wingdings" panose="05000000000000000000" pitchFamily="2" charset="2"/>
              <a:buChar char="Ø"/>
            </a:pPr>
            <a:r>
              <a:rPr lang="en-US" dirty="0"/>
              <a:t>Most importantly, they are </a:t>
            </a:r>
            <a:r>
              <a:rPr lang="en-US" dirty="0">
                <a:solidFill>
                  <a:srgbClr val="262BF2"/>
                </a:solidFill>
              </a:rPr>
              <a:t>generative autoencoders</a:t>
            </a:r>
            <a:r>
              <a:rPr lang="en-US" dirty="0"/>
              <a:t>, meaning that they can generate new instances that look like they were </a:t>
            </a:r>
            <a:r>
              <a:rPr lang="en-US" dirty="0">
                <a:solidFill>
                  <a:srgbClr val="262BF2"/>
                </a:solidFill>
              </a:rPr>
              <a:t>sampled from the training set</a:t>
            </a:r>
            <a:r>
              <a:rPr lang="en-US" dirty="0"/>
              <a:t>.</a:t>
            </a:r>
          </a:p>
          <a:p>
            <a:pPr algn="just">
              <a:buFont typeface="Wingdings" panose="05000000000000000000" pitchFamily="2" charset="2"/>
              <a:buChar char="Ø"/>
            </a:pPr>
            <a:r>
              <a:rPr lang="en-US" dirty="0"/>
              <a:t>they are easier to train, and the sampling process is much faster.</a:t>
            </a:r>
          </a:p>
          <a:p>
            <a:pPr algn="just">
              <a:buFont typeface="Wingdings" panose="05000000000000000000" pitchFamily="2" charset="2"/>
              <a:buChar char="Ø"/>
            </a:pPr>
            <a:r>
              <a:rPr lang="en-US" dirty="0"/>
              <a:t>Variational autoencoders perform variational Bayesian inference, which is an efficient way to perform approximate Bayesian inference.</a:t>
            </a:r>
          </a:p>
          <a:p>
            <a:pPr algn="just">
              <a:buFont typeface="Wingdings" panose="05000000000000000000" pitchFamily="2" charset="2"/>
              <a:buChar char="Ø"/>
            </a:pPr>
            <a:r>
              <a:rPr lang="en-US" dirty="0">
                <a:solidFill>
                  <a:srgbClr val="262BF2"/>
                </a:solidFill>
              </a:rPr>
              <a:t>Figure 12 </a:t>
            </a:r>
            <a:r>
              <a:rPr lang="en-US" dirty="0"/>
              <a:t>(left) shows a variational autoencoder (</a:t>
            </a:r>
            <a:r>
              <a:rPr lang="en-US" sz="1800" dirty="0"/>
              <a:t>see next slide</a:t>
            </a:r>
            <a:r>
              <a:rPr lang="en-US" dirty="0"/>
              <a:t>).</a:t>
            </a:r>
          </a:p>
          <a:p>
            <a:pPr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11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Variational Autoencoder</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32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a:extLst>
              <a:ext uri="{FF2B5EF4-FFF2-40B4-BE49-F238E27FC236}">
                <a16:creationId xmlns:a16="http://schemas.microsoft.com/office/drawing/2014/main" id="{A6476644-A69A-4859-AA56-20D13C74BBE5}"/>
              </a:ext>
            </a:extLst>
          </p:cNvPr>
          <p:cNvGrpSpPr/>
          <p:nvPr/>
        </p:nvGrpSpPr>
        <p:grpSpPr>
          <a:xfrm>
            <a:off x="222921" y="661987"/>
            <a:ext cx="8758519" cy="6061591"/>
            <a:chOff x="247781" y="661987"/>
            <a:chExt cx="8758519" cy="6061591"/>
          </a:xfrm>
        </p:grpSpPr>
        <p:pic>
          <p:nvPicPr>
            <p:cNvPr id="6" name="Picture 5">
              <a:extLst>
                <a:ext uri="{FF2B5EF4-FFF2-40B4-BE49-F238E27FC236}">
                  <a16:creationId xmlns:a16="http://schemas.microsoft.com/office/drawing/2014/main" id="{E8D5E078-EB26-4E21-B4C9-EA5C792726A3}"/>
                </a:ext>
              </a:extLst>
            </p:cNvPr>
            <p:cNvPicPr>
              <a:picLocks noChangeAspect="1"/>
            </p:cNvPicPr>
            <p:nvPr/>
          </p:nvPicPr>
          <p:blipFill>
            <a:blip r:embed="rId3"/>
            <a:stretch>
              <a:fillRect/>
            </a:stretch>
          </p:blipFill>
          <p:spPr>
            <a:xfrm>
              <a:off x="1152525" y="661987"/>
              <a:ext cx="6838950" cy="5534025"/>
            </a:xfrm>
            <a:prstGeom prst="rect">
              <a:avLst/>
            </a:prstGeom>
          </p:spPr>
        </p:pic>
        <p:sp>
          <p:nvSpPr>
            <p:cNvPr id="11" name="TextBox 10">
              <a:extLst>
                <a:ext uri="{FF2B5EF4-FFF2-40B4-BE49-F238E27FC236}">
                  <a16:creationId xmlns:a16="http://schemas.microsoft.com/office/drawing/2014/main" id="{523F87CD-EFF9-4EF9-9A85-FBDAD039B268}"/>
                </a:ext>
              </a:extLst>
            </p:cNvPr>
            <p:cNvSpPr txBox="1"/>
            <p:nvPr/>
          </p:nvSpPr>
          <p:spPr>
            <a:xfrm>
              <a:off x="247781" y="6354246"/>
              <a:ext cx="8758519" cy="369332"/>
            </a:xfrm>
            <a:prstGeom prst="rect">
              <a:avLst/>
            </a:prstGeom>
            <a:noFill/>
          </p:spPr>
          <p:txBody>
            <a:bodyPr wrap="square">
              <a:spAutoFit/>
            </a:bodyPr>
            <a:lstStyle/>
            <a:p>
              <a:r>
                <a:rPr lang="en-US" b="1" dirty="0"/>
                <a:t>Figure 12</a:t>
              </a:r>
              <a:r>
                <a:rPr lang="en-US" dirty="0"/>
                <a:t>: Variational autoencoder (left) and an instance going through it (right).</a:t>
              </a:r>
            </a:p>
          </p:txBody>
        </p:sp>
      </p:gr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CD5F9EF0-6CAD-4EA9-AE8B-2A8A69F77BBE}"/>
                  </a:ext>
                </a:extLst>
              </p14:cNvPr>
              <p14:cNvContentPartPr/>
              <p14:nvPr/>
            </p14:nvContentPartPr>
            <p14:xfrm>
              <a:off x="-2826767" y="3622492"/>
              <a:ext cx="1440" cy="360"/>
            </p14:xfrm>
          </p:contentPart>
        </mc:Choice>
        <mc:Fallback xmlns="">
          <p:pic>
            <p:nvPicPr>
              <p:cNvPr id="32" name="Ink 31">
                <a:extLst>
                  <a:ext uri="{FF2B5EF4-FFF2-40B4-BE49-F238E27FC236}">
                    <a16:creationId xmlns:a16="http://schemas.microsoft.com/office/drawing/2014/main" id="{CD5F9EF0-6CAD-4EA9-AE8B-2A8A69F77BBE}"/>
                  </a:ext>
                </a:extLst>
              </p:cNvPr>
              <p:cNvPicPr/>
              <p:nvPr/>
            </p:nvPicPr>
            <p:blipFill>
              <a:blip r:embed="rId5"/>
              <a:stretch>
                <a:fillRect/>
              </a:stretch>
            </p:blipFill>
            <p:spPr>
              <a:xfrm>
                <a:off x="-2835767" y="3613852"/>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E897DB0B-C754-4C03-B974-409573166F39}"/>
                  </a:ext>
                </a:extLst>
              </p14:cNvPr>
              <p14:cNvContentPartPr/>
              <p14:nvPr/>
            </p14:nvContentPartPr>
            <p14:xfrm>
              <a:off x="-1903007" y="3600172"/>
              <a:ext cx="45720" cy="1440"/>
            </p14:xfrm>
          </p:contentPart>
        </mc:Choice>
        <mc:Fallback xmlns="">
          <p:pic>
            <p:nvPicPr>
              <p:cNvPr id="37" name="Ink 36">
                <a:extLst>
                  <a:ext uri="{FF2B5EF4-FFF2-40B4-BE49-F238E27FC236}">
                    <a16:creationId xmlns:a16="http://schemas.microsoft.com/office/drawing/2014/main" id="{E897DB0B-C754-4C03-B974-409573166F39}"/>
                  </a:ext>
                </a:extLst>
              </p:cNvPr>
              <p:cNvPicPr/>
              <p:nvPr/>
            </p:nvPicPr>
            <p:blipFill>
              <a:blip r:embed="rId7"/>
              <a:stretch>
                <a:fillRect/>
              </a:stretch>
            </p:blipFill>
            <p:spPr>
              <a:xfrm>
                <a:off x="-1911647" y="3591172"/>
                <a:ext cx="633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F18250E6-2D84-4FDD-8BD9-0FD55AFC298C}"/>
                  </a:ext>
                </a:extLst>
              </p14:cNvPr>
              <p14:cNvContentPartPr/>
              <p14:nvPr/>
            </p14:nvContentPartPr>
            <p14:xfrm>
              <a:off x="-1331687" y="3597652"/>
              <a:ext cx="360" cy="360"/>
            </p14:xfrm>
          </p:contentPart>
        </mc:Choice>
        <mc:Fallback xmlns="">
          <p:pic>
            <p:nvPicPr>
              <p:cNvPr id="38" name="Ink 37">
                <a:extLst>
                  <a:ext uri="{FF2B5EF4-FFF2-40B4-BE49-F238E27FC236}">
                    <a16:creationId xmlns:a16="http://schemas.microsoft.com/office/drawing/2014/main" id="{F18250E6-2D84-4FDD-8BD9-0FD55AFC298C}"/>
                  </a:ext>
                </a:extLst>
              </p:cNvPr>
              <p:cNvPicPr/>
              <p:nvPr/>
            </p:nvPicPr>
            <p:blipFill>
              <a:blip r:embed="rId9"/>
              <a:stretch>
                <a:fillRect/>
              </a:stretch>
            </p:blipFill>
            <p:spPr>
              <a:xfrm>
                <a:off x="-1340687" y="35890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28659D29-57D0-4B08-BD51-419FCA2842DB}"/>
                  </a:ext>
                </a:extLst>
              </p14:cNvPr>
              <p14:cNvContentPartPr/>
              <p14:nvPr/>
            </p14:nvContentPartPr>
            <p14:xfrm>
              <a:off x="-1846487" y="3872332"/>
              <a:ext cx="360" cy="360"/>
            </p14:xfrm>
          </p:contentPart>
        </mc:Choice>
        <mc:Fallback xmlns="">
          <p:pic>
            <p:nvPicPr>
              <p:cNvPr id="44" name="Ink 43">
                <a:extLst>
                  <a:ext uri="{FF2B5EF4-FFF2-40B4-BE49-F238E27FC236}">
                    <a16:creationId xmlns:a16="http://schemas.microsoft.com/office/drawing/2014/main" id="{28659D29-57D0-4B08-BD51-419FCA2842DB}"/>
                  </a:ext>
                </a:extLst>
              </p:cNvPr>
              <p:cNvPicPr/>
              <p:nvPr/>
            </p:nvPicPr>
            <p:blipFill>
              <a:blip r:embed="rId9"/>
              <a:stretch>
                <a:fillRect/>
              </a:stretch>
            </p:blipFill>
            <p:spPr>
              <a:xfrm>
                <a:off x="-1855127" y="38633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Ink 49">
                <a:extLst>
                  <a:ext uri="{FF2B5EF4-FFF2-40B4-BE49-F238E27FC236}">
                    <a16:creationId xmlns:a16="http://schemas.microsoft.com/office/drawing/2014/main" id="{8D09AAE1-482E-4997-8B68-EEAA76B2A21D}"/>
                  </a:ext>
                </a:extLst>
              </p14:cNvPr>
              <p14:cNvContentPartPr/>
              <p14:nvPr/>
            </p14:nvContentPartPr>
            <p14:xfrm>
              <a:off x="-3243647" y="3176452"/>
              <a:ext cx="360" cy="8280"/>
            </p14:xfrm>
          </p:contentPart>
        </mc:Choice>
        <mc:Fallback xmlns="">
          <p:pic>
            <p:nvPicPr>
              <p:cNvPr id="50" name="Ink 49">
                <a:extLst>
                  <a:ext uri="{FF2B5EF4-FFF2-40B4-BE49-F238E27FC236}">
                    <a16:creationId xmlns:a16="http://schemas.microsoft.com/office/drawing/2014/main" id="{8D09AAE1-482E-4997-8B68-EEAA76B2A21D}"/>
                  </a:ext>
                </a:extLst>
              </p:cNvPr>
              <p:cNvPicPr/>
              <p:nvPr/>
            </p:nvPicPr>
            <p:blipFill>
              <a:blip r:embed="rId12"/>
              <a:stretch>
                <a:fillRect/>
              </a:stretch>
            </p:blipFill>
            <p:spPr>
              <a:xfrm>
                <a:off x="-3252647" y="3167452"/>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9" name="Ink 58">
                <a:extLst>
                  <a:ext uri="{FF2B5EF4-FFF2-40B4-BE49-F238E27FC236}">
                    <a16:creationId xmlns:a16="http://schemas.microsoft.com/office/drawing/2014/main" id="{3B7F6D69-501F-497A-871B-7646459F72E7}"/>
                  </a:ext>
                </a:extLst>
              </p14:cNvPr>
              <p14:cNvContentPartPr/>
              <p14:nvPr/>
            </p14:nvContentPartPr>
            <p14:xfrm>
              <a:off x="-2723807" y="4458772"/>
              <a:ext cx="360" cy="360"/>
            </p14:xfrm>
          </p:contentPart>
        </mc:Choice>
        <mc:Fallback xmlns="">
          <p:pic>
            <p:nvPicPr>
              <p:cNvPr id="59" name="Ink 58">
                <a:extLst>
                  <a:ext uri="{FF2B5EF4-FFF2-40B4-BE49-F238E27FC236}">
                    <a16:creationId xmlns:a16="http://schemas.microsoft.com/office/drawing/2014/main" id="{3B7F6D69-501F-497A-871B-7646459F72E7}"/>
                  </a:ext>
                </a:extLst>
              </p:cNvPr>
              <p:cNvPicPr/>
              <p:nvPr/>
            </p:nvPicPr>
            <p:blipFill>
              <a:blip r:embed="rId9"/>
              <a:stretch>
                <a:fillRect/>
              </a:stretch>
            </p:blipFill>
            <p:spPr>
              <a:xfrm>
                <a:off x="-2732807" y="44497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4" name="Ink 133">
                <a:extLst>
                  <a:ext uri="{FF2B5EF4-FFF2-40B4-BE49-F238E27FC236}">
                    <a16:creationId xmlns:a16="http://schemas.microsoft.com/office/drawing/2014/main" id="{A2E48142-FE31-46FC-A87C-01FF213B98EE}"/>
                  </a:ext>
                </a:extLst>
              </p14:cNvPr>
              <p14:cNvContentPartPr/>
              <p14:nvPr/>
            </p14:nvContentPartPr>
            <p14:xfrm>
              <a:off x="4730713" y="5286772"/>
              <a:ext cx="360" cy="360"/>
            </p14:xfrm>
          </p:contentPart>
        </mc:Choice>
        <mc:Fallback xmlns="">
          <p:pic>
            <p:nvPicPr>
              <p:cNvPr id="134" name="Ink 133">
                <a:extLst>
                  <a:ext uri="{FF2B5EF4-FFF2-40B4-BE49-F238E27FC236}">
                    <a16:creationId xmlns:a16="http://schemas.microsoft.com/office/drawing/2014/main" id="{A2E48142-FE31-46FC-A87C-01FF213B98EE}"/>
                  </a:ext>
                </a:extLst>
              </p:cNvPr>
              <p:cNvPicPr/>
              <p:nvPr/>
            </p:nvPicPr>
            <p:blipFill>
              <a:blip r:embed="rId9"/>
              <a:stretch>
                <a:fillRect/>
              </a:stretch>
            </p:blipFill>
            <p:spPr>
              <a:xfrm>
                <a:off x="4721713" y="52781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3" name="Ink 192">
                <a:extLst>
                  <a:ext uri="{FF2B5EF4-FFF2-40B4-BE49-F238E27FC236}">
                    <a16:creationId xmlns:a16="http://schemas.microsoft.com/office/drawing/2014/main" id="{A317F6EA-5CD4-4EB0-B0BD-9612186523EA}"/>
                  </a:ext>
                </a:extLst>
              </p14:cNvPr>
              <p14:cNvContentPartPr/>
              <p14:nvPr/>
            </p14:nvContentPartPr>
            <p14:xfrm>
              <a:off x="10951153" y="3848572"/>
              <a:ext cx="9000" cy="14040"/>
            </p14:xfrm>
          </p:contentPart>
        </mc:Choice>
        <mc:Fallback xmlns="">
          <p:pic>
            <p:nvPicPr>
              <p:cNvPr id="193" name="Ink 192">
                <a:extLst>
                  <a:ext uri="{FF2B5EF4-FFF2-40B4-BE49-F238E27FC236}">
                    <a16:creationId xmlns:a16="http://schemas.microsoft.com/office/drawing/2014/main" id="{A317F6EA-5CD4-4EB0-B0BD-9612186523EA}"/>
                  </a:ext>
                </a:extLst>
              </p:cNvPr>
              <p:cNvPicPr/>
              <p:nvPr/>
            </p:nvPicPr>
            <p:blipFill>
              <a:blip r:embed="rId16"/>
              <a:stretch>
                <a:fillRect/>
              </a:stretch>
            </p:blipFill>
            <p:spPr>
              <a:xfrm>
                <a:off x="10942153" y="3839932"/>
                <a:ext cx="266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3" name="Ink 222">
                <a:extLst>
                  <a:ext uri="{FF2B5EF4-FFF2-40B4-BE49-F238E27FC236}">
                    <a16:creationId xmlns:a16="http://schemas.microsoft.com/office/drawing/2014/main" id="{DC3879C7-108E-4FD7-B50F-E0961B4C594A}"/>
                  </a:ext>
                </a:extLst>
              </p14:cNvPr>
              <p14:cNvContentPartPr/>
              <p14:nvPr/>
            </p14:nvContentPartPr>
            <p14:xfrm>
              <a:off x="-2368487" y="5099212"/>
              <a:ext cx="34200" cy="14040"/>
            </p14:xfrm>
          </p:contentPart>
        </mc:Choice>
        <mc:Fallback xmlns="">
          <p:pic>
            <p:nvPicPr>
              <p:cNvPr id="223" name="Ink 222">
                <a:extLst>
                  <a:ext uri="{FF2B5EF4-FFF2-40B4-BE49-F238E27FC236}">
                    <a16:creationId xmlns:a16="http://schemas.microsoft.com/office/drawing/2014/main" id="{DC3879C7-108E-4FD7-B50F-E0961B4C594A}"/>
                  </a:ext>
                </a:extLst>
              </p:cNvPr>
              <p:cNvPicPr/>
              <p:nvPr/>
            </p:nvPicPr>
            <p:blipFill>
              <a:blip r:embed="rId18"/>
              <a:stretch>
                <a:fillRect/>
              </a:stretch>
            </p:blipFill>
            <p:spPr>
              <a:xfrm>
                <a:off x="-2377487" y="5090572"/>
                <a:ext cx="518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3" name="Ink 282">
                <a:extLst>
                  <a:ext uri="{FF2B5EF4-FFF2-40B4-BE49-F238E27FC236}">
                    <a16:creationId xmlns:a16="http://schemas.microsoft.com/office/drawing/2014/main" id="{365FA7FB-7BAA-4A5E-B0DE-6F02F02D8EA8}"/>
                  </a:ext>
                </a:extLst>
              </p14:cNvPr>
              <p14:cNvContentPartPr/>
              <p14:nvPr/>
            </p14:nvContentPartPr>
            <p14:xfrm>
              <a:off x="5986033" y="1232092"/>
              <a:ext cx="360" cy="360"/>
            </p14:xfrm>
          </p:contentPart>
        </mc:Choice>
        <mc:Fallback xmlns="">
          <p:pic>
            <p:nvPicPr>
              <p:cNvPr id="283" name="Ink 282">
                <a:extLst>
                  <a:ext uri="{FF2B5EF4-FFF2-40B4-BE49-F238E27FC236}">
                    <a16:creationId xmlns:a16="http://schemas.microsoft.com/office/drawing/2014/main" id="{365FA7FB-7BAA-4A5E-B0DE-6F02F02D8EA8}"/>
                  </a:ext>
                </a:extLst>
              </p:cNvPr>
              <p:cNvPicPr/>
              <p:nvPr/>
            </p:nvPicPr>
            <p:blipFill>
              <a:blip r:embed="rId9"/>
              <a:stretch>
                <a:fillRect/>
              </a:stretch>
            </p:blipFill>
            <p:spPr>
              <a:xfrm>
                <a:off x="5977033" y="1223092"/>
                <a:ext cx="18000" cy="18000"/>
              </a:xfrm>
              <a:prstGeom prst="rect">
                <a:avLst/>
              </a:prstGeom>
            </p:spPr>
          </p:pic>
        </mc:Fallback>
      </mc:AlternateContent>
    </p:spTree>
    <p:extLst>
      <p:ext uri="{BB962C8B-B14F-4D97-AF65-F5344CB8AC3E}">
        <p14:creationId xmlns:p14="http://schemas.microsoft.com/office/powerpoint/2010/main" val="2393217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Variational Autoencoder</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We can recognize the basic structure of all autoencoders, with an encoder followed by a decoder (in Figure 12, they both have two hidden layers), but there is a twist: </a:t>
            </a:r>
          </a:p>
          <a:p>
            <a:pPr lvl="1" algn="just">
              <a:spcAft>
                <a:spcPts val="600"/>
              </a:spcAft>
              <a:buFont typeface="Wingdings" panose="05000000000000000000" pitchFamily="2" charset="2"/>
              <a:buChar char="Ø"/>
            </a:pPr>
            <a:r>
              <a:rPr lang="en-US" dirty="0"/>
              <a:t>instead of directly producing a coding for a given input, the encoder produces a </a:t>
            </a:r>
            <a:r>
              <a:rPr lang="en-US" dirty="0">
                <a:solidFill>
                  <a:srgbClr val="262BF2"/>
                </a:solidFill>
              </a:rPr>
              <a:t>mean</a:t>
            </a:r>
            <a:r>
              <a:rPr lang="en-US" dirty="0"/>
              <a:t> coding </a:t>
            </a:r>
            <a:r>
              <a:rPr lang="en-US" b="1" dirty="0">
                <a:solidFill>
                  <a:srgbClr val="262BF2"/>
                </a:solidFill>
              </a:rPr>
              <a:t>μ</a:t>
            </a:r>
            <a:r>
              <a:rPr lang="en-US" dirty="0"/>
              <a:t> and a </a:t>
            </a:r>
            <a:r>
              <a:rPr lang="en-US" dirty="0">
                <a:solidFill>
                  <a:srgbClr val="C00000"/>
                </a:solidFill>
              </a:rPr>
              <a:t>standard deviation </a:t>
            </a:r>
            <a:r>
              <a:rPr lang="en-US" b="1" dirty="0">
                <a:solidFill>
                  <a:srgbClr val="C00000"/>
                </a:solidFill>
              </a:rPr>
              <a:t>σ</a:t>
            </a:r>
            <a:r>
              <a:rPr lang="en-US" dirty="0"/>
              <a:t>.</a:t>
            </a:r>
          </a:p>
          <a:p>
            <a:pPr lvl="1" algn="just">
              <a:spcAft>
                <a:spcPts val="600"/>
              </a:spcAft>
              <a:buFont typeface="Wingdings" panose="05000000000000000000" pitchFamily="2" charset="2"/>
              <a:buChar char="Ø"/>
            </a:pPr>
            <a:r>
              <a:rPr lang="en-US" dirty="0"/>
              <a:t>The actual coding is then sampled randomly from a Gaussian distribution with mean </a:t>
            </a:r>
            <a:r>
              <a:rPr lang="en-US" b="1" dirty="0">
                <a:solidFill>
                  <a:srgbClr val="262BF2"/>
                </a:solidFill>
              </a:rPr>
              <a:t>μ</a:t>
            </a:r>
            <a:r>
              <a:rPr lang="en-US" dirty="0"/>
              <a:t> and standard deviation </a:t>
            </a:r>
            <a:r>
              <a:rPr lang="en-US" b="1" dirty="0">
                <a:solidFill>
                  <a:srgbClr val="C00000"/>
                </a:solidFill>
              </a:rPr>
              <a:t>σ</a:t>
            </a:r>
            <a:r>
              <a:rPr lang="en-US" dirty="0"/>
              <a:t>. </a:t>
            </a:r>
          </a:p>
          <a:p>
            <a:pPr lvl="1" algn="just">
              <a:spcAft>
                <a:spcPts val="600"/>
              </a:spcAft>
              <a:buFont typeface="Wingdings" panose="05000000000000000000" pitchFamily="2" charset="2"/>
              <a:buChar char="Ø"/>
            </a:pPr>
            <a:r>
              <a:rPr lang="en-US" dirty="0"/>
              <a:t>After that the decoder decodes the sampled coding normally. </a:t>
            </a:r>
          </a:p>
          <a:p>
            <a:pPr algn="just">
              <a:buFont typeface="Wingdings" panose="05000000000000000000" pitchFamily="2" charset="2"/>
              <a:buChar char="Ø"/>
            </a:pPr>
            <a:r>
              <a:rPr lang="en-US" dirty="0"/>
              <a:t>The right part of the diagram (Figure 12) shows a training instance going through this autoencoder.</a:t>
            </a:r>
          </a:p>
          <a:p>
            <a:pPr lvl="1" algn="just">
              <a:spcAft>
                <a:spcPts val="600"/>
              </a:spcAft>
              <a:buFont typeface="Wingdings" panose="05000000000000000000" pitchFamily="2" charset="2"/>
              <a:buChar char="Ø"/>
            </a:pPr>
            <a:r>
              <a:rPr lang="en-US" dirty="0"/>
              <a:t>First, the encoder produces </a:t>
            </a:r>
            <a:r>
              <a:rPr lang="en-US" b="1" dirty="0">
                <a:solidFill>
                  <a:srgbClr val="262BF2"/>
                </a:solidFill>
              </a:rPr>
              <a:t>μ</a:t>
            </a:r>
            <a:r>
              <a:rPr lang="en-US" dirty="0"/>
              <a:t> and </a:t>
            </a:r>
            <a:r>
              <a:rPr lang="en-US" b="1" dirty="0">
                <a:solidFill>
                  <a:srgbClr val="C00000"/>
                </a:solidFill>
              </a:rPr>
              <a:t>σ</a:t>
            </a:r>
            <a:r>
              <a:rPr lang="en-US" dirty="0"/>
              <a:t>, then a coding is sampled randomly (notice that it is not exactly located at </a:t>
            </a:r>
            <a:r>
              <a:rPr lang="en-US" b="1" dirty="0">
                <a:solidFill>
                  <a:srgbClr val="262BF2"/>
                </a:solidFill>
              </a:rPr>
              <a:t>μ</a:t>
            </a:r>
            <a:r>
              <a:rPr lang="en-US" dirty="0"/>
              <a:t>), and </a:t>
            </a:r>
          </a:p>
          <a:p>
            <a:pPr lvl="1" algn="just">
              <a:spcAft>
                <a:spcPts val="600"/>
              </a:spcAft>
              <a:buFont typeface="Wingdings" panose="05000000000000000000" pitchFamily="2" charset="2"/>
              <a:buChar char="Ø"/>
            </a:pPr>
            <a:r>
              <a:rPr lang="en-US" dirty="0"/>
              <a:t>finally, this coding is decoded; </a:t>
            </a:r>
          </a:p>
          <a:p>
            <a:pPr lvl="1" algn="just">
              <a:spcAft>
                <a:spcPts val="600"/>
              </a:spcAft>
              <a:buFont typeface="Wingdings" panose="05000000000000000000" pitchFamily="2" charset="2"/>
              <a:buChar char="Ø"/>
            </a:pPr>
            <a:r>
              <a:rPr lang="en-US" dirty="0"/>
              <a:t>the final output resembles the training instance.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3887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Variational Autoencoder</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Although the inputs may have a very convoluted distribution, a variational autoencoder tends to produce codings that look as though they were sampled from a simple Gaussian distribution</a:t>
            </a:r>
            <a:r>
              <a:rPr lang="en-US" baseline="30000" dirty="0">
                <a:solidFill>
                  <a:srgbClr val="262BF2"/>
                </a:solidFill>
              </a:rPr>
              <a:t>†</a:t>
            </a:r>
            <a:r>
              <a:rPr lang="en-US" dirty="0"/>
              <a:t>:</a:t>
            </a:r>
          </a:p>
          <a:p>
            <a:pPr lvl="1" algn="just">
              <a:spcAft>
                <a:spcPts val="1200"/>
              </a:spcAft>
              <a:buFont typeface="Wingdings" panose="05000000000000000000" pitchFamily="2" charset="2"/>
              <a:buChar char="Ø"/>
            </a:pPr>
            <a:r>
              <a:rPr lang="en-US" dirty="0"/>
              <a:t>during training, the cost function pushes the codings to gradually migrate within the coding space (also called the </a:t>
            </a:r>
            <a:r>
              <a:rPr lang="en-US" b="1" i="1" dirty="0">
                <a:solidFill>
                  <a:srgbClr val="262BF2"/>
                </a:solidFill>
              </a:rPr>
              <a:t>latent space</a:t>
            </a:r>
            <a:r>
              <a:rPr lang="en-US" dirty="0"/>
              <a:t>) to end up looking like a cloud of Gaussian points.</a:t>
            </a:r>
          </a:p>
          <a:p>
            <a:pPr lvl="1" algn="just">
              <a:spcAft>
                <a:spcPts val="1200"/>
              </a:spcAft>
              <a:buFont typeface="Wingdings" panose="05000000000000000000" pitchFamily="2" charset="2"/>
              <a:buChar char="Ø"/>
            </a:pPr>
            <a:r>
              <a:rPr lang="en-US" dirty="0"/>
              <a:t>One great consequence is that after training a variational autoencoder, we can very easily generate a new instance: </a:t>
            </a:r>
          </a:p>
          <a:p>
            <a:pPr lvl="2" algn="just">
              <a:spcAft>
                <a:spcPts val="1200"/>
              </a:spcAft>
              <a:buFont typeface="Wingdings" panose="05000000000000000000" pitchFamily="2" charset="2"/>
              <a:buChar char="Ø"/>
            </a:pPr>
            <a:r>
              <a:rPr lang="en-US" dirty="0"/>
              <a:t>just sample a random coding from the Gaussian distribution, decode it.</a:t>
            </a:r>
          </a:p>
          <a:p>
            <a:pPr algn="just">
              <a:spcAft>
                <a:spcPts val="1200"/>
              </a:spcAft>
              <a:buFont typeface="Wingdings" panose="05000000000000000000" pitchFamily="2" charset="2"/>
              <a:buChar char="Ø"/>
            </a:pPr>
            <a:r>
              <a:rPr lang="en-US" dirty="0"/>
              <a:t>The </a:t>
            </a:r>
            <a:r>
              <a:rPr lang="en-US" b="1" dirty="0">
                <a:solidFill>
                  <a:srgbClr val="262BF2"/>
                </a:solidFill>
              </a:rPr>
              <a:t>cost function </a:t>
            </a:r>
            <a:r>
              <a:rPr lang="en-US" dirty="0"/>
              <a:t>is composed of </a:t>
            </a:r>
            <a:r>
              <a:rPr lang="en-US" b="1" dirty="0">
                <a:solidFill>
                  <a:srgbClr val="C00000"/>
                </a:solidFill>
              </a:rPr>
              <a:t>two parts</a:t>
            </a:r>
            <a:r>
              <a:rPr lang="en-US" dirty="0"/>
              <a:t>:</a:t>
            </a:r>
          </a:p>
          <a:p>
            <a:pPr lvl="1" algn="just">
              <a:spcAft>
                <a:spcPts val="1200"/>
              </a:spcAft>
              <a:buFont typeface="Wingdings" panose="05000000000000000000" pitchFamily="2" charset="2"/>
              <a:buChar char="Ø"/>
            </a:pPr>
            <a:r>
              <a:rPr lang="en-US" dirty="0"/>
              <a:t>The </a:t>
            </a:r>
            <a:r>
              <a:rPr lang="en-US" dirty="0">
                <a:solidFill>
                  <a:srgbClr val="C00000"/>
                </a:solidFill>
              </a:rPr>
              <a:t>first</a:t>
            </a:r>
            <a:r>
              <a:rPr lang="en-US" dirty="0"/>
              <a:t> is the usual reconstruction loss that pushes the autoencoder to reproduce its inputs (we can use cross entropy for this).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076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Variational Autoencoder</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28795"/>
                <a:ext cx="8798859" cy="6092680"/>
              </a:xfrm>
            </p:spPr>
            <p:txBody>
              <a:bodyPr>
                <a:normAutofit/>
              </a:bodyPr>
              <a:lstStyle/>
              <a:p>
                <a:pPr lvl="1" algn="just">
                  <a:buFont typeface="Wingdings" panose="05000000000000000000" pitchFamily="2" charset="2"/>
                  <a:buChar char="Ø"/>
                </a:pPr>
                <a:r>
                  <a:rPr lang="en-US" dirty="0"/>
                  <a:t>The </a:t>
                </a:r>
                <a:r>
                  <a:rPr lang="en-US" dirty="0">
                    <a:solidFill>
                      <a:srgbClr val="C00000"/>
                    </a:solidFill>
                  </a:rPr>
                  <a:t>second</a:t>
                </a:r>
                <a:r>
                  <a:rPr lang="en-US" dirty="0"/>
                  <a:t> is the </a:t>
                </a:r>
                <a:r>
                  <a:rPr lang="en-US" dirty="0">
                    <a:solidFill>
                      <a:srgbClr val="262BF2"/>
                    </a:solidFill>
                  </a:rPr>
                  <a:t>latent loss </a:t>
                </a:r>
                <a:r>
                  <a:rPr lang="en-US" dirty="0"/>
                  <a:t>that pushes the autoencoder to have codings that look as though they were sampled from a simple Gaussian distribution: </a:t>
                </a:r>
              </a:p>
              <a:p>
                <a:pPr lvl="2" algn="just">
                  <a:buFont typeface="Wingdings" panose="05000000000000000000" pitchFamily="2" charset="2"/>
                  <a:buChar char="Ø"/>
                </a:pPr>
                <a:r>
                  <a:rPr lang="en-US" dirty="0"/>
                  <a:t>it is the KL divergence between the target distribution (i.e., the Gaussian distribution) and the actual distribution of the codings. </a:t>
                </a:r>
              </a:p>
              <a:p>
                <a:pPr lvl="2" algn="just">
                  <a:buFont typeface="Wingdings" panose="05000000000000000000" pitchFamily="2" charset="2"/>
                  <a:buChar char="Ø"/>
                </a:pPr>
                <a:r>
                  <a:rPr lang="en-US" dirty="0"/>
                  <a:t>The latent loss can be computed simply using </a:t>
                </a:r>
                <a:r>
                  <a:rPr lang="en-US" b="1" dirty="0"/>
                  <a:t>Equation</a:t>
                </a:r>
                <a:r>
                  <a:rPr lang="en-US" dirty="0"/>
                  <a:t> </a:t>
                </a:r>
                <a:r>
                  <a:rPr lang="en-US" b="1" dirty="0"/>
                  <a:t>3</a:t>
                </a:r>
                <a:r>
                  <a:rPr lang="en-US" dirty="0"/>
                  <a:t> (</a:t>
                </a:r>
                <a:r>
                  <a:rPr lang="en-US" sz="1400" dirty="0">
                    <a:solidFill>
                      <a:srgbClr val="262BF2"/>
                    </a:solidFill>
                  </a:rPr>
                  <a:t>Variational autoencoder’s latent loss</a:t>
                </a:r>
                <a:r>
                  <a:rPr lang="en-US" dirty="0"/>
                  <a:t>)</a:t>
                </a:r>
                <a:r>
                  <a:rPr lang="en-US" baseline="30000" dirty="0">
                    <a:solidFill>
                      <a:srgbClr val="262BF2"/>
                    </a:solidFill>
                  </a:rPr>
                  <a:t> †</a:t>
                </a:r>
                <a:r>
                  <a:rPr lang="en-US" dirty="0"/>
                  <a:t>:</a:t>
                </a:r>
              </a:p>
              <a:p>
                <a:pPr lvl="2" algn="just">
                  <a:buFont typeface="Wingdings" panose="05000000000000000000" pitchFamily="2" charset="2"/>
                  <a:buChar char="Ø"/>
                </a:pPr>
                <a:endParaRPr lang="en-US" dirty="0"/>
              </a:p>
              <a:p>
                <a:pPr lvl="2" algn="just">
                  <a:buFont typeface="Wingdings" panose="05000000000000000000" pitchFamily="2" charset="2"/>
                  <a:buChar char="Ø"/>
                </a:pPr>
                <a:endParaRPr lang="en-US" dirty="0"/>
              </a:p>
              <a:p>
                <a:pPr lvl="2" algn="just">
                  <a:buFont typeface="Wingdings" panose="05000000000000000000" pitchFamily="2" charset="2"/>
                  <a:buChar char="Ø"/>
                </a:pPr>
                <a:endParaRPr lang="en-US" dirty="0"/>
              </a:p>
              <a:p>
                <a:pPr lvl="2" algn="just">
                  <a:buFont typeface="Wingdings" panose="05000000000000000000" pitchFamily="2" charset="2"/>
                  <a:buChar char="Ø"/>
                </a:pPr>
                <a:r>
                  <a:rPr lang="en-US" dirty="0"/>
                  <a:t>In this equation,</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ℒ</m:t>
                    </m:r>
                  </m:oMath>
                </a14:m>
                <a:r>
                  <a:rPr lang="en-US" sz="2400" dirty="0"/>
                  <a:t> </a:t>
                </a:r>
                <a:r>
                  <a:rPr lang="en-US" dirty="0"/>
                  <a:t>is the latent loss, </a:t>
                </a:r>
                <a:r>
                  <a:rPr lang="en-US" i="1" dirty="0"/>
                  <a:t>K</a:t>
                </a:r>
                <a:r>
                  <a:rPr lang="en-US" dirty="0"/>
                  <a:t> is the codings’ dimensionality, and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𝑖</m:t>
                        </m:r>
                      </m:sub>
                    </m:sSub>
                  </m:oMath>
                </a14:m>
                <a:r>
                  <a:rPr lang="en-US" dirty="0"/>
                  <a:t> and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𝑖</m:t>
                        </m:r>
                      </m:sub>
                    </m:sSub>
                  </m:oMath>
                </a14:m>
                <a:r>
                  <a:rPr lang="en-US" dirty="0"/>
                  <a:t> are the mean and standard deviation of the i</a:t>
                </a:r>
                <a:r>
                  <a:rPr lang="en-US" i="1" baseline="30000" dirty="0"/>
                  <a:t>th</a:t>
                </a:r>
                <a:r>
                  <a:rPr lang="en-US" dirty="0"/>
                  <a:t> component of the codings. </a:t>
                </a:r>
              </a:p>
              <a:p>
                <a:pPr lvl="2" algn="just">
                  <a:buFont typeface="Wingdings" panose="05000000000000000000" pitchFamily="2" charset="2"/>
                  <a:buChar char="Ø"/>
                </a:pPr>
                <a:r>
                  <a:rPr lang="en-US" dirty="0"/>
                  <a:t>The vectors </a:t>
                </a:r>
                <a:r>
                  <a:rPr lang="en-US" b="1" dirty="0"/>
                  <a:t>μ</a:t>
                </a:r>
                <a:r>
                  <a:rPr lang="en-US" dirty="0"/>
                  <a:t> and </a:t>
                </a:r>
                <a:r>
                  <a:rPr lang="en-US" b="1" dirty="0"/>
                  <a:t>σ</a:t>
                </a:r>
                <a:r>
                  <a:rPr lang="en-US" dirty="0"/>
                  <a:t> (which contain all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𝑖</m:t>
                        </m:r>
                      </m:sub>
                    </m:sSub>
                  </m:oMath>
                </a14:m>
                <a:r>
                  <a:rPr lang="en-US" dirty="0"/>
                  <a:t> ) are output by the encoder, as shown in Figure 12 (left).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28795"/>
                <a:ext cx="8798859" cy="6092680"/>
              </a:xfrm>
              <a:blipFill>
                <a:blip r:embed="rId3"/>
                <a:stretch>
                  <a:fillRect t="-400" r="-6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E06347-BC0D-4F40-B989-B890AD03D868}" type="slidenum">
              <a:rPr lang="en-US" smtClean="0"/>
              <a:pPr/>
              <a:t>35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81C821FA-74C8-4F90-AF6C-61A7EDCDFE0B}"/>
              </a:ext>
            </a:extLst>
          </p:cNvPr>
          <p:cNvPicPr>
            <a:picLocks noChangeAspect="1"/>
          </p:cNvPicPr>
          <p:nvPr/>
        </p:nvPicPr>
        <p:blipFill>
          <a:blip r:embed="rId4"/>
          <a:stretch>
            <a:fillRect/>
          </a:stretch>
        </p:blipFill>
        <p:spPr>
          <a:xfrm>
            <a:off x="2846231" y="2971800"/>
            <a:ext cx="4429472" cy="749030"/>
          </a:xfrm>
          <a:prstGeom prst="rect">
            <a:avLst/>
          </a:prstGeom>
        </p:spPr>
      </p:pic>
    </p:spTree>
    <p:extLst>
      <p:ext uri="{BB962C8B-B14F-4D97-AF65-F5344CB8AC3E}">
        <p14:creationId xmlns:p14="http://schemas.microsoft.com/office/powerpoint/2010/main" val="25047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 Variational Autoencoder</a:t>
            </a:r>
            <a:endParaRPr lang="en-US" sz="3200" dirty="0">
              <a:solidFill>
                <a:srgbClr val="09064E"/>
              </a:solidFill>
            </a:endParaRPr>
          </a:p>
        </p:txBody>
      </p:sp>
      <p:sp>
        <p:nvSpPr>
          <p:cNvPr id="3" name="Content Placeholder 2"/>
          <p:cNvSpPr>
            <a:spLocks noGrp="1"/>
          </p:cNvSpPr>
          <p:nvPr>
            <p:ph idx="1"/>
          </p:nvPr>
        </p:nvSpPr>
        <p:spPr>
          <a:xfrm>
            <a:off x="152400" y="628795"/>
            <a:ext cx="8798859" cy="6092680"/>
          </a:xfrm>
        </p:spPr>
        <p:txBody>
          <a:bodyPr>
            <a:normAutofit/>
          </a:bodyPr>
          <a:lstStyle/>
          <a:p>
            <a:pPr algn="just">
              <a:buFont typeface="Wingdings" panose="05000000000000000000" pitchFamily="2" charset="2"/>
              <a:buChar char="Ø"/>
            </a:pPr>
            <a:r>
              <a:rPr lang="en-US" dirty="0"/>
              <a:t>A common tweak to the variational autoencoder’s architecture is to make the encoder output </a:t>
            </a:r>
            <a:r>
              <a:rPr lang="en-US" b="1" dirty="0"/>
              <a:t>γ</a:t>
            </a:r>
            <a:r>
              <a:rPr lang="en-US" dirty="0"/>
              <a:t> = log(</a:t>
            </a:r>
            <a:r>
              <a:rPr lang="en-US" b="1" dirty="0"/>
              <a:t>σ</a:t>
            </a:r>
            <a:r>
              <a:rPr lang="en-US" baseline="30000" dirty="0"/>
              <a:t>2</a:t>
            </a:r>
            <a:r>
              <a:rPr lang="en-US" dirty="0"/>
              <a:t>) rather than </a:t>
            </a:r>
            <a:r>
              <a:rPr lang="en-US" b="1" dirty="0"/>
              <a:t>σ</a:t>
            </a:r>
            <a:r>
              <a:rPr lang="en-US" dirty="0"/>
              <a:t>.</a:t>
            </a:r>
          </a:p>
          <a:p>
            <a:pPr algn="just">
              <a:buFont typeface="Wingdings" panose="05000000000000000000" pitchFamily="2" charset="2"/>
              <a:buChar char="Ø"/>
            </a:pPr>
            <a:r>
              <a:rPr lang="en-US" dirty="0"/>
              <a:t>The </a:t>
            </a:r>
            <a:r>
              <a:rPr lang="en-US" dirty="0">
                <a:solidFill>
                  <a:srgbClr val="262BF2"/>
                </a:solidFill>
              </a:rPr>
              <a:t>latent loss </a:t>
            </a:r>
            <a:r>
              <a:rPr lang="en-US" dirty="0"/>
              <a:t>can then be computed as shown in </a:t>
            </a:r>
            <a:r>
              <a:rPr lang="en-US" dirty="0">
                <a:solidFill>
                  <a:srgbClr val="262BF2"/>
                </a:solidFill>
              </a:rPr>
              <a:t>Equation 4</a:t>
            </a:r>
            <a:r>
              <a:rPr lang="en-US" dirty="0"/>
              <a:t>. This approach is more numerically stable and speeds up training.</a:t>
            </a:r>
          </a:p>
          <a:p>
            <a:pPr algn="just">
              <a:buFont typeface="Wingdings" panose="05000000000000000000" pitchFamily="2" charset="2"/>
              <a:buChar char="Ø"/>
            </a:pPr>
            <a:r>
              <a:rPr lang="en-US" b="1" dirty="0"/>
              <a:t>Equation 4</a:t>
            </a:r>
            <a:r>
              <a:rPr lang="en-US" dirty="0"/>
              <a:t>: Variational autoencoder’s latent loss, rewritten using </a:t>
            </a:r>
            <a:r>
              <a:rPr lang="el-GR" b="1" dirty="0"/>
              <a:t>γ</a:t>
            </a:r>
            <a:r>
              <a:rPr lang="el-GR" dirty="0"/>
              <a:t> = </a:t>
            </a:r>
            <a:r>
              <a:rPr lang="en-US" dirty="0"/>
              <a:t>log(</a:t>
            </a:r>
            <a:r>
              <a:rPr lang="el-GR" b="1" dirty="0"/>
              <a:t>σ</a:t>
            </a:r>
            <a:r>
              <a:rPr lang="el-GR" baseline="30000" dirty="0"/>
              <a:t>2</a:t>
            </a:r>
            <a:r>
              <a:rPr lang="el-GR" dirty="0"/>
              <a:t>)</a:t>
            </a:r>
            <a:r>
              <a:rPr lang="en-US" dirty="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b="1" dirty="0">
                <a:solidFill>
                  <a:srgbClr val="262BF2"/>
                </a:solidFill>
              </a:rPr>
              <a:t>See exercise</a:t>
            </a:r>
            <a:r>
              <a:rPr lang="en-US" b="1" dirty="0"/>
              <a:t>: </a:t>
            </a:r>
            <a:r>
              <a:rPr lang="en-US" sz="1800" dirty="0"/>
              <a:t>Variational Autoencoder.</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9295A46-845D-4C7E-BB3A-10CED0FED83C}"/>
              </a:ext>
            </a:extLst>
          </p:cNvPr>
          <p:cNvPicPr>
            <a:picLocks noChangeAspect="1"/>
          </p:cNvPicPr>
          <p:nvPr/>
        </p:nvPicPr>
        <p:blipFill>
          <a:blip r:embed="rId3"/>
          <a:stretch>
            <a:fillRect/>
          </a:stretch>
        </p:blipFill>
        <p:spPr>
          <a:xfrm>
            <a:off x="2819400" y="3116436"/>
            <a:ext cx="4169926" cy="752273"/>
          </a:xfrm>
          <a:prstGeom prst="rect">
            <a:avLst/>
          </a:prstGeom>
        </p:spPr>
      </p:pic>
    </p:spTree>
    <p:extLst>
      <p:ext uri="{BB962C8B-B14F-4D97-AF65-F5344CB8AC3E}">
        <p14:creationId xmlns:p14="http://schemas.microsoft.com/office/powerpoint/2010/main" val="15670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38102"/>
            <a:ext cx="8648438" cy="533395"/>
          </a:xfrm>
        </p:spPr>
        <p:txBody>
          <a:bodyPr/>
          <a:lstStyle/>
          <a:p>
            <a:r>
              <a:rPr lang="en-US" sz="3200" b="1" dirty="0">
                <a:solidFill>
                  <a:srgbClr val="09064E"/>
                </a:solidFill>
              </a:rPr>
              <a:t>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628796"/>
            <a:ext cx="8798859" cy="1352403"/>
          </a:xfrm>
        </p:spPr>
        <p:txBody>
          <a:bodyPr>
            <a:normAutofit fontScale="70000" lnSpcReduction="20000"/>
          </a:bodyPr>
          <a:lstStyle/>
          <a:p>
            <a:pPr algn="just">
              <a:spcBef>
                <a:spcPts val="1200"/>
              </a:spcBef>
              <a:buFont typeface="Wingdings" panose="05000000000000000000" pitchFamily="2" charset="2"/>
              <a:buChar char="Ø"/>
            </a:pPr>
            <a:r>
              <a:rPr lang="en-US" dirty="0"/>
              <a:t>Generative adversarial networks were proposed in 2014 (</a:t>
            </a:r>
            <a:r>
              <a:rPr lang="en-US" dirty="0">
                <a:solidFill>
                  <a:srgbClr val="262BF2"/>
                </a:solidFill>
              </a:rPr>
              <a:t>paper #1</a:t>
            </a:r>
            <a:r>
              <a:rPr lang="en-US" dirty="0"/>
              <a:t>). </a:t>
            </a:r>
          </a:p>
          <a:p>
            <a:pPr algn="just">
              <a:spcBef>
                <a:spcPts val="1200"/>
              </a:spcBef>
              <a:buFont typeface="Wingdings" panose="05000000000000000000" pitchFamily="2" charset="2"/>
              <a:buChar char="Ø"/>
            </a:pPr>
            <a:r>
              <a:rPr lang="en-US" dirty="0"/>
              <a:t>The idea was to make neural networks compete against each other in the hope that this competition will push them to excel. </a:t>
            </a:r>
          </a:p>
          <a:p>
            <a:pPr algn="just">
              <a:spcBef>
                <a:spcPts val="1200"/>
              </a:spcBef>
              <a:buFont typeface="Wingdings" panose="05000000000000000000" pitchFamily="2" charset="2"/>
              <a:buChar char="Ø"/>
            </a:pPr>
            <a:r>
              <a:rPr lang="en-US" dirty="0"/>
              <a:t>As shown in </a:t>
            </a:r>
            <a:r>
              <a:rPr lang="en-US" dirty="0">
                <a:solidFill>
                  <a:srgbClr val="262BF2"/>
                </a:solidFill>
              </a:rPr>
              <a:t>Figure 15</a:t>
            </a:r>
            <a:r>
              <a:rPr lang="en-US" dirty="0"/>
              <a:t>, a GAN is composed of two neural networks: (1) </a:t>
            </a:r>
            <a:r>
              <a:rPr lang="en-US" dirty="0">
                <a:solidFill>
                  <a:srgbClr val="262BF2"/>
                </a:solidFill>
              </a:rPr>
              <a:t>Generator</a:t>
            </a:r>
            <a:r>
              <a:rPr lang="en-US" dirty="0"/>
              <a:t> and (2) </a:t>
            </a:r>
            <a:r>
              <a:rPr lang="en-US" dirty="0">
                <a:solidFill>
                  <a:srgbClr val="262BF2"/>
                </a:solidFill>
              </a:rPr>
              <a:t>Discriminator</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9">
            <a:extLst>
              <a:ext uri="{FF2B5EF4-FFF2-40B4-BE49-F238E27FC236}">
                <a16:creationId xmlns:a16="http://schemas.microsoft.com/office/drawing/2014/main" id="{CD7703CB-EEC6-44B3-A8A9-EA09F725CE53}"/>
              </a:ext>
            </a:extLst>
          </p:cNvPr>
          <p:cNvGrpSpPr/>
          <p:nvPr/>
        </p:nvGrpSpPr>
        <p:grpSpPr>
          <a:xfrm>
            <a:off x="142240" y="1905000"/>
            <a:ext cx="8798858" cy="4812763"/>
            <a:chOff x="142240" y="1905000"/>
            <a:chExt cx="8798858" cy="4812763"/>
          </a:xfrm>
        </p:grpSpPr>
        <p:graphicFrame>
          <p:nvGraphicFramePr>
            <p:cNvPr id="5" name="Object 4">
              <a:extLst>
                <a:ext uri="{FF2B5EF4-FFF2-40B4-BE49-F238E27FC236}">
                  <a16:creationId xmlns:a16="http://schemas.microsoft.com/office/drawing/2014/main" id="{EC6BC12E-2C1D-458D-BD95-D9B441627906}"/>
                </a:ext>
              </a:extLst>
            </p:cNvPr>
            <p:cNvGraphicFramePr>
              <a:graphicFrameLocks noChangeAspect="1"/>
            </p:cNvGraphicFramePr>
            <p:nvPr>
              <p:extLst>
                <p:ext uri="{D42A27DB-BD31-4B8C-83A1-F6EECF244321}">
                  <p14:modId xmlns:p14="http://schemas.microsoft.com/office/powerpoint/2010/main" val="2291657677"/>
                </p:ext>
              </p:extLst>
            </p:nvPr>
          </p:nvGraphicFramePr>
          <p:xfrm>
            <a:off x="1409225" y="1905000"/>
            <a:ext cx="6681285" cy="4396593"/>
          </p:xfrm>
          <a:graphic>
            <a:graphicData uri="http://schemas.openxmlformats.org/presentationml/2006/ole">
              <mc:AlternateContent xmlns:mc="http://schemas.openxmlformats.org/markup-compatibility/2006">
                <mc:Choice xmlns:v="urn:schemas-microsoft-com:vml" Requires="v">
                  <p:oleObj name="Bitmap Image" r:id="rId3" imgW="5524560" imgH="3634920" progId="Paint.Picture">
                    <p:embed/>
                  </p:oleObj>
                </mc:Choice>
                <mc:Fallback>
                  <p:oleObj name="Bitmap Image" r:id="rId3" imgW="5524560" imgH="3634920" progId="Paint.Picture">
                    <p:embed/>
                    <p:pic>
                      <p:nvPicPr>
                        <p:cNvPr id="0" name=""/>
                        <p:cNvPicPr/>
                        <p:nvPr/>
                      </p:nvPicPr>
                      <p:blipFill>
                        <a:blip r:embed="rId4"/>
                        <a:stretch>
                          <a:fillRect/>
                        </a:stretch>
                      </p:blipFill>
                      <p:spPr>
                        <a:xfrm>
                          <a:off x="1409225" y="1905000"/>
                          <a:ext cx="6681285" cy="4396593"/>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C403B59-E6B8-41C1-9182-5B9E0F3028CB}"/>
                </a:ext>
              </a:extLst>
            </p:cNvPr>
            <p:cNvSpPr txBox="1"/>
            <p:nvPr/>
          </p:nvSpPr>
          <p:spPr>
            <a:xfrm>
              <a:off x="142240" y="6348431"/>
              <a:ext cx="8798858" cy="369332"/>
            </a:xfrm>
            <a:prstGeom prst="rect">
              <a:avLst/>
            </a:prstGeom>
            <a:noFill/>
          </p:spPr>
          <p:txBody>
            <a:bodyPr wrap="square">
              <a:spAutoFit/>
            </a:bodyPr>
            <a:lstStyle/>
            <a:p>
              <a:r>
                <a:rPr lang="en-US" b="1" dirty="0"/>
                <a:t>Figure 15</a:t>
              </a:r>
              <a:r>
                <a:rPr lang="en-US" dirty="0"/>
                <a:t>: A generative adversarial network.</a:t>
              </a:r>
            </a:p>
          </p:txBody>
        </p:sp>
      </p:grpSp>
    </p:spTree>
    <p:extLst>
      <p:ext uri="{BB962C8B-B14F-4D97-AF65-F5344CB8AC3E}">
        <p14:creationId xmlns:p14="http://schemas.microsoft.com/office/powerpoint/2010/main" val="21579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159385"/>
            <a:ext cx="8648438" cy="533395"/>
          </a:xfrm>
        </p:spPr>
        <p:txBody>
          <a:bodyPr/>
          <a:lstStyle/>
          <a:p>
            <a:r>
              <a:rPr lang="en-US" sz="3200" b="1" dirty="0">
                <a:solidFill>
                  <a:srgbClr val="09064E"/>
                </a:solidFill>
              </a:rPr>
              <a:t>… 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838200"/>
            <a:ext cx="8798859" cy="5714999"/>
          </a:xfrm>
        </p:spPr>
        <p:txBody>
          <a:bodyPr>
            <a:normAutofit/>
          </a:bodyPr>
          <a:lstStyle/>
          <a:p>
            <a:pPr marL="0" indent="0" algn="just">
              <a:spcBef>
                <a:spcPts val="1200"/>
              </a:spcBef>
              <a:buNone/>
            </a:pPr>
            <a:r>
              <a:rPr lang="en-US" dirty="0"/>
              <a:t>Generator: </a:t>
            </a:r>
          </a:p>
          <a:p>
            <a:pPr algn="just">
              <a:spcBef>
                <a:spcPts val="1800"/>
              </a:spcBef>
              <a:spcAft>
                <a:spcPts val="1800"/>
              </a:spcAft>
              <a:buFont typeface="Wingdings" panose="05000000000000000000" pitchFamily="2" charset="2"/>
              <a:buChar char="Ø"/>
            </a:pPr>
            <a:r>
              <a:rPr lang="en-US" dirty="0"/>
              <a:t>Takes a random distribution as input (typically Gaussian) and outputs some data typically, an image. </a:t>
            </a:r>
          </a:p>
          <a:p>
            <a:pPr algn="just">
              <a:spcBef>
                <a:spcPts val="1200"/>
              </a:spcBef>
              <a:spcAft>
                <a:spcPts val="1800"/>
              </a:spcAft>
              <a:buFont typeface="Wingdings" panose="05000000000000000000" pitchFamily="2" charset="2"/>
              <a:buChar char="Ø"/>
            </a:pPr>
            <a:r>
              <a:rPr lang="en-US" dirty="0"/>
              <a:t>We can think of the random inputs as the latent representations (i.e., codings) of the image to be generated. </a:t>
            </a:r>
          </a:p>
          <a:p>
            <a:pPr algn="just">
              <a:spcBef>
                <a:spcPts val="1200"/>
              </a:spcBef>
              <a:spcAft>
                <a:spcPts val="1800"/>
              </a:spcAft>
              <a:buFont typeface="Wingdings" panose="05000000000000000000" pitchFamily="2" charset="2"/>
              <a:buChar char="Ø"/>
            </a:pPr>
            <a:r>
              <a:rPr lang="en-US" dirty="0"/>
              <a:t>So, as we can see, the generator offers the same functionality as a decoder in a </a:t>
            </a:r>
            <a:r>
              <a:rPr lang="en-US" dirty="0">
                <a:solidFill>
                  <a:srgbClr val="262BF2"/>
                </a:solidFill>
              </a:rPr>
              <a:t>variational autoencoder</a:t>
            </a:r>
            <a:r>
              <a:rPr lang="en-US" dirty="0"/>
              <a:t>, and </a:t>
            </a:r>
          </a:p>
          <a:p>
            <a:pPr algn="just">
              <a:spcBef>
                <a:spcPts val="1200"/>
              </a:spcBef>
              <a:spcAft>
                <a:spcPts val="1800"/>
              </a:spcAft>
              <a:buFont typeface="Wingdings" panose="05000000000000000000" pitchFamily="2" charset="2"/>
              <a:buChar char="Ø"/>
            </a:pPr>
            <a:r>
              <a:rPr lang="en-US" dirty="0"/>
              <a:t>it can be used in the same way to generate new images (just feed it some Gaussian noise, and it outputs a brand-new image). </a:t>
            </a:r>
          </a:p>
          <a:p>
            <a:pPr algn="just">
              <a:spcBef>
                <a:spcPts val="1200"/>
              </a:spcBef>
              <a:spcAft>
                <a:spcPts val="1800"/>
              </a:spcAft>
              <a:buFont typeface="Wingdings" panose="05000000000000000000" pitchFamily="2" charset="2"/>
              <a:buChar char="Ø"/>
            </a:pPr>
            <a:r>
              <a:rPr lang="en-US" dirty="0"/>
              <a:t>However, it is trained very differently.</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5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159385"/>
            <a:ext cx="8648438" cy="533395"/>
          </a:xfrm>
        </p:spPr>
        <p:txBody>
          <a:bodyPr/>
          <a:lstStyle/>
          <a:p>
            <a:r>
              <a:rPr lang="en-US" sz="3200" b="1" dirty="0">
                <a:solidFill>
                  <a:srgbClr val="09064E"/>
                </a:solidFill>
              </a:rPr>
              <a:t>… 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838200"/>
            <a:ext cx="8798859" cy="5714999"/>
          </a:xfrm>
        </p:spPr>
        <p:txBody>
          <a:bodyPr>
            <a:normAutofit/>
          </a:bodyPr>
          <a:lstStyle/>
          <a:p>
            <a:pPr marL="0" indent="0" algn="just">
              <a:spcBef>
                <a:spcPts val="1200"/>
              </a:spcBef>
              <a:buNone/>
            </a:pPr>
            <a:r>
              <a:rPr lang="en-US" dirty="0"/>
              <a:t>Discriminator: </a:t>
            </a:r>
          </a:p>
          <a:p>
            <a:pPr algn="just">
              <a:spcBef>
                <a:spcPts val="1800"/>
              </a:spcBef>
              <a:spcAft>
                <a:spcPts val="1800"/>
              </a:spcAft>
              <a:buFont typeface="Wingdings" panose="05000000000000000000" pitchFamily="2" charset="2"/>
              <a:buChar char="Ø"/>
            </a:pPr>
            <a:r>
              <a:rPr lang="en-US" dirty="0"/>
              <a:t>Takes either a </a:t>
            </a:r>
            <a:r>
              <a:rPr lang="en-US" dirty="0">
                <a:solidFill>
                  <a:srgbClr val="C00000"/>
                </a:solidFill>
              </a:rPr>
              <a:t>fake image from the generator </a:t>
            </a:r>
            <a:r>
              <a:rPr lang="en-US" dirty="0"/>
              <a:t>or a </a:t>
            </a:r>
            <a:r>
              <a:rPr lang="en-US" dirty="0">
                <a:solidFill>
                  <a:srgbClr val="262BF2"/>
                </a:solidFill>
              </a:rPr>
              <a:t>real image from the training</a:t>
            </a:r>
            <a:r>
              <a:rPr lang="en-US" dirty="0"/>
              <a:t> set as input, and </a:t>
            </a:r>
          </a:p>
          <a:p>
            <a:pPr algn="just">
              <a:spcBef>
                <a:spcPts val="1800"/>
              </a:spcBef>
              <a:spcAft>
                <a:spcPts val="1800"/>
              </a:spcAft>
              <a:buFont typeface="Wingdings" panose="05000000000000000000" pitchFamily="2" charset="2"/>
              <a:buChar char="Ø"/>
            </a:pPr>
            <a:r>
              <a:rPr lang="en-US" dirty="0"/>
              <a:t>must guess whether the input image is </a:t>
            </a:r>
            <a:r>
              <a:rPr lang="en-US" dirty="0">
                <a:solidFill>
                  <a:srgbClr val="C00000"/>
                </a:solidFill>
              </a:rPr>
              <a:t>fake</a:t>
            </a:r>
            <a:r>
              <a:rPr lang="en-US" dirty="0"/>
              <a:t> or </a:t>
            </a:r>
            <a:r>
              <a:rPr lang="en-US" dirty="0">
                <a:solidFill>
                  <a:srgbClr val="262BF2"/>
                </a:solidFill>
              </a:rPr>
              <a:t>real</a:t>
            </a:r>
            <a:r>
              <a:rPr lang="en-US" dirty="0"/>
              <a:t>. </a:t>
            </a:r>
          </a:p>
          <a:p>
            <a:pPr algn="just">
              <a:spcBef>
                <a:spcPts val="1200"/>
              </a:spcBef>
              <a:spcAft>
                <a:spcPts val="18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835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Autoencoders and GANs</a:t>
            </a:r>
            <a:endParaRPr lang="en-US" sz="3200" dirty="0">
              <a:solidFill>
                <a:srgbClr val="09064E"/>
              </a:solidFill>
            </a:endParaRPr>
          </a:p>
        </p:txBody>
      </p:sp>
      <p:sp>
        <p:nvSpPr>
          <p:cNvPr id="3" name="Content Placeholder 2"/>
          <p:cNvSpPr>
            <a:spLocks noGrp="1"/>
          </p:cNvSpPr>
          <p:nvPr>
            <p:ph idx="1"/>
          </p:nvPr>
        </p:nvSpPr>
        <p:spPr>
          <a:xfrm>
            <a:off x="76200" y="710076"/>
            <a:ext cx="8875059" cy="5843124"/>
          </a:xfrm>
        </p:spPr>
        <p:txBody>
          <a:bodyPr>
            <a:normAutofit/>
          </a:bodyPr>
          <a:lstStyle/>
          <a:p>
            <a:pPr algn="just"/>
            <a:r>
              <a:rPr lang="en-US" dirty="0"/>
              <a:t>GANs are now widely used for  </a:t>
            </a:r>
          </a:p>
          <a:p>
            <a:pPr lvl="1" algn="just">
              <a:spcBef>
                <a:spcPts val="1200"/>
              </a:spcBef>
            </a:pPr>
            <a:r>
              <a:rPr lang="en-US" dirty="0"/>
              <a:t>super </a:t>
            </a:r>
            <a:r>
              <a:rPr lang="en-US" dirty="0">
                <a:hlinkClick r:id="rId3"/>
              </a:rPr>
              <a:t>resolution</a:t>
            </a:r>
            <a:r>
              <a:rPr lang="en-US" dirty="0"/>
              <a:t> (increasing the resolution of an image), </a:t>
            </a:r>
          </a:p>
          <a:p>
            <a:pPr lvl="1" algn="just">
              <a:spcBef>
                <a:spcPts val="1200"/>
              </a:spcBef>
            </a:pPr>
            <a:r>
              <a:rPr lang="en-US" dirty="0">
                <a:solidFill>
                  <a:srgbClr val="C00000"/>
                </a:solidFill>
                <a:hlinkClick r:id="rId4"/>
              </a:rPr>
              <a:t>Colorization</a:t>
            </a:r>
            <a:r>
              <a:rPr lang="en-US" dirty="0">
                <a:solidFill>
                  <a:srgbClr val="C00000"/>
                </a:solidFill>
              </a:rPr>
              <a:t> </a:t>
            </a:r>
            <a:r>
              <a:rPr lang="en-US" dirty="0"/>
              <a:t>(or see </a:t>
            </a:r>
            <a:r>
              <a:rPr lang="en-US" dirty="0" err="1">
                <a:hlinkClick r:id="rId5"/>
              </a:rPr>
              <a:t>deOldify</a:t>
            </a:r>
            <a:r>
              <a:rPr lang="en-US" dirty="0"/>
              <a:t>), </a:t>
            </a:r>
          </a:p>
          <a:p>
            <a:pPr lvl="1" algn="just">
              <a:spcBef>
                <a:spcPts val="1200"/>
              </a:spcBef>
            </a:pPr>
            <a:r>
              <a:rPr lang="en-US" dirty="0"/>
              <a:t>powerful image editing (e.g., replacing photobombers with realistic background using </a:t>
            </a:r>
            <a:r>
              <a:rPr lang="en-US" dirty="0">
                <a:hlinkClick r:id="rId6"/>
              </a:rPr>
              <a:t>befunky</a:t>
            </a:r>
            <a:r>
              <a:rPr lang="en-US" dirty="0"/>
              <a:t> or </a:t>
            </a:r>
            <a:r>
              <a:rPr lang="en-US" dirty="0">
                <a:hlinkClick r:id="rId7"/>
              </a:rPr>
              <a:t>MakeiT</a:t>
            </a:r>
            <a:r>
              <a:rPr lang="en-US" dirty="0"/>
              <a:t> ), </a:t>
            </a:r>
          </a:p>
          <a:p>
            <a:pPr lvl="1" algn="just">
              <a:spcBef>
                <a:spcPts val="1200"/>
              </a:spcBef>
            </a:pPr>
            <a:r>
              <a:rPr lang="en-US" dirty="0"/>
              <a:t>turning a simple sketch into a </a:t>
            </a:r>
            <a:r>
              <a:rPr lang="en-US" dirty="0">
                <a:hlinkClick r:id="rId8"/>
              </a:rPr>
              <a:t>photorealistic image</a:t>
            </a:r>
            <a:r>
              <a:rPr lang="en-US" dirty="0"/>
              <a:t>, or check </a:t>
            </a:r>
            <a:r>
              <a:rPr lang="en-US" dirty="0">
                <a:hlinkClick r:id="rId9"/>
              </a:rPr>
              <a:t>gauGAN</a:t>
            </a:r>
            <a:r>
              <a:rPr lang="en-US" dirty="0"/>
              <a:t>, </a:t>
            </a:r>
          </a:p>
          <a:p>
            <a:pPr lvl="1" algn="just">
              <a:spcBef>
                <a:spcPts val="1200"/>
              </a:spcBef>
            </a:pPr>
            <a:r>
              <a:rPr lang="en-US" dirty="0"/>
              <a:t>predicting the </a:t>
            </a:r>
            <a:r>
              <a:rPr lang="en-US" dirty="0">
                <a:hlinkClick r:id="rId10"/>
              </a:rPr>
              <a:t>next frames in a video</a:t>
            </a:r>
            <a:r>
              <a:rPr lang="en-US" dirty="0"/>
              <a:t>, </a:t>
            </a:r>
          </a:p>
          <a:p>
            <a:pPr lvl="1" algn="just">
              <a:spcBef>
                <a:spcPts val="1200"/>
              </a:spcBef>
            </a:pPr>
            <a:r>
              <a:rPr lang="en-US" dirty="0"/>
              <a:t>augmenting a dataset (to train other models), </a:t>
            </a:r>
          </a:p>
          <a:p>
            <a:pPr lvl="1" algn="just">
              <a:spcBef>
                <a:spcPts val="1200"/>
              </a:spcBef>
            </a:pPr>
            <a:r>
              <a:rPr lang="en-US" dirty="0"/>
              <a:t>generating other types of data (such as text, audio, and time series), </a:t>
            </a:r>
          </a:p>
          <a:p>
            <a:pPr lvl="1" algn="just">
              <a:spcBef>
                <a:spcPts val="1200"/>
              </a:spcBef>
            </a:pPr>
            <a:r>
              <a:rPr lang="en-US" dirty="0"/>
              <a:t>identifying the weaknesses in other models and strengthening them, </a:t>
            </a:r>
          </a:p>
          <a:p>
            <a:pPr algn="just">
              <a:spcBef>
                <a:spcPts val="1200"/>
              </a:spcBef>
            </a:pPr>
            <a:r>
              <a:rPr lang="en-US" dirty="0"/>
              <a:t>and </a:t>
            </a:r>
            <a:r>
              <a:rPr lang="en-US" dirty="0">
                <a:hlinkClick r:id="rId11"/>
              </a:rPr>
              <a:t>more</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230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marL="0" indent="0" algn="just">
              <a:spcBef>
                <a:spcPts val="1200"/>
              </a:spcBef>
              <a:spcAft>
                <a:spcPts val="600"/>
              </a:spcAft>
              <a:buNone/>
            </a:pPr>
            <a:r>
              <a:rPr lang="en-US" dirty="0"/>
              <a:t>During training, the </a:t>
            </a:r>
            <a:r>
              <a:rPr lang="en-US" dirty="0">
                <a:solidFill>
                  <a:srgbClr val="C00000"/>
                </a:solidFill>
              </a:rPr>
              <a:t>generator</a:t>
            </a:r>
            <a:r>
              <a:rPr lang="en-US" dirty="0"/>
              <a:t> and the </a:t>
            </a:r>
            <a:r>
              <a:rPr lang="en-US" dirty="0">
                <a:solidFill>
                  <a:srgbClr val="262BF2"/>
                </a:solidFill>
              </a:rPr>
              <a:t>discriminator</a:t>
            </a:r>
            <a:r>
              <a:rPr lang="en-US" dirty="0"/>
              <a:t> have opposite goals: </a:t>
            </a:r>
          </a:p>
          <a:p>
            <a:pPr algn="just">
              <a:spcBef>
                <a:spcPts val="1200"/>
              </a:spcBef>
              <a:spcAft>
                <a:spcPts val="600"/>
              </a:spcAft>
              <a:buFont typeface="Wingdings" panose="05000000000000000000" pitchFamily="2" charset="2"/>
              <a:buChar char="Ø"/>
            </a:pPr>
            <a:r>
              <a:rPr lang="en-US" dirty="0"/>
              <a:t>the discriminator tries to tell fake images from real images, </a:t>
            </a:r>
          </a:p>
          <a:p>
            <a:pPr algn="just">
              <a:spcBef>
                <a:spcPts val="1200"/>
              </a:spcBef>
              <a:spcAft>
                <a:spcPts val="600"/>
              </a:spcAft>
              <a:buFont typeface="Wingdings" panose="05000000000000000000" pitchFamily="2" charset="2"/>
              <a:buChar char="Ø"/>
            </a:pPr>
            <a:r>
              <a:rPr lang="en-US" dirty="0"/>
              <a:t>while the generator tries to produce images that look real enough to trick the discriminator. </a:t>
            </a:r>
          </a:p>
          <a:p>
            <a:pPr algn="just">
              <a:spcBef>
                <a:spcPts val="1200"/>
              </a:spcBef>
              <a:spcAft>
                <a:spcPts val="600"/>
              </a:spcAft>
              <a:buFont typeface="Wingdings" panose="05000000000000000000" pitchFamily="2" charset="2"/>
              <a:buChar char="Ø"/>
            </a:pPr>
            <a:r>
              <a:rPr lang="en-US" dirty="0"/>
              <a:t>Because the GAN is composed of two networks with different objectives, it cannot be trained like a regular neural network. </a:t>
            </a:r>
          </a:p>
          <a:p>
            <a:pPr algn="just">
              <a:spcBef>
                <a:spcPts val="1200"/>
              </a:spcBef>
              <a:spcAft>
                <a:spcPts val="600"/>
              </a:spcAft>
              <a:buFont typeface="Wingdings" panose="05000000000000000000" pitchFamily="2" charset="2"/>
              <a:buChar char="Ø"/>
            </a:pPr>
            <a:r>
              <a:rPr lang="en-US" dirty="0"/>
              <a:t>Each training iteration is divided into two phases:</a:t>
            </a:r>
          </a:p>
          <a:p>
            <a:pPr algn="just">
              <a:spcBef>
                <a:spcPts val="1200"/>
              </a:spcBef>
              <a:spcAft>
                <a:spcPts val="600"/>
              </a:spcAft>
              <a:buFont typeface="Wingdings" panose="05000000000000000000" pitchFamily="2" charset="2"/>
              <a:buChar char="Ø"/>
            </a:pPr>
            <a:r>
              <a:rPr lang="en-US" dirty="0"/>
              <a:t>In the </a:t>
            </a:r>
            <a:r>
              <a:rPr lang="en-US" dirty="0">
                <a:solidFill>
                  <a:srgbClr val="262BF2"/>
                </a:solidFill>
              </a:rPr>
              <a:t>first</a:t>
            </a:r>
            <a:r>
              <a:rPr lang="en-US" dirty="0"/>
              <a:t> phase, we train the </a:t>
            </a:r>
            <a:r>
              <a:rPr lang="en-US" dirty="0">
                <a:solidFill>
                  <a:srgbClr val="262BF2"/>
                </a:solidFill>
              </a:rPr>
              <a:t>discriminator</a:t>
            </a:r>
            <a:r>
              <a:rPr lang="en-US" dirty="0"/>
              <a:t>: </a:t>
            </a:r>
          </a:p>
          <a:p>
            <a:pPr lvl="1" algn="just">
              <a:spcBef>
                <a:spcPts val="1200"/>
              </a:spcBef>
              <a:spcAft>
                <a:spcPts val="600"/>
              </a:spcAft>
              <a:buFont typeface="Wingdings" panose="05000000000000000000" pitchFamily="2" charset="2"/>
              <a:buChar char="Ø"/>
            </a:pPr>
            <a:r>
              <a:rPr lang="en-US" dirty="0"/>
              <a:t>A batch of real images is sampled from the training set and </a:t>
            </a:r>
          </a:p>
          <a:p>
            <a:pPr lvl="1" algn="just">
              <a:spcBef>
                <a:spcPts val="1200"/>
              </a:spcBef>
              <a:spcAft>
                <a:spcPts val="600"/>
              </a:spcAft>
              <a:buFont typeface="Wingdings" panose="05000000000000000000" pitchFamily="2" charset="2"/>
              <a:buChar char="Ø"/>
            </a:pPr>
            <a:r>
              <a:rPr lang="en-US" dirty="0"/>
              <a:t>is completed with an equal number of fake images produced by the generator. </a:t>
            </a:r>
          </a:p>
          <a:p>
            <a:pPr algn="just">
              <a:spcBef>
                <a:spcPts val="1800"/>
              </a:spcBef>
              <a:spcAft>
                <a:spcPts val="18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036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1" algn="just">
              <a:spcBef>
                <a:spcPts val="1200"/>
              </a:spcBef>
              <a:spcAft>
                <a:spcPts val="1200"/>
              </a:spcAft>
              <a:buFont typeface="Wingdings" panose="05000000000000000000" pitchFamily="2" charset="2"/>
              <a:buChar char="Ø"/>
            </a:pPr>
            <a:r>
              <a:rPr lang="en-US" dirty="0"/>
              <a:t>The labels are set to 0 for fake images and 1 for real images, and </a:t>
            </a:r>
          </a:p>
          <a:p>
            <a:pPr lvl="1" algn="just">
              <a:spcBef>
                <a:spcPts val="1200"/>
              </a:spcBef>
              <a:spcAft>
                <a:spcPts val="1200"/>
              </a:spcAft>
              <a:buFont typeface="Wingdings" panose="05000000000000000000" pitchFamily="2" charset="2"/>
              <a:buChar char="Ø"/>
            </a:pPr>
            <a:r>
              <a:rPr lang="en-US" dirty="0"/>
              <a:t>the discriminator is trained on this labeled batch for one step, </a:t>
            </a:r>
          </a:p>
          <a:p>
            <a:pPr lvl="1" algn="just">
              <a:spcBef>
                <a:spcPts val="1200"/>
              </a:spcBef>
              <a:spcAft>
                <a:spcPts val="1200"/>
              </a:spcAft>
              <a:buFont typeface="Wingdings" panose="05000000000000000000" pitchFamily="2" charset="2"/>
              <a:buChar char="Ø"/>
            </a:pPr>
            <a:r>
              <a:rPr lang="en-US" dirty="0"/>
              <a:t>using the binary cross-entropy loss. </a:t>
            </a:r>
          </a:p>
          <a:p>
            <a:pPr lvl="1" algn="just">
              <a:spcBef>
                <a:spcPts val="1200"/>
              </a:spcBef>
              <a:spcAft>
                <a:spcPts val="1200"/>
              </a:spcAft>
              <a:buFont typeface="Wingdings" panose="05000000000000000000" pitchFamily="2" charset="2"/>
              <a:buChar char="Ø"/>
            </a:pPr>
            <a:r>
              <a:rPr lang="en-US" dirty="0"/>
              <a:t>Importantly, </a:t>
            </a:r>
            <a:r>
              <a:rPr lang="en-US" dirty="0">
                <a:solidFill>
                  <a:srgbClr val="262BF2"/>
                </a:solidFill>
              </a:rPr>
              <a:t>backpropagation</a:t>
            </a:r>
            <a:r>
              <a:rPr lang="en-US" dirty="0"/>
              <a:t> only optimizes the weights of the discriminator during this phase.</a:t>
            </a:r>
          </a:p>
          <a:p>
            <a:pPr algn="just">
              <a:spcBef>
                <a:spcPts val="1200"/>
              </a:spcBef>
              <a:spcAft>
                <a:spcPts val="1200"/>
              </a:spcAft>
              <a:buFont typeface="Wingdings" panose="05000000000000000000" pitchFamily="2" charset="2"/>
              <a:buChar char="Ø"/>
            </a:pPr>
            <a:r>
              <a:rPr lang="en-US" dirty="0"/>
              <a:t>In the </a:t>
            </a:r>
            <a:r>
              <a:rPr lang="en-US" dirty="0">
                <a:solidFill>
                  <a:srgbClr val="262BF2"/>
                </a:solidFill>
              </a:rPr>
              <a:t>second</a:t>
            </a:r>
            <a:r>
              <a:rPr lang="en-US" dirty="0"/>
              <a:t> phase, we train the </a:t>
            </a:r>
            <a:r>
              <a:rPr lang="en-US" dirty="0">
                <a:solidFill>
                  <a:srgbClr val="C00000"/>
                </a:solidFill>
              </a:rPr>
              <a:t>generator</a:t>
            </a:r>
            <a:r>
              <a:rPr lang="en-US" dirty="0"/>
              <a:t>: </a:t>
            </a:r>
          </a:p>
          <a:p>
            <a:pPr lvl="1" algn="just">
              <a:spcBef>
                <a:spcPts val="1200"/>
              </a:spcBef>
              <a:spcAft>
                <a:spcPts val="1200"/>
              </a:spcAft>
              <a:buFont typeface="Wingdings" panose="05000000000000000000" pitchFamily="2" charset="2"/>
              <a:buChar char="Ø"/>
            </a:pPr>
            <a:r>
              <a:rPr lang="en-US" dirty="0"/>
              <a:t>We first use it to produce another batch of fake images, and </a:t>
            </a:r>
          </a:p>
          <a:p>
            <a:pPr lvl="1" algn="just">
              <a:spcBef>
                <a:spcPts val="1200"/>
              </a:spcBef>
              <a:spcAft>
                <a:spcPts val="1200"/>
              </a:spcAft>
              <a:buFont typeface="Wingdings" panose="05000000000000000000" pitchFamily="2" charset="2"/>
              <a:buChar char="Ø"/>
            </a:pPr>
            <a:r>
              <a:rPr lang="en-US" dirty="0"/>
              <a:t>once again the discriminator is used to tell whether the images are fake or real. </a:t>
            </a:r>
          </a:p>
          <a:p>
            <a:pPr lvl="1" algn="just">
              <a:spcBef>
                <a:spcPts val="1200"/>
              </a:spcBef>
              <a:spcAft>
                <a:spcPts val="1200"/>
              </a:spcAft>
              <a:buFont typeface="Wingdings" panose="05000000000000000000" pitchFamily="2" charset="2"/>
              <a:buChar char="Ø"/>
            </a:pPr>
            <a:r>
              <a:rPr lang="en-US" dirty="0"/>
              <a:t>This time we do not add real images in the batch, and all the labels are set to 1 (real) –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313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Generative Adversarial Network (GAN)</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1" algn="just">
              <a:spcBef>
                <a:spcPts val="1200"/>
              </a:spcBef>
              <a:spcAft>
                <a:spcPts val="600"/>
              </a:spcAft>
              <a:buFont typeface="Wingdings" panose="05000000000000000000" pitchFamily="2" charset="2"/>
              <a:buChar char="Ø"/>
            </a:pPr>
            <a:r>
              <a:rPr lang="en-US" dirty="0"/>
              <a:t>in other words, we want the generator to produce images that the discriminator will (wrongly) believe to be real!</a:t>
            </a:r>
          </a:p>
          <a:p>
            <a:pPr lvl="1" algn="just">
              <a:spcBef>
                <a:spcPts val="1200"/>
              </a:spcBef>
              <a:spcAft>
                <a:spcPts val="600"/>
              </a:spcAft>
              <a:buFont typeface="Wingdings" panose="05000000000000000000" pitchFamily="2" charset="2"/>
              <a:buChar char="Ø"/>
            </a:pPr>
            <a:r>
              <a:rPr lang="en-US" dirty="0"/>
              <a:t>Crucially, the weights of the discriminator are frozen during this step, so backpropagation only affects the weights of the generator.</a:t>
            </a:r>
          </a:p>
          <a:p>
            <a:pPr algn="just">
              <a:spcBef>
                <a:spcPts val="1200"/>
              </a:spcBef>
              <a:spcAft>
                <a:spcPts val="600"/>
              </a:spcAft>
              <a:buFont typeface="Wingdings" panose="05000000000000000000" pitchFamily="2" charset="2"/>
              <a:buChar char="Ø"/>
            </a:pPr>
            <a:r>
              <a:rPr lang="en-US" dirty="0"/>
              <a:t>The generator never actually sees any real images, yet it gradually learns to produce convincing fake images! </a:t>
            </a:r>
          </a:p>
          <a:p>
            <a:pPr algn="just">
              <a:spcBef>
                <a:spcPts val="1200"/>
              </a:spcBef>
              <a:spcAft>
                <a:spcPts val="600"/>
              </a:spcAft>
              <a:buFont typeface="Wingdings" panose="05000000000000000000" pitchFamily="2" charset="2"/>
              <a:buChar char="Ø"/>
            </a:pPr>
            <a:r>
              <a:rPr lang="en-US" dirty="0"/>
              <a:t>All </a:t>
            </a:r>
            <a:r>
              <a:rPr lang="en-US" dirty="0">
                <a:solidFill>
                  <a:srgbClr val="262BF2"/>
                </a:solidFill>
              </a:rPr>
              <a:t>it gets is the gradients flowing back through the discriminator</a:t>
            </a:r>
            <a:r>
              <a:rPr lang="en-US" dirty="0"/>
              <a:t>. </a:t>
            </a:r>
          </a:p>
          <a:p>
            <a:pPr algn="just">
              <a:spcBef>
                <a:spcPts val="1200"/>
              </a:spcBef>
              <a:spcAft>
                <a:spcPts val="600"/>
              </a:spcAft>
              <a:buFont typeface="Wingdings" panose="05000000000000000000" pitchFamily="2" charset="2"/>
              <a:buChar char="Ø"/>
            </a:pPr>
            <a:r>
              <a:rPr lang="en-US" dirty="0"/>
              <a:t>Fortunately, the better the discriminator gets, the more information about the real images is contained in these secondhand gradients, </a:t>
            </a:r>
          </a:p>
          <a:p>
            <a:pPr algn="just">
              <a:spcBef>
                <a:spcPts val="1200"/>
              </a:spcBef>
              <a:spcAft>
                <a:spcPts val="600"/>
              </a:spcAft>
              <a:buFont typeface="Wingdings" panose="05000000000000000000" pitchFamily="2" charset="2"/>
              <a:buChar char="Ø"/>
            </a:pPr>
            <a:r>
              <a:rPr lang="en-US" dirty="0"/>
              <a:t>So, the generator can make significant progress.</a:t>
            </a:r>
          </a:p>
          <a:p>
            <a:pPr algn="just">
              <a:spcBef>
                <a:spcPts val="1200"/>
              </a:spcBef>
              <a:spcAft>
                <a:spcPts val="600"/>
              </a:spcAft>
              <a:buFont typeface="Wingdings" panose="05000000000000000000" pitchFamily="2" charset="2"/>
              <a:buChar char="Ø"/>
            </a:pPr>
            <a:r>
              <a:rPr lang="en-US" b="1" dirty="0">
                <a:solidFill>
                  <a:srgbClr val="262BF2"/>
                </a:solidFill>
              </a:rPr>
              <a:t>See exercise</a:t>
            </a:r>
            <a:r>
              <a:rPr lang="en-US" dirty="0"/>
              <a:t>: </a:t>
            </a:r>
            <a:r>
              <a:rPr lang="en-US" sz="1800" dirty="0"/>
              <a:t>Generative Adversarial Networks.</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06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The Difficulties of Training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algn="just">
              <a:spcBef>
                <a:spcPts val="1200"/>
              </a:spcBef>
              <a:spcAft>
                <a:spcPts val="600"/>
              </a:spcAft>
              <a:buFont typeface="Wingdings" panose="05000000000000000000" pitchFamily="2" charset="2"/>
              <a:buChar char="Ø"/>
            </a:pPr>
            <a:r>
              <a:rPr lang="en-US" dirty="0"/>
              <a:t>During training, the generator and the discriminator constantly try to outsmart each other, in a </a:t>
            </a:r>
            <a:r>
              <a:rPr lang="en-US" dirty="0">
                <a:solidFill>
                  <a:srgbClr val="262BF2"/>
                </a:solidFill>
              </a:rPr>
              <a:t>zero-sum game</a:t>
            </a:r>
            <a:r>
              <a:rPr lang="en-US" dirty="0"/>
              <a:t>.</a:t>
            </a:r>
          </a:p>
          <a:p>
            <a:pPr algn="just">
              <a:spcBef>
                <a:spcPts val="1200"/>
              </a:spcBef>
              <a:spcAft>
                <a:spcPts val="600"/>
              </a:spcAft>
              <a:buFont typeface="Wingdings" panose="05000000000000000000" pitchFamily="2" charset="2"/>
              <a:buChar char="Ø"/>
            </a:pPr>
            <a:r>
              <a:rPr lang="en-US" dirty="0"/>
              <a:t>As training advances, the game may end up in a state that game theorists call a </a:t>
            </a:r>
            <a:r>
              <a:rPr lang="en-US" i="1" dirty="0">
                <a:solidFill>
                  <a:srgbClr val="262BF2"/>
                </a:solidFill>
              </a:rPr>
              <a:t>Nash equilibrium</a:t>
            </a:r>
            <a:r>
              <a:rPr lang="en-US" dirty="0"/>
              <a:t>, named after the mathematician John Nash:</a:t>
            </a:r>
          </a:p>
          <a:p>
            <a:pPr lvl="1" algn="just">
              <a:spcBef>
                <a:spcPts val="1200"/>
              </a:spcBef>
              <a:spcAft>
                <a:spcPts val="600"/>
              </a:spcAft>
              <a:buFont typeface="Wingdings" panose="05000000000000000000" pitchFamily="2" charset="2"/>
              <a:buChar char="Ø"/>
            </a:pPr>
            <a:r>
              <a:rPr lang="en-US" dirty="0"/>
              <a:t>this is when no player would be better off changing their own strategy, assuming the other players do not change theirs.</a:t>
            </a:r>
          </a:p>
          <a:p>
            <a:pPr algn="just">
              <a:spcBef>
                <a:spcPts val="1200"/>
              </a:spcBef>
              <a:spcAft>
                <a:spcPts val="600"/>
              </a:spcAft>
              <a:buFont typeface="Wingdings" panose="05000000000000000000" pitchFamily="2" charset="2"/>
              <a:buChar char="Ø"/>
            </a:pPr>
            <a:r>
              <a:rPr lang="en-US" dirty="0"/>
              <a:t>GAN can only reach a single </a:t>
            </a:r>
            <a:r>
              <a:rPr lang="en-US" i="1" dirty="0">
                <a:solidFill>
                  <a:srgbClr val="262BF2"/>
                </a:solidFill>
              </a:rPr>
              <a:t>Nash equilibrium</a:t>
            </a:r>
            <a:r>
              <a:rPr lang="en-US" dirty="0"/>
              <a:t>: </a:t>
            </a:r>
          </a:p>
          <a:p>
            <a:pPr lvl="1" algn="just">
              <a:spcBef>
                <a:spcPts val="1200"/>
              </a:spcBef>
              <a:spcAft>
                <a:spcPts val="600"/>
              </a:spcAft>
              <a:buFont typeface="Wingdings" panose="05000000000000000000" pitchFamily="2" charset="2"/>
              <a:buChar char="Ø"/>
            </a:pPr>
            <a:r>
              <a:rPr lang="en-US" dirty="0"/>
              <a:t>that’s when the generator produces perfectly realistic images, and the discriminator is </a:t>
            </a:r>
            <a:r>
              <a:rPr lang="en-US" dirty="0">
                <a:solidFill>
                  <a:srgbClr val="262BF2"/>
                </a:solidFill>
              </a:rPr>
              <a:t>forced to guess </a:t>
            </a:r>
            <a:r>
              <a:rPr lang="en-US" dirty="0"/>
              <a:t>(50% real, 50% fake).</a:t>
            </a:r>
          </a:p>
          <a:p>
            <a:pPr lvl="1" algn="just">
              <a:spcBef>
                <a:spcPts val="1200"/>
              </a:spcBef>
              <a:spcAft>
                <a:spcPts val="600"/>
              </a:spcAft>
              <a:buFont typeface="Wingdings" panose="05000000000000000000" pitchFamily="2" charset="2"/>
              <a:buChar char="Ø"/>
            </a:pPr>
            <a:r>
              <a:rPr lang="en-US" dirty="0"/>
              <a:t>This fact is very encouraging: </a:t>
            </a:r>
          </a:p>
          <a:p>
            <a:pPr lvl="2" algn="just">
              <a:spcBef>
                <a:spcPts val="1200"/>
              </a:spcBef>
              <a:spcAft>
                <a:spcPts val="600"/>
              </a:spcAft>
              <a:buFont typeface="Wingdings" panose="05000000000000000000" pitchFamily="2" charset="2"/>
              <a:buChar char="Ø"/>
            </a:pPr>
            <a:r>
              <a:rPr lang="en-US" dirty="0"/>
              <a:t>It would seem that we just need to train the GAN for long enough, and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9402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The Difficulties of Training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2" algn="just">
              <a:spcBef>
                <a:spcPts val="1200"/>
              </a:spcBef>
              <a:spcAft>
                <a:spcPts val="600"/>
              </a:spcAft>
              <a:buFont typeface="Wingdings" panose="05000000000000000000" pitchFamily="2" charset="2"/>
              <a:buChar char="Ø"/>
            </a:pPr>
            <a:r>
              <a:rPr lang="en-US" dirty="0"/>
              <a:t>it will eventually reach this equilibrium, giving us a perfect generator. </a:t>
            </a:r>
          </a:p>
          <a:p>
            <a:pPr lvl="2" algn="just">
              <a:spcBef>
                <a:spcPts val="1200"/>
              </a:spcBef>
              <a:spcAft>
                <a:spcPts val="600"/>
              </a:spcAft>
              <a:buFont typeface="Wingdings" panose="05000000000000000000" pitchFamily="2" charset="2"/>
              <a:buChar char="Ø"/>
            </a:pPr>
            <a:r>
              <a:rPr lang="en-US" dirty="0"/>
              <a:t>Unfortunately, it’s not that simple: </a:t>
            </a:r>
          </a:p>
          <a:p>
            <a:pPr lvl="3" algn="just">
              <a:spcBef>
                <a:spcPts val="1200"/>
              </a:spcBef>
              <a:spcAft>
                <a:spcPts val="600"/>
              </a:spcAft>
              <a:buFont typeface="Wingdings" panose="05000000000000000000" pitchFamily="2" charset="2"/>
              <a:buChar char="Ø"/>
            </a:pPr>
            <a:r>
              <a:rPr lang="en-US" dirty="0"/>
              <a:t>nothing guarantees that the equilibrium will ever be reached.</a:t>
            </a:r>
          </a:p>
          <a:p>
            <a:pPr algn="just">
              <a:spcBef>
                <a:spcPts val="1200"/>
              </a:spcBef>
              <a:spcAft>
                <a:spcPts val="600"/>
              </a:spcAft>
              <a:buFont typeface="Wingdings" panose="05000000000000000000" pitchFamily="2" charset="2"/>
              <a:buChar char="Ø"/>
            </a:pPr>
            <a:r>
              <a:rPr lang="en-US" dirty="0"/>
              <a:t>The biggest difficulty is called </a:t>
            </a:r>
            <a:r>
              <a:rPr lang="en-US" b="1" i="1" dirty="0">
                <a:solidFill>
                  <a:srgbClr val="262BF2"/>
                </a:solidFill>
              </a:rPr>
              <a:t>mode collapse</a:t>
            </a:r>
            <a:r>
              <a:rPr lang="en-US" dirty="0"/>
              <a:t>: </a:t>
            </a:r>
          </a:p>
          <a:p>
            <a:pPr lvl="1" algn="just">
              <a:spcBef>
                <a:spcPts val="1200"/>
              </a:spcBef>
              <a:spcAft>
                <a:spcPts val="600"/>
              </a:spcAft>
              <a:buFont typeface="Wingdings" panose="05000000000000000000" pitchFamily="2" charset="2"/>
              <a:buChar char="Ø"/>
            </a:pPr>
            <a:r>
              <a:rPr lang="en-US" dirty="0"/>
              <a:t>this is when the generator’s outputs gradually become less diverse. </a:t>
            </a:r>
          </a:p>
          <a:p>
            <a:pPr algn="just">
              <a:spcBef>
                <a:spcPts val="1200"/>
              </a:spcBef>
              <a:spcAft>
                <a:spcPts val="600"/>
              </a:spcAft>
              <a:buFont typeface="Wingdings" panose="05000000000000000000" pitchFamily="2" charset="2"/>
              <a:buChar char="Ø"/>
            </a:pPr>
            <a:r>
              <a:rPr lang="en-US" dirty="0"/>
              <a:t>How can this happen? </a:t>
            </a:r>
          </a:p>
          <a:p>
            <a:pPr lvl="1" algn="just">
              <a:spcBef>
                <a:spcPts val="1200"/>
              </a:spcBef>
              <a:spcAft>
                <a:spcPts val="600"/>
              </a:spcAft>
              <a:buFont typeface="Wingdings" panose="05000000000000000000" pitchFamily="2" charset="2"/>
              <a:buChar char="Ø"/>
            </a:pPr>
            <a:r>
              <a:rPr lang="en-US" dirty="0"/>
              <a:t>Suppose that the generator gets better at producing convincing “shoes” than any other class. </a:t>
            </a:r>
          </a:p>
          <a:p>
            <a:pPr lvl="1" algn="just">
              <a:spcBef>
                <a:spcPts val="1200"/>
              </a:spcBef>
              <a:spcAft>
                <a:spcPts val="600"/>
              </a:spcAft>
              <a:buFont typeface="Wingdings" panose="05000000000000000000" pitchFamily="2" charset="2"/>
              <a:buChar char="Ø"/>
            </a:pPr>
            <a:r>
              <a:rPr lang="en-US" dirty="0"/>
              <a:t>It will fool the discriminator a bit more with shoes, and this will encourage it to produce even more images of shoes. </a:t>
            </a:r>
          </a:p>
          <a:p>
            <a:pPr lvl="1" algn="just">
              <a:spcBef>
                <a:spcPts val="1200"/>
              </a:spcBef>
              <a:spcAft>
                <a:spcPts val="600"/>
              </a:spcAft>
              <a:buFont typeface="Wingdings" panose="05000000000000000000" pitchFamily="2" charset="2"/>
              <a:buChar char="Ø"/>
            </a:pPr>
            <a:r>
              <a:rPr lang="en-US" dirty="0"/>
              <a:t>Gradually, it will forget how to produce anything else.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2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The Difficulties of Training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1" algn="just">
              <a:spcBef>
                <a:spcPts val="1200"/>
              </a:spcBef>
              <a:spcAft>
                <a:spcPts val="600"/>
              </a:spcAft>
              <a:buFont typeface="Wingdings" panose="05000000000000000000" pitchFamily="2" charset="2"/>
              <a:buChar char="Ø"/>
            </a:pPr>
            <a:r>
              <a:rPr lang="en-US" dirty="0"/>
              <a:t>Meanwhile, the only fake images that the discriminator will see will be “shoes”, </a:t>
            </a:r>
          </a:p>
          <a:p>
            <a:pPr lvl="1" algn="just">
              <a:spcBef>
                <a:spcPts val="1200"/>
              </a:spcBef>
              <a:spcAft>
                <a:spcPts val="600"/>
              </a:spcAft>
              <a:buFont typeface="Wingdings" panose="05000000000000000000" pitchFamily="2" charset="2"/>
              <a:buChar char="Ø"/>
            </a:pPr>
            <a:r>
              <a:rPr lang="en-US" dirty="0"/>
              <a:t>so, it will also forget how to discriminate fake images of other classes.</a:t>
            </a:r>
          </a:p>
          <a:p>
            <a:pPr lvl="1" algn="just">
              <a:spcBef>
                <a:spcPts val="1200"/>
              </a:spcBef>
              <a:spcAft>
                <a:spcPts val="600"/>
              </a:spcAft>
              <a:buFont typeface="Wingdings" panose="05000000000000000000" pitchFamily="2" charset="2"/>
              <a:buChar char="Ø"/>
            </a:pPr>
            <a:r>
              <a:rPr lang="en-US" dirty="0"/>
              <a:t>Eventually, when the discriminator manages to discriminate the fake “shoes” from the real ones, the generator will be forced to move to another class. </a:t>
            </a:r>
          </a:p>
          <a:p>
            <a:pPr lvl="1" algn="just">
              <a:spcBef>
                <a:spcPts val="1200"/>
              </a:spcBef>
              <a:spcAft>
                <a:spcPts val="600"/>
              </a:spcAft>
              <a:buFont typeface="Wingdings" panose="05000000000000000000" pitchFamily="2" charset="2"/>
              <a:buChar char="Ø"/>
            </a:pPr>
            <a:r>
              <a:rPr lang="en-US" dirty="0"/>
              <a:t>It may then become good at “shirts”, forgetting about shoes, and the discriminator will follow. </a:t>
            </a:r>
          </a:p>
          <a:p>
            <a:pPr lvl="1" algn="just">
              <a:spcBef>
                <a:spcPts val="1200"/>
              </a:spcBef>
              <a:spcAft>
                <a:spcPts val="600"/>
              </a:spcAft>
              <a:buFont typeface="Wingdings" panose="05000000000000000000" pitchFamily="2" charset="2"/>
              <a:buChar char="Ø"/>
            </a:pPr>
            <a:r>
              <a:rPr lang="en-US" dirty="0"/>
              <a:t>The GAN may gradually cycle across a few classes, never really becoming very good at any of them.</a:t>
            </a:r>
          </a:p>
          <a:p>
            <a:pPr algn="just">
              <a:spcBef>
                <a:spcPts val="1200"/>
              </a:spcBef>
              <a:spcAft>
                <a:spcPts val="600"/>
              </a:spcAft>
              <a:buFont typeface="Wingdings" panose="05000000000000000000" pitchFamily="2" charset="2"/>
              <a:buChar char="Ø"/>
            </a:pPr>
            <a:r>
              <a:rPr lang="en-US" dirty="0"/>
              <a:t>Moreover, because the generator and the discriminator are constantly pushing against each other, their parameters may end up </a:t>
            </a:r>
            <a:r>
              <a:rPr lang="en-US" b="1" i="1" dirty="0">
                <a:solidFill>
                  <a:srgbClr val="262BF2"/>
                </a:solidFill>
              </a:rPr>
              <a:t>oscillating</a:t>
            </a:r>
            <a:r>
              <a:rPr lang="en-US" dirty="0"/>
              <a:t> and becoming unstable.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327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The Difficulties of Training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1" algn="just">
              <a:spcBef>
                <a:spcPts val="1200"/>
              </a:spcBef>
              <a:spcAft>
                <a:spcPts val="600"/>
              </a:spcAft>
              <a:buFont typeface="Wingdings" panose="05000000000000000000" pitchFamily="2" charset="2"/>
              <a:buChar char="Ø"/>
            </a:pPr>
            <a:r>
              <a:rPr lang="en-US" dirty="0"/>
              <a:t>Training may begin properly, then suddenly diverge for no apparent reason, due to these instabilities. </a:t>
            </a:r>
          </a:p>
          <a:p>
            <a:pPr lvl="1" algn="just">
              <a:spcBef>
                <a:spcPts val="1200"/>
              </a:spcBef>
              <a:spcAft>
                <a:spcPts val="600"/>
              </a:spcAft>
              <a:buFont typeface="Wingdings" panose="05000000000000000000" pitchFamily="2" charset="2"/>
              <a:buChar char="Ø"/>
            </a:pPr>
            <a:r>
              <a:rPr lang="en-US" dirty="0"/>
              <a:t>And since many factors affect these complex dynamics, GANs are very sensitive to the hyperparameters: </a:t>
            </a:r>
          </a:p>
          <a:p>
            <a:pPr lvl="2" algn="just">
              <a:spcBef>
                <a:spcPts val="1200"/>
              </a:spcBef>
              <a:spcAft>
                <a:spcPts val="600"/>
              </a:spcAft>
              <a:buFont typeface="Wingdings" panose="05000000000000000000" pitchFamily="2" charset="2"/>
              <a:buChar char="Ø"/>
            </a:pPr>
            <a:r>
              <a:rPr lang="en-US" dirty="0"/>
              <a:t>we may have to spend a lot of effort fine-tuning them.</a:t>
            </a:r>
          </a:p>
          <a:p>
            <a:pPr algn="just">
              <a:spcBef>
                <a:spcPts val="1200"/>
              </a:spcBef>
              <a:spcAft>
                <a:spcPts val="600"/>
              </a:spcAft>
              <a:buFont typeface="Wingdings" panose="05000000000000000000" pitchFamily="2" charset="2"/>
              <a:buChar char="Ø"/>
            </a:pPr>
            <a:r>
              <a:rPr lang="en-US" dirty="0"/>
              <a:t>Some proposed new cost functions (</a:t>
            </a:r>
            <a:r>
              <a:rPr lang="en-US" dirty="0">
                <a:solidFill>
                  <a:srgbClr val="262BF2"/>
                </a:solidFill>
              </a:rPr>
              <a:t>see # 1, 2</a:t>
            </a:r>
            <a:r>
              <a:rPr lang="en-US" dirty="0"/>
              <a:t>) or techniques to stabilize training or to avoid the mode collapse issue:</a:t>
            </a:r>
          </a:p>
          <a:p>
            <a:pPr lvl="1" algn="just">
              <a:spcBef>
                <a:spcPts val="1200"/>
              </a:spcBef>
              <a:spcAft>
                <a:spcPts val="600"/>
              </a:spcAft>
              <a:buFont typeface="Wingdings" panose="05000000000000000000" pitchFamily="2" charset="2"/>
              <a:buChar char="Ø"/>
            </a:pPr>
            <a:r>
              <a:rPr lang="en-US" dirty="0"/>
              <a:t>a popular technique called </a:t>
            </a:r>
            <a:r>
              <a:rPr lang="en-US" i="1" dirty="0">
                <a:solidFill>
                  <a:srgbClr val="262BF2"/>
                </a:solidFill>
              </a:rPr>
              <a:t>experience replay </a:t>
            </a:r>
            <a:r>
              <a:rPr lang="en-US" dirty="0"/>
              <a:t>consists in storing the images produced by the generator at each iteration in a replay buffer (gradually dropping older generated images) and </a:t>
            </a:r>
          </a:p>
          <a:p>
            <a:pPr lvl="2" algn="just">
              <a:spcBef>
                <a:spcPts val="1200"/>
              </a:spcBef>
              <a:spcAft>
                <a:spcPts val="600"/>
              </a:spcAft>
              <a:buFont typeface="Wingdings" panose="05000000000000000000" pitchFamily="2" charset="2"/>
              <a:buChar char="Ø"/>
            </a:pPr>
            <a:r>
              <a:rPr lang="en-US" dirty="0"/>
              <a:t>training the discriminator using real images plus fake images drawn from this buffer (rather than just fake images produced by the current generator). </a:t>
            </a:r>
          </a:p>
          <a:p>
            <a:pPr lvl="1" algn="just">
              <a:spcBef>
                <a:spcPts val="1200"/>
              </a:spcBef>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843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The Difficulties of Training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2" algn="just">
              <a:spcBef>
                <a:spcPts val="1200"/>
              </a:spcBef>
              <a:spcAft>
                <a:spcPts val="600"/>
              </a:spcAft>
              <a:buFont typeface="Wingdings" panose="05000000000000000000" pitchFamily="2" charset="2"/>
              <a:buChar char="Ø"/>
            </a:pPr>
            <a:r>
              <a:rPr lang="en-US" dirty="0"/>
              <a:t>This reduces the chances that the discriminator will overfit the latest generator’s outputs.</a:t>
            </a:r>
          </a:p>
          <a:p>
            <a:pPr lvl="1" algn="just">
              <a:spcBef>
                <a:spcPts val="1200"/>
              </a:spcBef>
              <a:spcAft>
                <a:spcPts val="600"/>
              </a:spcAft>
              <a:buFont typeface="Wingdings" panose="05000000000000000000" pitchFamily="2" charset="2"/>
              <a:buChar char="Ø"/>
            </a:pPr>
            <a:r>
              <a:rPr lang="en-US" dirty="0"/>
              <a:t>Another common technique is called </a:t>
            </a:r>
            <a:r>
              <a:rPr lang="en-US" i="1" dirty="0">
                <a:solidFill>
                  <a:srgbClr val="262BF2"/>
                </a:solidFill>
              </a:rPr>
              <a:t>mini-batch discrimination</a:t>
            </a:r>
            <a:r>
              <a:rPr lang="en-US" dirty="0"/>
              <a:t>: </a:t>
            </a:r>
          </a:p>
          <a:p>
            <a:pPr lvl="1" algn="just">
              <a:spcBef>
                <a:spcPts val="1200"/>
              </a:spcBef>
              <a:spcAft>
                <a:spcPts val="600"/>
              </a:spcAft>
              <a:buFont typeface="Wingdings" panose="05000000000000000000" pitchFamily="2" charset="2"/>
              <a:buChar char="Ø"/>
            </a:pPr>
            <a:r>
              <a:rPr lang="en-US" dirty="0"/>
              <a:t>it measures how similar images are across the batch and provides this statistic to the discriminator, so it can easily reject a whole batch of fake images that lack diversity. </a:t>
            </a:r>
          </a:p>
          <a:p>
            <a:pPr lvl="1" algn="just">
              <a:spcBef>
                <a:spcPts val="1200"/>
              </a:spcBef>
              <a:spcAft>
                <a:spcPts val="600"/>
              </a:spcAft>
              <a:buFont typeface="Wingdings" panose="05000000000000000000" pitchFamily="2" charset="2"/>
              <a:buChar char="Ø"/>
            </a:pPr>
            <a:r>
              <a:rPr lang="en-US" dirty="0"/>
              <a:t>This encourages the generator to produce a greater variety of images, reducing the chance of mode collapse. </a:t>
            </a:r>
          </a:p>
          <a:p>
            <a:pPr algn="just">
              <a:spcBef>
                <a:spcPts val="1200"/>
              </a:spcBef>
              <a:spcAft>
                <a:spcPts val="600"/>
              </a:spcAft>
              <a:buFont typeface="Wingdings" panose="05000000000000000000" pitchFamily="2" charset="2"/>
              <a:buChar char="Ø"/>
            </a:pPr>
            <a:r>
              <a:rPr lang="en-US" dirty="0"/>
              <a:t>GAN is still a very active field of research, having some great progresses, such as using deep convolutional GANs architecture.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76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Deep Convolutional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fontScale="92500" lnSpcReduction="10000"/>
          </a:bodyPr>
          <a:lstStyle/>
          <a:p>
            <a:pPr algn="just">
              <a:spcBef>
                <a:spcPts val="1200"/>
              </a:spcBef>
              <a:spcAft>
                <a:spcPts val="600"/>
              </a:spcAft>
              <a:buFont typeface="Wingdings" panose="05000000000000000000" pitchFamily="2" charset="2"/>
              <a:buChar char="Ø"/>
            </a:pPr>
            <a:r>
              <a:rPr lang="en-US" b="1" i="1" dirty="0">
                <a:solidFill>
                  <a:srgbClr val="262BF2"/>
                </a:solidFill>
              </a:rPr>
              <a:t>Deep convolutional GANs </a:t>
            </a:r>
            <a:r>
              <a:rPr lang="en-US" dirty="0"/>
              <a:t>(DCGANs) was the first successful GANs with deeper convolutional nets (</a:t>
            </a:r>
            <a:r>
              <a:rPr lang="en-US" dirty="0">
                <a:solidFill>
                  <a:srgbClr val="262BF2"/>
                </a:solidFill>
              </a:rPr>
              <a:t>paper #1</a:t>
            </a:r>
            <a:r>
              <a:rPr lang="en-US" dirty="0"/>
              <a:t>), </a:t>
            </a:r>
          </a:p>
          <a:p>
            <a:pPr algn="just">
              <a:spcBef>
                <a:spcPts val="1200"/>
              </a:spcBef>
              <a:spcAft>
                <a:spcPts val="600"/>
              </a:spcAft>
              <a:buFont typeface="Wingdings" panose="05000000000000000000" pitchFamily="2" charset="2"/>
              <a:buChar char="Ø"/>
            </a:pPr>
            <a:r>
              <a:rPr lang="en-US" dirty="0"/>
              <a:t>with the following main guidelines for building </a:t>
            </a:r>
            <a:r>
              <a:rPr lang="en-US" b="1" dirty="0">
                <a:solidFill>
                  <a:srgbClr val="C00000"/>
                </a:solidFill>
              </a:rPr>
              <a:t>stable</a:t>
            </a:r>
            <a:r>
              <a:rPr lang="en-US" dirty="0"/>
              <a:t> convolutional GANs:</a:t>
            </a:r>
          </a:p>
          <a:p>
            <a:pPr lvl="1" algn="just">
              <a:spcBef>
                <a:spcPts val="1200"/>
              </a:spcBef>
              <a:spcAft>
                <a:spcPts val="600"/>
              </a:spcAft>
              <a:buFont typeface="Wingdings" panose="05000000000000000000" pitchFamily="2" charset="2"/>
              <a:buChar char="Ø"/>
            </a:pPr>
            <a:r>
              <a:rPr lang="en-US" dirty="0"/>
              <a:t>Replace any pooling layers with </a:t>
            </a:r>
            <a:r>
              <a:rPr lang="en-US" dirty="0" err="1"/>
              <a:t>strided</a:t>
            </a:r>
            <a:r>
              <a:rPr lang="en-US" dirty="0"/>
              <a:t> convolutions (in the discriminator) and transposed convolutions (in the generator).</a:t>
            </a:r>
          </a:p>
          <a:p>
            <a:pPr lvl="1" algn="just">
              <a:spcBef>
                <a:spcPts val="1200"/>
              </a:spcBef>
              <a:spcAft>
                <a:spcPts val="600"/>
              </a:spcAft>
              <a:buFont typeface="Wingdings" panose="05000000000000000000" pitchFamily="2" charset="2"/>
              <a:buChar char="Ø"/>
            </a:pPr>
            <a:r>
              <a:rPr lang="en-US" dirty="0"/>
              <a:t>Use Batch Normalization in both the generator and the discriminator, except in the generator’s output layer and the discriminator’s input layer.</a:t>
            </a:r>
          </a:p>
          <a:p>
            <a:pPr lvl="1" algn="just">
              <a:spcBef>
                <a:spcPts val="1200"/>
              </a:spcBef>
              <a:spcAft>
                <a:spcPts val="600"/>
              </a:spcAft>
              <a:buFont typeface="Wingdings" panose="05000000000000000000" pitchFamily="2" charset="2"/>
              <a:buChar char="Ø"/>
            </a:pPr>
            <a:r>
              <a:rPr lang="en-US" dirty="0"/>
              <a:t>Remove fully connected hidden layers for deeper architectures.</a:t>
            </a:r>
          </a:p>
          <a:p>
            <a:pPr lvl="1" algn="just">
              <a:spcBef>
                <a:spcPts val="1200"/>
              </a:spcBef>
              <a:spcAft>
                <a:spcPts val="600"/>
              </a:spcAft>
              <a:buFont typeface="Wingdings" panose="05000000000000000000" pitchFamily="2" charset="2"/>
              <a:buChar char="Ø"/>
            </a:pPr>
            <a:r>
              <a:rPr lang="en-US" dirty="0"/>
              <a:t>Use </a:t>
            </a:r>
            <a:r>
              <a:rPr lang="en-US" dirty="0" err="1">
                <a:solidFill>
                  <a:srgbClr val="262BF2"/>
                </a:solidFill>
              </a:rPr>
              <a:t>ReLU</a:t>
            </a:r>
            <a:r>
              <a:rPr lang="en-US" dirty="0"/>
              <a:t> activation in the </a:t>
            </a:r>
            <a:r>
              <a:rPr lang="en-US" dirty="0">
                <a:solidFill>
                  <a:srgbClr val="262BF2"/>
                </a:solidFill>
              </a:rPr>
              <a:t>generator</a:t>
            </a:r>
            <a:r>
              <a:rPr lang="en-US" dirty="0"/>
              <a:t> for all layers except the output layer, which should use </a:t>
            </a:r>
            <a:r>
              <a:rPr lang="en-US" dirty="0">
                <a:solidFill>
                  <a:srgbClr val="262BF2"/>
                </a:solidFill>
              </a:rPr>
              <a:t>tanh</a:t>
            </a:r>
            <a:r>
              <a:rPr lang="en-US" dirty="0"/>
              <a:t>.</a:t>
            </a:r>
          </a:p>
          <a:p>
            <a:pPr lvl="1" algn="just">
              <a:spcBef>
                <a:spcPts val="1200"/>
              </a:spcBef>
              <a:spcAft>
                <a:spcPts val="600"/>
              </a:spcAft>
              <a:buFont typeface="Wingdings" panose="05000000000000000000" pitchFamily="2" charset="2"/>
              <a:buChar char="Ø"/>
            </a:pPr>
            <a:r>
              <a:rPr lang="en-US" dirty="0"/>
              <a:t>Use </a:t>
            </a:r>
            <a:r>
              <a:rPr lang="en-US" dirty="0">
                <a:solidFill>
                  <a:srgbClr val="262BF2"/>
                </a:solidFill>
              </a:rPr>
              <a:t>leaky </a:t>
            </a:r>
            <a:r>
              <a:rPr lang="en-US" dirty="0" err="1">
                <a:solidFill>
                  <a:srgbClr val="262BF2"/>
                </a:solidFill>
              </a:rPr>
              <a:t>ReLU</a:t>
            </a:r>
            <a:r>
              <a:rPr lang="en-US" dirty="0">
                <a:solidFill>
                  <a:srgbClr val="262BF2"/>
                </a:solidFill>
              </a:rPr>
              <a:t> </a:t>
            </a:r>
            <a:r>
              <a:rPr lang="en-US" dirty="0"/>
              <a:t>activation in the </a:t>
            </a:r>
            <a:r>
              <a:rPr lang="en-US" dirty="0">
                <a:solidFill>
                  <a:srgbClr val="262BF2"/>
                </a:solidFill>
              </a:rPr>
              <a:t>discriminator</a:t>
            </a:r>
            <a:r>
              <a:rPr lang="en-US" dirty="0"/>
              <a:t> for all layers.</a:t>
            </a:r>
          </a:p>
          <a:p>
            <a:pPr algn="just">
              <a:spcBef>
                <a:spcPts val="1200"/>
              </a:spcBef>
              <a:spcAft>
                <a:spcPts val="600"/>
              </a:spcAft>
              <a:buFont typeface="Wingdings" panose="05000000000000000000" pitchFamily="2" charset="2"/>
              <a:buChar char="Ø"/>
            </a:pPr>
            <a:r>
              <a:rPr lang="en-US" dirty="0"/>
              <a:t>These guidelines will work in many cases, but not always, so we may still need to experiment with different hyperparameters.</a:t>
            </a:r>
          </a:p>
          <a:p>
            <a:pPr algn="just">
              <a:spcBef>
                <a:spcPts val="1200"/>
              </a:spcBef>
              <a:spcAft>
                <a:spcPts val="600"/>
              </a:spcAft>
              <a:buFont typeface="Wingdings" panose="05000000000000000000" pitchFamily="2" charset="2"/>
              <a:buChar char="Ø"/>
            </a:pPr>
            <a:endParaRPr lang="en-US" dirty="0"/>
          </a:p>
          <a:p>
            <a:pPr algn="just">
              <a:spcBef>
                <a:spcPts val="1200"/>
              </a:spcBef>
              <a:spcAft>
                <a:spcPts val="600"/>
              </a:spcAft>
              <a:buFont typeface="Wingdings" panose="05000000000000000000" pitchFamily="2" charset="2"/>
              <a:buChar char="Ø"/>
            </a:pPr>
            <a:endParaRPr lang="en-US" dirty="0"/>
          </a:p>
          <a:p>
            <a:pPr algn="just">
              <a:spcBef>
                <a:spcPts val="1200"/>
              </a:spcBef>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99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algn="just">
              <a:spcBef>
                <a:spcPts val="1200"/>
              </a:spcBef>
              <a:spcAft>
                <a:spcPts val="600"/>
              </a:spcAft>
              <a:buFont typeface="Wingdings" panose="05000000000000000000" pitchFamily="2" charset="2"/>
              <a:buChar char="Ø"/>
            </a:pPr>
            <a:r>
              <a:rPr lang="en-US" dirty="0"/>
              <a:t>An important technique was proposed in 2018 (</a:t>
            </a:r>
            <a:r>
              <a:rPr lang="en-US" dirty="0">
                <a:solidFill>
                  <a:srgbClr val="262BF2"/>
                </a:solidFill>
              </a:rPr>
              <a:t>paper #1</a:t>
            </a:r>
            <a:r>
              <a:rPr lang="en-US" dirty="0"/>
              <a:t>): </a:t>
            </a:r>
          </a:p>
          <a:p>
            <a:pPr lvl="1" algn="just">
              <a:spcBef>
                <a:spcPts val="1200"/>
              </a:spcBef>
              <a:spcAft>
                <a:spcPts val="600"/>
              </a:spcAft>
              <a:buFont typeface="Wingdings" panose="05000000000000000000" pitchFamily="2" charset="2"/>
              <a:buChar char="Ø"/>
            </a:pPr>
            <a:r>
              <a:rPr lang="en-US" dirty="0"/>
              <a:t>they suggested generating small images at the beginning of training, </a:t>
            </a:r>
          </a:p>
          <a:p>
            <a:pPr lvl="1" algn="just">
              <a:spcBef>
                <a:spcPts val="1200"/>
              </a:spcBef>
              <a:spcAft>
                <a:spcPts val="600"/>
              </a:spcAft>
              <a:buFont typeface="Wingdings" panose="05000000000000000000" pitchFamily="2" charset="2"/>
              <a:buChar char="Ø"/>
            </a:pPr>
            <a:r>
              <a:rPr lang="en-US" dirty="0"/>
              <a:t>then gradually adding convolutional layers to both the </a:t>
            </a:r>
            <a:r>
              <a:rPr lang="en-US" dirty="0">
                <a:solidFill>
                  <a:srgbClr val="C00000"/>
                </a:solidFill>
              </a:rPr>
              <a:t>generator</a:t>
            </a:r>
            <a:r>
              <a:rPr lang="en-US" dirty="0"/>
              <a:t> and the </a:t>
            </a:r>
            <a:r>
              <a:rPr lang="en-US" dirty="0">
                <a:solidFill>
                  <a:srgbClr val="262BF2"/>
                </a:solidFill>
              </a:rPr>
              <a:t>discriminator</a:t>
            </a:r>
            <a:r>
              <a:rPr lang="en-US" dirty="0"/>
              <a:t> </a:t>
            </a:r>
          </a:p>
          <a:p>
            <a:pPr lvl="1" algn="just">
              <a:spcBef>
                <a:spcPts val="1200"/>
              </a:spcBef>
              <a:spcAft>
                <a:spcPts val="600"/>
              </a:spcAft>
              <a:buFont typeface="Wingdings" panose="05000000000000000000" pitchFamily="2" charset="2"/>
              <a:buChar char="Ø"/>
            </a:pPr>
            <a:r>
              <a:rPr lang="en-US" dirty="0"/>
              <a:t>to produce larger and larger images (4 × 4, 8 × 8, 16 × 16, …, 512 × 512, 1,024 × 1,024).</a:t>
            </a:r>
          </a:p>
          <a:p>
            <a:pPr lvl="2" algn="just">
              <a:spcBef>
                <a:spcPts val="1200"/>
              </a:spcBef>
              <a:spcAft>
                <a:spcPts val="600"/>
              </a:spcAft>
              <a:buFont typeface="Wingdings" panose="05000000000000000000" pitchFamily="2" charset="2"/>
              <a:buChar char="Ø"/>
            </a:pPr>
            <a:r>
              <a:rPr lang="en-US" dirty="0"/>
              <a:t>This approach resembles greedy layer-wise training of stacked autoencoders.</a:t>
            </a:r>
          </a:p>
          <a:p>
            <a:pPr lvl="1" algn="just">
              <a:spcBef>
                <a:spcPts val="1200"/>
              </a:spcBef>
              <a:spcAft>
                <a:spcPts val="600"/>
              </a:spcAft>
              <a:buFont typeface="Wingdings" panose="05000000000000000000" pitchFamily="2" charset="2"/>
              <a:buChar char="Ø"/>
            </a:pPr>
            <a:r>
              <a:rPr lang="en-US" dirty="0"/>
              <a:t>The extra layers get added at the </a:t>
            </a:r>
            <a:r>
              <a:rPr lang="en-US" dirty="0">
                <a:solidFill>
                  <a:srgbClr val="C00000"/>
                </a:solidFill>
              </a:rPr>
              <a:t>end of the generator </a:t>
            </a:r>
          </a:p>
          <a:p>
            <a:pPr lvl="1" algn="just">
              <a:spcBef>
                <a:spcPts val="1200"/>
              </a:spcBef>
              <a:spcAft>
                <a:spcPts val="600"/>
              </a:spcAft>
              <a:buFont typeface="Wingdings" panose="05000000000000000000" pitchFamily="2" charset="2"/>
              <a:buChar char="Ø"/>
            </a:pPr>
            <a:r>
              <a:rPr lang="en-US" dirty="0"/>
              <a:t>and </a:t>
            </a:r>
            <a:r>
              <a:rPr lang="en-US" dirty="0">
                <a:solidFill>
                  <a:srgbClr val="262BF2"/>
                </a:solidFill>
              </a:rPr>
              <a:t>at the beginning of the discriminator</a:t>
            </a:r>
            <a:r>
              <a:rPr lang="en-US" dirty="0"/>
              <a:t>, and </a:t>
            </a:r>
          </a:p>
          <a:p>
            <a:pPr lvl="1" algn="just">
              <a:spcBef>
                <a:spcPts val="1200"/>
              </a:spcBef>
              <a:spcAft>
                <a:spcPts val="600"/>
              </a:spcAft>
              <a:buFont typeface="Wingdings" panose="05000000000000000000" pitchFamily="2" charset="2"/>
              <a:buChar char="Ø"/>
            </a:pPr>
            <a:r>
              <a:rPr lang="en-US" dirty="0"/>
              <a:t>previously trained layers remain trainable.</a:t>
            </a:r>
          </a:p>
          <a:p>
            <a:pPr algn="just">
              <a:spcBef>
                <a:spcPts val="1200"/>
              </a:spcBef>
              <a:spcAft>
                <a:spcPts val="600"/>
              </a:spcAft>
              <a:buFont typeface="Wingdings" panose="05000000000000000000" pitchFamily="2" charset="2"/>
              <a:buChar char="Ø"/>
            </a:pPr>
            <a:r>
              <a:rPr lang="en-US" dirty="0"/>
              <a:t>For example, see </a:t>
            </a:r>
            <a:r>
              <a:rPr lang="en-US" dirty="0">
                <a:solidFill>
                  <a:srgbClr val="262BF2"/>
                </a:solidFill>
              </a:rPr>
              <a:t>Figure 19 </a:t>
            </a:r>
            <a:r>
              <a:rPr lang="en-US" dirty="0"/>
              <a:t>(in the next slide).</a:t>
            </a:r>
          </a:p>
          <a:p>
            <a:pPr algn="just">
              <a:spcBef>
                <a:spcPts val="1200"/>
              </a:spcBef>
              <a:spcAft>
                <a:spcPts val="600"/>
              </a:spcAft>
              <a:buFont typeface="Wingdings" panose="05000000000000000000" pitchFamily="2" charset="2"/>
              <a:buChar char="Ø"/>
            </a:pPr>
            <a:endParaRPr lang="en-US" dirty="0"/>
          </a:p>
          <a:p>
            <a:pPr algn="just">
              <a:spcBef>
                <a:spcPts val="1200"/>
              </a:spcBef>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116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Autoencoders and GANs</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marL="0" indent="0" algn="just">
              <a:buNone/>
            </a:pPr>
            <a:r>
              <a:rPr lang="en-US" dirty="0"/>
              <a:t>Autoencoders and GANs are both unsupervised, </a:t>
            </a:r>
          </a:p>
          <a:p>
            <a:pPr marL="0" indent="0" algn="just">
              <a:buNone/>
            </a:pPr>
            <a:r>
              <a:rPr lang="en-US" dirty="0"/>
              <a:t>they both learn dense representations, they can both be used as generative models, and </a:t>
            </a:r>
          </a:p>
          <a:p>
            <a:pPr marL="0" indent="0" algn="just">
              <a:buNone/>
            </a:pPr>
            <a:r>
              <a:rPr lang="en-US" dirty="0"/>
              <a:t>they have many similar applications. </a:t>
            </a:r>
          </a:p>
          <a:p>
            <a:pPr marL="0" indent="0" algn="just">
              <a:buNone/>
            </a:pPr>
            <a:r>
              <a:rPr lang="en-US" dirty="0"/>
              <a:t>However, they work very differently:</a:t>
            </a:r>
          </a:p>
          <a:p>
            <a:pPr algn="just">
              <a:buFont typeface="Wingdings" panose="05000000000000000000" pitchFamily="2" charset="2"/>
              <a:buChar char="q"/>
            </a:pPr>
            <a:r>
              <a:rPr lang="en-US" b="1" dirty="0">
                <a:solidFill>
                  <a:srgbClr val="262BF2"/>
                </a:solidFill>
              </a:rPr>
              <a:t>Autoencoders</a:t>
            </a:r>
            <a:r>
              <a:rPr lang="en-US" dirty="0"/>
              <a:t> simply learn to copy their inputs to their outputs. </a:t>
            </a:r>
          </a:p>
          <a:p>
            <a:pPr algn="just"/>
            <a:r>
              <a:rPr lang="en-US" dirty="0"/>
              <a:t>This may sound like a trivial task, but we will see that constraining the network in various ways can make it rather difficult. </a:t>
            </a:r>
          </a:p>
          <a:p>
            <a:pPr algn="just"/>
            <a:r>
              <a:rPr lang="en-US" dirty="0"/>
              <a:t>For example, we can limit the size of the latent representations, or we can add noise to the inputs and train the network to recover the original inputs.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696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23838"/>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96DE4A70-D22B-4A47-BBCF-294624E0BF77}"/>
              </a:ext>
            </a:extLst>
          </p:cNvPr>
          <p:cNvSpPr/>
          <p:nvPr/>
        </p:nvSpPr>
        <p:spPr>
          <a:xfrm>
            <a:off x="192741" y="6075144"/>
            <a:ext cx="8758518" cy="646331"/>
          </a:xfrm>
          <a:prstGeom prst="rect">
            <a:avLst/>
          </a:prstGeom>
          <a:solidFill>
            <a:schemeClr val="bg1"/>
          </a:solidFill>
        </p:spPr>
        <p:txBody>
          <a:bodyPr wrap="square">
            <a:spAutoFit/>
          </a:bodyPr>
          <a:lstStyle/>
          <a:p>
            <a:r>
              <a:rPr lang="en-US" b="1" dirty="0"/>
              <a:t>Figure 19</a:t>
            </a:r>
            <a:r>
              <a:rPr lang="en-US" dirty="0"/>
              <a:t>: Progressively growing GAN - a GAN </a:t>
            </a:r>
            <a:r>
              <a:rPr lang="en-US" dirty="0">
                <a:solidFill>
                  <a:srgbClr val="262BF2"/>
                </a:solidFill>
              </a:rPr>
              <a:t>generator</a:t>
            </a:r>
            <a:r>
              <a:rPr lang="en-US" dirty="0"/>
              <a:t> outputs 4 × 4 color images (left); we extend it to output 8 × 8 images (right).</a:t>
            </a:r>
          </a:p>
        </p:txBody>
      </p:sp>
      <p:pic>
        <p:nvPicPr>
          <p:cNvPr id="11" name="Picture 10">
            <a:extLst>
              <a:ext uri="{FF2B5EF4-FFF2-40B4-BE49-F238E27FC236}">
                <a16:creationId xmlns:a16="http://schemas.microsoft.com/office/drawing/2014/main" id="{A45A8C9E-43D3-407E-835A-558B48F14AE1}"/>
              </a:ext>
            </a:extLst>
          </p:cNvPr>
          <p:cNvPicPr>
            <a:picLocks noChangeAspect="1"/>
          </p:cNvPicPr>
          <p:nvPr/>
        </p:nvPicPr>
        <p:blipFill>
          <a:blip r:embed="rId3"/>
          <a:stretch>
            <a:fillRect/>
          </a:stretch>
        </p:blipFill>
        <p:spPr>
          <a:xfrm>
            <a:off x="1295400" y="750590"/>
            <a:ext cx="7249232" cy="5157787"/>
          </a:xfrm>
          <a:prstGeom prst="rect">
            <a:avLst/>
          </a:prstGeom>
        </p:spPr>
      </p:pic>
    </p:spTree>
    <p:extLst>
      <p:ext uri="{BB962C8B-B14F-4D97-AF65-F5344CB8AC3E}">
        <p14:creationId xmlns:p14="http://schemas.microsoft.com/office/powerpoint/2010/main" val="4239700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algn="just">
              <a:spcBef>
                <a:spcPts val="1200"/>
              </a:spcBef>
              <a:spcAft>
                <a:spcPts val="600"/>
              </a:spcAft>
              <a:buFont typeface="Wingdings" panose="05000000000000000000" pitchFamily="2" charset="2"/>
              <a:buChar char="Ø"/>
            </a:pPr>
            <a:r>
              <a:rPr lang="en-US" dirty="0"/>
              <a:t>When growing the generator’s outputs from 4 × 4 to 8 × 8 (see </a:t>
            </a:r>
            <a:r>
              <a:rPr lang="en-US" dirty="0">
                <a:solidFill>
                  <a:srgbClr val="262BF2"/>
                </a:solidFill>
              </a:rPr>
              <a:t>Figure 19</a:t>
            </a:r>
            <a:r>
              <a:rPr lang="en-US" dirty="0"/>
              <a:t>), an </a:t>
            </a:r>
            <a:r>
              <a:rPr lang="en-US" dirty="0" err="1"/>
              <a:t>upsampling</a:t>
            </a:r>
            <a:r>
              <a:rPr lang="en-US" dirty="0"/>
              <a:t> layer (using </a:t>
            </a:r>
            <a:r>
              <a:rPr lang="en-US" dirty="0">
                <a:solidFill>
                  <a:srgbClr val="262BF2"/>
                </a:solidFill>
              </a:rPr>
              <a:t>nearest neighbor filtering</a:t>
            </a:r>
            <a:r>
              <a:rPr lang="en-US" dirty="0"/>
              <a:t>) is added to the existing convolutional layer, </a:t>
            </a:r>
          </a:p>
          <a:p>
            <a:pPr algn="just">
              <a:spcBef>
                <a:spcPts val="1200"/>
              </a:spcBef>
              <a:spcAft>
                <a:spcPts val="600"/>
              </a:spcAft>
              <a:buFont typeface="Wingdings" panose="05000000000000000000" pitchFamily="2" charset="2"/>
              <a:buChar char="Ø"/>
            </a:pPr>
            <a:r>
              <a:rPr lang="en-US" dirty="0"/>
              <a:t>so it outputs 8 × 8 </a:t>
            </a:r>
            <a:r>
              <a:rPr lang="en-US" dirty="0">
                <a:solidFill>
                  <a:srgbClr val="262BF2"/>
                </a:solidFill>
              </a:rPr>
              <a:t>feature maps</a:t>
            </a:r>
            <a:r>
              <a:rPr lang="en-US" dirty="0"/>
              <a:t>, which are then fed to the new convolutional layer (which uses "same" padding and strides of 1, so its outputs are also 8 × 8).</a:t>
            </a:r>
          </a:p>
          <a:p>
            <a:pPr algn="just">
              <a:spcBef>
                <a:spcPts val="1200"/>
              </a:spcBef>
              <a:spcAft>
                <a:spcPts val="600"/>
              </a:spcAft>
              <a:buFont typeface="Wingdings" panose="05000000000000000000" pitchFamily="2" charset="2"/>
              <a:buChar char="Ø"/>
            </a:pPr>
            <a:r>
              <a:rPr lang="en-US" dirty="0"/>
              <a:t>This new layer is followed by a new output convolutional layer: </a:t>
            </a:r>
          </a:p>
          <a:p>
            <a:pPr lvl="1" algn="just">
              <a:spcBef>
                <a:spcPts val="1200"/>
              </a:spcBef>
              <a:spcAft>
                <a:spcPts val="600"/>
              </a:spcAft>
              <a:buFont typeface="Wingdings" panose="05000000000000000000" pitchFamily="2" charset="2"/>
              <a:buChar char="Ø"/>
            </a:pPr>
            <a:r>
              <a:rPr lang="en-US" dirty="0"/>
              <a:t>this is a </a:t>
            </a:r>
            <a:r>
              <a:rPr lang="en-US" dirty="0">
                <a:solidFill>
                  <a:srgbClr val="FF0000"/>
                </a:solidFill>
              </a:rPr>
              <a:t>regular convolutional layer with kernel size 1</a:t>
            </a:r>
            <a:r>
              <a:rPr lang="en-US" dirty="0"/>
              <a:t> that projects the outputs down to the desired number of color channels (e.g., 3).</a:t>
            </a:r>
          </a:p>
          <a:p>
            <a:pPr algn="just">
              <a:spcBef>
                <a:spcPts val="1200"/>
              </a:spcBef>
              <a:spcAft>
                <a:spcPts val="600"/>
              </a:spcAft>
              <a:buFont typeface="Wingdings" panose="05000000000000000000" pitchFamily="2" charset="2"/>
              <a:buChar char="Ø"/>
            </a:pPr>
            <a:r>
              <a:rPr lang="en-US" dirty="0"/>
              <a:t>To avoid breaking the trained weights of the first convolutional layer when the new convolutional layer is added, the final output is a </a:t>
            </a:r>
            <a:r>
              <a:rPr lang="en-US" dirty="0">
                <a:solidFill>
                  <a:srgbClr val="262BF2"/>
                </a:solidFill>
              </a:rPr>
              <a:t>weighted sum</a:t>
            </a:r>
            <a:r>
              <a:rPr lang="en-US" dirty="0"/>
              <a:t> of the original output layer (which now outputs 8 × 8 feature maps) and the new output layer.</a:t>
            </a:r>
          </a:p>
          <a:p>
            <a:pPr algn="just">
              <a:spcBef>
                <a:spcPts val="1200"/>
              </a:spcBef>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668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23838"/>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96DE4A70-D22B-4A47-BBCF-294624E0BF77}"/>
              </a:ext>
            </a:extLst>
          </p:cNvPr>
          <p:cNvSpPr/>
          <p:nvPr/>
        </p:nvSpPr>
        <p:spPr>
          <a:xfrm>
            <a:off x="192741" y="6075144"/>
            <a:ext cx="8758518" cy="646331"/>
          </a:xfrm>
          <a:prstGeom prst="rect">
            <a:avLst/>
          </a:prstGeom>
          <a:solidFill>
            <a:schemeClr val="bg1"/>
          </a:solidFill>
        </p:spPr>
        <p:txBody>
          <a:bodyPr wrap="square">
            <a:spAutoFit/>
          </a:bodyPr>
          <a:lstStyle/>
          <a:p>
            <a:r>
              <a:rPr lang="en-US" b="1" dirty="0"/>
              <a:t>Figure 19</a:t>
            </a:r>
            <a:r>
              <a:rPr lang="en-US" dirty="0"/>
              <a:t>: Progressively growing GAN - a GAN generator outputs 4 × 4 color images (left); we extend it to output 8 × 8 images (right).</a:t>
            </a:r>
          </a:p>
        </p:txBody>
      </p:sp>
      <p:pic>
        <p:nvPicPr>
          <p:cNvPr id="11" name="Picture 10">
            <a:extLst>
              <a:ext uri="{FF2B5EF4-FFF2-40B4-BE49-F238E27FC236}">
                <a16:creationId xmlns:a16="http://schemas.microsoft.com/office/drawing/2014/main" id="{A45A8C9E-43D3-407E-835A-558B48F14AE1}"/>
              </a:ext>
            </a:extLst>
          </p:cNvPr>
          <p:cNvPicPr>
            <a:picLocks noChangeAspect="1"/>
          </p:cNvPicPr>
          <p:nvPr/>
        </p:nvPicPr>
        <p:blipFill>
          <a:blip r:embed="rId3"/>
          <a:stretch>
            <a:fillRect/>
          </a:stretch>
        </p:blipFill>
        <p:spPr>
          <a:xfrm>
            <a:off x="1295400" y="750590"/>
            <a:ext cx="7249232" cy="5157787"/>
          </a:xfrm>
          <a:prstGeom prst="rect">
            <a:avLst/>
          </a:prstGeom>
        </p:spPr>
      </p:pic>
    </p:spTree>
    <p:extLst>
      <p:ext uri="{BB962C8B-B14F-4D97-AF65-F5344CB8AC3E}">
        <p14:creationId xmlns:p14="http://schemas.microsoft.com/office/powerpoint/2010/main" val="1250917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fontScale="92500" lnSpcReduction="10000"/>
          </a:bodyPr>
          <a:lstStyle/>
          <a:p>
            <a:pPr algn="just">
              <a:spcBef>
                <a:spcPts val="1200"/>
              </a:spcBef>
              <a:spcAft>
                <a:spcPts val="600"/>
              </a:spcAft>
              <a:buFont typeface="Wingdings" panose="05000000000000000000" pitchFamily="2" charset="2"/>
              <a:buChar char="Ø"/>
            </a:pPr>
            <a:r>
              <a:rPr lang="en-US" dirty="0"/>
              <a:t>The weight of the new outputs is α, while the weight of the original outputs is 1 – α, and α is slowly increased from 0 to 1. </a:t>
            </a:r>
          </a:p>
          <a:p>
            <a:pPr algn="just">
              <a:spcBef>
                <a:spcPts val="1200"/>
              </a:spcBef>
              <a:spcAft>
                <a:spcPts val="600"/>
              </a:spcAft>
              <a:buFont typeface="Wingdings" panose="05000000000000000000" pitchFamily="2" charset="2"/>
              <a:buChar char="Ø"/>
            </a:pPr>
            <a:r>
              <a:rPr lang="en-US" dirty="0"/>
              <a:t>In other words, the new convolutional layers (represented with dashed lines in </a:t>
            </a:r>
            <a:r>
              <a:rPr lang="en-US" dirty="0">
                <a:solidFill>
                  <a:srgbClr val="262BF2"/>
                </a:solidFill>
              </a:rPr>
              <a:t>Figure 19</a:t>
            </a:r>
            <a:r>
              <a:rPr lang="en-US" dirty="0"/>
              <a:t>) are gradually </a:t>
            </a:r>
            <a:r>
              <a:rPr lang="en-US" dirty="0">
                <a:solidFill>
                  <a:srgbClr val="262BF2"/>
                </a:solidFill>
              </a:rPr>
              <a:t>faded in</a:t>
            </a:r>
            <a:r>
              <a:rPr lang="en-US" dirty="0"/>
              <a:t>, while the original output layer is gradually </a:t>
            </a:r>
            <a:r>
              <a:rPr lang="en-US" dirty="0">
                <a:solidFill>
                  <a:srgbClr val="C00000"/>
                </a:solidFill>
              </a:rPr>
              <a:t>faded out</a:t>
            </a:r>
            <a:r>
              <a:rPr lang="en-US" dirty="0"/>
              <a:t>. </a:t>
            </a:r>
          </a:p>
          <a:p>
            <a:pPr algn="just">
              <a:spcBef>
                <a:spcPts val="1200"/>
              </a:spcBef>
              <a:spcAft>
                <a:spcPts val="600"/>
              </a:spcAft>
              <a:buFont typeface="Wingdings" panose="05000000000000000000" pitchFamily="2" charset="2"/>
              <a:buChar char="Ø"/>
            </a:pPr>
            <a:r>
              <a:rPr lang="en-US" dirty="0"/>
              <a:t>A similar fade-in/fade-out technique is used when a new convolutional layer is added to the discriminator (followed by an </a:t>
            </a:r>
            <a:r>
              <a:rPr lang="en-US" dirty="0">
                <a:solidFill>
                  <a:srgbClr val="C00000"/>
                </a:solidFill>
              </a:rPr>
              <a:t>average pooling </a:t>
            </a:r>
            <a:r>
              <a:rPr lang="en-US" dirty="0"/>
              <a:t>layer for </a:t>
            </a:r>
            <a:r>
              <a:rPr lang="en-US" dirty="0" err="1"/>
              <a:t>downsampling</a:t>
            </a:r>
            <a:r>
              <a:rPr lang="en-US" dirty="0"/>
              <a:t>).</a:t>
            </a:r>
          </a:p>
          <a:p>
            <a:pPr algn="just">
              <a:spcBef>
                <a:spcPts val="1200"/>
              </a:spcBef>
              <a:spcAft>
                <a:spcPts val="600"/>
              </a:spcAft>
              <a:buFont typeface="Wingdings" panose="05000000000000000000" pitchFamily="2" charset="2"/>
              <a:buChar char="Ø"/>
            </a:pPr>
            <a:r>
              <a:rPr lang="en-US" dirty="0"/>
              <a:t>The paper (</a:t>
            </a:r>
            <a:r>
              <a:rPr lang="en-US" dirty="0">
                <a:solidFill>
                  <a:srgbClr val="262BF2"/>
                </a:solidFill>
              </a:rPr>
              <a:t>#1</a:t>
            </a:r>
            <a:r>
              <a:rPr lang="en-US" dirty="0"/>
              <a:t>) also introduced several other techniques aimed at increasing the diversity of the outputs (to avoid </a:t>
            </a:r>
            <a:r>
              <a:rPr lang="en-US" dirty="0">
                <a:solidFill>
                  <a:srgbClr val="262BF2"/>
                </a:solidFill>
              </a:rPr>
              <a:t>mode collapse</a:t>
            </a:r>
            <a:r>
              <a:rPr lang="en-US" dirty="0"/>
              <a:t>) and </a:t>
            </a:r>
            <a:r>
              <a:rPr lang="en-US" dirty="0">
                <a:solidFill>
                  <a:srgbClr val="262BF2"/>
                </a:solidFill>
              </a:rPr>
              <a:t>making training more stable</a:t>
            </a:r>
            <a:r>
              <a:rPr lang="en-US" dirty="0"/>
              <a:t>:</a:t>
            </a:r>
          </a:p>
          <a:p>
            <a:pPr lvl="1" algn="just">
              <a:spcBef>
                <a:spcPts val="1200"/>
              </a:spcBef>
              <a:spcAft>
                <a:spcPts val="600"/>
              </a:spcAft>
              <a:buFont typeface="Wingdings" panose="05000000000000000000" pitchFamily="2" charset="2"/>
              <a:buChar char="Ø"/>
            </a:pPr>
            <a:r>
              <a:rPr lang="en-US" i="1" dirty="0">
                <a:solidFill>
                  <a:srgbClr val="262BF2"/>
                </a:solidFill>
              </a:rPr>
              <a:t>Minibatch standard deviation layer</a:t>
            </a:r>
            <a:r>
              <a:rPr lang="en-US" dirty="0"/>
              <a:t>: Added near the end of the discriminator.</a:t>
            </a:r>
          </a:p>
          <a:p>
            <a:pPr lvl="2" algn="just">
              <a:spcBef>
                <a:spcPts val="1200"/>
              </a:spcBef>
              <a:spcAft>
                <a:spcPts val="600"/>
              </a:spcAft>
              <a:buFont typeface="Wingdings" panose="05000000000000000000" pitchFamily="2" charset="2"/>
              <a:buChar char="Ø"/>
            </a:pPr>
            <a:r>
              <a:rPr lang="en-US" dirty="0"/>
              <a:t>For each position in the inputs, it computes the standard deviation across all channels and all instances in the batch (</a:t>
            </a:r>
            <a:r>
              <a:rPr lang="en-US" dirty="0">
                <a:highlight>
                  <a:srgbClr val="C0C0C0"/>
                </a:highlight>
              </a:rPr>
              <a:t>S = </a:t>
            </a:r>
            <a:r>
              <a:rPr lang="en-US" dirty="0" err="1">
                <a:highlight>
                  <a:srgbClr val="C0C0C0"/>
                </a:highlight>
              </a:rPr>
              <a:t>tf.math.reduce_std</a:t>
            </a:r>
            <a:r>
              <a:rPr lang="en-US" dirty="0">
                <a:highlight>
                  <a:srgbClr val="C0C0C0"/>
                </a:highlight>
              </a:rPr>
              <a:t>(inputs, axis=[0, -1])</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490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2" algn="just">
              <a:spcBef>
                <a:spcPts val="1200"/>
              </a:spcBef>
              <a:spcAft>
                <a:spcPts val="600"/>
              </a:spcAft>
              <a:buFont typeface="Wingdings" panose="05000000000000000000" pitchFamily="2" charset="2"/>
              <a:buChar char="Ø"/>
            </a:pPr>
            <a:r>
              <a:rPr lang="en-US" dirty="0"/>
              <a:t>These standard deviations are then averaged across all points to get a single value (</a:t>
            </a:r>
            <a:r>
              <a:rPr lang="en-US" dirty="0">
                <a:highlight>
                  <a:srgbClr val="C0C0C0"/>
                </a:highlight>
              </a:rPr>
              <a:t>v = </a:t>
            </a:r>
            <a:r>
              <a:rPr lang="en-US" dirty="0" err="1">
                <a:highlight>
                  <a:srgbClr val="C0C0C0"/>
                </a:highlight>
              </a:rPr>
              <a:t>tf.reduce_mean</a:t>
            </a:r>
            <a:r>
              <a:rPr lang="en-US" dirty="0">
                <a:highlight>
                  <a:srgbClr val="C0C0C0"/>
                </a:highlight>
              </a:rPr>
              <a:t>(S)</a:t>
            </a:r>
            <a:r>
              <a:rPr lang="en-US" dirty="0"/>
              <a:t>).</a:t>
            </a:r>
          </a:p>
          <a:p>
            <a:pPr lvl="2" algn="just">
              <a:spcBef>
                <a:spcPts val="1200"/>
              </a:spcBef>
              <a:spcAft>
                <a:spcPts val="600"/>
              </a:spcAft>
              <a:buFont typeface="Wingdings" panose="05000000000000000000" pitchFamily="2" charset="2"/>
              <a:buChar char="Ø"/>
            </a:pPr>
            <a:r>
              <a:rPr lang="en-US" dirty="0"/>
              <a:t>Finally, an extra feature map is added to each instance in the batch and filled with the computed value (</a:t>
            </a:r>
            <a:r>
              <a:rPr lang="en-US" dirty="0" err="1">
                <a:highlight>
                  <a:srgbClr val="C0C0C0"/>
                </a:highlight>
              </a:rPr>
              <a:t>tf.concat</a:t>
            </a:r>
            <a:r>
              <a:rPr lang="en-US" dirty="0">
                <a:highlight>
                  <a:srgbClr val="C0C0C0"/>
                </a:highlight>
              </a:rPr>
              <a:t>([inputs, </a:t>
            </a:r>
            <a:r>
              <a:rPr lang="en-US" dirty="0" err="1">
                <a:highlight>
                  <a:srgbClr val="C0C0C0"/>
                </a:highlight>
              </a:rPr>
              <a:t>tf.fill</a:t>
            </a:r>
            <a:r>
              <a:rPr lang="en-US" dirty="0">
                <a:highlight>
                  <a:srgbClr val="C0C0C0"/>
                </a:highlight>
              </a:rPr>
              <a:t>([</a:t>
            </a:r>
            <a:r>
              <a:rPr lang="en-US" dirty="0" err="1">
                <a:highlight>
                  <a:srgbClr val="C0C0C0"/>
                </a:highlight>
              </a:rPr>
              <a:t>batch_size</a:t>
            </a:r>
            <a:r>
              <a:rPr lang="en-US" dirty="0">
                <a:highlight>
                  <a:srgbClr val="C0C0C0"/>
                </a:highlight>
              </a:rPr>
              <a:t>, height, width, 1], v)], axis=-1)</a:t>
            </a:r>
            <a:r>
              <a:rPr lang="en-US" dirty="0"/>
              <a:t>).</a:t>
            </a:r>
          </a:p>
          <a:p>
            <a:pPr lvl="2" algn="just">
              <a:spcBef>
                <a:spcPts val="1200"/>
              </a:spcBef>
              <a:spcAft>
                <a:spcPts val="600"/>
              </a:spcAft>
              <a:buFont typeface="Wingdings" panose="05000000000000000000" pitchFamily="2" charset="2"/>
              <a:buChar char="Ø"/>
            </a:pPr>
            <a:r>
              <a:rPr lang="en-US" b="1" dirty="0"/>
              <a:t>How does this help? </a:t>
            </a:r>
            <a:r>
              <a:rPr lang="en-US" dirty="0"/>
              <a:t>Well, if the generator produces images with little variety, then there will be a small standard deviation across feature maps in the discriminator.</a:t>
            </a:r>
          </a:p>
          <a:p>
            <a:pPr lvl="2" algn="just">
              <a:spcBef>
                <a:spcPts val="1200"/>
              </a:spcBef>
              <a:spcAft>
                <a:spcPts val="600"/>
              </a:spcAft>
              <a:buFont typeface="Wingdings" panose="05000000000000000000" pitchFamily="2" charset="2"/>
              <a:buChar char="Ø"/>
            </a:pPr>
            <a:r>
              <a:rPr lang="en-US" dirty="0"/>
              <a:t>Thus, the discriminator will have easy access to this statistic, making it less likely to be fooled by a generator that produces too little diversity.</a:t>
            </a:r>
          </a:p>
          <a:p>
            <a:pPr lvl="2" algn="just">
              <a:spcBef>
                <a:spcPts val="1200"/>
              </a:spcBef>
              <a:spcAft>
                <a:spcPts val="600"/>
              </a:spcAft>
              <a:buFont typeface="Wingdings" panose="05000000000000000000" pitchFamily="2" charset="2"/>
              <a:buChar char="Ø"/>
            </a:pPr>
            <a:r>
              <a:rPr lang="en-US" dirty="0"/>
              <a:t>This will encourage the generator to produce more diverse outputs, reducing the risk of </a:t>
            </a:r>
            <a:r>
              <a:rPr lang="en-US" dirty="0">
                <a:solidFill>
                  <a:srgbClr val="262BF2"/>
                </a:solidFill>
              </a:rPr>
              <a:t>mode collapse</a:t>
            </a:r>
            <a:r>
              <a:rPr lang="en-US" dirty="0"/>
              <a:t>.</a:t>
            </a:r>
          </a:p>
          <a:p>
            <a:pPr lvl="1" algn="just">
              <a:spcBef>
                <a:spcPts val="1200"/>
              </a:spcBef>
              <a:spcAft>
                <a:spcPts val="600"/>
              </a:spcAft>
              <a:buFont typeface="Wingdings" panose="05000000000000000000" pitchFamily="2" charset="2"/>
              <a:buChar char="Ø"/>
            </a:pPr>
            <a:r>
              <a:rPr lang="en-US" i="1" dirty="0">
                <a:solidFill>
                  <a:srgbClr val="262BF2"/>
                </a:solidFill>
              </a:rPr>
              <a:t>Equalized learning rate</a:t>
            </a:r>
            <a:r>
              <a:rPr lang="en-US" dirty="0"/>
              <a:t>: </a:t>
            </a:r>
          </a:p>
          <a:p>
            <a:pPr lvl="2" algn="just">
              <a:spcBef>
                <a:spcPts val="1200"/>
              </a:spcBef>
              <a:spcAft>
                <a:spcPts val="600"/>
              </a:spcAft>
              <a:buFont typeface="Wingdings" panose="05000000000000000000" pitchFamily="2" charset="2"/>
              <a:buChar char="Ø"/>
            </a:pPr>
            <a:r>
              <a:rPr lang="en-US" dirty="0"/>
              <a:t>Initializes all weights using a simple Gaussian distribution with mean 0 and standard deviation 1 rather than using He initialization.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1207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92780"/>
                <a:ext cx="8798859" cy="5860419"/>
              </a:xfrm>
            </p:spPr>
            <p:txBody>
              <a:bodyPr>
                <a:normAutofit/>
              </a:bodyPr>
              <a:lstStyle/>
              <a:p>
                <a:pPr lvl="2" algn="just">
                  <a:spcBef>
                    <a:spcPts val="1200"/>
                  </a:spcBef>
                  <a:spcAft>
                    <a:spcPts val="600"/>
                  </a:spcAft>
                  <a:buFont typeface="Wingdings" panose="05000000000000000000" pitchFamily="2" charset="2"/>
                  <a:buChar char="Ø"/>
                </a:pPr>
                <a:r>
                  <a:rPr lang="en-US" dirty="0"/>
                  <a:t>However, the weights are scaled down at runtime (i.e., every time the layer is executed) by the same factor as in </a:t>
                </a:r>
                <a:r>
                  <a:rPr lang="en-US" dirty="0">
                    <a:solidFill>
                      <a:srgbClr val="C00000"/>
                    </a:solidFill>
                  </a:rPr>
                  <a:t>He initialization</a:t>
                </a:r>
                <a:r>
                  <a:rPr lang="en-US" dirty="0"/>
                  <a:t>: </a:t>
                </a:r>
              </a:p>
              <a:p>
                <a:pPr lvl="3" algn="just">
                  <a:spcBef>
                    <a:spcPts val="1200"/>
                  </a:spcBef>
                  <a:spcAft>
                    <a:spcPts val="600"/>
                  </a:spcAft>
                  <a:buFont typeface="Wingdings" panose="05000000000000000000" pitchFamily="2" charset="2"/>
                  <a:buChar char="Ø"/>
                </a:pPr>
                <a:r>
                  <a:rPr lang="en-US" dirty="0"/>
                  <a:t>they are divided by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m:rPr>
                                <m:sty m:val="p"/>
                              </m:rPr>
                              <a:rPr lang="en-US" b="0" i="0" smtClean="0">
                                <a:latin typeface="Cambria Math" panose="02040503050406030204" pitchFamily="18" charset="0"/>
                              </a:rPr>
                              <m:t>inputs</m:t>
                            </m:r>
                          </m:sub>
                        </m:sSub>
                      </m:e>
                    </m:rad>
                  </m:oMath>
                </a14:m>
                <a:r>
                  <a:rPr lang="en-US" dirty="0"/>
                  <a:t>, where </a:t>
                </a:r>
                <a:r>
                  <a:rPr lang="en-US" i="1" dirty="0"/>
                  <a:t>n</a:t>
                </a:r>
                <a:r>
                  <a:rPr lang="en-US" baseline="-25000" dirty="0"/>
                  <a:t>inputs</a:t>
                </a:r>
                <a:r>
                  <a:rPr lang="en-US" dirty="0"/>
                  <a:t> is the number of inputs to the layer.</a:t>
                </a:r>
              </a:p>
              <a:p>
                <a:pPr lvl="2" algn="just">
                  <a:spcBef>
                    <a:spcPts val="1200"/>
                  </a:spcBef>
                  <a:spcAft>
                    <a:spcPts val="600"/>
                  </a:spcAft>
                  <a:buFont typeface="Wingdings" panose="05000000000000000000" pitchFamily="2" charset="2"/>
                  <a:buChar char="Ø"/>
                </a:pPr>
                <a:r>
                  <a:rPr lang="en-US" dirty="0"/>
                  <a:t>this technique significantly improved the GAN’s performance when using </a:t>
                </a:r>
                <a:r>
                  <a:rPr lang="en-US" dirty="0" err="1">
                    <a:solidFill>
                      <a:srgbClr val="262BF2"/>
                    </a:solidFill>
                  </a:rPr>
                  <a:t>RMSProp</a:t>
                </a:r>
                <a:r>
                  <a:rPr lang="en-US" dirty="0"/>
                  <a:t>, </a:t>
                </a:r>
                <a:r>
                  <a:rPr lang="en-US" dirty="0">
                    <a:solidFill>
                      <a:srgbClr val="262BF2"/>
                    </a:solidFill>
                  </a:rPr>
                  <a:t>Adam</a:t>
                </a:r>
                <a:r>
                  <a:rPr lang="en-US" dirty="0"/>
                  <a:t>, or other adaptive gradient optimizers.</a:t>
                </a:r>
              </a:p>
              <a:p>
                <a:pPr lvl="2" algn="just">
                  <a:spcBef>
                    <a:spcPts val="1200"/>
                  </a:spcBef>
                  <a:spcAft>
                    <a:spcPts val="600"/>
                  </a:spcAft>
                  <a:buFont typeface="Wingdings" panose="05000000000000000000" pitchFamily="2" charset="2"/>
                  <a:buChar char="Ø"/>
                </a:pPr>
                <a:r>
                  <a:rPr lang="en-US" dirty="0"/>
                  <a:t>Indeed, these optimizers </a:t>
                </a:r>
                <a:r>
                  <a:rPr lang="en-US" dirty="0">
                    <a:solidFill>
                      <a:srgbClr val="FF0000"/>
                    </a:solidFill>
                  </a:rPr>
                  <a:t>normalize the gradient updates </a:t>
                </a:r>
                <a:r>
                  <a:rPr lang="en-US" dirty="0"/>
                  <a:t>by their estimated standard deviation, so parameters that have a larger dynamic range will take longer to train, while parameters with a small dynamic range may be updated too quickly, leading to instabilities.</a:t>
                </a:r>
              </a:p>
              <a:p>
                <a:pPr lvl="2" algn="just">
                  <a:spcBef>
                    <a:spcPts val="1200"/>
                  </a:spcBef>
                  <a:spcAft>
                    <a:spcPts val="600"/>
                  </a:spcAft>
                  <a:buFont typeface="Wingdings" panose="05000000000000000000" pitchFamily="2" charset="2"/>
                  <a:buChar char="Ø"/>
                </a:pPr>
                <a:r>
                  <a:rPr lang="en-US" dirty="0">
                    <a:solidFill>
                      <a:srgbClr val="262BF2"/>
                    </a:solidFill>
                  </a:rPr>
                  <a:t>By rescaling the weights as part of the model itself rather than just rescaling them upon initialization, this approach ensures that the dynamic range is the same for all parameters</a:t>
                </a:r>
                <a:r>
                  <a:rPr lang="en-US" dirty="0"/>
                  <a:t>, throughout training, so they all learn at the same speed.</a:t>
                </a:r>
              </a:p>
              <a:p>
                <a:pPr lvl="2" algn="just">
                  <a:spcBef>
                    <a:spcPts val="1200"/>
                  </a:spcBef>
                  <a:spcAft>
                    <a:spcPts val="600"/>
                  </a:spcAft>
                  <a:buFont typeface="Wingdings" panose="05000000000000000000" pitchFamily="2" charset="2"/>
                  <a:buChar char="Ø"/>
                </a:pPr>
                <a:r>
                  <a:rPr lang="en-US" dirty="0"/>
                  <a:t>This both speeds up and stabilizes training.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92780"/>
                <a:ext cx="8798859" cy="5860419"/>
              </a:xfrm>
              <a:blipFill>
                <a:blip r:embed="rId3"/>
                <a:stretch>
                  <a:fillRect t="-624" r="-5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E06347-BC0D-4F40-B989-B890AD03D868}" type="slidenum">
              <a:rPr lang="en-US" smtClean="0"/>
              <a:pPr/>
              <a:t>55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248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fontScale="92500" lnSpcReduction="10000"/>
          </a:bodyPr>
          <a:lstStyle/>
          <a:p>
            <a:pPr lvl="1" algn="just">
              <a:spcBef>
                <a:spcPts val="1200"/>
              </a:spcBef>
              <a:spcAft>
                <a:spcPts val="600"/>
              </a:spcAft>
              <a:buFont typeface="Wingdings" panose="05000000000000000000" pitchFamily="2" charset="2"/>
              <a:buChar char="Ø"/>
            </a:pPr>
            <a:r>
              <a:rPr lang="en-US" i="1" dirty="0">
                <a:solidFill>
                  <a:srgbClr val="262BF2"/>
                </a:solidFill>
              </a:rPr>
              <a:t>Pixelwise normalization layer</a:t>
            </a:r>
            <a:r>
              <a:rPr lang="en-US" dirty="0"/>
              <a:t>: Added after each convolutional layer in the generator. </a:t>
            </a:r>
          </a:p>
          <a:p>
            <a:pPr lvl="1" algn="just">
              <a:spcBef>
                <a:spcPts val="1200"/>
              </a:spcBef>
              <a:spcAft>
                <a:spcPts val="600"/>
              </a:spcAft>
              <a:buFont typeface="Wingdings" panose="05000000000000000000" pitchFamily="2" charset="2"/>
              <a:buChar char="Ø"/>
            </a:pPr>
            <a:r>
              <a:rPr lang="en-US" dirty="0"/>
              <a:t>It </a:t>
            </a:r>
            <a:r>
              <a:rPr lang="en-US" dirty="0">
                <a:solidFill>
                  <a:srgbClr val="C00000"/>
                </a:solidFill>
              </a:rPr>
              <a:t>normalizes each activation based on all the activations</a:t>
            </a:r>
            <a:r>
              <a:rPr lang="en-US" dirty="0"/>
              <a:t> in the same image and at the same location, but across all channels (dividing by the square root of the mean squared activation).</a:t>
            </a:r>
          </a:p>
          <a:p>
            <a:pPr lvl="1" algn="just">
              <a:spcBef>
                <a:spcPts val="1200"/>
              </a:spcBef>
              <a:spcAft>
                <a:spcPts val="600"/>
              </a:spcAft>
              <a:buFont typeface="Wingdings" panose="05000000000000000000" pitchFamily="2" charset="2"/>
              <a:buChar char="Ø"/>
            </a:pPr>
            <a:r>
              <a:rPr lang="en-US" dirty="0"/>
              <a:t>In TensorFlow code, this is </a:t>
            </a:r>
            <a:r>
              <a:rPr lang="en-US" dirty="0">
                <a:highlight>
                  <a:srgbClr val="C0C0C0"/>
                </a:highlight>
              </a:rPr>
              <a:t>inputs / </a:t>
            </a:r>
            <a:r>
              <a:rPr lang="en-US" dirty="0" err="1">
                <a:highlight>
                  <a:srgbClr val="C0C0C0"/>
                </a:highlight>
              </a:rPr>
              <a:t>tf.sqrt</a:t>
            </a:r>
            <a:r>
              <a:rPr lang="en-US" dirty="0">
                <a:highlight>
                  <a:srgbClr val="C0C0C0"/>
                </a:highlight>
              </a:rPr>
              <a:t>(</a:t>
            </a:r>
            <a:r>
              <a:rPr lang="en-US" dirty="0" err="1">
                <a:highlight>
                  <a:srgbClr val="C0C0C0"/>
                </a:highlight>
              </a:rPr>
              <a:t>tf.reduce_mean</a:t>
            </a:r>
            <a:r>
              <a:rPr lang="en-US" dirty="0">
                <a:highlight>
                  <a:srgbClr val="C0C0C0"/>
                </a:highlight>
              </a:rPr>
              <a:t>(</a:t>
            </a:r>
            <a:r>
              <a:rPr lang="en-US" dirty="0" err="1">
                <a:highlight>
                  <a:srgbClr val="C0C0C0"/>
                </a:highlight>
              </a:rPr>
              <a:t>tf.square</a:t>
            </a:r>
            <a:r>
              <a:rPr lang="en-US" dirty="0">
                <a:highlight>
                  <a:srgbClr val="C0C0C0"/>
                </a:highlight>
              </a:rPr>
              <a:t>(X), axis=-1, </a:t>
            </a:r>
            <a:r>
              <a:rPr lang="en-US" dirty="0" err="1">
                <a:highlight>
                  <a:srgbClr val="C0C0C0"/>
                </a:highlight>
              </a:rPr>
              <a:t>keepdims</a:t>
            </a:r>
            <a:r>
              <a:rPr lang="en-US" dirty="0">
                <a:highlight>
                  <a:srgbClr val="C0C0C0"/>
                </a:highlight>
              </a:rPr>
              <a:t>=True) + 1e-8</a:t>
            </a:r>
            <a:r>
              <a:rPr lang="en-US" dirty="0"/>
              <a:t>) (the smoothing term 1e-8 is needed to avoid division by zero).</a:t>
            </a:r>
          </a:p>
          <a:p>
            <a:pPr lvl="1" algn="just">
              <a:spcBef>
                <a:spcPts val="1200"/>
              </a:spcBef>
              <a:spcAft>
                <a:spcPts val="600"/>
              </a:spcAft>
              <a:buFont typeface="Wingdings" panose="05000000000000000000" pitchFamily="2" charset="2"/>
              <a:buChar char="Ø"/>
            </a:pPr>
            <a:r>
              <a:rPr lang="en-US" dirty="0"/>
              <a:t>This technique </a:t>
            </a:r>
            <a:r>
              <a:rPr lang="en-US" dirty="0">
                <a:solidFill>
                  <a:srgbClr val="262BF2"/>
                </a:solidFill>
              </a:rPr>
              <a:t>avoids explosions</a:t>
            </a:r>
            <a:r>
              <a:rPr lang="en-US" dirty="0"/>
              <a:t> in the activations due to excessive competition between the generator and the discriminator.</a:t>
            </a:r>
          </a:p>
          <a:p>
            <a:pPr algn="just">
              <a:spcBef>
                <a:spcPts val="1200"/>
              </a:spcBef>
              <a:spcAft>
                <a:spcPts val="600"/>
              </a:spcAft>
              <a:buFont typeface="Wingdings" panose="05000000000000000000" pitchFamily="2" charset="2"/>
              <a:buChar char="Ø"/>
            </a:pPr>
            <a:r>
              <a:rPr lang="en-US" dirty="0"/>
              <a:t>The combination of all these techniques allowed the authors to generate very convincing high-definition images of faces.</a:t>
            </a:r>
          </a:p>
          <a:p>
            <a:pPr algn="just">
              <a:spcBef>
                <a:spcPts val="1200"/>
              </a:spcBef>
              <a:spcAft>
                <a:spcPts val="600"/>
              </a:spcAft>
              <a:buFont typeface="Wingdings" panose="05000000000000000000" pitchFamily="2" charset="2"/>
              <a:buChar char="Ø"/>
            </a:pPr>
            <a:r>
              <a:rPr lang="en-US" dirty="0">
                <a:solidFill>
                  <a:srgbClr val="C00000"/>
                </a:solidFill>
              </a:rPr>
              <a:t>Evaluation is one of the big challenges</a:t>
            </a:r>
            <a:r>
              <a:rPr lang="en-US" dirty="0"/>
              <a:t> when working with GANs: </a:t>
            </a:r>
          </a:p>
          <a:p>
            <a:pPr lvl="1" algn="just">
              <a:spcBef>
                <a:spcPts val="1200"/>
              </a:spcBef>
              <a:spcAft>
                <a:spcPts val="600"/>
              </a:spcAft>
              <a:buFont typeface="Wingdings" panose="05000000000000000000" pitchFamily="2" charset="2"/>
              <a:buChar char="Ø"/>
            </a:pPr>
            <a:r>
              <a:rPr lang="en-US" dirty="0"/>
              <a:t>although it is possible to automatically evaluate the diversity of the generated images, judging their quality is a much trickier and subjective task.</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583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Progressive Growing of GANs</a:t>
            </a:r>
            <a:endParaRPr lang="en-US" sz="3200" dirty="0">
              <a:solidFill>
                <a:srgbClr val="09064E"/>
              </a:solidFill>
            </a:endParaRPr>
          </a:p>
        </p:txBody>
      </p:sp>
      <p:sp>
        <p:nvSpPr>
          <p:cNvPr id="3" name="Content Placeholder 2"/>
          <p:cNvSpPr>
            <a:spLocks noGrp="1"/>
          </p:cNvSpPr>
          <p:nvPr>
            <p:ph idx="1"/>
          </p:nvPr>
        </p:nvSpPr>
        <p:spPr>
          <a:xfrm>
            <a:off x="152400" y="692780"/>
            <a:ext cx="8798859" cy="5860419"/>
          </a:xfrm>
        </p:spPr>
        <p:txBody>
          <a:bodyPr>
            <a:normAutofit/>
          </a:bodyPr>
          <a:lstStyle/>
          <a:p>
            <a:pPr lvl="1" algn="just">
              <a:spcBef>
                <a:spcPts val="1200"/>
              </a:spcBef>
              <a:spcAft>
                <a:spcPts val="600"/>
              </a:spcAft>
              <a:buFont typeface="Wingdings" panose="05000000000000000000" pitchFamily="2" charset="2"/>
              <a:buChar char="Ø"/>
            </a:pPr>
            <a:r>
              <a:rPr lang="en-US" dirty="0"/>
              <a:t>One technique is to use human raters, but this is costly and time-consuming. </a:t>
            </a:r>
          </a:p>
          <a:p>
            <a:pPr lvl="1" algn="just">
              <a:spcBef>
                <a:spcPts val="1200"/>
              </a:spcBef>
              <a:spcAft>
                <a:spcPts val="600"/>
              </a:spcAft>
              <a:buFont typeface="Wingdings" panose="05000000000000000000" pitchFamily="2" charset="2"/>
              <a:buChar char="Ø"/>
            </a:pPr>
            <a:r>
              <a:rPr lang="en-US" dirty="0"/>
              <a:t>So, the authors proposed to measure the similarity between the local image structure of the generated images and the training images, </a:t>
            </a:r>
            <a:r>
              <a:rPr lang="en-US" dirty="0">
                <a:solidFill>
                  <a:srgbClr val="C00000"/>
                </a:solidFill>
              </a:rPr>
              <a:t>considering every scale</a:t>
            </a:r>
            <a:r>
              <a:rPr lang="en-US" dirty="0"/>
              <a:t>. </a:t>
            </a:r>
          </a:p>
          <a:p>
            <a:pPr lvl="1" algn="just">
              <a:spcBef>
                <a:spcPts val="1200"/>
              </a:spcBef>
              <a:spcAft>
                <a:spcPts val="600"/>
              </a:spcAft>
              <a:buFont typeface="Wingdings" panose="05000000000000000000" pitchFamily="2" charset="2"/>
              <a:buChar char="Ø"/>
            </a:pPr>
            <a:r>
              <a:rPr lang="en-US" dirty="0"/>
              <a:t>This idea led them to another groundbreaking innovation: </a:t>
            </a:r>
            <a:r>
              <a:rPr lang="en-US" b="1" dirty="0" err="1">
                <a:solidFill>
                  <a:srgbClr val="262BF2"/>
                </a:solidFill>
              </a:rPr>
              <a:t>StyleGANs</a:t>
            </a:r>
            <a:r>
              <a:rPr lang="en-US" dirty="0"/>
              <a:t>.</a:t>
            </a:r>
          </a:p>
          <a:p>
            <a:pPr lvl="1" algn="just">
              <a:spcBef>
                <a:spcPts val="1200"/>
              </a:spcBef>
              <a:spcAft>
                <a:spcPts val="600"/>
              </a:spcAf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61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413069"/>
          </a:xfrm>
        </p:spPr>
        <p:txBody>
          <a:bodyPr>
            <a:normAutofit/>
          </a:bodyPr>
          <a:lstStyle/>
          <a:p>
            <a:pPr algn="just">
              <a:spcBef>
                <a:spcPts val="1200"/>
              </a:spcBef>
              <a:spcAft>
                <a:spcPts val="600"/>
              </a:spcAft>
              <a:buFont typeface="Wingdings" panose="05000000000000000000" pitchFamily="2" charset="2"/>
              <a:buChar char="Ø"/>
            </a:pPr>
            <a:r>
              <a:rPr lang="en-US" sz="1800" dirty="0"/>
              <a:t>Popular </a:t>
            </a:r>
            <a:r>
              <a:rPr lang="en-US" sz="1800" dirty="0" err="1">
                <a:solidFill>
                  <a:srgbClr val="262BF2"/>
                </a:solidFill>
              </a:rPr>
              <a:t>StyleGAN</a:t>
            </a:r>
            <a:r>
              <a:rPr lang="en-US" sz="1800" dirty="0"/>
              <a:t> architecture was introduced in paper </a:t>
            </a:r>
            <a:r>
              <a:rPr lang="en-US" sz="1800" dirty="0">
                <a:solidFill>
                  <a:srgbClr val="262BF2"/>
                </a:solidFill>
              </a:rPr>
              <a:t>#1</a:t>
            </a:r>
            <a:r>
              <a:rPr lang="en-US" sz="1800" dirty="0"/>
              <a:t>, see </a:t>
            </a:r>
            <a:r>
              <a:rPr lang="en-US" sz="1800" dirty="0">
                <a:solidFill>
                  <a:srgbClr val="262BF2"/>
                </a:solidFill>
              </a:rPr>
              <a:t>Figure 20</a:t>
            </a:r>
            <a:r>
              <a:rPr lang="en-US" sz="18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CC28421A-8ABB-4C6E-B8BF-DDDE2D4EC0B8}"/>
              </a:ext>
            </a:extLst>
          </p:cNvPr>
          <p:cNvGrpSpPr/>
          <p:nvPr/>
        </p:nvGrpSpPr>
        <p:grpSpPr>
          <a:xfrm>
            <a:off x="192741" y="975364"/>
            <a:ext cx="7947099" cy="5760387"/>
            <a:chOff x="192741" y="975364"/>
            <a:chExt cx="7947099" cy="5760387"/>
          </a:xfrm>
        </p:grpSpPr>
        <p:pic>
          <p:nvPicPr>
            <p:cNvPr id="5" name="Picture 4">
              <a:extLst>
                <a:ext uri="{FF2B5EF4-FFF2-40B4-BE49-F238E27FC236}">
                  <a16:creationId xmlns:a16="http://schemas.microsoft.com/office/drawing/2014/main" id="{B76D6E81-3C17-44D2-B153-E13C664626B6}"/>
                </a:ext>
              </a:extLst>
            </p:cNvPr>
            <p:cNvPicPr>
              <a:picLocks noChangeAspect="1"/>
            </p:cNvPicPr>
            <p:nvPr/>
          </p:nvPicPr>
          <p:blipFill>
            <a:blip r:embed="rId3"/>
            <a:stretch>
              <a:fillRect/>
            </a:stretch>
          </p:blipFill>
          <p:spPr>
            <a:xfrm>
              <a:off x="2057400" y="975364"/>
              <a:ext cx="4836601" cy="5401357"/>
            </a:xfrm>
            <a:prstGeom prst="rect">
              <a:avLst/>
            </a:prstGeom>
          </p:spPr>
        </p:pic>
        <p:sp>
          <p:nvSpPr>
            <p:cNvPr id="6" name="Rectangle 5">
              <a:extLst>
                <a:ext uri="{FF2B5EF4-FFF2-40B4-BE49-F238E27FC236}">
                  <a16:creationId xmlns:a16="http://schemas.microsoft.com/office/drawing/2014/main" id="{8AEE2DDF-0B50-42DB-B9A9-4F305107422A}"/>
                </a:ext>
              </a:extLst>
            </p:cNvPr>
            <p:cNvSpPr/>
            <p:nvPr/>
          </p:nvSpPr>
          <p:spPr>
            <a:xfrm>
              <a:off x="192741" y="6366419"/>
              <a:ext cx="7947099" cy="369332"/>
            </a:xfrm>
            <a:prstGeom prst="rect">
              <a:avLst/>
            </a:prstGeom>
          </p:spPr>
          <p:txBody>
            <a:bodyPr wrap="square">
              <a:spAutoFit/>
            </a:bodyPr>
            <a:lstStyle/>
            <a:p>
              <a:r>
                <a:rPr lang="en-US" b="1" dirty="0"/>
                <a:t>Figure 20</a:t>
              </a:r>
              <a:r>
                <a:rPr lang="en-US" dirty="0"/>
                <a:t>: </a:t>
              </a:r>
              <a:r>
                <a:rPr lang="en-US" dirty="0" err="1"/>
                <a:t>StyleGAN’s</a:t>
              </a:r>
              <a:r>
                <a:rPr lang="en-US" dirty="0"/>
                <a:t> generator architecture.</a:t>
              </a:r>
            </a:p>
          </p:txBody>
        </p:sp>
      </p:grpSp>
    </p:spTree>
    <p:extLst>
      <p:ext uri="{BB962C8B-B14F-4D97-AF65-F5344CB8AC3E}">
        <p14:creationId xmlns:p14="http://schemas.microsoft.com/office/powerpoint/2010/main" val="24137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a:t>
            </a:r>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6092504"/>
          </a:xfrm>
        </p:spPr>
        <p:txBody>
          <a:bodyPr>
            <a:normAutofit/>
          </a:bodyPr>
          <a:lstStyle/>
          <a:p>
            <a:pPr algn="just">
              <a:spcBef>
                <a:spcPts val="1200"/>
              </a:spcBef>
              <a:spcAft>
                <a:spcPts val="600"/>
              </a:spcAft>
              <a:buFont typeface="Wingdings" panose="05000000000000000000" pitchFamily="2" charset="2"/>
              <a:buChar char="Ø"/>
            </a:pPr>
            <a:r>
              <a:rPr lang="en-US" sz="1800" i="1" dirty="0">
                <a:solidFill>
                  <a:srgbClr val="262BF2"/>
                </a:solidFill>
              </a:rPr>
              <a:t>Style transfer</a:t>
            </a:r>
            <a:r>
              <a:rPr lang="en-US" sz="1800" dirty="0"/>
              <a:t> techniques was used in the </a:t>
            </a:r>
            <a:r>
              <a:rPr lang="en-US" sz="1800" dirty="0">
                <a:solidFill>
                  <a:srgbClr val="C00000"/>
                </a:solidFill>
              </a:rPr>
              <a:t>generator</a:t>
            </a:r>
            <a:r>
              <a:rPr lang="en-US" sz="1800" dirty="0"/>
              <a:t> to ensure that the generated images have the same local structure as the training images, at every scale, greatly improving the quality of the generated images. </a:t>
            </a:r>
          </a:p>
          <a:p>
            <a:pPr algn="just">
              <a:spcBef>
                <a:spcPts val="1200"/>
              </a:spcBef>
              <a:spcAft>
                <a:spcPts val="600"/>
              </a:spcAft>
              <a:buFont typeface="Wingdings" panose="05000000000000000000" pitchFamily="2" charset="2"/>
              <a:buChar char="Ø"/>
            </a:pPr>
            <a:r>
              <a:rPr lang="en-US" sz="1800" dirty="0"/>
              <a:t>The </a:t>
            </a:r>
            <a:r>
              <a:rPr lang="en-US" sz="1800" dirty="0">
                <a:solidFill>
                  <a:srgbClr val="262BF2"/>
                </a:solidFill>
              </a:rPr>
              <a:t>discriminator</a:t>
            </a:r>
            <a:r>
              <a:rPr lang="en-US" sz="1800" dirty="0"/>
              <a:t> and the loss function were not modified, only the generator. </a:t>
            </a:r>
          </a:p>
          <a:p>
            <a:pPr algn="just">
              <a:spcBef>
                <a:spcPts val="1200"/>
              </a:spcBef>
              <a:spcAft>
                <a:spcPts val="600"/>
              </a:spcAft>
              <a:buFont typeface="Wingdings" panose="05000000000000000000" pitchFamily="2" charset="2"/>
              <a:buChar char="Ø"/>
            </a:pPr>
            <a:r>
              <a:rPr lang="en-US" sz="1800" dirty="0" err="1"/>
              <a:t>StyleGAN</a:t>
            </a:r>
            <a:r>
              <a:rPr lang="en-US" sz="1800" dirty="0"/>
              <a:t> is composed of two networks:</a:t>
            </a:r>
          </a:p>
          <a:p>
            <a:pPr algn="just">
              <a:spcBef>
                <a:spcPts val="1200"/>
              </a:spcBef>
              <a:spcAft>
                <a:spcPts val="600"/>
              </a:spcAft>
              <a:buFont typeface="Wingdings" panose="05000000000000000000" pitchFamily="2" charset="2"/>
              <a:buChar char="Ø"/>
            </a:pPr>
            <a:r>
              <a:rPr lang="en-US" sz="1800" i="1" dirty="0">
                <a:solidFill>
                  <a:srgbClr val="262BF2"/>
                </a:solidFill>
              </a:rPr>
              <a:t>Mapping network</a:t>
            </a:r>
            <a:r>
              <a:rPr lang="en-US" sz="1800" dirty="0"/>
              <a:t>: An eight-layer MLP that maps the latent representations </a:t>
            </a:r>
            <a:r>
              <a:rPr lang="en-US" sz="1800" b="1" dirty="0"/>
              <a:t>z</a:t>
            </a:r>
            <a:r>
              <a:rPr lang="en-US" sz="1800" dirty="0"/>
              <a:t> (i.e., the </a:t>
            </a:r>
            <a:r>
              <a:rPr lang="en-US" sz="1800" dirty="0" err="1"/>
              <a:t>codings</a:t>
            </a:r>
            <a:r>
              <a:rPr lang="en-US" sz="1800" dirty="0"/>
              <a:t>) to a vector </a:t>
            </a:r>
            <a:r>
              <a:rPr lang="en-US" sz="1800" b="1" dirty="0"/>
              <a:t>w</a:t>
            </a:r>
            <a:r>
              <a:rPr lang="en-US" sz="1800" dirty="0"/>
              <a:t>. </a:t>
            </a:r>
          </a:p>
          <a:p>
            <a:pPr lvl="1" algn="just">
              <a:spcBef>
                <a:spcPts val="1200"/>
              </a:spcBef>
              <a:spcAft>
                <a:spcPts val="600"/>
              </a:spcAft>
              <a:buFont typeface="Wingdings" panose="05000000000000000000" pitchFamily="2" charset="2"/>
              <a:buChar char="Ø"/>
            </a:pPr>
            <a:r>
              <a:rPr lang="en-US" sz="1600" dirty="0"/>
              <a:t>This vector is then sent through multiple affine transformations (i.e., Dense layers with no activation functions, represented by the “A” boxes in </a:t>
            </a:r>
            <a:r>
              <a:rPr lang="en-US" sz="1600" dirty="0">
                <a:solidFill>
                  <a:srgbClr val="262BF2"/>
                </a:solidFill>
              </a:rPr>
              <a:t>Figure 20</a:t>
            </a:r>
            <a:r>
              <a:rPr lang="en-US" sz="1600" dirty="0"/>
              <a:t>), which produces multiple vectors. </a:t>
            </a:r>
          </a:p>
          <a:p>
            <a:pPr lvl="1" algn="just">
              <a:spcBef>
                <a:spcPts val="1200"/>
              </a:spcBef>
              <a:spcAft>
                <a:spcPts val="600"/>
              </a:spcAft>
              <a:buFont typeface="Wingdings" panose="05000000000000000000" pitchFamily="2" charset="2"/>
              <a:buChar char="Ø"/>
            </a:pPr>
            <a:r>
              <a:rPr lang="en-US" sz="1600" dirty="0"/>
              <a:t>These vectors control the style of the generated image at different levels, from fine-grained texture (e.g., hair color) to high-level features (e.g., adult or child). </a:t>
            </a:r>
          </a:p>
          <a:p>
            <a:pPr lvl="1" algn="just">
              <a:spcBef>
                <a:spcPts val="1200"/>
              </a:spcBef>
              <a:spcAft>
                <a:spcPts val="600"/>
              </a:spcAft>
              <a:buFont typeface="Wingdings" panose="05000000000000000000" pitchFamily="2" charset="2"/>
              <a:buChar char="Ø"/>
            </a:pPr>
            <a:r>
              <a:rPr lang="en-US" sz="1600" dirty="0"/>
              <a:t>In short, the mapping network maps the </a:t>
            </a:r>
            <a:r>
              <a:rPr lang="en-US" sz="1600" dirty="0" err="1"/>
              <a:t>codings</a:t>
            </a:r>
            <a:r>
              <a:rPr lang="en-US" sz="1600" dirty="0"/>
              <a:t> to multiple style vectors.</a:t>
            </a:r>
          </a:p>
          <a:p>
            <a:pPr algn="just">
              <a:spcBef>
                <a:spcPts val="1200"/>
              </a:spcBef>
              <a:spcAft>
                <a:spcPts val="600"/>
              </a:spcAft>
              <a:buFont typeface="Wingdings" panose="05000000000000000000" pitchFamily="2" charset="2"/>
              <a:buChar char="Ø"/>
            </a:pPr>
            <a:r>
              <a:rPr lang="en-US" sz="1800" i="1" dirty="0">
                <a:solidFill>
                  <a:srgbClr val="262BF2"/>
                </a:solidFill>
              </a:rPr>
              <a:t>Synthesis network</a:t>
            </a:r>
            <a:r>
              <a:rPr lang="en-US" sz="1800" dirty="0"/>
              <a:t>: Responsible for generating the images. </a:t>
            </a:r>
          </a:p>
          <a:p>
            <a:pPr lvl="1" algn="just">
              <a:spcBef>
                <a:spcPts val="1200"/>
              </a:spcBef>
              <a:spcAft>
                <a:spcPts val="600"/>
              </a:spcAft>
              <a:buFont typeface="Wingdings" panose="05000000000000000000" pitchFamily="2" charset="2"/>
              <a:buChar char="Ø"/>
            </a:pPr>
            <a:r>
              <a:rPr lang="en-US" sz="1600" dirty="0"/>
              <a:t>It has a constant learned input (to be clear, this input will be constant after training, but during training it keeps getting tweaked by </a:t>
            </a:r>
            <a:r>
              <a:rPr lang="en-US" sz="1600" dirty="0">
                <a:effectLst>
                  <a:outerShdw blurRad="38100" dist="38100" dir="2700000" algn="tl">
                    <a:srgbClr val="000000">
                      <a:alpha val="43137"/>
                    </a:srgbClr>
                  </a:outerShdw>
                </a:effectLst>
              </a:rPr>
              <a:t>backpropagation</a:t>
            </a:r>
            <a:r>
              <a:rPr lang="en-US" sz="16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152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Autoencoders and GANs</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fontScale="92500"/>
          </a:bodyPr>
          <a:lstStyle/>
          <a:p>
            <a:pPr algn="just">
              <a:buFont typeface="Wingdings" panose="05000000000000000000" pitchFamily="2" charset="2"/>
              <a:buChar char="Ø"/>
            </a:pPr>
            <a:r>
              <a:rPr lang="en-US" dirty="0"/>
              <a:t>These constraints prevent the autoencoder from trivially copying the inputs directly to the outputs, </a:t>
            </a:r>
          </a:p>
          <a:p>
            <a:pPr algn="just">
              <a:buFont typeface="Wingdings" panose="05000000000000000000" pitchFamily="2" charset="2"/>
              <a:buChar char="Ø"/>
            </a:pPr>
            <a:r>
              <a:rPr lang="en-US" dirty="0"/>
              <a:t>which </a:t>
            </a:r>
            <a:r>
              <a:rPr lang="en-US" dirty="0">
                <a:solidFill>
                  <a:srgbClr val="262BF2"/>
                </a:solidFill>
              </a:rPr>
              <a:t>forces it to learn </a:t>
            </a:r>
            <a:r>
              <a:rPr lang="en-US" dirty="0"/>
              <a:t>efficient ways of representing the data. </a:t>
            </a:r>
          </a:p>
          <a:p>
            <a:pPr algn="just">
              <a:buFont typeface="Wingdings" panose="05000000000000000000" pitchFamily="2" charset="2"/>
              <a:buChar char="Ø"/>
            </a:pPr>
            <a:r>
              <a:rPr lang="en-US" dirty="0"/>
              <a:t>In short, the </a:t>
            </a:r>
            <a:r>
              <a:rPr lang="en-US" dirty="0">
                <a:solidFill>
                  <a:srgbClr val="262BF2"/>
                </a:solidFill>
              </a:rPr>
              <a:t>codings are byproducts </a:t>
            </a:r>
            <a:r>
              <a:rPr lang="en-US" dirty="0"/>
              <a:t>of the autoencoder learning the identity function under some constraints.</a:t>
            </a:r>
          </a:p>
          <a:p>
            <a:pPr algn="just">
              <a:buFont typeface="Wingdings" panose="05000000000000000000" pitchFamily="2" charset="2"/>
              <a:buChar char="q"/>
            </a:pPr>
            <a:r>
              <a:rPr lang="en-US" b="1" dirty="0">
                <a:solidFill>
                  <a:srgbClr val="262BF2"/>
                </a:solidFill>
              </a:rPr>
              <a:t>GANs</a:t>
            </a:r>
            <a:r>
              <a:rPr lang="en-US" dirty="0"/>
              <a:t> are composed of two neural networks: </a:t>
            </a:r>
          </a:p>
          <a:p>
            <a:pPr algn="just">
              <a:buFont typeface="Wingdings" panose="05000000000000000000" pitchFamily="2" charset="2"/>
              <a:buChar char="Ø"/>
            </a:pPr>
            <a:r>
              <a:rPr lang="en-US" dirty="0"/>
              <a:t>a generator that tries to generate data that looks similar to the training data, and </a:t>
            </a:r>
          </a:p>
          <a:p>
            <a:pPr algn="just">
              <a:buFont typeface="Wingdings" panose="05000000000000000000" pitchFamily="2" charset="2"/>
              <a:buChar char="Ø"/>
            </a:pPr>
            <a:r>
              <a:rPr lang="en-US" dirty="0"/>
              <a:t>a discriminator that tries to tell real data from fake data. </a:t>
            </a:r>
          </a:p>
          <a:p>
            <a:pPr algn="just">
              <a:buFont typeface="Wingdings" panose="05000000000000000000" pitchFamily="2" charset="2"/>
              <a:buChar char="Ø"/>
            </a:pPr>
            <a:r>
              <a:rPr lang="en-US" dirty="0"/>
              <a:t>This architecture is very original in Deep Learning in that the generator and the discriminator compete against each other during training: </a:t>
            </a:r>
          </a:p>
          <a:p>
            <a:pPr lvl="1" algn="just">
              <a:buFont typeface="Wingdings" panose="05000000000000000000" pitchFamily="2" charset="2"/>
              <a:buChar char="Ø"/>
            </a:pPr>
            <a:r>
              <a:rPr lang="en-US" dirty="0"/>
              <a:t>the generator is often compared to a criminal trying to make realistic counterfeit money, while -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4991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a:t>
            </a:r>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6092504"/>
          </a:xfrm>
        </p:spPr>
        <p:txBody>
          <a:bodyPr>
            <a:normAutofit/>
          </a:bodyPr>
          <a:lstStyle/>
          <a:p>
            <a:pPr lvl="1" algn="just">
              <a:spcBef>
                <a:spcPts val="1200"/>
              </a:spcBef>
              <a:spcAft>
                <a:spcPts val="600"/>
              </a:spcAft>
              <a:buFont typeface="Wingdings" panose="05000000000000000000" pitchFamily="2" charset="2"/>
              <a:buChar char="Ø"/>
            </a:pPr>
            <a:r>
              <a:rPr lang="en-US" sz="1600" dirty="0"/>
              <a:t>It processes this input through multiple convolutional and </a:t>
            </a:r>
            <a:r>
              <a:rPr lang="en-US" sz="1600" dirty="0" err="1"/>
              <a:t>upsampling</a:t>
            </a:r>
            <a:r>
              <a:rPr lang="en-US" sz="1600" dirty="0"/>
              <a:t> layers, as earlier, but there are two twists: </a:t>
            </a:r>
          </a:p>
          <a:p>
            <a:pPr lvl="2" algn="just">
              <a:spcBef>
                <a:spcPts val="1200"/>
              </a:spcBef>
              <a:spcAft>
                <a:spcPts val="600"/>
              </a:spcAft>
              <a:buFont typeface="Wingdings" panose="05000000000000000000" pitchFamily="2" charset="2"/>
              <a:buChar char="Ø"/>
            </a:pPr>
            <a:r>
              <a:rPr lang="en-US" sz="1600" dirty="0">
                <a:effectLst>
                  <a:outerShdw blurRad="38100" dist="38100" dir="2700000" algn="tl">
                    <a:srgbClr val="000000">
                      <a:alpha val="43137"/>
                    </a:srgbClr>
                  </a:outerShdw>
                </a:effectLst>
              </a:rPr>
              <a:t>first</a:t>
            </a:r>
            <a:r>
              <a:rPr lang="en-US" sz="1600" dirty="0"/>
              <a:t>, some noise is added to the input and to all the outputs of the convolutional layers (before the activation function).</a:t>
            </a:r>
          </a:p>
          <a:p>
            <a:pPr lvl="2" algn="just">
              <a:spcBef>
                <a:spcPts val="1200"/>
              </a:spcBef>
              <a:spcAft>
                <a:spcPts val="600"/>
              </a:spcAft>
              <a:buFont typeface="Wingdings" panose="05000000000000000000" pitchFamily="2" charset="2"/>
              <a:buChar char="Ø"/>
            </a:pPr>
            <a:r>
              <a:rPr lang="en-US" sz="1600" dirty="0">
                <a:effectLst>
                  <a:outerShdw blurRad="38100" dist="38100" dir="2700000" algn="tl">
                    <a:srgbClr val="000000">
                      <a:alpha val="43137"/>
                    </a:srgbClr>
                  </a:outerShdw>
                </a:effectLst>
              </a:rPr>
              <a:t>Second</a:t>
            </a:r>
            <a:r>
              <a:rPr lang="en-US" sz="1600" dirty="0"/>
              <a:t>, each noise layer is followed by an </a:t>
            </a:r>
            <a:r>
              <a:rPr lang="en-US" sz="1600" i="1" dirty="0">
                <a:solidFill>
                  <a:srgbClr val="262BF2"/>
                </a:solidFill>
              </a:rPr>
              <a:t>Adaptive Instance Normalization </a:t>
            </a:r>
            <a:r>
              <a:rPr lang="en-US" sz="1600" dirty="0"/>
              <a:t>(</a:t>
            </a:r>
            <a:r>
              <a:rPr lang="en-US" sz="1600" dirty="0" err="1">
                <a:solidFill>
                  <a:srgbClr val="262BF2"/>
                </a:solidFill>
              </a:rPr>
              <a:t>AdaIN</a:t>
            </a:r>
            <a:r>
              <a:rPr lang="en-US" sz="1600" dirty="0"/>
              <a:t>) layer: </a:t>
            </a:r>
          </a:p>
          <a:p>
            <a:pPr lvl="3" algn="just">
              <a:spcBef>
                <a:spcPts val="1200"/>
              </a:spcBef>
              <a:spcAft>
                <a:spcPts val="600"/>
              </a:spcAft>
              <a:buFont typeface="Wingdings" panose="05000000000000000000" pitchFamily="2" charset="2"/>
              <a:buChar char="Ø"/>
            </a:pPr>
            <a:r>
              <a:rPr lang="en-US" sz="1600" dirty="0"/>
              <a:t>it standardizes each feature map independently (by subtracting the feature map’s mean and dividing by its standard deviation), </a:t>
            </a:r>
          </a:p>
          <a:p>
            <a:pPr lvl="3" algn="just">
              <a:spcBef>
                <a:spcPts val="1200"/>
              </a:spcBef>
              <a:spcAft>
                <a:spcPts val="600"/>
              </a:spcAft>
              <a:buFont typeface="Wingdings" panose="05000000000000000000" pitchFamily="2" charset="2"/>
              <a:buChar char="Ø"/>
            </a:pPr>
            <a:r>
              <a:rPr lang="en-US" sz="1600" dirty="0"/>
              <a:t>then it uses the style vector to determine the scale and offset of each feature map (the style vector contains one scale and one bias term for each feature map).</a:t>
            </a:r>
          </a:p>
          <a:p>
            <a:pPr algn="just">
              <a:spcBef>
                <a:spcPts val="1200"/>
              </a:spcBef>
              <a:spcAft>
                <a:spcPts val="600"/>
              </a:spcAft>
              <a:buFont typeface="Wingdings" panose="05000000000000000000" pitchFamily="2" charset="2"/>
              <a:buChar char="Ø"/>
            </a:pPr>
            <a:r>
              <a:rPr lang="en-US" sz="2000" dirty="0"/>
              <a:t>The idea of adding noise independently from the </a:t>
            </a:r>
            <a:r>
              <a:rPr lang="en-US" sz="2000" dirty="0" err="1"/>
              <a:t>codings</a:t>
            </a:r>
            <a:r>
              <a:rPr lang="en-US" sz="2000" dirty="0"/>
              <a:t> is very important. </a:t>
            </a:r>
          </a:p>
          <a:p>
            <a:pPr algn="just">
              <a:spcBef>
                <a:spcPts val="1200"/>
              </a:spcBef>
              <a:spcAft>
                <a:spcPts val="600"/>
              </a:spcAft>
              <a:buFont typeface="Wingdings" panose="05000000000000000000" pitchFamily="2" charset="2"/>
              <a:buChar char="Ø"/>
            </a:pPr>
            <a:r>
              <a:rPr lang="en-US" sz="2000" dirty="0"/>
              <a:t>Some parts of an image are quite random, such as the exact position of each freckle or hair. </a:t>
            </a:r>
          </a:p>
          <a:p>
            <a:pPr lvl="1" algn="just">
              <a:spcBef>
                <a:spcPts val="1200"/>
              </a:spcBef>
              <a:spcAft>
                <a:spcPts val="600"/>
              </a:spcAft>
              <a:buFont typeface="Wingdings" panose="05000000000000000000" pitchFamily="2" charset="2"/>
              <a:buChar char="Ø"/>
            </a:pPr>
            <a:endParaRPr lang="en-US" sz="1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625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a:t>
            </a:r>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6092504"/>
          </a:xfrm>
        </p:spPr>
        <p:txBody>
          <a:bodyPr>
            <a:normAutofit/>
          </a:bodyPr>
          <a:lstStyle/>
          <a:p>
            <a:pPr algn="just">
              <a:spcBef>
                <a:spcPts val="1200"/>
              </a:spcBef>
              <a:spcAft>
                <a:spcPts val="600"/>
              </a:spcAft>
              <a:buFont typeface="Wingdings" panose="05000000000000000000" pitchFamily="2" charset="2"/>
              <a:buChar char="Ø"/>
            </a:pPr>
            <a:r>
              <a:rPr lang="en-US" sz="2000" dirty="0"/>
              <a:t>In earlier GANs, this randomness had to either come from the </a:t>
            </a:r>
            <a:r>
              <a:rPr lang="en-US" sz="2000" dirty="0" err="1"/>
              <a:t>codings</a:t>
            </a:r>
            <a:r>
              <a:rPr lang="en-US" sz="2000" dirty="0"/>
              <a:t> or be some pseudorandom noise produced by the generator itself. </a:t>
            </a:r>
          </a:p>
          <a:p>
            <a:pPr algn="just">
              <a:spcBef>
                <a:spcPts val="1200"/>
              </a:spcBef>
              <a:spcAft>
                <a:spcPts val="600"/>
              </a:spcAft>
              <a:buFont typeface="Wingdings" panose="05000000000000000000" pitchFamily="2" charset="2"/>
              <a:buChar char="Ø"/>
            </a:pPr>
            <a:r>
              <a:rPr lang="en-US" sz="2000" dirty="0"/>
              <a:t>If it came from the </a:t>
            </a:r>
            <a:r>
              <a:rPr lang="en-US" sz="2000" dirty="0" err="1"/>
              <a:t>codings</a:t>
            </a:r>
            <a:r>
              <a:rPr lang="en-US" sz="2000" dirty="0"/>
              <a:t>, it meant that the generator had to dedicate a significant portion of the </a:t>
            </a:r>
            <a:r>
              <a:rPr lang="en-US" sz="2000" dirty="0" err="1"/>
              <a:t>codings</a:t>
            </a:r>
            <a:r>
              <a:rPr lang="en-US" sz="2000" dirty="0"/>
              <a:t>’ representational power to store noise: </a:t>
            </a:r>
          </a:p>
          <a:p>
            <a:pPr lvl="1" algn="just">
              <a:spcBef>
                <a:spcPts val="1200"/>
              </a:spcBef>
              <a:spcAft>
                <a:spcPts val="600"/>
              </a:spcAft>
              <a:buFont typeface="Wingdings" panose="05000000000000000000" pitchFamily="2" charset="2"/>
              <a:buChar char="Ø"/>
            </a:pPr>
            <a:r>
              <a:rPr lang="en-US" sz="1800" dirty="0"/>
              <a:t>this is quite wasteful. </a:t>
            </a:r>
          </a:p>
          <a:p>
            <a:pPr lvl="1" algn="just">
              <a:spcBef>
                <a:spcPts val="1200"/>
              </a:spcBef>
              <a:spcAft>
                <a:spcPts val="600"/>
              </a:spcAft>
              <a:buFont typeface="Wingdings" panose="05000000000000000000" pitchFamily="2" charset="2"/>
              <a:buChar char="Ø"/>
            </a:pPr>
            <a:r>
              <a:rPr lang="en-US" sz="1800" dirty="0"/>
              <a:t>Moreover, the noise had to be able to flow through the network and reach the final layers of the generator: </a:t>
            </a:r>
          </a:p>
          <a:p>
            <a:pPr lvl="2" algn="just">
              <a:spcBef>
                <a:spcPts val="1200"/>
              </a:spcBef>
              <a:spcAft>
                <a:spcPts val="600"/>
              </a:spcAft>
              <a:buFont typeface="Wingdings" panose="05000000000000000000" pitchFamily="2" charset="2"/>
              <a:buChar char="Ø"/>
            </a:pPr>
            <a:r>
              <a:rPr lang="en-US" sz="1600" dirty="0"/>
              <a:t>this seems like an unnecessary constraint that probably slowed down training.</a:t>
            </a:r>
          </a:p>
          <a:p>
            <a:pPr algn="just">
              <a:spcBef>
                <a:spcPts val="1200"/>
              </a:spcBef>
              <a:spcAft>
                <a:spcPts val="600"/>
              </a:spcAft>
              <a:buFont typeface="Wingdings" panose="05000000000000000000" pitchFamily="2" charset="2"/>
              <a:buChar char="Ø"/>
            </a:pPr>
            <a:r>
              <a:rPr lang="en-US" sz="2000" dirty="0"/>
              <a:t>And finally, some visual artifacts may appear because the same noise was used at different levels. </a:t>
            </a:r>
          </a:p>
          <a:p>
            <a:pPr algn="just">
              <a:spcBef>
                <a:spcPts val="1200"/>
              </a:spcBef>
              <a:spcAft>
                <a:spcPts val="600"/>
              </a:spcAft>
              <a:buFont typeface="Wingdings" panose="05000000000000000000" pitchFamily="2" charset="2"/>
              <a:buChar char="Ø"/>
            </a:pPr>
            <a:r>
              <a:rPr lang="en-US" sz="2000" dirty="0"/>
              <a:t>If instead the </a:t>
            </a:r>
            <a:r>
              <a:rPr lang="en-US" sz="2000" dirty="0">
                <a:solidFill>
                  <a:srgbClr val="C00000"/>
                </a:solidFill>
              </a:rPr>
              <a:t>generator</a:t>
            </a:r>
            <a:r>
              <a:rPr lang="en-US" sz="2000" dirty="0"/>
              <a:t> tried to produce its own pseudorandom noise, this noise might not look very convincing, leading to more visual artifacts.</a:t>
            </a:r>
          </a:p>
          <a:p>
            <a:pPr lvl="1" algn="just">
              <a:spcBef>
                <a:spcPts val="1200"/>
              </a:spcBef>
              <a:spcAft>
                <a:spcPts val="600"/>
              </a:spcAft>
              <a:buFont typeface="Wingdings" panose="05000000000000000000" pitchFamily="2" charset="2"/>
              <a:buChar char="Ø"/>
            </a:pPr>
            <a:endParaRPr lang="en-US" sz="1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89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413069"/>
          </a:xfrm>
        </p:spPr>
        <p:txBody>
          <a:bodyPr>
            <a:normAutofit/>
          </a:bodyPr>
          <a:lstStyle/>
          <a:p>
            <a:pPr algn="just">
              <a:spcBef>
                <a:spcPts val="1200"/>
              </a:spcBef>
              <a:spcAft>
                <a:spcPts val="600"/>
              </a:spcAft>
              <a:buFont typeface="Wingdings" panose="05000000000000000000" pitchFamily="2" charset="2"/>
              <a:buChar char="Ø"/>
            </a:pPr>
            <a:r>
              <a:rPr lang="en-US" sz="1800" dirty="0"/>
              <a:t>Popular </a:t>
            </a:r>
            <a:r>
              <a:rPr lang="en-US" sz="1800" dirty="0" err="1">
                <a:solidFill>
                  <a:srgbClr val="262BF2"/>
                </a:solidFill>
              </a:rPr>
              <a:t>StyleGAN</a:t>
            </a:r>
            <a:r>
              <a:rPr lang="en-US" sz="1800" dirty="0"/>
              <a:t> architecture was introduced in paper </a:t>
            </a:r>
            <a:r>
              <a:rPr lang="en-US" sz="1800" dirty="0">
                <a:solidFill>
                  <a:srgbClr val="262BF2"/>
                </a:solidFill>
              </a:rPr>
              <a:t>#1</a:t>
            </a:r>
            <a:r>
              <a:rPr lang="en-US" sz="1800" dirty="0"/>
              <a:t>, see </a:t>
            </a:r>
            <a:r>
              <a:rPr lang="en-US" sz="1800" dirty="0">
                <a:solidFill>
                  <a:srgbClr val="262BF2"/>
                </a:solidFill>
              </a:rPr>
              <a:t>Figure 20</a:t>
            </a:r>
            <a:r>
              <a:rPr lang="en-US" sz="18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CC28421A-8ABB-4C6E-B8BF-DDDE2D4EC0B8}"/>
              </a:ext>
            </a:extLst>
          </p:cNvPr>
          <p:cNvGrpSpPr/>
          <p:nvPr/>
        </p:nvGrpSpPr>
        <p:grpSpPr>
          <a:xfrm>
            <a:off x="192741" y="975364"/>
            <a:ext cx="7947099" cy="5760387"/>
            <a:chOff x="192741" y="975364"/>
            <a:chExt cx="7947099" cy="5760387"/>
          </a:xfrm>
        </p:grpSpPr>
        <p:pic>
          <p:nvPicPr>
            <p:cNvPr id="5" name="Picture 4">
              <a:extLst>
                <a:ext uri="{FF2B5EF4-FFF2-40B4-BE49-F238E27FC236}">
                  <a16:creationId xmlns:a16="http://schemas.microsoft.com/office/drawing/2014/main" id="{B76D6E81-3C17-44D2-B153-E13C664626B6}"/>
                </a:ext>
              </a:extLst>
            </p:cNvPr>
            <p:cNvPicPr>
              <a:picLocks noChangeAspect="1"/>
            </p:cNvPicPr>
            <p:nvPr/>
          </p:nvPicPr>
          <p:blipFill>
            <a:blip r:embed="rId3"/>
            <a:stretch>
              <a:fillRect/>
            </a:stretch>
          </p:blipFill>
          <p:spPr>
            <a:xfrm>
              <a:off x="2057400" y="975364"/>
              <a:ext cx="4836601" cy="5401357"/>
            </a:xfrm>
            <a:prstGeom prst="rect">
              <a:avLst/>
            </a:prstGeom>
          </p:spPr>
        </p:pic>
        <p:sp>
          <p:nvSpPr>
            <p:cNvPr id="6" name="Rectangle 5">
              <a:extLst>
                <a:ext uri="{FF2B5EF4-FFF2-40B4-BE49-F238E27FC236}">
                  <a16:creationId xmlns:a16="http://schemas.microsoft.com/office/drawing/2014/main" id="{8AEE2DDF-0B50-42DB-B9A9-4F305107422A}"/>
                </a:ext>
              </a:extLst>
            </p:cNvPr>
            <p:cNvSpPr/>
            <p:nvPr/>
          </p:nvSpPr>
          <p:spPr>
            <a:xfrm>
              <a:off x="192741" y="6366419"/>
              <a:ext cx="7947099" cy="369332"/>
            </a:xfrm>
            <a:prstGeom prst="rect">
              <a:avLst/>
            </a:prstGeom>
          </p:spPr>
          <p:txBody>
            <a:bodyPr wrap="square">
              <a:spAutoFit/>
            </a:bodyPr>
            <a:lstStyle/>
            <a:p>
              <a:r>
                <a:rPr lang="en-US" b="1" dirty="0"/>
                <a:t>Figure 20</a:t>
              </a:r>
              <a:r>
                <a:rPr lang="en-US" dirty="0"/>
                <a:t>: </a:t>
              </a:r>
              <a:r>
                <a:rPr lang="en-US" dirty="0" err="1"/>
                <a:t>StyleGAN’s</a:t>
              </a:r>
              <a:r>
                <a:rPr lang="en-US" dirty="0"/>
                <a:t> generator architecture.</a:t>
              </a:r>
            </a:p>
          </p:txBody>
        </p:sp>
      </p:grpSp>
    </p:spTree>
    <p:extLst>
      <p:ext uri="{BB962C8B-B14F-4D97-AF65-F5344CB8AC3E}">
        <p14:creationId xmlns:p14="http://schemas.microsoft.com/office/powerpoint/2010/main" val="17868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38103"/>
            <a:ext cx="8648438" cy="533395"/>
          </a:xfrm>
        </p:spPr>
        <p:txBody>
          <a:bodyPr/>
          <a:lstStyle/>
          <a:p>
            <a:r>
              <a:rPr lang="en-US" sz="3200" b="1" dirty="0">
                <a:solidFill>
                  <a:srgbClr val="09064E"/>
                </a:solidFill>
              </a:rPr>
              <a:t>… </a:t>
            </a:r>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52400" y="536896"/>
            <a:ext cx="8798859" cy="6092504"/>
          </a:xfrm>
        </p:spPr>
        <p:txBody>
          <a:bodyPr>
            <a:normAutofit lnSpcReduction="10000"/>
          </a:bodyPr>
          <a:lstStyle/>
          <a:p>
            <a:pPr algn="just">
              <a:spcBef>
                <a:spcPts val="1200"/>
              </a:spcBef>
              <a:spcAft>
                <a:spcPts val="600"/>
              </a:spcAft>
              <a:buFont typeface="Wingdings" panose="05000000000000000000" pitchFamily="2" charset="2"/>
              <a:buChar char="Ø"/>
            </a:pPr>
            <a:r>
              <a:rPr lang="en-US" sz="2000" dirty="0"/>
              <a:t>Plus, part of the </a:t>
            </a:r>
            <a:r>
              <a:rPr lang="en-US" sz="2000" dirty="0">
                <a:solidFill>
                  <a:srgbClr val="C00000"/>
                </a:solidFill>
              </a:rPr>
              <a:t>generator’s</a:t>
            </a:r>
            <a:r>
              <a:rPr lang="en-US" sz="2000" dirty="0"/>
              <a:t> weights would be dedicated to generating pseudorandom noise, which again seems wasteful. </a:t>
            </a:r>
          </a:p>
          <a:p>
            <a:pPr algn="just">
              <a:spcBef>
                <a:spcPts val="1200"/>
              </a:spcBef>
              <a:spcAft>
                <a:spcPts val="600"/>
              </a:spcAft>
              <a:buFont typeface="Wingdings" panose="05000000000000000000" pitchFamily="2" charset="2"/>
              <a:buChar char="Ø"/>
            </a:pPr>
            <a:r>
              <a:rPr lang="en-US" sz="2000" dirty="0"/>
              <a:t>By adding extra noise inputs, all these issues are avoided; </a:t>
            </a:r>
          </a:p>
          <a:p>
            <a:pPr algn="just">
              <a:spcBef>
                <a:spcPts val="1200"/>
              </a:spcBef>
              <a:spcAft>
                <a:spcPts val="600"/>
              </a:spcAft>
              <a:buFont typeface="Wingdings" panose="05000000000000000000" pitchFamily="2" charset="2"/>
              <a:buChar char="Ø"/>
            </a:pPr>
            <a:r>
              <a:rPr lang="en-US" sz="2000" dirty="0"/>
              <a:t>the GAN is able to use the provided noise to add the right amount of stochasticity to each part of the image.</a:t>
            </a:r>
          </a:p>
          <a:p>
            <a:pPr algn="just">
              <a:spcBef>
                <a:spcPts val="1200"/>
              </a:spcBef>
              <a:spcAft>
                <a:spcPts val="600"/>
              </a:spcAft>
              <a:buFont typeface="Wingdings" panose="05000000000000000000" pitchFamily="2" charset="2"/>
              <a:buChar char="Ø"/>
            </a:pPr>
            <a:r>
              <a:rPr lang="en-US" sz="2000" dirty="0"/>
              <a:t>The added noise is different for each level. </a:t>
            </a:r>
          </a:p>
          <a:p>
            <a:pPr lvl="1" algn="just">
              <a:spcBef>
                <a:spcPts val="1200"/>
              </a:spcBef>
              <a:spcAft>
                <a:spcPts val="600"/>
              </a:spcAft>
              <a:buFont typeface="Wingdings" panose="05000000000000000000" pitchFamily="2" charset="2"/>
              <a:buChar char="Ø"/>
            </a:pPr>
            <a:r>
              <a:rPr lang="en-US" sz="1800" dirty="0"/>
              <a:t>Each noise input consists of a single feature map full of Gaussian noise, which is broadcast to all feature maps (of the given level) and </a:t>
            </a:r>
          </a:p>
          <a:p>
            <a:pPr lvl="1" algn="just">
              <a:spcBef>
                <a:spcPts val="1200"/>
              </a:spcBef>
              <a:spcAft>
                <a:spcPts val="600"/>
              </a:spcAft>
              <a:buFont typeface="Wingdings" panose="05000000000000000000" pitchFamily="2" charset="2"/>
              <a:buChar char="Ø"/>
            </a:pPr>
            <a:r>
              <a:rPr lang="en-US" sz="1800" dirty="0"/>
              <a:t>scaled using learned per-feature scaling factors (this is represented by the “B” boxes in </a:t>
            </a:r>
            <a:r>
              <a:rPr lang="en-US" sz="1800" dirty="0">
                <a:solidFill>
                  <a:srgbClr val="262BF2"/>
                </a:solidFill>
              </a:rPr>
              <a:t>Figure 20</a:t>
            </a:r>
            <a:r>
              <a:rPr lang="en-US" sz="1800" dirty="0"/>
              <a:t>) before it is added.</a:t>
            </a:r>
          </a:p>
          <a:p>
            <a:pPr algn="just">
              <a:spcBef>
                <a:spcPts val="1200"/>
              </a:spcBef>
              <a:spcAft>
                <a:spcPts val="600"/>
              </a:spcAft>
              <a:buFont typeface="Wingdings" panose="05000000000000000000" pitchFamily="2" charset="2"/>
              <a:buChar char="Ø"/>
            </a:pPr>
            <a:r>
              <a:rPr lang="en-US" sz="2000" dirty="0"/>
              <a:t>Finally, </a:t>
            </a:r>
            <a:r>
              <a:rPr lang="en-US" sz="2000" dirty="0" err="1"/>
              <a:t>StyleGAN</a:t>
            </a:r>
            <a:r>
              <a:rPr lang="en-US" sz="2000" dirty="0"/>
              <a:t> uses a technique called </a:t>
            </a:r>
            <a:r>
              <a:rPr lang="en-US" sz="2000" i="1" dirty="0">
                <a:solidFill>
                  <a:srgbClr val="262BF2"/>
                </a:solidFill>
              </a:rPr>
              <a:t>mixing regularization</a:t>
            </a:r>
            <a:r>
              <a:rPr lang="en-US" sz="2000" dirty="0"/>
              <a:t> (or </a:t>
            </a:r>
            <a:r>
              <a:rPr lang="en-US" sz="2000" i="1" dirty="0">
                <a:solidFill>
                  <a:srgbClr val="262BF2"/>
                </a:solidFill>
              </a:rPr>
              <a:t>style mixing</a:t>
            </a:r>
            <a:r>
              <a:rPr lang="en-US" sz="2000" dirty="0"/>
              <a:t>), where a percentage of the generated images are produced using two different </a:t>
            </a:r>
            <a:r>
              <a:rPr lang="en-US" sz="2000" dirty="0" err="1"/>
              <a:t>codings</a:t>
            </a:r>
            <a:r>
              <a:rPr lang="en-US" sz="2000" dirty="0"/>
              <a:t>. </a:t>
            </a:r>
          </a:p>
          <a:p>
            <a:pPr lvl="1" algn="just">
              <a:spcBef>
                <a:spcPts val="1200"/>
              </a:spcBef>
              <a:spcAft>
                <a:spcPts val="600"/>
              </a:spcAft>
              <a:buFont typeface="Wingdings" panose="05000000000000000000" pitchFamily="2" charset="2"/>
              <a:buChar char="Ø"/>
            </a:pPr>
            <a:r>
              <a:rPr lang="en-US" sz="1800" dirty="0"/>
              <a:t>Specifically, the </a:t>
            </a:r>
            <a:r>
              <a:rPr lang="en-US" sz="1800" dirty="0" err="1"/>
              <a:t>codings</a:t>
            </a:r>
            <a:r>
              <a:rPr lang="en-US" sz="1800" dirty="0"/>
              <a:t> </a:t>
            </a:r>
            <a:r>
              <a:rPr lang="en-US" sz="1800" b="1" dirty="0"/>
              <a:t>c</a:t>
            </a:r>
            <a:r>
              <a:rPr lang="en-US" sz="1800" baseline="-25000" dirty="0"/>
              <a:t>1</a:t>
            </a:r>
            <a:r>
              <a:rPr lang="en-US" sz="1800" dirty="0"/>
              <a:t> and </a:t>
            </a:r>
            <a:r>
              <a:rPr lang="en-US" sz="1800" b="1" dirty="0"/>
              <a:t>c</a:t>
            </a:r>
            <a:r>
              <a:rPr lang="en-US" sz="1800" baseline="-25000" dirty="0"/>
              <a:t>2</a:t>
            </a:r>
            <a:r>
              <a:rPr lang="en-US" sz="1800" dirty="0"/>
              <a:t> are sent through the mapping network, giving two style vectors </a:t>
            </a:r>
            <a:r>
              <a:rPr lang="en-US" sz="1800" b="1" dirty="0"/>
              <a:t>w</a:t>
            </a:r>
            <a:r>
              <a:rPr lang="en-US" sz="1800" baseline="-25000" dirty="0"/>
              <a:t>1</a:t>
            </a:r>
            <a:r>
              <a:rPr lang="en-US" sz="1800" dirty="0"/>
              <a:t> and </a:t>
            </a:r>
            <a:r>
              <a:rPr lang="en-US" sz="1800" b="1" dirty="0"/>
              <a:t>w</a:t>
            </a:r>
            <a:r>
              <a:rPr lang="en-US" sz="1800" baseline="-25000" dirty="0"/>
              <a:t>2</a:t>
            </a:r>
            <a:r>
              <a:rPr lang="en-US" sz="1800" dirty="0"/>
              <a:t>. </a:t>
            </a:r>
          </a:p>
          <a:p>
            <a:pPr algn="just">
              <a:spcBef>
                <a:spcPts val="1200"/>
              </a:spcBef>
              <a:spcAft>
                <a:spcPts val="600"/>
              </a:spcAft>
              <a:buFont typeface="Wingdings" panose="05000000000000000000" pitchFamily="2" charset="2"/>
              <a:buChar char="Ø"/>
            </a:pPr>
            <a:endParaRPr lang="en-US" sz="1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08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01" y="147191"/>
            <a:ext cx="8648438" cy="533395"/>
          </a:xfrm>
        </p:spPr>
        <p:txBody>
          <a:bodyPr/>
          <a:lstStyle/>
          <a:p>
            <a:r>
              <a:rPr lang="en-US" sz="3200" b="1" dirty="0">
                <a:solidFill>
                  <a:srgbClr val="09064E"/>
                </a:solidFill>
              </a:rPr>
              <a:t>… </a:t>
            </a:r>
            <a:r>
              <a:rPr lang="en-US" sz="3200" b="1" dirty="0" err="1">
                <a:solidFill>
                  <a:srgbClr val="09064E"/>
                </a:solidFill>
              </a:rPr>
              <a:t>StyleGANs</a:t>
            </a:r>
            <a:endParaRPr lang="en-US" sz="3200" dirty="0">
              <a:solidFill>
                <a:srgbClr val="09064E"/>
              </a:solidFill>
            </a:endParaRPr>
          </a:p>
        </p:txBody>
      </p:sp>
      <p:sp>
        <p:nvSpPr>
          <p:cNvPr id="3" name="Content Placeholder 2"/>
          <p:cNvSpPr>
            <a:spLocks noGrp="1"/>
          </p:cNvSpPr>
          <p:nvPr>
            <p:ph idx="1"/>
          </p:nvPr>
        </p:nvSpPr>
        <p:spPr>
          <a:xfrm>
            <a:off x="172570" y="737956"/>
            <a:ext cx="8798859" cy="4949501"/>
          </a:xfrm>
        </p:spPr>
        <p:txBody>
          <a:bodyPr>
            <a:normAutofit/>
          </a:bodyPr>
          <a:lstStyle/>
          <a:p>
            <a:pPr lvl="1" algn="just">
              <a:spcBef>
                <a:spcPts val="1200"/>
              </a:spcBef>
              <a:spcAft>
                <a:spcPts val="600"/>
              </a:spcAft>
              <a:buFont typeface="Wingdings" panose="05000000000000000000" pitchFamily="2" charset="2"/>
              <a:buChar char="Ø"/>
            </a:pPr>
            <a:r>
              <a:rPr lang="en-US" dirty="0"/>
              <a:t>Then the synthesis network generates an image based on the styles </a:t>
            </a:r>
            <a:r>
              <a:rPr lang="en-US" b="1" dirty="0"/>
              <a:t>w</a:t>
            </a:r>
            <a:r>
              <a:rPr lang="en-US" baseline="-25000" dirty="0"/>
              <a:t>1</a:t>
            </a:r>
            <a:r>
              <a:rPr lang="en-US" dirty="0"/>
              <a:t> for the first levels and the styles </a:t>
            </a:r>
            <a:r>
              <a:rPr lang="en-US" b="1" dirty="0"/>
              <a:t>w</a:t>
            </a:r>
            <a:r>
              <a:rPr lang="en-US" baseline="-25000" dirty="0"/>
              <a:t>2</a:t>
            </a:r>
            <a:r>
              <a:rPr lang="en-US" dirty="0"/>
              <a:t> for the remaining levels. </a:t>
            </a:r>
          </a:p>
          <a:p>
            <a:pPr lvl="1" algn="just">
              <a:spcBef>
                <a:spcPts val="1200"/>
              </a:spcBef>
              <a:spcAft>
                <a:spcPts val="600"/>
              </a:spcAft>
              <a:buFont typeface="Wingdings" panose="05000000000000000000" pitchFamily="2" charset="2"/>
              <a:buChar char="Ø"/>
            </a:pPr>
            <a:r>
              <a:rPr lang="en-US" dirty="0"/>
              <a:t>The cutoff level is picked randomly. </a:t>
            </a:r>
          </a:p>
          <a:p>
            <a:pPr lvl="1" algn="just">
              <a:spcBef>
                <a:spcPts val="1200"/>
              </a:spcBef>
              <a:spcAft>
                <a:spcPts val="600"/>
              </a:spcAft>
              <a:buFont typeface="Wingdings" panose="05000000000000000000" pitchFamily="2" charset="2"/>
              <a:buChar char="Ø"/>
            </a:pPr>
            <a:r>
              <a:rPr lang="en-US" dirty="0"/>
              <a:t>This prevents the network from assuming that styles at adjacent levels are correlated, which in turn encourages locality in the GAN, meaning that each style vector only affects a limited number of traits in the generated image. </a:t>
            </a:r>
          </a:p>
          <a:p>
            <a:pPr algn="just">
              <a:spcBef>
                <a:spcPts val="1200"/>
              </a:spcBef>
              <a:spcAft>
                <a:spcPts val="600"/>
              </a:spcAft>
              <a:buFont typeface="Wingdings" panose="05000000000000000000" pitchFamily="2" charset="2"/>
              <a:buChar char="Ø"/>
            </a:pPr>
            <a:r>
              <a:rPr lang="en-US" sz="2000" dirty="0"/>
              <a:t>There is such a wide variety of GANs out there that it would require a whole book to cover them all.</a:t>
            </a:r>
          </a:p>
          <a:p>
            <a:pPr algn="just">
              <a:spcBef>
                <a:spcPts val="1200"/>
              </a:spcBef>
              <a:spcAft>
                <a:spcPts val="600"/>
              </a:spcAft>
              <a:buFont typeface="Wingdings" panose="05000000000000000000" pitchFamily="2" charset="2"/>
              <a:buChar char="Ø"/>
            </a:pPr>
            <a:r>
              <a:rPr lang="en-US" sz="2000" dirty="0"/>
              <a:t>If we just want to get some amazing results quickly, then we can just use a pretrained model (e.g., there are pretrained </a:t>
            </a:r>
            <a:r>
              <a:rPr lang="en-US" sz="2000" dirty="0" err="1"/>
              <a:t>StyleGAN</a:t>
            </a:r>
            <a:r>
              <a:rPr lang="en-US" sz="2000" dirty="0"/>
              <a:t> models available for </a:t>
            </a:r>
            <a:r>
              <a:rPr lang="en-US" sz="2000" dirty="0" err="1"/>
              <a:t>Keras</a:t>
            </a:r>
            <a:r>
              <a:rPr lang="en-US" sz="20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AE68FB98-7C60-42B5-A7D6-AE84964C7398}"/>
              </a:ext>
            </a:extLst>
          </p:cNvPr>
          <p:cNvSpPr txBox="1"/>
          <p:nvPr/>
        </p:nvSpPr>
        <p:spPr>
          <a:xfrm>
            <a:off x="7467600" y="6019800"/>
            <a:ext cx="914400"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34464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 Autoencoders and GANs</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lvl="1" algn="just">
              <a:buFont typeface="Wingdings" panose="05000000000000000000" pitchFamily="2" charset="2"/>
              <a:buChar char="Ø"/>
            </a:pPr>
            <a:r>
              <a:rPr lang="en-US" dirty="0"/>
              <a:t>the discriminator is like the police investigator trying to tell real money from fake. </a:t>
            </a:r>
          </a:p>
          <a:p>
            <a:pPr lvl="1" algn="just">
              <a:buFont typeface="Wingdings" panose="05000000000000000000" pitchFamily="2" charset="2"/>
              <a:buChar char="Ø"/>
            </a:pPr>
            <a:r>
              <a:rPr lang="en-US" dirty="0"/>
              <a:t>Adversarial training (training competing neural networks) is widely considered as one of the most important ideas in recent years.</a:t>
            </a:r>
          </a:p>
          <a:p>
            <a:pPr algn="just">
              <a:buFont typeface="Wingdings" panose="05000000000000000000" pitchFamily="2" charset="2"/>
              <a:buChar char="Ø"/>
            </a:pPr>
            <a:endParaRPr lang="en-US" dirty="0"/>
          </a:p>
          <a:p>
            <a:pPr lvl="2"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727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Chapter Overview</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We will start by exploring in more depth </a:t>
            </a:r>
          </a:p>
          <a:p>
            <a:pPr lvl="1" algn="just">
              <a:buFont typeface="Wingdings" panose="05000000000000000000" pitchFamily="2" charset="2"/>
              <a:buChar char="Ø"/>
            </a:pPr>
            <a:r>
              <a:rPr lang="en-US" dirty="0"/>
              <a:t>how autoencoders work and </a:t>
            </a:r>
          </a:p>
          <a:p>
            <a:pPr lvl="1" algn="just">
              <a:buFont typeface="Wingdings" panose="05000000000000000000" pitchFamily="2" charset="2"/>
              <a:buChar char="Ø"/>
            </a:pPr>
            <a:r>
              <a:rPr lang="en-US" dirty="0"/>
              <a:t>how to use them for dimensionality reduction, </a:t>
            </a:r>
          </a:p>
          <a:p>
            <a:pPr lvl="1" algn="just">
              <a:buFont typeface="Wingdings" panose="05000000000000000000" pitchFamily="2" charset="2"/>
              <a:buChar char="Ø"/>
            </a:pPr>
            <a:r>
              <a:rPr lang="en-US" dirty="0"/>
              <a:t>feature extraction, </a:t>
            </a:r>
          </a:p>
          <a:p>
            <a:pPr lvl="1" algn="just">
              <a:buFont typeface="Wingdings" panose="05000000000000000000" pitchFamily="2" charset="2"/>
              <a:buChar char="Ø"/>
            </a:pPr>
            <a:r>
              <a:rPr lang="en-US" dirty="0"/>
              <a:t>unsupervised pretraining, or </a:t>
            </a:r>
          </a:p>
          <a:p>
            <a:pPr lvl="1" algn="just">
              <a:buFont typeface="Wingdings" panose="05000000000000000000" pitchFamily="2" charset="2"/>
              <a:buChar char="Ø"/>
            </a:pPr>
            <a:r>
              <a:rPr lang="en-US" dirty="0"/>
              <a:t>as generative models. </a:t>
            </a:r>
          </a:p>
          <a:p>
            <a:pPr algn="just">
              <a:buFont typeface="Wingdings" panose="05000000000000000000" pitchFamily="2" charset="2"/>
              <a:buChar char="Ø"/>
            </a:pPr>
            <a:r>
              <a:rPr lang="en-US" dirty="0"/>
              <a:t>This will naturally lead us to GANs. </a:t>
            </a:r>
          </a:p>
          <a:p>
            <a:pPr lvl="1" algn="just">
              <a:buFont typeface="Wingdings" panose="05000000000000000000" pitchFamily="2" charset="2"/>
              <a:buChar char="Ø"/>
            </a:pPr>
            <a:r>
              <a:rPr lang="en-US" dirty="0"/>
              <a:t>We will start by building a simple GAN to generate fake images, but </a:t>
            </a:r>
          </a:p>
          <a:p>
            <a:pPr lvl="1" algn="just">
              <a:buFont typeface="Wingdings" panose="05000000000000000000" pitchFamily="2" charset="2"/>
              <a:buChar char="Ø"/>
            </a:pPr>
            <a:r>
              <a:rPr lang="en-US" dirty="0"/>
              <a:t>we will see that training is often quite difficult. </a:t>
            </a:r>
          </a:p>
          <a:p>
            <a:pPr lvl="1" algn="just">
              <a:buFont typeface="Wingdings" panose="05000000000000000000" pitchFamily="2" charset="2"/>
              <a:buChar char="Ø"/>
            </a:pPr>
            <a:r>
              <a:rPr lang="en-US" dirty="0"/>
              <a:t>We will discuss the main difficulties we will encounter with adversarial training, as well as </a:t>
            </a:r>
          </a:p>
          <a:p>
            <a:pPr lvl="1" algn="just">
              <a:buFont typeface="Wingdings" panose="05000000000000000000" pitchFamily="2" charset="2"/>
              <a:buChar char="Ø"/>
            </a:pPr>
            <a:r>
              <a:rPr lang="en-US" dirty="0"/>
              <a:t>some of the main techniques to work around these difficulties.</a:t>
            </a:r>
          </a:p>
          <a:p>
            <a:pPr lvl="2" algn="just">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770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176681"/>
            <a:ext cx="8648438" cy="533395"/>
          </a:xfrm>
        </p:spPr>
        <p:txBody>
          <a:bodyPr/>
          <a:lstStyle/>
          <a:p>
            <a:r>
              <a:rPr lang="en-US" sz="2800" b="1" dirty="0">
                <a:solidFill>
                  <a:srgbClr val="09064E"/>
                </a:solidFill>
              </a:rPr>
              <a:t>Autoencoder</a:t>
            </a:r>
            <a:endParaRPr lang="en-US" sz="3200" dirty="0">
              <a:solidFill>
                <a:srgbClr val="09064E"/>
              </a:solidFill>
            </a:endParaRPr>
          </a:p>
        </p:txBody>
      </p:sp>
      <p:sp>
        <p:nvSpPr>
          <p:cNvPr id="3" name="Content Placeholder 2"/>
          <p:cNvSpPr>
            <a:spLocks noGrp="1"/>
          </p:cNvSpPr>
          <p:nvPr>
            <p:ph idx="1"/>
          </p:nvPr>
        </p:nvSpPr>
        <p:spPr>
          <a:xfrm>
            <a:off x="152400" y="710076"/>
            <a:ext cx="8798859" cy="5843124"/>
          </a:xfrm>
        </p:spPr>
        <p:txBody>
          <a:bodyPr>
            <a:normAutofit/>
          </a:bodyPr>
          <a:lstStyle/>
          <a:p>
            <a:pPr algn="just">
              <a:buFont typeface="Wingdings" panose="05000000000000000000" pitchFamily="2" charset="2"/>
              <a:buChar char="Ø"/>
            </a:pPr>
            <a:r>
              <a:rPr lang="en-US" dirty="0"/>
              <a:t>An autoencoder looks at the inputs, </a:t>
            </a:r>
          </a:p>
          <a:p>
            <a:pPr algn="just">
              <a:buFont typeface="Wingdings" panose="05000000000000000000" pitchFamily="2" charset="2"/>
              <a:buChar char="Ø"/>
            </a:pPr>
            <a:r>
              <a:rPr lang="en-US" dirty="0"/>
              <a:t>converts them to an </a:t>
            </a:r>
            <a:r>
              <a:rPr lang="en-US" dirty="0">
                <a:solidFill>
                  <a:srgbClr val="262BF2"/>
                </a:solidFill>
              </a:rPr>
              <a:t>efficient latent representation</a:t>
            </a:r>
            <a:r>
              <a:rPr lang="en-US" dirty="0"/>
              <a:t>, and </a:t>
            </a:r>
          </a:p>
          <a:p>
            <a:pPr algn="just">
              <a:buFont typeface="Wingdings" panose="05000000000000000000" pitchFamily="2" charset="2"/>
              <a:buChar char="Ø"/>
            </a:pPr>
            <a:r>
              <a:rPr lang="en-US" dirty="0"/>
              <a:t>then spits out something that (hopefully) looks very close to the inputs. </a:t>
            </a:r>
          </a:p>
          <a:p>
            <a:pPr algn="just">
              <a:buFont typeface="Wingdings" panose="05000000000000000000" pitchFamily="2" charset="2"/>
              <a:buChar char="Ø"/>
            </a:pPr>
            <a:r>
              <a:rPr lang="en-US" dirty="0"/>
              <a:t>An autoencoder is always composed of </a:t>
            </a:r>
            <a:r>
              <a:rPr lang="en-US" dirty="0">
                <a:solidFill>
                  <a:srgbClr val="262BF2"/>
                </a:solidFill>
              </a:rPr>
              <a:t>two parts</a:t>
            </a:r>
            <a:r>
              <a:rPr lang="en-US" dirty="0"/>
              <a:t>: </a:t>
            </a:r>
          </a:p>
          <a:p>
            <a:pPr lvl="1" algn="just">
              <a:buFont typeface="Wingdings" panose="05000000000000000000" pitchFamily="2" charset="2"/>
              <a:buChar char="Ø"/>
            </a:pPr>
            <a:r>
              <a:rPr lang="en-US" dirty="0"/>
              <a:t>an </a:t>
            </a:r>
            <a:r>
              <a:rPr lang="en-US" dirty="0">
                <a:solidFill>
                  <a:srgbClr val="262BF2"/>
                </a:solidFill>
              </a:rPr>
              <a:t>encoder</a:t>
            </a:r>
            <a:r>
              <a:rPr lang="en-US" dirty="0"/>
              <a:t> (or recognition network) that converts the inputs to a latent representation, </a:t>
            </a:r>
          </a:p>
          <a:p>
            <a:pPr lvl="1" algn="just">
              <a:buFont typeface="Wingdings" panose="05000000000000000000" pitchFamily="2" charset="2"/>
              <a:buChar char="Ø"/>
            </a:pPr>
            <a:r>
              <a:rPr lang="en-US" dirty="0"/>
              <a:t>followed by a </a:t>
            </a:r>
            <a:r>
              <a:rPr lang="en-US" dirty="0">
                <a:solidFill>
                  <a:srgbClr val="262BF2"/>
                </a:solidFill>
              </a:rPr>
              <a:t>decoder</a:t>
            </a:r>
            <a:r>
              <a:rPr lang="en-US" dirty="0"/>
              <a:t> (or generative network) that converts the internal representation to the outputs (see </a:t>
            </a:r>
            <a:r>
              <a:rPr lang="en-US" dirty="0">
                <a:solidFill>
                  <a:srgbClr val="262BF2"/>
                </a:solidFill>
              </a:rPr>
              <a:t>Figure 1</a:t>
            </a:r>
            <a:r>
              <a:rPr lang="en-US" dirty="0"/>
              <a:t>, (next slide)).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65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96077</TotalTime>
  <Words>7174</Words>
  <Application>Microsoft Office PowerPoint</Application>
  <PresentationFormat>On-screen Show (4:3)</PresentationFormat>
  <Paragraphs>575</Paragraphs>
  <Slides>64</Slides>
  <Notes>64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3" baseType="lpstr">
      <vt:lpstr>Arial</vt:lpstr>
      <vt:lpstr>Book Antiqua</vt:lpstr>
      <vt:lpstr>Calibri</vt:lpstr>
      <vt:lpstr>Cambria Math</vt:lpstr>
      <vt:lpstr>Comic Sans MS</vt:lpstr>
      <vt:lpstr>Wingdings</vt:lpstr>
      <vt:lpstr>Wingdings 2</vt:lpstr>
      <vt:lpstr>Saddle</vt:lpstr>
      <vt:lpstr>Bitmap Image</vt:lpstr>
      <vt:lpstr> CSCI 6521 Advanced Machine Learning I  Chapter 03: Representation Learning and Generative Learning Using Autoencoders and GANs</vt:lpstr>
      <vt:lpstr>Autoencoders and GANs</vt:lpstr>
      <vt:lpstr>… Autoencoders and GANs</vt:lpstr>
      <vt:lpstr>… Autoencoders and GANs</vt:lpstr>
      <vt:lpstr>… Autoencoders and GANs</vt:lpstr>
      <vt:lpstr>… Autoencoders and GANs</vt:lpstr>
      <vt:lpstr>… Autoencoders and GANs</vt:lpstr>
      <vt:lpstr>Chapter Overview</vt:lpstr>
      <vt:lpstr>Autoencoder</vt:lpstr>
      <vt:lpstr>… Autoencoder</vt:lpstr>
      <vt:lpstr>… Autoencoder</vt:lpstr>
      <vt:lpstr>… Autoencoder</vt:lpstr>
      <vt:lpstr>Performing PCA with an Undercomplete Linear Autoencoder</vt:lpstr>
      <vt:lpstr>Stacked Autoencoders</vt:lpstr>
      <vt:lpstr>… Stacked Autoencoders</vt:lpstr>
      <vt:lpstr>… Stacked Autoencoders</vt:lpstr>
      <vt:lpstr>Unsupervised Pretraining Using Stacked Autoencoders</vt:lpstr>
      <vt:lpstr>… Unsupervised Pretraining Using Stacked Autoencoders</vt:lpstr>
      <vt:lpstr>… Unsupervised Pretraining Using Stacked Autoencoders</vt:lpstr>
      <vt:lpstr>Tying Weights</vt:lpstr>
      <vt:lpstr>Training One Autoencoder at a Time </vt:lpstr>
      <vt:lpstr>… Training One Autoencoder at a Time </vt:lpstr>
      <vt:lpstr>… Training One Autoencoder at a Time </vt:lpstr>
      <vt:lpstr>Convolutional Autoencoders</vt:lpstr>
      <vt:lpstr>… Convolutional Autoencoders</vt:lpstr>
      <vt:lpstr>Recurrent Autoencoders</vt:lpstr>
      <vt:lpstr>Denoising Autoencoders</vt:lpstr>
      <vt:lpstr>… Denoising Autoencoders</vt:lpstr>
      <vt:lpstr>… Denoising Autoencoders</vt:lpstr>
      <vt:lpstr>Sparse Autoencoders</vt:lpstr>
      <vt:lpstr>Variational Autoencoder</vt:lpstr>
      <vt:lpstr>… Variational Autoencoder</vt:lpstr>
      <vt:lpstr>… Variational Autoencoder</vt:lpstr>
      <vt:lpstr>… Variational Autoencoder</vt:lpstr>
      <vt:lpstr>… Variational Autoencoder</vt:lpstr>
      <vt:lpstr>… Variational Autoencoder</vt:lpstr>
      <vt:lpstr>Generative Adversarial Network (GAN)</vt:lpstr>
      <vt:lpstr>… Generative Adversarial Network (GAN)</vt:lpstr>
      <vt:lpstr>… Generative Adversarial Network (GAN)</vt:lpstr>
      <vt:lpstr>… Generative Adversarial Network (GAN)</vt:lpstr>
      <vt:lpstr>… Generative Adversarial Network (GAN)</vt:lpstr>
      <vt:lpstr>… Generative Adversarial Network (GAN)</vt:lpstr>
      <vt:lpstr>The Difficulties of Training GANs</vt:lpstr>
      <vt:lpstr>… The Difficulties of Training GANs</vt:lpstr>
      <vt:lpstr>… The Difficulties of Training GANs</vt:lpstr>
      <vt:lpstr>… The Difficulties of Training GANs</vt:lpstr>
      <vt:lpstr>… The Difficulties of Training GANs</vt:lpstr>
      <vt:lpstr>Deep Convolutional GANs</vt:lpstr>
      <vt:lpstr>Progressive Growing of GANs</vt:lpstr>
      <vt:lpstr>… Progressive Growing of GANs</vt:lpstr>
      <vt:lpstr>… Progressive Growing of GANs</vt:lpstr>
      <vt:lpstr>… Progressive Growing of GANs</vt:lpstr>
      <vt:lpstr>… Progressive Growing of GANs</vt:lpstr>
      <vt:lpstr>… Progressive Growing of GANs</vt:lpstr>
      <vt:lpstr>… Progressive Growing of GANs</vt:lpstr>
      <vt:lpstr>… Progressive Growing of GANs</vt:lpstr>
      <vt:lpstr>… Progressive Growing of GANs</vt:lpstr>
      <vt:lpstr>StyleGANs</vt:lpstr>
      <vt:lpstr>… StyleGANs</vt:lpstr>
      <vt:lpstr>… StyleGANs</vt:lpstr>
      <vt:lpstr>… StyleGANs</vt:lpstr>
      <vt:lpstr>StyleGANs</vt:lpstr>
      <vt:lpstr>… StyleGANs</vt:lpstr>
      <vt:lpstr>… StyleGANs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
  <cp:lastModifiedBy>Md Tamjidul Hoque</cp:lastModifiedBy>
  <cp:revision>3206</cp:revision>
  <cp:lastPrinted>2020-02-05T15:47:49Z</cp:lastPrinted>
  <dcterms:created xsi:type="dcterms:W3CDTF">2010-11-05T16:55:14Z</dcterms:created>
  <dcterms:modified xsi:type="dcterms:W3CDTF">2023-05-23T15:22:33Z</dcterms:modified>
</cp:coreProperties>
</file>