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17"/>
  </p:notesMasterIdLst>
  <p:handoutMasterIdLst>
    <p:handoutMasterId r:id="rId18"/>
  </p:handoutMasterIdLst>
  <p:sldIdLst>
    <p:sldId id="467" r:id="rId2"/>
    <p:sldId id="651" r:id="rId3"/>
    <p:sldId id="716" r:id="rId4"/>
    <p:sldId id="717" r:id="rId5"/>
    <p:sldId id="718" r:id="rId6"/>
    <p:sldId id="719" r:id="rId7"/>
    <p:sldId id="720" r:id="rId8"/>
    <p:sldId id="721" r:id="rId9"/>
    <p:sldId id="722" r:id="rId10"/>
    <p:sldId id="723" r:id="rId11"/>
    <p:sldId id="724" r:id="rId12"/>
    <p:sldId id="725" r:id="rId13"/>
    <p:sldId id="726" r:id="rId14"/>
    <p:sldId id="727" r:id="rId15"/>
    <p:sldId id="728" r:id="rId16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jidul Hoque" initials="TH" lastIdx="2" clrIdx="0">
    <p:extLst>
      <p:ext uri="{19B8F6BF-5375-455C-9EA6-DF929625EA0E}">
        <p15:presenceInfo xmlns:p15="http://schemas.microsoft.com/office/powerpoint/2012/main" userId="Tamjidul Ho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BF2"/>
    <a:srgbClr val="0616B2"/>
    <a:srgbClr val="B000B0"/>
    <a:srgbClr val="06274E"/>
    <a:srgbClr val="3D054F"/>
    <a:srgbClr val="030A51"/>
    <a:srgbClr val="090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87563" autoAdjust="0"/>
  </p:normalViewPr>
  <p:slideViewPr>
    <p:cSldViewPr snapToObjects="1">
      <p:cViewPr varScale="1">
        <p:scale>
          <a:sx n="75" d="100"/>
          <a:sy n="75" d="100"/>
        </p:scale>
        <p:origin x="180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1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r">
              <a:defRPr sz="1300"/>
            </a:lvl1pPr>
          </a:lstStyle>
          <a:p>
            <a:fld id="{A27D5C4E-375C-0D45-BAC9-2C7D27476EB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r">
              <a:defRPr sz="1300"/>
            </a:lvl1pPr>
          </a:lstStyle>
          <a:p>
            <a:fld id="{9C8E03D8-5102-8B47-8E07-C3373636B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2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1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r">
              <a:defRPr sz="1300"/>
            </a:lvl1pPr>
          </a:lstStyle>
          <a:p>
            <a:fld id="{EA472CC8-96E2-DA4F-AF59-3658B4DBAA3C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5" tIns="46218" rIns="92435" bIns="462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2435" tIns="46218" rIns="92435" bIns="462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r">
              <a:defRPr sz="1300"/>
            </a:lvl1pPr>
          </a:lstStyle>
          <a:p>
            <a:fld id="{717347E0-AEBB-E840-BDD8-2436C83FF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5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7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8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† </a:t>
            </a:r>
            <a:r>
              <a:rPr lang="el-G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 </a:t>
            </a:r>
            <a:r>
              <a:rPr lang="el-G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exp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l-G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l-G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  <a:r>
              <a:rPr lang="el-G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l-G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exp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l-G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log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l-G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l-G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l-G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l-G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exp log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</a:t>
            </a:r>
            <a:r>
              <a:rPr lang="el-G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</a:t>
            </a:r>
            <a:r>
              <a:rPr lang="el-GR" sz="1200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l-G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/2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69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7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3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Generative Deep Learning: Teaching Machines to Paint, Write, Compose, and Play, by David Foster.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6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51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6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2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7FF49AA-5FB4-B445-9D26-BF6666E25061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A0CB-B01B-A748-B657-D0FAFEFFE4D8}" type="datetime1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FF26-BBCD-DE4B-8024-454BBE5B4B8A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8A11-2C66-9448-88A1-A5E38107FCFA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F04C6C6-F4AD-7A44-B3AE-2505FDE24BD9}" type="datetime1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506F-1ABF-0D40-986B-BA31E644D2DC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9E65AB05-FD93-AA42-AD07-984EF816C821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6BB-CAEC-204D-8944-3B2715FBA477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19-B526-0040-87DC-1E2EC540FE6B}" type="datetime1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30D5-4FF8-CF4B-9C66-1CC51F4DF38B}" type="datetime1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BE2F-4514-F649-A820-3409E8B211B6}" type="datetime1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5E9-EA82-EE4E-8CFB-822799F2D0EC}" type="datetime1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0588-083D-7445-B9C2-7D1315E62A51}" type="datetime1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F48B01E-565E-D744-8F6F-916EAB403632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18E161-C840-FB4F-B633-36084F6677D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Comic Sans MS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2200" kern="1200">
          <a:solidFill>
            <a:schemeClr val="tx1"/>
          </a:solidFill>
          <a:latin typeface="Arial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Arial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39496" y="4742688"/>
            <a:ext cx="8147304" cy="66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25400" dist="25400" dir="4200000" algn="ctr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6132294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Md</a:t>
            </a:r>
            <a:r>
              <a:rPr lang="en-US" sz="2400" dirty="0"/>
              <a:t> </a:t>
            </a:r>
            <a:r>
              <a:rPr lang="en-US" sz="2400" dirty="0" err="1"/>
              <a:t>Tamjidul</a:t>
            </a:r>
            <a:r>
              <a:rPr lang="en-US" sz="2400" dirty="0"/>
              <a:t> </a:t>
            </a:r>
            <a:r>
              <a:rPr lang="en-US" sz="2400" dirty="0" err="1"/>
              <a:t>Hoque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867BF8F-E46E-4E87-B926-4722FD3E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114" y="914400"/>
            <a:ext cx="8763000" cy="43815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CSCI 6521</a:t>
            </a:r>
            <a:br>
              <a:rPr lang="en-US" dirty="0"/>
            </a:br>
            <a:r>
              <a:rPr lang="en-US" sz="4800" dirty="0"/>
              <a:t>Advanced Machine Learning, I</a:t>
            </a:r>
            <a:br>
              <a:rPr lang="en-US" sz="4800" dirty="0"/>
            </a:br>
            <a:br>
              <a:rPr lang="en-US" sz="4800" dirty="0"/>
            </a:br>
            <a:r>
              <a:rPr lang="en-US" dirty="0">
                <a:solidFill>
                  <a:srgbClr val="002060"/>
                </a:solidFill>
              </a:rPr>
              <a:t>Chapter 04</a:t>
            </a:r>
            <a:r>
              <a:rPr lang="en-US" dirty="0"/>
              <a:t>: </a:t>
            </a:r>
            <a:r>
              <a:rPr lang="en-US" sz="4400" b="1" dirty="0">
                <a:latin typeface="Book Antiqua (Headings)"/>
              </a:rPr>
              <a:t>Applications of Variational Autoencoders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80" y="136525"/>
            <a:ext cx="8648438" cy="533395"/>
          </a:xfrm>
        </p:spPr>
        <p:txBody>
          <a:bodyPr/>
          <a:lstStyle/>
          <a:p>
            <a:r>
              <a:rPr lang="en-US" sz="2800" b="1" dirty="0">
                <a:solidFill>
                  <a:srgbClr val="09064E"/>
                </a:solidFill>
              </a:rPr>
              <a:t>… Building a Variational Autoencoder: </a:t>
            </a:r>
            <a:r>
              <a:rPr lang="en-US" sz="2800" b="1" dirty="0">
                <a:solidFill>
                  <a:srgbClr val="262BF2"/>
                </a:solidFill>
              </a:rPr>
              <a:t>Encoder</a:t>
            </a:r>
            <a:endParaRPr lang="en-US" sz="2800" dirty="0">
              <a:solidFill>
                <a:srgbClr val="262BF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" y="685802"/>
            <a:ext cx="8798859" cy="5943597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Variational autoencoders assume that there is no correlation between any of the dimensions in the latent space and therefore that the covariance matrix is diagonal.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This means the encoder only needs to map each input to a mean vector and a variance vector and does not need to worry about covariance between dimensions.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We also choose to map to the logarithm of the variance, as this can take any real number in the range (– ∞, ∞), matching the natural output range from a neural network unit, whereas variance values are always positive.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To summarize, the </a:t>
            </a:r>
            <a:r>
              <a:rPr lang="en-US" sz="2000" dirty="0">
                <a:highlight>
                  <a:srgbClr val="C0C0C0"/>
                </a:highlight>
              </a:rPr>
              <a:t>encoder</a:t>
            </a:r>
            <a:r>
              <a:rPr lang="en-US" sz="2000" dirty="0"/>
              <a:t> will take each input image and encode it to two vectors, </a:t>
            </a:r>
            <a:r>
              <a:rPr lang="en-US" sz="2000" dirty="0">
                <a:solidFill>
                  <a:srgbClr val="262BF2"/>
                </a:solidFill>
                <a:highlight>
                  <a:srgbClr val="C0C0C0"/>
                </a:highlight>
              </a:rPr>
              <a:t>mu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262BF2"/>
                </a:solidFill>
                <a:highlight>
                  <a:srgbClr val="C0C0C0"/>
                </a:highlight>
              </a:rPr>
              <a:t>log_var</a:t>
            </a:r>
            <a:r>
              <a:rPr lang="en-US" sz="2000" dirty="0"/>
              <a:t> which together define a multivariate normal distribution in the latent space: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62BF2"/>
                </a:solidFill>
              </a:rPr>
              <a:t>mu</a:t>
            </a:r>
            <a:r>
              <a:rPr lang="en-US" sz="1800" dirty="0"/>
              <a:t>, </a:t>
            </a:r>
            <a:r>
              <a:rPr lang="en-US" sz="1400" dirty="0"/>
              <a:t>which is the mean point of the distribution</a:t>
            </a:r>
            <a:r>
              <a:rPr lang="en-US" sz="1800" dirty="0"/>
              <a:t>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262BF2"/>
                </a:solidFill>
              </a:rPr>
              <a:t>log_var</a:t>
            </a:r>
            <a:r>
              <a:rPr lang="en-US" sz="1800" dirty="0"/>
              <a:t>, </a:t>
            </a:r>
            <a:r>
              <a:rPr lang="en-US" sz="1400" dirty="0"/>
              <a:t>which is the logarithm of the variance of each dimension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3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80" y="136525"/>
            <a:ext cx="8648438" cy="533395"/>
          </a:xfrm>
        </p:spPr>
        <p:txBody>
          <a:bodyPr/>
          <a:lstStyle/>
          <a:p>
            <a:r>
              <a:rPr lang="en-US" sz="2800" b="1" dirty="0">
                <a:solidFill>
                  <a:srgbClr val="09064E"/>
                </a:solidFill>
              </a:rPr>
              <a:t>… Building a Variational Autoencoder: </a:t>
            </a:r>
            <a:r>
              <a:rPr lang="en-US" sz="2800" b="1" dirty="0">
                <a:solidFill>
                  <a:srgbClr val="262BF2"/>
                </a:solidFill>
              </a:rPr>
              <a:t>Encoder</a:t>
            </a:r>
            <a:endParaRPr lang="en-US" sz="2800" dirty="0">
              <a:solidFill>
                <a:srgbClr val="262BF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" y="685802"/>
            <a:ext cx="8798859" cy="5943597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To encode an image into a specific point </a:t>
            </a:r>
            <a:r>
              <a:rPr lang="en-US" sz="2000" dirty="0">
                <a:solidFill>
                  <a:srgbClr val="262BF2"/>
                </a:solidFill>
              </a:rPr>
              <a:t>z</a:t>
            </a:r>
            <a:r>
              <a:rPr lang="en-US" sz="2000" dirty="0"/>
              <a:t> in the latent space, we can sample from this distribution, using the following equation:</a:t>
            </a:r>
          </a:p>
          <a:p>
            <a:pPr marL="457200" lvl="1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600" dirty="0"/>
              <a:t>			</a:t>
            </a:r>
            <a:r>
              <a:rPr lang="en-US" sz="1600" dirty="0">
                <a:solidFill>
                  <a:srgbClr val="262BF2"/>
                </a:solidFill>
              </a:rPr>
              <a:t>z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262BF2"/>
                </a:solidFill>
              </a:rPr>
              <a:t>mu</a:t>
            </a:r>
            <a:r>
              <a:rPr lang="en-US" sz="1600" dirty="0"/>
              <a:t> + </a:t>
            </a:r>
            <a:r>
              <a:rPr lang="en-US" sz="1600" dirty="0">
                <a:solidFill>
                  <a:srgbClr val="262BF2"/>
                </a:solidFill>
              </a:rPr>
              <a:t>sigma</a:t>
            </a:r>
            <a:r>
              <a:rPr lang="en-US" sz="1600" dirty="0"/>
              <a:t> * </a:t>
            </a:r>
            <a:r>
              <a:rPr lang="en-US" sz="1600" dirty="0">
                <a:solidFill>
                  <a:srgbClr val="262BF2"/>
                </a:solidFill>
              </a:rPr>
              <a:t>epsilon</a:t>
            </a:r>
          </a:p>
          <a:p>
            <a:pPr marL="457200" lvl="1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600" dirty="0"/>
              <a:t>where</a:t>
            </a:r>
            <a:r>
              <a:rPr lang="en-US" sz="1600" baseline="30000" dirty="0">
                <a:solidFill>
                  <a:srgbClr val="262BF2"/>
                </a:solidFill>
              </a:rPr>
              <a:t>†</a:t>
            </a:r>
            <a:r>
              <a:rPr lang="en-US" sz="1600" dirty="0"/>
              <a:t>, </a:t>
            </a:r>
            <a:r>
              <a:rPr lang="sv-SE" sz="1600" dirty="0">
                <a:solidFill>
                  <a:srgbClr val="262BF2"/>
                </a:solidFill>
              </a:rPr>
              <a:t>sigma</a:t>
            </a:r>
            <a:r>
              <a:rPr lang="sv-SE" sz="1600" dirty="0"/>
              <a:t> = exp (log_var / 2) and </a:t>
            </a:r>
            <a:r>
              <a:rPr lang="en-US" sz="1600" dirty="0">
                <a:solidFill>
                  <a:srgbClr val="262BF2"/>
                </a:solidFill>
              </a:rPr>
              <a:t>epsilon</a:t>
            </a:r>
            <a:r>
              <a:rPr lang="en-US" sz="1600" dirty="0"/>
              <a:t> is a point sampled from the standard normal distribution.</a:t>
            </a:r>
          </a:p>
          <a:p>
            <a:pPr marL="0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800" u="sng" dirty="0"/>
              <a:t>So why does this small change to the encoder help</a:t>
            </a:r>
            <a:r>
              <a:rPr lang="en-US" sz="1800" dirty="0"/>
              <a:t>?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Previously, we saw how there was no requirement for the latent space to be continuous—even if the point (–2, 2) decodes to a well-formed image of a 4, there was no requirement for (–2.1, 2.1) to look similar.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Now, since we are sampling a random point from an area around </a:t>
            </a:r>
            <a:r>
              <a:rPr lang="en-US" sz="1800" dirty="0">
                <a:solidFill>
                  <a:srgbClr val="262BF2"/>
                </a:solidFill>
              </a:rPr>
              <a:t>mu</a:t>
            </a:r>
            <a:r>
              <a:rPr lang="en-US" sz="1800" dirty="0"/>
              <a:t>, the decoder must ensure that all points in the same neighborhood produce very similar images when decoded, so that the </a:t>
            </a:r>
            <a:r>
              <a:rPr lang="en-US" sz="1800" dirty="0">
                <a:solidFill>
                  <a:srgbClr val="262BF2"/>
                </a:solidFill>
              </a:rPr>
              <a:t>reconstruction loss remains small</a:t>
            </a:r>
            <a:r>
              <a:rPr lang="en-US" sz="1800" dirty="0"/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This is a very nice property that ensures that even when we choose a point in the latent space that has never been seen by the decoder, it is likely to decode to an image that is well formed.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Let us now build the variational autoencoder’s encoder in </a:t>
            </a:r>
            <a:r>
              <a:rPr lang="en-US" sz="1800" dirty="0" err="1">
                <a:solidFill>
                  <a:srgbClr val="262BF2"/>
                </a:solidFill>
              </a:rPr>
              <a:t>Keras</a:t>
            </a:r>
            <a:r>
              <a:rPr lang="en-US" sz="1800" dirty="0">
                <a:solidFill>
                  <a:srgbClr val="262BF2"/>
                </a:solidFill>
              </a:rPr>
              <a:t>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62BF2"/>
                </a:solidFill>
              </a:rPr>
              <a:t>See exercise</a:t>
            </a:r>
            <a:r>
              <a:rPr lang="en-US" sz="1600" dirty="0"/>
              <a:t>: #3_ </a:t>
            </a:r>
            <a:r>
              <a:rPr lang="en-US" sz="1600" dirty="0" err="1"/>
              <a:t>vae_digits_train.ipynb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430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59" y="136525"/>
            <a:ext cx="9046641" cy="533395"/>
          </a:xfrm>
        </p:spPr>
        <p:txBody>
          <a:bodyPr/>
          <a:lstStyle/>
          <a:p>
            <a:r>
              <a:rPr lang="en-US" sz="2600" b="1" dirty="0">
                <a:solidFill>
                  <a:srgbClr val="09064E"/>
                </a:solidFill>
              </a:rPr>
              <a:t>… Building a Variational Autoencoder: </a:t>
            </a:r>
            <a:r>
              <a:rPr lang="en-US" sz="2600" b="1" dirty="0">
                <a:solidFill>
                  <a:srgbClr val="262BF2"/>
                </a:solidFill>
              </a:rPr>
              <a:t>Loss Function</a:t>
            </a:r>
            <a:endParaRPr lang="en-US" sz="2600" dirty="0">
              <a:solidFill>
                <a:srgbClr val="262BF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" y="685802"/>
            <a:ext cx="8798859" cy="5943597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Previously, our loss function only consisted of the RMSE loss between images and their reconstruction after being passed through the encoder and decoder.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This </a:t>
            </a:r>
            <a:r>
              <a:rPr lang="en-US" sz="2000" i="1" dirty="0">
                <a:solidFill>
                  <a:srgbClr val="262BF2"/>
                </a:solidFill>
              </a:rPr>
              <a:t>reconstruction loss</a:t>
            </a:r>
            <a:r>
              <a:rPr lang="en-US" sz="2000" dirty="0"/>
              <a:t> also appears in a variational autoencoder, but we require one extra component: the </a:t>
            </a:r>
            <a:r>
              <a:rPr lang="en-US" sz="2000" i="1" dirty="0" err="1">
                <a:solidFill>
                  <a:srgbClr val="262BF2"/>
                </a:solidFill>
              </a:rPr>
              <a:t>Kullback</a:t>
            </a:r>
            <a:r>
              <a:rPr lang="en-US" sz="2000" i="1" dirty="0">
                <a:solidFill>
                  <a:srgbClr val="262BF2"/>
                </a:solidFill>
              </a:rPr>
              <a:t>–</a:t>
            </a:r>
            <a:r>
              <a:rPr lang="en-US" sz="2000" i="1" dirty="0" err="1">
                <a:solidFill>
                  <a:srgbClr val="262BF2"/>
                </a:solidFill>
              </a:rPr>
              <a:t>Leibler</a:t>
            </a:r>
            <a:r>
              <a:rPr lang="en-US" sz="2000" i="1" dirty="0">
                <a:solidFill>
                  <a:srgbClr val="262BF2"/>
                </a:solidFill>
              </a:rPr>
              <a:t> </a:t>
            </a:r>
            <a:r>
              <a:rPr lang="en-US" sz="2000" dirty="0">
                <a:solidFill>
                  <a:srgbClr val="262BF2"/>
                </a:solidFill>
              </a:rPr>
              <a:t>(KL) </a:t>
            </a:r>
            <a:r>
              <a:rPr lang="en-US" sz="2000" i="1" dirty="0">
                <a:solidFill>
                  <a:srgbClr val="262BF2"/>
                </a:solidFill>
              </a:rPr>
              <a:t>divergence</a:t>
            </a:r>
            <a:r>
              <a:rPr lang="en-US" sz="2000" dirty="0"/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KL divergence is a way of measuring how much one probability distribution differs from another.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 a VAE, we want to measure how different our normal distribution with parameters </a:t>
            </a:r>
            <a:r>
              <a:rPr lang="en-US" sz="2000" dirty="0">
                <a:solidFill>
                  <a:srgbClr val="262BF2"/>
                </a:solidFill>
              </a:rPr>
              <a:t>mu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262BF2"/>
                </a:solidFill>
              </a:rPr>
              <a:t>log_var</a:t>
            </a:r>
            <a:r>
              <a:rPr lang="en-US" sz="2000" dirty="0"/>
              <a:t> is from the standard normal distribution.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 this special case, the KL divergence has the </a:t>
            </a:r>
            <a:r>
              <a:rPr lang="en-US" sz="2000" dirty="0">
                <a:solidFill>
                  <a:srgbClr val="262BF2"/>
                </a:solidFill>
              </a:rPr>
              <a:t>closed form</a:t>
            </a:r>
            <a:r>
              <a:rPr lang="en-US" sz="2000" dirty="0"/>
              <a:t>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nb-NO" dirty="0">
                <a:solidFill>
                  <a:srgbClr val="262BF2"/>
                </a:solidFill>
              </a:rPr>
              <a:t>kl_loss = -0.5 * sum(1 + log_var - mu ^ 2 - exp(log_var))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or in mathematical notation: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E009E-30B2-4B60-BE2D-F14F2867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842150"/>
            <a:ext cx="5424307" cy="51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4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59" y="136525"/>
            <a:ext cx="9046641" cy="533395"/>
          </a:xfrm>
        </p:spPr>
        <p:txBody>
          <a:bodyPr/>
          <a:lstStyle/>
          <a:p>
            <a:r>
              <a:rPr lang="en-US" sz="2600" b="1" dirty="0">
                <a:solidFill>
                  <a:srgbClr val="09064E"/>
                </a:solidFill>
              </a:rPr>
              <a:t>… Building a Variational Autoencoder: </a:t>
            </a:r>
            <a:r>
              <a:rPr lang="en-US" sz="2600" b="1" dirty="0">
                <a:solidFill>
                  <a:srgbClr val="262BF2"/>
                </a:solidFill>
              </a:rPr>
              <a:t>Loss Function</a:t>
            </a:r>
            <a:endParaRPr lang="en-US" sz="2600" dirty="0">
              <a:solidFill>
                <a:srgbClr val="262BF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" y="685802"/>
            <a:ext cx="8798859" cy="5943597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262BF2"/>
                </a:solidFill>
              </a:rPr>
              <a:t>sum</a:t>
            </a:r>
            <a:r>
              <a:rPr lang="en-US" sz="2000" dirty="0"/>
              <a:t> is taken over all the dimensions in the latent space.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262BF2"/>
                </a:solidFill>
              </a:rPr>
              <a:t>kl_loss</a:t>
            </a:r>
            <a:r>
              <a:rPr lang="en-US" sz="2000" dirty="0">
                <a:solidFill>
                  <a:srgbClr val="262BF2"/>
                </a:solidFill>
              </a:rPr>
              <a:t> </a:t>
            </a:r>
            <a:r>
              <a:rPr lang="en-US" sz="2000" dirty="0"/>
              <a:t>is minimized to 0 when </a:t>
            </a:r>
            <a:r>
              <a:rPr lang="en-US" sz="2000" dirty="0">
                <a:solidFill>
                  <a:srgbClr val="262BF2"/>
                </a:solidFill>
              </a:rPr>
              <a:t>mu</a:t>
            </a:r>
            <a:r>
              <a:rPr lang="en-US" sz="2000" dirty="0"/>
              <a:t> = 0 and </a:t>
            </a:r>
            <a:r>
              <a:rPr lang="en-US" sz="2000" dirty="0" err="1">
                <a:solidFill>
                  <a:srgbClr val="262BF2"/>
                </a:solidFill>
              </a:rPr>
              <a:t>log_var</a:t>
            </a:r>
            <a:r>
              <a:rPr lang="en-US" sz="2000" dirty="0"/>
              <a:t> = 0 for all dimensions. 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As these two terms start to differ from 0, </a:t>
            </a:r>
            <a:r>
              <a:rPr lang="en-US" sz="1800" dirty="0" err="1">
                <a:solidFill>
                  <a:srgbClr val="262BF2"/>
                </a:solidFill>
              </a:rPr>
              <a:t>kl_loss</a:t>
            </a:r>
            <a:r>
              <a:rPr lang="en-US" sz="1800" dirty="0"/>
              <a:t> increases.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 summary, the KL divergence term penalizes the network for encoding observations to </a:t>
            </a:r>
            <a:r>
              <a:rPr lang="en-US" sz="2000" dirty="0">
                <a:solidFill>
                  <a:srgbClr val="262BF2"/>
                </a:solidFill>
              </a:rPr>
              <a:t>mu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262BF2"/>
                </a:solidFill>
              </a:rPr>
              <a:t>log_var</a:t>
            </a:r>
            <a:r>
              <a:rPr lang="en-US" sz="2000" dirty="0"/>
              <a:t> variables that differ significantly from the parameters of a standard normal distribution, namely mu = 0 and </a:t>
            </a:r>
            <a:r>
              <a:rPr lang="en-US" sz="2000" dirty="0" err="1"/>
              <a:t>log_var</a:t>
            </a:r>
            <a:r>
              <a:rPr lang="en-US" sz="2000" dirty="0"/>
              <a:t> = 0.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u="sng" dirty="0"/>
              <a:t>Why does this addition to the loss function help</a:t>
            </a:r>
            <a:r>
              <a:rPr lang="en-US" sz="2000" dirty="0"/>
              <a:t>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62BF2"/>
                </a:solidFill>
              </a:rPr>
              <a:t>First</a:t>
            </a:r>
            <a:r>
              <a:rPr lang="en-US" sz="1800" dirty="0"/>
              <a:t>, we now have a well-defined distribution that we can use for choosing points in the latent space—the standard normal distribution. 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If we sample from this distribution, we know that we’re very likely to get a point that lies within the limits of what the VAE is used to seeing. 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62BF2"/>
                </a:solidFill>
              </a:rPr>
              <a:t>Secondly</a:t>
            </a:r>
            <a:r>
              <a:rPr lang="en-US" sz="1800" dirty="0"/>
              <a:t>, since this term tries to force all encoded distributions toward the standard normal distribution, there is less chance that large gaps will form between point clusters. 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Instead, the encoder will try to use the space around the origin symmetrically and efficiently</a:t>
            </a:r>
          </a:p>
        </p:txBody>
      </p:sp>
    </p:spTree>
    <p:extLst>
      <p:ext uri="{BB962C8B-B14F-4D97-AF65-F5344CB8AC3E}">
        <p14:creationId xmlns:p14="http://schemas.microsoft.com/office/powerpoint/2010/main" val="387313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59" y="136525"/>
            <a:ext cx="9046641" cy="533395"/>
          </a:xfrm>
        </p:spPr>
        <p:txBody>
          <a:bodyPr/>
          <a:lstStyle/>
          <a:p>
            <a:r>
              <a:rPr lang="en-US" sz="2600" b="1" dirty="0">
                <a:solidFill>
                  <a:srgbClr val="09064E"/>
                </a:solidFill>
              </a:rPr>
              <a:t>… Building a Variational Autoencoder: </a:t>
            </a:r>
            <a:r>
              <a:rPr lang="en-US" sz="2600" b="1" dirty="0">
                <a:solidFill>
                  <a:srgbClr val="262BF2"/>
                </a:solidFill>
              </a:rPr>
              <a:t>Loss Function</a:t>
            </a:r>
            <a:endParaRPr lang="en-US" sz="2600" dirty="0">
              <a:solidFill>
                <a:srgbClr val="262BF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" y="685802"/>
            <a:ext cx="8798859" cy="5943597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 the code, the loss function for a VAE is simply the addition of the </a:t>
            </a:r>
            <a:r>
              <a:rPr lang="en-US" sz="2000" dirty="0">
                <a:solidFill>
                  <a:srgbClr val="262BF2"/>
                </a:solidFill>
              </a:rPr>
              <a:t>reconstruction loss </a:t>
            </a:r>
            <a:r>
              <a:rPr lang="en-US" sz="2000" dirty="0"/>
              <a:t>and the </a:t>
            </a:r>
            <a:r>
              <a:rPr lang="en-US" sz="2000" dirty="0">
                <a:solidFill>
                  <a:srgbClr val="262BF2"/>
                </a:solidFill>
              </a:rPr>
              <a:t>KL divergence loss </a:t>
            </a:r>
            <a:r>
              <a:rPr lang="en-US" sz="2000" dirty="0"/>
              <a:t>term.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We weight the </a:t>
            </a:r>
            <a:r>
              <a:rPr lang="en-US" sz="2000" dirty="0">
                <a:solidFill>
                  <a:srgbClr val="262BF2"/>
                </a:solidFill>
              </a:rPr>
              <a:t>reconstruction loss</a:t>
            </a:r>
            <a:r>
              <a:rPr lang="en-US" sz="2000" dirty="0"/>
              <a:t> with a term, </a:t>
            </a:r>
            <a:r>
              <a:rPr lang="en-US" sz="2000" dirty="0" err="1">
                <a:solidFill>
                  <a:srgbClr val="262BF2"/>
                </a:solidFill>
              </a:rPr>
              <a:t>r_loss_factor</a:t>
            </a:r>
            <a:r>
              <a:rPr lang="en-US" sz="2000" dirty="0"/>
              <a:t>, that ensures that it is well balanced with the KL divergence loss.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If we weight the reconstruction loss too heavily, the KL loss will not have the desired regulatory effect and we will see the same problems that we experienced with the plain autoencoder.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If the weighting term is too small, the KL divergence loss will dominate and the reconstructed images will be poor.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This </a:t>
            </a:r>
            <a:r>
              <a:rPr lang="en-US" sz="2000" dirty="0">
                <a:solidFill>
                  <a:srgbClr val="262BF2"/>
                </a:solidFill>
              </a:rPr>
              <a:t>weighting term is one of the parameters to tune </a:t>
            </a:r>
            <a:r>
              <a:rPr lang="en-US" sz="2000" dirty="0"/>
              <a:t>when we are training your VAE.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262BF2"/>
                </a:solidFill>
              </a:rPr>
              <a:t>See exercise </a:t>
            </a:r>
            <a:r>
              <a:rPr lang="en-US" sz="1400" dirty="0"/>
              <a:t>again: #3_ </a:t>
            </a:r>
            <a:r>
              <a:rPr lang="en-US" sz="1400" dirty="0" err="1"/>
              <a:t>vae_digits_train.ipynb</a:t>
            </a:r>
            <a:r>
              <a:rPr lang="en-US" sz="1400" dirty="0"/>
              <a:t> [see </a:t>
            </a:r>
            <a:r>
              <a:rPr lang="en-US" sz="1400" b="1" dirty="0">
                <a:solidFill>
                  <a:srgbClr val="C00000"/>
                </a:solidFill>
              </a:rPr>
              <a:t>example 8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2362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59" y="136525"/>
            <a:ext cx="9046641" cy="533395"/>
          </a:xfrm>
        </p:spPr>
        <p:txBody>
          <a:bodyPr/>
          <a:lstStyle/>
          <a:p>
            <a:r>
              <a:rPr lang="en-US" sz="2600" b="1" dirty="0">
                <a:solidFill>
                  <a:srgbClr val="09064E"/>
                </a:solidFill>
              </a:rPr>
              <a:t>… Building a Variational Autoencoder:</a:t>
            </a:r>
            <a:endParaRPr lang="en-US" sz="2600" dirty="0">
              <a:solidFill>
                <a:srgbClr val="262BF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" y="685802"/>
            <a:ext cx="8798859" cy="5943597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Analysis of the Variational Autoencoder: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262BF2"/>
                </a:solidFill>
              </a:rPr>
              <a:t>See exercise</a:t>
            </a:r>
            <a:r>
              <a:rPr lang="en-US" sz="1600" dirty="0"/>
              <a:t>: #4_vae_digits_analysis.ipynb.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Using VAEs to Generate Faces: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262BF2"/>
                </a:solidFill>
              </a:rPr>
              <a:t>See exercise</a:t>
            </a:r>
            <a:r>
              <a:rPr lang="en-US" sz="1600" dirty="0"/>
              <a:t>: #</a:t>
            </a:r>
            <a:r>
              <a:rPr lang="fr-FR" sz="1600" dirty="0"/>
              <a:t>5_vae_faces_train.ipynb.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Analysis of the VAE for faces: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262BF2"/>
                </a:solidFill>
              </a:rPr>
              <a:t>See exercise</a:t>
            </a:r>
            <a:r>
              <a:rPr lang="en-US" sz="1600" dirty="0"/>
              <a:t>: #6_vae_faces_analysis.ipynb.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887BF-B51A-48C9-8730-CAC64E940F42}"/>
              </a:ext>
            </a:extLst>
          </p:cNvPr>
          <p:cNvSpPr txBox="1"/>
          <p:nvPr/>
        </p:nvSpPr>
        <p:spPr>
          <a:xfrm>
            <a:off x="7696200" y="601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88549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571497"/>
            <a:ext cx="4952999" cy="384810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Autoencoders is a neural network made up of two parts:</a:t>
            </a:r>
          </a:p>
          <a:p>
            <a:pPr lvl="1" algn="just"/>
            <a:r>
              <a:rPr lang="en-US" dirty="0"/>
              <a:t>An </a:t>
            </a:r>
            <a:r>
              <a:rPr lang="en-US" dirty="0">
                <a:solidFill>
                  <a:srgbClr val="262BF2"/>
                </a:solidFill>
              </a:rPr>
              <a:t>encoder</a:t>
            </a:r>
            <a:r>
              <a:rPr lang="en-US" dirty="0"/>
              <a:t> network compresses high-dimensional input data into a lower dimensional representation vector.</a:t>
            </a:r>
          </a:p>
          <a:p>
            <a:pPr lvl="1" algn="just"/>
            <a:r>
              <a:rPr lang="en-US" dirty="0"/>
              <a:t>A </a:t>
            </a:r>
            <a:r>
              <a:rPr lang="en-US" dirty="0">
                <a:solidFill>
                  <a:srgbClr val="262BF2"/>
                </a:solidFill>
              </a:rPr>
              <a:t>decoder</a:t>
            </a:r>
            <a:r>
              <a:rPr lang="en-US" dirty="0"/>
              <a:t> network decompresses a given representation vector back to the original domain.</a:t>
            </a:r>
          </a:p>
          <a:p>
            <a:pPr algn="just"/>
            <a:r>
              <a:rPr lang="en-US" dirty="0"/>
              <a:t>This process is shown in Figure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81" y="38102"/>
            <a:ext cx="8648438" cy="533395"/>
          </a:xfrm>
        </p:spPr>
        <p:txBody>
          <a:bodyPr/>
          <a:lstStyle/>
          <a:p>
            <a:r>
              <a:rPr lang="en-US" sz="2800" b="1" dirty="0">
                <a:solidFill>
                  <a:srgbClr val="09064E"/>
                </a:solidFill>
              </a:rPr>
              <a:t>Autoencoders</a:t>
            </a:r>
            <a:endParaRPr lang="en-US" sz="3200" dirty="0">
              <a:solidFill>
                <a:srgbClr val="09064E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7CD86C-F8B7-41B3-AED1-D3FAD2C477BA}"/>
              </a:ext>
            </a:extLst>
          </p:cNvPr>
          <p:cNvGrpSpPr/>
          <p:nvPr/>
        </p:nvGrpSpPr>
        <p:grpSpPr>
          <a:xfrm>
            <a:off x="1665602" y="543559"/>
            <a:ext cx="7442837" cy="6314441"/>
            <a:chOff x="1665602" y="543559"/>
            <a:chExt cx="7442837" cy="63144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F5B2D2-AB12-4764-BBD3-F79A37A36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2882" y="543559"/>
              <a:ext cx="3635557" cy="624840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4003BD-D215-499A-8EE5-750F5285F295}"/>
                </a:ext>
              </a:extLst>
            </p:cNvPr>
            <p:cNvSpPr/>
            <p:nvPr/>
          </p:nvSpPr>
          <p:spPr>
            <a:xfrm>
              <a:off x="1665602" y="6488668"/>
              <a:ext cx="40110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Figure</a:t>
              </a:r>
              <a:r>
                <a:rPr lang="en-US" dirty="0"/>
                <a:t> 1: Diagram of an autoencoder.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8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81" y="266696"/>
            <a:ext cx="8648438" cy="533395"/>
          </a:xfrm>
        </p:spPr>
        <p:txBody>
          <a:bodyPr/>
          <a:lstStyle/>
          <a:p>
            <a:r>
              <a:rPr lang="en-US" sz="3200" b="1" dirty="0">
                <a:solidFill>
                  <a:srgbClr val="09064E"/>
                </a:solidFill>
              </a:rPr>
              <a:t>… Autoencoders</a:t>
            </a:r>
            <a:endParaRPr lang="en-US" sz="3200" dirty="0">
              <a:solidFill>
                <a:srgbClr val="09064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" y="914400"/>
            <a:ext cx="8798859" cy="5807075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The network (Figure 1) is trained to find weights for the </a:t>
            </a:r>
            <a:r>
              <a:rPr lang="en-US" sz="2000" dirty="0">
                <a:solidFill>
                  <a:srgbClr val="262BF2"/>
                </a:solidFill>
              </a:rPr>
              <a:t>encoder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62BF2"/>
                </a:solidFill>
              </a:rPr>
              <a:t>decoder</a:t>
            </a:r>
            <a:r>
              <a:rPr lang="en-US" sz="2000" dirty="0"/>
              <a:t> that minimize the loss between the original input and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the reconstruction of the input after it has passed through the encoder and decoder.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The representation vector is a compression of the original image into a lower dimensional, latent space.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The idea is that by choosing any point in the latent space, we should be able to generate novel images by passing this point through the decoder, 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since the decoder has learned how to convert points in the latent space into viable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81" y="152403"/>
            <a:ext cx="8648438" cy="533395"/>
          </a:xfrm>
        </p:spPr>
        <p:txBody>
          <a:bodyPr/>
          <a:lstStyle/>
          <a:p>
            <a:r>
              <a:rPr lang="en-US" sz="3200" b="1" dirty="0">
                <a:solidFill>
                  <a:srgbClr val="09064E"/>
                </a:solidFill>
              </a:rPr>
              <a:t>… Autoencoders</a:t>
            </a:r>
            <a:endParaRPr lang="en-US" sz="3200" dirty="0">
              <a:solidFill>
                <a:srgbClr val="09064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" y="838200"/>
            <a:ext cx="8798859" cy="5883275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Autoencoders can also be used to clean noisy images, since the encoder learns that it is not useful to capture the position of the random noise inside the latent space.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For tasks such as this, a 2D latent space is probably too small to encode sufficient relevant information from the input.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However, as we shall see, increasing the dimensionality of the latent space quickly leads to problems if we want to use the autoencoder as a generative model.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Let us now build an autoencoder in </a:t>
            </a:r>
            <a:r>
              <a:rPr lang="en-US" sz="2000" dirty="0" err="1"/>
              <a:t>Keras</a:t>
            </a:r>
            <a:r>
              <a:rPr lang="en-US" sz="2000" dirty="0"/>
              <a:t>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62BF2"/>
                </a:solidFill>
              </a:rPr>
              <a:t>See exercise: </a:t>
            </a:r>
            <a:r>
              <a:rPr lang="en-US" sz="1800" dirty="0"/>
              <a:t>#1_autoencoder_train.ipynb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Analysis of the Autoencoder: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62BF2"/>
                </a:solidFill>
              </a:rPr>
              <a:t>See exercise: </a:t>
            </a:r>
            <a:r>
              <a:rPr lang="en-US" sz="1800" dirty="0"/>
              <a:t>#2_autoencoder_analysis.ipynb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81" y="152403"/>
            <a:ext cx="8648438" cy="533395"/>
          </a:xfrm>
        </p:spPr>
        <p:txBody>
          <a:bodyPr/>
          <a:lstStyle/>
          <a:p>
            <a:r>
              <a:rPr lang="en-US" sz="3200" b="1" dirty="0">
                <a:solidFill>
                  <a:srgbClr val="09064E"/>
                </a:solidFill>
              </a:rPr>
              <a:t>Building a Variational Autoencoder</a:t>
            </a:r>
            <a:endParaRPr lang="en-US" sz="3200" dirty="0">
              <a:solidFill>
                <a:srgbClr val="09064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" y="838200"/>
            <a:ext cx="8798859" cy="5883275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Let us now try to understand </a:t>
            </a:r>
            <a:r>
              <a:rPr lang="en-US" sz="2000" dirty="0">
                <a:solidFill>
                  <a:srgbClr val="262BF2"/>
                </a:solidFill>
              </a:rPr>
              <a:t>mathematically</a:t>
            </a:r>
            <a:r>
              <a:rPr lang="en-US" sz="2000" dirty="0"/>
              <a:t> what we need to do to our autoencoder to convert it into a variational autoencoder and thus make it a truly generative model.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There are actually only two parts that we need to change: 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262BF2"/>
                </a:solidFill>
              </a:rPr>
              <a:t>encoder</a:t>
            </a:r>
            <a:r>
              <a:rPr lang="en-US" sz="1800" dirty="0"/>
              <a:t> and 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262BF2"/>
                </a:solidFill>
              </a:rPr>
              <a:t>loss function</a:t>
            </a:r>
            <a:r>
              <a:rPr lang="en-US" sz="1800" dirty="0"/>
              <a:t>.</a:t>
            </a:r>
            <a:endParaRPr lang="en-US" sz="1600" dirty="0"/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81" y="-20316"/>
            <a:ext cx="8648438" cy="533395"/>
          </a:xfrm>
        </p:spPr>
        <p:txBody>
          <a:bodyPr/>
          <a:lstStyle/>
          <a:p>
            <a:r>
              <a:rPr lang="en-US" sz="2800" b="1" dirty="0">
                <a:solidFill>
                  <a:srgbClr val="09064E"/>
                </a:solidFill>
              </a:rPr>
              <a:t>… Building a Variational Autoencoder: </a:t>
            </a:r>
            <a:r>
              <a:rPr lang="en-US" sz="2800" b="1" dirty="0">
                <a:solidFill>
                  <a:srgbClr val="262BF2"/>
                </a:solidFill>
              </a:rPr>
              <a:t>Encoder</a:t>
            </a:r>
            <a:endParaRPr lang="en-US" sz="2800" dirty="0">
              <a:solidFill>
                <a:srgbClr val="262BF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" y="533395"/>
            <a:ext cx="8798859" cy="2362206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b="1" dirty="0"/>
              <a:t>The Encoder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 an autoencoder, each image is mapped directly to one point in the latent space.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 a variational autoencoder, each image is instead mapped to a multivariate normal distribution around a point in the latent space, as shown in </a:t>
            </a:r>
            <a:r>
              <a:rPr lang="en-US" sz="2000" dirty="0">
                <a:solidFill>
                  <a:srgbClr val="262BF2"/>
                </a:solidFill>
              </a:rPr>
              <a:t>Figure 11</a:t>
            </a:r>
            <a:r>
              <a:rPr lang="en-US" sz="2000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672AE9-2E3D-491D-90B1-1780D46E6573}"/>
              </a:ext>
            </a:extLst>
          </p:cNvPr>
          <p:cNvGrpSpPr/>
          <p:nvPr/>
        </p:nvGrpSpPr>
        <p:grpSpPr>
          <a:xfrm>
            <a:off x="152400" y="2667000"/>
            <a:ext cx="8819029" cy="4100831"/>
            <a:chOff x="152400" y="2667000"/>
            <a:chExt cx="8819029" cy="41008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84CB2E-2D14-431B-87AD-2CCA0FE5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334" y="2667000"/>
              <a:ext cx="8408095" cy="345388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A0D59A-CCCA-4CFC-935D-1455D852222D}"/>
                </a:ext>
              </a:extLst>
            </p:cNvPr>
            <p:cNvSpPr/>
            <p:nvPr/>
          </p:nvSpPr>
          <p:spPr>
            <a:xfrm>
              <a:off x="152400" y="6121500"/>
              <a:ext cx="87988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Figure 11</a:t>
              </a:r>
              <a:r>
                <a:rPr lang="en-US" dirty="0"/>
                <a:t>: The difference between the encoder in an autoencoder and a variational autoencoder.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96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81" y="252735"/>
            <a:ext cx="8648438" cy="533395"/>
          </a:xfrm>
        </p:spPr>
        <p:txBody>
          <a:bodyPr/>
          <a:lstStyle/>
          <a:p>
            <a:r>
              <a:rPr lang="en-US" sz="2800" b="1" dirty="0">
                <a:solidFill>
                  <a:srgbClr val="09064E"/>
                </a:solidFill>
              </a:rPr>
              <a:t>The Normal Distribution</a:t>
            </a:r>
            <a:endParaRPr lang="en-US" sz="2800" dirty="0">
              <a:solidFill>
                <a:srgbClr val="09064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2570" y="878206"/>
                <a:ext cx="8798859" cy="57511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normal distribution is a probability distribution characterized by a distinctive </a:t>
                </a:r>
                <a:r>
                  <a:rPr lang="en-US" i="1" dirty="0"/>
                  <a:t>bell curve </a:t>
                </a:r>
                <a:r>
                  <a:rPr lang="en-US" dirty="0"/>
                  <a:t>shape. </a:t>
                </a:r>
              </a:p>
              <a:p>
                <a:r>
                  <a:rPr lang="en-US" dirty="0"/>
                  <a:t>In one dimension, it is defined by two variables: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i="1" dirty="0"/>
                  <a:t>mean </a:t>
                </a:r>
                <a:r>
                  <a:rPr lang="en-US" dirty="0"/>
                  <a:t>(</a:t>
                </a:r>
                <a:r>
                  <a:rPr lang="en-US" i="1" dirty="0"/>
                  <a:t>μ</a:t>
                </a:r>
                <a:r>
                  <a:rPr lang="en-US" dirty="0"/>
                  <a:t>) and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i="1" dirty="0"/>
                  <a:t>variance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). </a:t>
                </a:r>
              </a:p>
              <a:p>
                <a:pPr lvl="2"/>
                <a:r>
                  <a:rPr lang="en-US" dirty="0"/>
                  <a:t>The </a:t>
                </a:r>
                <a:r>
                  <a:rPr lang="en-US" i="1" dirty="0"/>
                  <a:t>standard deviation </a:t>
                </a:r>
                <a:r>
                  <a:rPr lang="en-US" dirty="0"/>
                  <a:t>(</a:t>
                </a:r>
                <a:r>
                  <a:rPr lang="en-US" i="1" dirty="0"/>
                  <a:t>σ</a:t>
                </a:r>
                <a:r>
                  <a:rPr lang="en-US" dirty="0"/>
                  <a:t>) is the square root of the variance.</a:t>
                </a:r>
              </a:p>
              <a:p>
                <a:r>
                  <a:rPr lang="en-US" dirty="0"/>
                  <a:t>The probability density function of the normal distribution in one dimension is: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570" y="878206"/>
                <a:ext cx="8798859" cy="5751193"/>
              </a:xfrm>
              <a:blipFill>
                <a:blip r:embed="rId3"/>
                <a:stretch>
                  <a:fillRect l="-277" t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5E39C1D-9168-4EF8-8EF5-C610E9F18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00" y="4419600"/>
            <a:ext cx="3547568" cy="12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3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70" y="-13963"/>
            <a:ext cx="8648438" cy="533395"/>
          </a:xfrm>
        </p:spPr>
        <p:txBody>
          <a:bodyPr/>
          <a:lstStyle/>
          <a:p>
            <a:r>
              <a:rPr lang="en-US" sz="2800" b="1" dirty="0">
                <a:solidFill>
                  <a:srgbClr val="09064E"/>
                </a:solidFill>
              </a:rPr>
              <a:t>… The Normal Distribution</a:t>
            </a:r>
            <a:endParaRPr lang="en-US" sz="2800" dirty="0">
              <a:solidFill>
                <a:srgbClr val="09064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" y="533396"/>
            <a:ext cx="8798859" cy="1447801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Figure 12 </a:t>
            </a:r>
            <a:r>
              <a:rPr lang="en-US" sz="2000" dirty="0"/>
              <a:t>shows several normal distributions in one dimension, for different values of the mean and variance. </a:t>
            </a:r>
          </a:p>
          <a:p>
            <a:r>
              <a:rPr lang="en-US" sz="2000" dirty="0"/>
              <a:t>The red curve is the standard normal—the normal distribution with mean equal to 0 and variance equal to 1.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5E5177-F42F-45CF-82E9-934D87C47554}"/>
              </a:ext>
            </a:extLst>
          </p:cNvPr>
          <p:cNvGrpSpPr/>
          <p:nvPr/>
        </p:nvGrpSpPr>
        <p:grpSpPr>
          <a:xfrm>
            <a:off x="228300" y="2133600"/>
            <a:ext cx="8458499" cy="4454436"/>
            <a:chOff x="228300" y="2133600"/>
            <a:chExt cx="8458499" cy="44544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BA824C-3DA0-4FD5-8BE2-E9E2D096F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9781" y="2133600"/>
              <a:ext cx="6404435" cy="397192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BE978D-C4DB-468A-9F03-B5F83D0AAB2C}"/>
                </a:ext>
              </a:extLst>
            </p:cNvPr>
            <p:cNvSpPr/>
            <p:nvPr/>
          </p:nvSpPr>
          <p:spPr>
            <a:xfrm>
              <a:off x="228300" y="6218704"/>
              <a:ext cx="84584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Figure 12</a:t>
              </a:r>
              <a:r>
                <a:rPr lang="en-US" dirty="0"/>
                <a:t>: The normal distribution in one dimension.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0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70" y="-13963"/>
            <a:ext cx="8648438" cy="533395"/>
          </a:xfrm>
        </p:spPr>
        <p:txBody>
          <a:bodyPr/>
          <a:lstStyle/>
          <a:p>
            <a:r>
              <a:rPr lang="en-US" sz="2800" b="1" dirty="0">
                <a:solidFill>
                  <a:srgbClr val="09064E"/>
                </a:solidFill>
              </a:rPr>
              <a:t>… The Normal Distribution</a:t>
            </a:r>
            <a:endParaRPr lang="en-US" sz="2800" dirty="0">
              <a:solidFill>
                <a:srgbClr val="09064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1" y="533396"/>
            <a:ext cx="8648438" cy="6019800"/>
          </a:xfrm>
        </p:spPr>
        <p:txBody>
          <a:bodyPr>
            <a:normAutofit/>
          </a:bodyPr>
          <a:lstStyle/>
          <a:p>
            <a:r>
              <a:rPr lang="en-US" sz="2000" dirty="0"/>
              <a:t>We can sample a point </a:t>
            </a:r>
            <a:r>
              <a:rPr lang="en-US" sz="2000" dirty="0">
                <a:solidFill>
                  <a:srgbClr val="262BF2"/>
                </a:solidFill>
              </a:rPr>
              <a:t>z</a:t>
            </a:r>
            <a:r>
              <a:rPr lang="en-US" sz="2000" dirty="0"/>
              <a:t> from a normal distribution with mean </a:t>
            </a:r>
            <a:r>
              <a:rPr lang="en-US" sz="2000" dirty="0">
                <a:solidFill>
                  <a:srgbClr val="262BF2"/>
                </a:solidFill>
              </a:rPr>
              <a:t>μ</a:t>
            </a:r>
            <a:r>
              <a:rPr lang="en-US" sz="2000" dirty="0"/>
              <a:t> and standard deviation </a:t>
            </a:r>
            <a:r>
              <a:rPr lang="en-US" sz="2000" dirty="0">
                <a:solidFill>
                  <a:srgbClr val="262BF2"/>
                </a:solidFill>
              </a:rPr>
              <a:t>σ</a:t>
            </a:r>
            <a:r>
              <a:rPr lang="en-US" sz="2000" dirty="0"/>
              <a:t> using the following equation:</a:t>
            </a:r>
          </a:p>
          <a:p>
            <a:pPr lvl="1"/>
            <a:r>
              <a:rPr lang="en-US" sz="1800" dirty="0"/>
              <a:t>z = </a:t>
            </a:r>
            <a:r>
              <a:rPr lang="el-GR" sz="1800" dirty="0"/>
              <a:t>μ + σ</a:t>
            </a:r>
            <a:r>
              <a:rPr lang="en-US" sz="1800" dirty="0"/>
              <a:t> </a:t>
            </a:r>
            <a:r>
              <a:rPr lang="el-GR" sz="1800" i="1" dirty="0">
                <a:solidFill>
                  <a:srgbClr val="262BF2"/>
                </a:solidFill>
              </a:rPr>
              <a:t>ε</a:t>
            </a:r>
            <a:r>
              <a:rPr lang="en-US" sz="1800" dirty="0"/>
              <a:t>, </a:t>
            </a:r>
          </a:p>
          <a:p>
            <a:pPr marL="914400" lvl="2" indent="0">
              <a:buNone/>
            </a:pPr>
            <a:r>
              <a:rPr lang="en-US" sz="1600" dirty="0"/>
              <a:t>where</a:t>
            </a:r>
            <a:r>
              <a:rPr lang="en-US" sz="1600" i="1" dirty="0"/>
              <a:t> </a:t>
            </a:r>
            <a:r>
              <a:rPr lang="el-GR" sz="1600" i="1" dirty="0">
                <a:solidFill>
                  <a:srgbClr val="262BF2"/>
                </a:solidFill>
              </a:rPr>
              <a:t>ε</a:t>
            </a:r>
            <a:r>
              <a:rPr lang="en-US" sz="1600" i="1" dirty="0"/>
              <a:t> </a:t>
            </a:r>
            <a:r>
              <a:rPr lang="en-US" sz="1600" dirty="0"/>
              <a:t>is sampled from a standard normal distribution</a:t>
            </a:r>
          </a:p>
          <a:p>
            <a:pPr algn="just"/>
            <a:r>
              <a:rPr lang="en-US" sz="2000" dirty="0"/>
              <a:t>The concept of a normal distribution extends to more than one dimension—the probability density function for a general multivariate normal distribution in</a:t>
            </a:r>
            <a:r>
              <a:rPr lang="en-US" sz="2000" i="1" dirty="0">
                <a:solidFill>
                  <a:srgbClr val="262BF2"/>
                </a:solidFill>
              </a:rPr>
              <a:t> k </a:t>
            </a:r>
            <a:r>
              <a:rPr lang="en-US" sz="2000" dirty="0"/>
              <a:t>dimensions is as follows: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dirty="0"/>
              <a:t>In 2D, the mean vector </a:t>
            </a:r>
            <a:r>
              <a:rPr lang="en-US" i="1" dirty="0"/>
              <a:t>μ </a:t>
            </a:r>
            <a:r>
              <a:rPr lang="en-US" dirty="0"/>
              <a:t>and the symmetric covariance matrix </a:t>
            </a:r>
            <a:r>
              <a:rPr lang="en-US" i="1" dirty="0"/>
              <a:t>Σ </a:t>
            </a:r>
            <a:r>
              <a:rPr lang="en-US" dirty="0"/>
              <a:t>are defined as:</a:t>
            </a:r>
            <a:endParaRPr lang="en-US" sz="2000" dirty="0"/>
          </a:p>
          <a:p>
            <a:pPr algn="just"/>
            <a:endParaRPr lang="en-US" sz="2000" dirty="0"/>
          </a:p>
          <a:p>
            <a:pPr lvl="1" algn="just"/>
            <a:endParaRPr lang="en-US" sz="1800" dirty="0"/>
          </a:p>
          <a:p>
            <a:pPr marL="457200" lvl="1" indent="0" algn="just">
              <a:buNone/>
            </a:pPr>
            <a:r>
              <a:rPr lang="en-US" sz="1800" dirty="0"/>
              <a:t>where </a:t>
            </a:r>
            <a:r>
              <a:rPr lang="en-US" sz="1800" i="1" dirty="0">
                <a:solidFill>
                  <a:srgbClr val="262BF2"/>
                </a:solidFill>
              </a:rPr>
              <a:t>ρ</a:t>
            </a:r>
            <a:r>
              <a:rPr lang="en-US" sz="1800" dirty="0"/>
              <a:t> is the correlation between the two dimensions 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and 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DE513-F1CE-4BCA-AB62-2FB0DB81F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61360"/>
            <a:ext cx="4911002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4AADA7-4E0A-45E1-AC44-9BC83C715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861555"/>
            <a:ext cx="357774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ddl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92123</TotalTime>
  <Words>1714</Words>
  <Application>Microsoft Office PowerPoint</Application>
  <PresentationFormat>On-screen Show (4:3)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 Antiqua</vt:lpstr>
      <vt:lpstr>Book Antiqua (Headings)</vt:lpstr>
      <vt:lpstr>Calibri</vt:lpstr>
      <vt:lpstr>Cambria Math</vt:lpstr>
      <vt:lpstr>Comic Sans MS</vt:lpstr>
      <vt:lpstr>Wingdings</vt:lpstr>
      <vt:lpstr>Wingdings 2</vt:lpstr>
      <vt:lpstr>Saddle</vt:lpstr>
      <vt:lpstr> CSCI 6521 Advanced Machine Learning, I  Chapter 04: Applications of Variational Autoencoders</vt:lpstr>
      <vt:lpstr>Autoencoders</vt:lpstr>
      <vt:lpstr>… Autoencoders</vt:lpstr>
      <vt:lpstr>… Autoencoders</vt:lpstr>
      <vt:lpstr>Building a Variational Autoencoder</vt:lpstr>
      <vt:lpstr>… Building a Variational Autoencoder: Encoder</vt:lpstr>
      <vt:lpstr>The Normal Distribution</vt:lpstr>
      <vt:lpstr>… The Normal Distribution</vt:lpstr>
      <vt:lpstr>… The Normal Distribution</vt:lpstr>
      <vt:lpstr>… Building a Variational Autoencoder: Encoder</vt:lpstr>
      <vt:lpstr>… Building a Variational Autoencoder: Encoder</vt:lpstr>
      <vt:lpstr>… Building a Variational Autoencoder: Loss Function</vt:lpstr>
      <vt:lpstr>… Building a Variational Autoencoder: Loss Function</vt:lpstr>
      <vt:lpstr>… Building a Variational Autoencoder: Loss Function</vt:lpstr>
      <vt:lpstr>… Building a Variational Autoencoder: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4401: Principles of Operating Systems I</dc:title>
  <dc:creator/>
  <cp:lastModifiedBy>Md Tamjidul Hoque</cp:lastModifiedBy>
  <cp:revision>3223</cp:revision>
  <cp:lastPrinted>2020-02-05T15:47:49Z</cp:lastPrinted>
  <dcterms:created xsi:type="dcterms:W3CDTF">2010-11-05T16:55:14Z</dcterms:created>
  <dcterms:modified xsi:type="dcterms:W3CDTF">2021-02-17T01:29:12Z</dcterms:modified>
</cp:coreProperties>
</file>