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10"/>
  </p:notesMasterIdLst>
  <p:handoutMasterIdLst>
    <p:handoutMasterId r:id="rId11"/>
  </p:handoutMasterIdLst>
  <p:sldIdLst>
    <p:sldId id="467" r:id="rId2"/>
    <p:sldId id="716" r:id="rId3"/>
    <p:sldId id="717" r:id="rId4"/>
    <p:sldId id="718" r:id="rId5"/>
    <p:sldId id="719" r:id="rId6"/>
    <p:sldId id="720" r:id="rId7"/>
    <p:sldId id="721" r:id="rId8"/>
    <p:sldId id="722" r:id="rId9"/>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jidul Hoque" initials="TH" lastIdx="2" clrIdx="0">
    <p:extLst>
      <p:ext uri="{19B8F6BF-5375-455C-9EA6-DF929625EA0E}">
        <p15:presenceInfo xmlns:p15="http://schemas.microsoft.com/office/powerpoint/2012/main" userId="Tamjidul Hoqu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BF2"/>
    <a:srgbClr val="0616B2"/>
    <a:srgbClr val="B000B0"/>
    <a:srgbClr val="06274E"/>
    <a:srgbClr val="3D054F"/>
    <a:srgbClr val="030A51"/>
    <a:srgbClr val="090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35" autoAdjust="0"/>
    <p:restoredTop sz="87563" autoAdjust="0"/>
  </p:normalViewPr>
  <p:slideViewPr>
    <p:cSldViewPr snapToObjects="1">
      <p:cViewPr varScale="1">
        <p:scale>
          <a:sx n="75" d="100"/>
          <a:sy n="75" d="100"/>
        </p:scale>
        <p:origin x="1800" y="6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sz="quarter" idx="1"/>
          </p:nvPr>
        </p:nvSpPr>
        <p:spPr>
          <a:xfrm>
            <a:off x="3898101" y="1"/>
            <a:ext cx="2982119" cy="464820"/>
          </a:xfrm>
          <a:prstGeom prst="rect">
            <a:avLst/>
          </a:prstGeom>
        </p:spPr>
        <p:txBody>
          <a:bodyPr vert="horz" lIns="92435" tIns="46218" rIns="92435" bIns="46218" rtlCol="0"/>
          <a:lstStyle>
            <a:lvl1pPr algn="r">
              <a:defRPr sz="1300"/>
            </a:lvl1pPr>
          </a:lstStyle>
          <a:p>
            <a:fld id="{A27D5C4E-375C-0D45-BAC9-2C7D27476EBB}" type="datetimeFigureOut">
              <a:rPr lang="en-US" smtClean="0"/>
              <a:pPr/>
              <a:t>3/8/2023</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2435" tIns="46218" rIns="92435" bIns="46218" rtlCol="0" anchor="b"/>
          <a:lstStyle>
            <a:lvl1pPr algn="r">
              <a:defRPr sz="13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02:54:41.115"/>
    </inkml:context>
    <inkml:brush xml:id="br0">
      <inkml:brushProperty name="width" value="0.05" units="cm"/>
      <inkml:brushProperty name="height" value="0.05" units="cm"/>
      <inkml:brushProperty name="color" value="#5B2D90"/>
    </inkml:brush>
  </inkml:definitions>
  <inkml:trace contextRef="#ctx0" brushRef="#br0">125 1 1826,'0'0'1537,"0"0"-469,0 0 501,0 0-63,0 0-620,0 0-277,-23 10-668,1 2 743,17-9-1255,0-1 0,0 1 0,0-1 0,0 0 0,-1 0 1,1 0-1,-1-1 0,0 0 0,1 0 0,-1 0 0,0-1 1,-8 0-1,13 0 1142,1 0-59,0 0-165,0 0 54,0 0 143,0 0 38,0 0 112,0 0 326,0 0-161,7 0-277,1809-4-374,-1470 24-163,-2-1-10,-110-10-67,-47-6 72,-50-3-37,24 1 12,-88-1-318,-73 1 255,0-1 50,0 1-1,1-1 1,-1 1-1,0-1 1,0 1-1,1-1 0,-1 1 1,0-1-1,0 0 1,1 1-1,-1-1 1,1 0-1,-1 1 1,0-1-1,1 0 1,-1 1-1,1-1 1,-1 0-1,1 0 1,-1 1-1,0-1 1,1 0-1,-1 0 1,1 0-1,-1 0 1,1 0-1,0 1 1,-1-1-1,1 0 1,-1 0-1,1-1 1,0 1 30,-1 0 21,0 0 193,0 0 443,0 0 95,0 0 12,0 0-129,0 0-139,0 0-20,0 0-225,-3 0-315,-60 1-3006,8 2-1201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idx="1"/>
          </p:nvPr>
        </p:nvSpPr>
        <p:spPr>
          <a:xfrm>
            <a:off x="3898101" y="1"/>
            <a:ext cx="2982119" cy="464820"/>
          </a:xfrm>
          <a:prstGeom prst="rect">
            <a:avLst/>
          </a:prstGeom>
        </p:spPr>
        <p:txBody>
          <a:bodyPr vert="horz" lIns="92435" tIns="46218" rIns="92435" bIns="46218" rtlCol="0"/>
          <a:lstStyle>
            <a:lvl1pPr algn="r">
              <a:defRPr sz="1300"/>
            </a:lvl1pPr>
          </a:lstStyle>
          <a:p>
            <a:fld id="{EA472CC8-96E2-DA4F-AF59-3658B4DBAA3C}" type="datetimeFigureOut">
              <a:rPr lang="en-US" smtClean="0"/>
              <a:pPr/>
              <a:t>3/8/2023</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435" tIns="46218" rIns="92435" bIns="46218"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435" tIns="46218" rIns="92435" bIns="462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5" tIns="46218" rIns="92435" bIns="46218" rtlCol="0" anchor="b"/>
          <a:lstStyle>
            <a:lvl1pPr algn="r">
              <a:defRPr sz="13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Reference</a:t>
            </a:r>
            <a:r>
              <a:rPr lang="en-US" sz="1200" kern="1200" dirty="0">
                <a:solidFill>
                  <a:schemeClr val="tx1"/>
                </a:solidFill>
                <a:effectLst/>
                <a:latin typeface="+mn-lt"/>
                <a:ea typeface="+mn-ea"/>
                <a:cs typeface="+mn-cs"/>
              </a:rPr>
              <a:t>: Generative Deep Learning: Teaching Machines to Paint, Write, Compose, and Play, by David Foster.</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259966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b="0" i="0" u="none" strike="noStrike" kern="1200" baseline="0" dirty="0">
                <a:solidFill>
                  <a:schemeClr val="tx1"/>
                </a:solidFill>
                <a:latin typeface="+mn-lt"/>
                <a:ea typeface="+mn-ea"/>
                <a:cs typeface="+mn-cs"/>
              </a:rPr>
              <a:t>Jun-Yan Zhu et al., “Unpaired Image-to-Image Translation Using Cycle-Consistent Adversarial Networks,” 30 March 2017, </a:t>
            </a:r>
            <a:r>
              <a:rPr lang="en-US" sz="1200" b="0" i="1" u="none" strike="noStrike" kern="1200" baseline="0" dirty="0">
                <a:solidFill>
                  <a:schemeClr val="tx1"/>
                </a:solidFill>
                <a:latin typeface="+mn-lt"/>
                <a:ea typeface="+mn-ea"/>
                <a:cs typeface="+mn-cs"/>
              </a:rPr>
              <a:t>https://arxiv.org/pdf/1703.10593.pdf </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406481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108676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84637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sz="1200" b="0" i="0" u="none" strike="noStrike" kern="1200" baseline="0" dirty="0">
                <a:solidFill>
                  <a:schemeClr val="tx1"/>
                </a:solidFill>
                <a:latin typeface="+mn-lt"/>
                <a:ea typeface="+mn-ea"/>
                <a:cs typeface="+mn-cs"/>
              </a:rPr>
              <a:t>Jun-Yan Zhu et al., “Unpaired Image-to-Image Translation Using Cycle-Consistent Adversarial Networks,” 30 March 2017, </a:t>
            </a:r>
            <a:r>
              <a:rPr lang="en-US" sz="1200" b="0" i="1" u="none" strike="noStrike" kern="1200" baseline="0" dirty="0">
                <a:solidFill>
                  <a:schemeClr val="tx1"/>
                </a:solidFill>
                <a:latin typeface="+mn-lt"/>
                <a:ea typeface="+mn-ea"/>
                <a:cs typeface="+mn-cs"/>
              </a:rPr>
              <a:t>https://arxiv.org/pdf/1703.10593</a:t>
            </a:r>
            <a:r>
              <a:rPr lang="en-US" sz="1200" b="0"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Paper #2</a:t>
            </a:r>
            <a:r>
              <a:rPr lang="en-US" sz="1200" b="0" i="0" u="none" strike="noStrike" kern="1200" baseline="0" dirty="0">
                <a:solidFill>
                  <a:schemeClr val="tx1"/>
                </a:solidFill>
                <a:latin typeface="+mn-lt"/>
                <a:ea typeface="+mn-ea"/>
                <a:cs typeface="+mn-cs"/>
              </a:rPr>
              <a:t>: Phillip Isola et al., “Image-to-Image Translation with Conditional Adversarial Networks,” 2016, </a:t>
            </a:r>
            <a:r>
              <a:rPr lang="en-US" sz="1200" b="0" i="1" u="none" strike="noStrike" kern="1200" baseline="0" dirty="0">
                <a:solidFill>
                  <a:schemeClr val="tx1"/>
                </a:solidFill>
                <a:latin typeface="+mn-lt"/>
                <a:ea typeface="+mn-ea"/>
                <a:cs typeface="+mn-cs"/>
              </a:rPr>
              <a:t>https://arxiv.org/abs/1611.07004</a:t>
            </a:r>
            <a:r>
              <a:rPr lang="en-US" sz="1200" b="0" i="0" u="none" strike="noStrike" kern="1200" baseline="0" dirty="0">
                <a:solidFill>
                  <a:schemeClr val="tx1"/>
                </a:solidFill>
                <a:latin typeface="+mn-lt"/>
                <a:ea typeface="+mn-ea"/>
                <a:cs typeface="+mn-cs"/>
              </a:rPr>
              <a:t>.</a:t>
            </a:r>
          </a:p>
          <a:p>
            <a:r>
              <a:rPr lang="en-US" sz="1200" b="1" i="0" u="none" strike="noStrike" kern="1200" baseline="0" dirty="0" err="1">
                <a:solidFill>
                  <a:schemeClr val="tx1"/>
                </a:solidFill>
                <a:latin typeface="+mn-lt"/>
                <a:ea typeface="+mn-ea"/>
                <a:cs typeface="+mn-cs"/>
              </a:rPr>
              <a:t>CycleGAN</a:t>
            </a:r>
            <a:r>
              <a:rPr lang="en-US" sz="1200" b="1" i="0" u="none" strike="noStrike" kern="1200" baseline="0" dirty="0">
                <a:solidFill>
                  <a:schemeClr val="tx1"/>
                </a:solidFill>
                <a:latin typeface="+mn-lt"/>
                <a:ea typeface="+mn-ea"/>
                <a:cs typeface="+mn-cs"/>
              </a:rPr>
              <a:t> – </a:t>
            </a:r>
            <a:r>
              <a:rPr lang="en-US" sz="1200" b="0" i="0" u="none" strike="noStrike" kern="1200" baseline="0" dirty="0">
                <a:solidFill>
                  <a:schemeClr val="tx1"/>
                </a:solidFill>
                <a:latin typeface="+mn-lt"/>
                <a:ea typeface="+mn-ea"/>
                <a:cs typeface="+mn-cs"/>
              </a:rPr>
              <a:t>see more here: https://junyanz.github.io/CycleGAN/ </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243114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95233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152633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3/8/2023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3/8/2023</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3/8/2023</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3/8/2023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42"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6132294"/>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
        <p:nvSpPr>
          <p:cNvPr id="6" name="Title 5">
            <a:extLst>
              <a:ext uri="{FF2B5EF4-FFF2-40B4-BE49-F238E27FC236}">
                <a16:creationId xmlns:a16="http://schemas.microsoft.com/office/drawing/2014/main" id="{5867BF8F-E46E-4E87-B926-4722FD3E7ABB}"/>
              </a:ext>
            </a:extLst>
          </p:cNvPr>
          <p:cNvSpPr>
            <a:spLocks noGrp="1"/>
          </p:cNvSpPr>
          <p:nvPr>
            <p:ph type="ctrTitle"/>
          </p:nvPr>
        </p:nvSpPr>
        <p:spPr>
          <a:xfrm>
            <a:off x="290114" y="914400"/>
            <a:ext cx="8763000" cy="4381500"/>
          </a:xfrm>
        </p:spPr>
        <p:txBody>
          <a:bodyPr>
            <a:normAutofit/>
          </a:bodyPr>
          <a:lstStyle/>
          <a:p>
            <a:br>
              <a:rPr lang="en-US" dirty="0"/>
            </a:br>
            <a:r>
              <a:rPr lang="en-US"/>
              <a:t>CSCI 6521</a:t>
            </a:r>
            <a:br>
              <a:rPr lang="en-US" dirty="0"/>
            </a:br>
            <a:r>
              <a:rPr lang="en-US" sz="4800" dirty="0"/>
              <a:t>Advanced Machine Learning I</a:t>
            </a:r>
            <a:br>
              <a:rPr lang="en-US" sz="4800" dirty="0"/>
            </a:br>
            <a:br>
              <a:rPr lang="en-US" sz="4800" dirty="0"/>
            </a:br>
            <a:r>
              <a:rPr lang="en-US" dirty="0">
                <a:solidFill>
                  <a:srgbClr val="002060"/>
                </a:solidFill>
              </a:rPr>
              <a:t>Chapter 05</a:t>
            </a:r>
            <a:r>
              <a:rPr lang="en-US" dirty="0"/>
              <a:t>: </a:t>
            </a:r>
            <a:r>
              <a:rPr lang="en-US" sz="4400" b="1" dirty="0"/>
              <a:t>Paint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36525"/>
            <a:ext cx="8648438" cy="533395"/>
          </a:xfrm>
        </p:spPr>
        <p:txBody>
          <a:bodyPr/>
          <a:lstStyle/>
          <a:p>
            <a:r>
              <a:rPr lang="en-US" sz="3200" b="1" dirty="0">
                <a:solidFill>
                  <a:srgbClr val="09064E"/>
                </a:solidFill>
              </a:rPr>
              <a:t>Paint</a:t>
            </a:r>
            <a:endParaRPr lang="en-US" sz="3200" dirty="0">
              <a:solidFill>
                <a:srgbClr val="09064E"/>
              </a:solidFill>
            </a:endParaRPr>
          </a:p>
        </p:txBody>
      </p:sp>
      <p:sp>
        <p:nvSpPr>
          <p:cNvPr id="3" name="Content Placeholder 2"/>
          <p:cNvSpPr>
            <a:spLocks noGrp="1"/>
          </p:cNvSpPr>
          <p:nvPr>
            <p:ph idx="1"/>
          </p:nvPr>
        </p:nvSpPr>
        <p:spPr>
          <a:xfrm>
            <a:off x="172570" y="806444"/>
            <a:ext cx="8798859" cy="5915031"/>
          </a:xfrm>
        </p:spPr>
        <p:txBody>
          <a:bodyPr>
            <a:normAutofit/>
          </a:bodyPr>
          <a:lstStyle/>
          <a:p>
            <a:pPr algn="just">
              <a:spcBef>
                <a:spcPts val="1200"/>
              </a:spcBef>
              <a:spcAft>
                <a:spcPts val="600"/>
              </a:spcAft>
              <a:buFont typeface="Wingdings" panose="05000000000000000000" pitchFamily="2" charset="2"/>
              <a:buChar char="Ø"/>
            </a:pPr>
            <a:r>
              <a:rPr lang="en-US" sz="2000" dirty="0"/>
              <a:t>VAEs and GANs are able to learn a mapping between an underlying </a:t>
            </a:r>
            <a:r>
              <a:rPr lang="en-US" sz="2000" dirty="0">
                <a:solidFill>
                  <a:srgbClr val="262BF2"/>
                </a:solidFill>
              </a:rPr>
              <a:t>latent space</a:t>
            </a:r>
            <a:r>
              <a:rPr lang="en-US" sz="2000" dirty="0"/>
              <a:t> and the original </a:t>
            </a:r>
            <a:r>
              <a:rPr lang="en-US" sz="2000" dirty="0">
                <a:solidFill>
                  <a:srgbClr val="262BF2"/>
                </a:solidFill>
              </a:rPr>
              <a:t>pixel space</a:t>
            </a:r>
            <a:r>
              <a:rPr lang="en-US" sz="2000" dirty="0"/>
              <a:t>. </a:t>
            </a:r>
          </a:p>
          <a:p>
            <a:pPr algn="just">
              <a:spcBef>
                <a:spcPts val="1200"/>
              </a:spcBef>
              <a:spcAft>
                <a:spcPts val="600"/>
              </a:spcAft>
              <a:buFont typeface="Wingdings" panose="05000000000000000000" pitchFamily="2" charset="2"/>
              <a:buChar char="Ø"/>
            </a:pPr>
            <a:r>
              <a:rPr lang="en-US" sz="2000" dirty="0"/>
              <a:t>By sampling from a distribution in the </a:t>
            </a:r>
            <a:r>
              <a:rPr lang="en-US" sz="2000" dirty="0">
                <a:solidFill>
                  <a:srgbClr val="262BF2"/>
                </a:solidFill>
              </a:rPr>
              <a:t>latent space</a:t>
            </a:r>
            <a:r>
              <a:rPr lang="en-US" sz="2000" dirty="0"/>
              <a:t>, we can use the generative model to map this vector to a novel image in the pixel space.</a:t>
            </a:r>
          </a:p>
          <a:p>
            <a:pPr marL="0" indent="0" algn="just">
              <a:spcBef>
                <a:spcPts val="1200"/>
              </a:spcBef>
              <a:spcAft>
                <a:spcPts val="600"/>
              </a:spcAft>
              <a:buNone/>
            </a:pPr>
            <a:r>
              <a:rPr lang="en-US" sz="1800" dirty="0"/>
              <a:t>A different application of generative models is in the field of </a:t>
            </a:r>
            <a:r>
              <a:rPr lang="en-US" sz="1800" i="1" dirty="0">
                <a:solidFill>
                  <a:srgbClr val="262BF2"/>
                </a:solidFill>
              </a:rPr>
              <a:t>style transfer</a:t>
            </a:r>
            <a:r>
              <a:rPr lang="en-US" sz="1800" dirty="0"/>
              <a:t>: </a:t>
            </a:r>
          </a:p>
          <a:p>
            <a:pPr algn="just">
              <a:spcBef>
                <a:spcPts val="1200"/>
              </a:spcBef>
              <a:spcAft>
                <a:spcPts val="600"/>
              </a:spcAft>
              <a:buFont typeface="Wingdings" panose="05000000000000000000" pitchFamily="2" charset="2"/>
              <a:buChar char="Ø"/>
            </a:pPr>
            <a:r>
              <a:rPr lang="en-US" sz="1800" dirty="0"/>
              <a:t>Here, our aim is to build a model that can transform an input base image in order to give the impression that it comes from the same collection as a given set of </a:t>
            </a:r>
            <a:r>
              <a:rPr lang="en-US" sz="1800" dirty="0">
                <a:solidFill>
                  <a:srgbClr val="262BF2"/>
                </a:solidFill>
              </a:rPr>
              <a:t>style images</a:t>
            </a:r>
            <a:r>
              <a:rPr lang="en-US" sz="1800" dirty="0"/>
              <a:t>. </a:t>
            </a:r>
          </a:p>
          <a:p>
            <a:pPr algn="just">
              <a:spcBef>
                <a:spcPts val="1200"/>
              </a:spcBef>
              <a:spcAft>
                <a:spcPts val="600"/>
              </a:spcAft>
              <a:buFont typeface="Wingdings" panose="05000000000000000000" pitchFamily="2" charset="2"/>
              <a:buChar char="Ø"/>
            </a:pPr>
            <a:r>
              <a:rPr lang="en-US" sz="1800" dirty="0"/>
              <a:t>This technique has clear commercial applications, </a:t>
            </a:r>
          </a:p>
          <a:p>
            <a:pPr algn="just">
              <a:spcBef>
                <a:spcPts val="1200"/>
              </a:spcBef>
              <a:spcAft>
                <a:spcPts val="600"/>
              </a:spcAft>
              <a:buFont typeface="Wingdings" panose="05000000000000000000" pitchFamily="2" charset="2"/>
              <a:buChar char="Ø"/>
            </a:pPr>
            <a:r>
              <a:rPr lang="en-US" sz="1800" dirty="0"/>
              <a:t>and is now being used in computer graphics software, computer game design, and mobile phone applications. </a:t>
            </a:r>
          </a:p>
          <a:p>
            <a:pPr algn="just">
              <a:spcBef>
                <a:spcPts val="1200"/>
              </a:spcBef>
              <a:spcAft>
                <a:spcPts val="600"/>
              </a:spcAft>
              <a:buFont typeface="Wingdings" panose="05000000000000000000" pitchFamily="2" charset="2"/>
              <a:buChar char="Ø"/>
            </a:pPr>
            <a:r>
              <a:rPr lang="en-US" sz="1800" dirty="0"/>
              <a:t>Some examples of this are shown in </a:t>
            </a:r>
            <a:r>
              <a:rPr lang="en-US" sz="1800" dirty="0">
                <a:solidFill>
                  <a:srgbClr val="262BF2"/>
                </a:solidFill>
              </a:rPr>
              <a:t>Figure 1</a:t>
            </a:r>
            <a:r>
              <a:rPr lang="en-US" sz="1800" dirty="0"/>
              <a:t> (see next slide).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AFE23803-A67E-4129-8B96-81748F7F9965}"/>
                  </a:ext>
                </a:extLst>
              </p14:cNvPr>
              <p14:cNvContentPartPr/>
              <p14:nvPr/>
            </p14:nvContentPartPr>
            <p14:xfrm>
              <a:off x="6412200" y="2855720"/>
              <a:ext cx="1195200" cy="37440"/>
            </p14:xfrm>
          </p:contentPart>
        </mc:Choice>
        <mc:Fallback xmlns="">
          <p:pic>
            <p:nvPicPr>
              <p:cNvPr id="25" name="Ink 24">
                <a:extLst>
                  <a:ext uri="{FF2B5EF4-FFF2-40B4-BE49-F238E27FC236}">
                    <a16:creationId xmlns:a16="http://schemas.microsoft.com/office/drawing/2014/main" id="{AFE23803-A67E-4129-8B96-81748F7F9965}"/>
                  </a:ext>
                </a:extLst>
              </p:cNvPr>
              <p:cNvPicPr/>
              <p:nvPr/>
            </p:nvPicPr>
            <p:blipFill>
              <a:blip r:embed="rId42"/>
              <a:stretch>
                <a:fillRect/>
              </a:stretch>
            </p:blipFill>
            <p:spPr>
              <a:xfrm>
                <a:off x="6403200" y="2847080"/>
                <a:ext cx="1212840" cy="55080"/>
              </a:xfrm>
              <a:prstGeom prst="rect">
                <a:avLst/>
              </a:prstGeom>
            </p:spPr>
          </p:pic>
        </mc:Fallback>
      </mc:AlternateContent>
    </p:spTree>
    <p:extLst>
      <p:ext uri="{BB962C8B-B14F-4D97-AF65-F5344CB8AC3E}">
        <p14:creationId xmlns:p14="http://schemas.microsoft.com/office/powerpoint/2010/main" val="34464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36525"/>
            <a:ext cx="8648438" cy="533395"/>
          </a:xfrm>
        </p:spPr>
        <p:txBody>
          <a:bodyPr/>
          <a:lstStyle/>
          <a:p>
            <a:r>
              <a:rPr lang="en-US" sz="3200" b="1" dirty="0">
                <a:solidFill>
                  <a:srgbClr val="09064E"/>
                </a:solidFill>
              </a:rPr>
              <a:t>… Paint</a:t>
            </a:r>
            <a:endParaRPr lang="en-US" sz="32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E10E48FD-767B-4C52-9462-1978AF710DAA}"/>
              </a:ext>
            </a:extLst>
          </p:cNvPr>
          <p:cNvPicPr>
            <a:picLocks noChangeAspect="1"/>
          </p:cNvPicPr>
          <p:nvPr/>
        </p:nvPicPr>
        <p:blipFill>
          <a:blip r:embed="rId3"/>
          <a:stretch>
            <a:fillRect/>
          </a:stretch>
        </p:blipFill>
        <p:spPr>
          <a:xfrm>
            <a:off x="99650" y="1021706"/>
            <a:ext cx="8968147" cy="4046093"/>
          </a:xfrm>
          <a:prstGeom prst="rect">
            <a:avLst/>
          </a:prstGeom>
        </p:spPr>
      </p:pic>
      <p:sp>
        <p:nvSpPr>
          <p:cNvPr id="9" name="Rectangle 8">
            <a:extLst>
              <a:ext uri="{FF2B5EF4-FFF2-40B4-BE49-F238E27FC236}">
                <a16:creationId xmlns:a16="http://schemas.microsoft.com/office/drawing/2014/main" id="{5018AD6E-6AE5-42AB-A2A5-9CCDDA2AAA34}"/>
              </a:ext>
            </a:extLst>
          </p:cNvPr>
          <p:cNvSpPr/>
          <p:nvPr/>
        </p:nvSpPr>
        <p:spPr>
          <a:xfrm>
            <a:off x="99650" y="5234919"/>
            <a:ext cx="3701654" cy="369332"/>
          </a:xfrm>
          <a:prstGeom prst="rect">
            <a:avLst/>
          </a:prstGeom>
        </p:spPr>
        <p:txBody>
          <a:bodyPr wrap="none">
            <a:spAutoFit/>
          </a:bodyPr>
          <a:lstStyle/>
          <a:p>
            <a:r>
              <a:rPr lang="en-US" b="1" dirty="0"/>
              <a:t>Figure 1</a:t>
            </a:r>
            <a:r>
              <a:rPr lang="en-US" dirty="0"/>
              <a:t>: Style transfer examples</a:t>
            </a:r>
            <a:r>
              <a:rPr lang="en-US" baseline="30000" dirty="0"/>
              <a:t>†</a:t>
            </a:r>
            <a:r>
              <a:rPr lang="en-US" dirty="0"/>
              <a:t>.</a:t>
            </a:r>
          </a:p>
        </p:txBody>
      </p:sp>
    </p:spTree>
    <p:extLst>
      <p:ext uri="{BB962C8B-B14F-4D97-AF65-F5344CB8AC3E}">
        <p14:creationId xmlns:p14="http://schemas.microsoft.com/office/powerpoint/2010/main" val="103861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24765"/>
            <a:ext cx="8648438" cy="533395"/>
          </a:xfrm>
        </p:spPr>
        <p:txBody>
          <a:bodyPr/>
          <a:lstStyle/>
          <a:p>
            <a:r>
              <a:rPr lang="en-US" sz="3200" b="1" dirty="0">
                <a:solidFill>
                  <a:srgbClr val="09064E"/>
                </a:solidFill>
              </a:rPr>
              <a:t>… Paint</a:t>
            </a:r>
            <a:endParaRPr lang="en-US" sz="3200" dirty="0">
              <a:solidFill>
                <a:srgbClr val="09064E"/>
              </a:solidFill>
            </a:endParaRPr>
          </a:p>
        </p:txBody>
      </p:sp>
      <p:sp>
        <p:nvSpPr>
          <p:cNvPr id="3" name="Content Placeholder 2"/>
          <p:cNvSpPr>
            <a:spLocks noGrp="1"/>
          </p:cNvSpPr>
          <p:nvPr>
            <p:ph idx="1"/>
          </p:nvPr>
        </p:nvSpPr>
        <p:spPr>
          <a:xfrm>
            <a:off x="172570" y="558160"/>
            <a:ext cx="8798859" cy="6163315"/>
          </a:xfrm>
        </p:spPr>
        <p:txBody>
          <a:bodyPr>
            <a:normAutofit/>
          </a:bodyPr>
          <a:lstStyle/>
          <a:p>
            <a:pPr algn="just">
              <a:spcBef>
                <a:spcPts val="1200"/>
              </a:spcBef>
              <a:spcAft>
                <a:spcPts val="600"/>
              </a:spcAft>
              <a:buFont typeface="Wingdings" panose="05000000000000000000" pitchFamily="2" charset="2"/>
              <a:buChar char="Ø"/>
            </a:pPr>
            <a:r>
              <a:rPr lang="en-US" sz="2000" dirty="0"/>
              <a:t>With style transfer, our aim isn’t to model the underlying distribution of the style images, </a:t>
            </a:r>
          </a:p>
          <a:p>
            <a:pPr algn="just">
              <a:spcBef>
                <a:spcPts val="1200"/>
              </a:spcBef>
              <a:spcAft>
                <a:spcPts val="600"/>
              </a:spcAft>
              <a:buFont typeface="Wingdings" panose="05000000000000000000" pitchFamily="2" charset="2"/>
              <a:buChar char="Ø"/>
            </a:pPr>
            <a:r>
              <a:rPr lang="en-US" sz="2000" dirty="0"/>
              <a:t>but instead to extract only the </a:t>
            </a:r>
            <a:r>
              <a:rPr lang="en-US" sz="2000" dirty="0">
                <a:solidFill>
                  <a:srgbClr val="262BF2"/>
                </a:solidFill>
              </a:rPr>
              <a:t>stylistic components </a:t>
            </a:r>
            <a:r>
              <a:rPr lang="en-US" sz="2000" dirty="0"/>
              <a:t>from these images and embed these into the base image. </a:t>
            </a:r>
          </a:p>
          <a:p>
            <a:pPr algn="just">
              <a:spcBef>
                <a:spcPts val="1200"/>
              </a:spcBef>
              <a:spcAft>
                <a:spcPts val="600"/>
              </a:spcAft>
              <a:buFont typeface="Wingdings" panose="05000000000000000000" pitchFamily="2" charset="2"/>
              <a:buChar char="Ø"/>
            </a:pPr>
            <a:r>
              <a:rPr lang="en-US" sz="2000" dirty="0"/>
              <a:t>We </a:t>
            </a:r>
            <a:r>
              <a:rPr lang="en-US" sz="2000" dirty="0">
                <a:solidFill>
                  <a:srgbClr val="262BF2"/>
                </a:solidFill>
              </a:rPr>
              <a:t>clearly cannot just </a:t>
            </a:r>
            <a:r>
              <a:rPr lang="en-US" sz="2000" dirty="0">
                <a:solidFill>
                  <a:srgbClr val="C00000"/>
                </a:solidFill>
              </a:rPr>
              <a:t>merge</a:t>
            </a:r>
            <a:r>
              <a:rPr lang="en-US" sz="2000" dirty="0">
                <a:solidFill>
                  <a:srgbClr val="262BF2"/>
                </a:solidFill>
              </a:rPr>
              <a:t> the style images </a:t>
            </a:r>
            <a:r>
              <a:rPr lang="en-US" sz="2000" dirty="0"/>
              <a:t>with the base image through interpolation, </a:t>
            </a:r>
          </a:p>
          <a:p>
            <a:pPr algn="just">
              <a:spcBef>
                <a:spcPts val="1200"/>
              </a:spcBef>
              <a:spcAft>
                <a:spcPts val="600"/>
              </a:spcAft>
              <a:buFont typeface="Wingdings" panose="05000000000000000000" pitchFamily="2" charset="2"/>
              <a:buChar char="Ø"/>
            </a:pPr>
            <a:r>
              <a:rPr lang="en-US" sz="2000" dirty="0"/>
              <a:t>as the content of the style images </a:t>
            </a:r>
            <a:r>
              <a:rPr lang="en-US" sz="2000" dirty="0">
                <a:solidFill>
                  <a:srgbClr val="C00000"/>
                </a:solidFill>
              </a:rPr>
              <a:t>would show through and the colors would become muddy and blurred</a:t>
            </a:r>
            <a:r>
              <a:rPr lang="en-US" sz="2000" dirty="0"/>
              <a:t>. </a:t>
            </a:r>
          </a:p>
          <a:p>
            <a:pPr algn="just">
              <a:spcBef>
                <a:spcPts val="1200"/>
              </a:spcBef>
              <a:spcAft>
                <a:spcPts val="600"/>
              </a:spcAft>
              <a:buFont typeface="Wingdings" panose="05000000000000000000" pitchFamily="2" charset="2"/>
              <a:buChar char="Ø"/>
            </a:pPr>
            <a:r>
              <a:rPr lang="en-US" sz="2000" dirty="0"/>
              <a:t>Moreover, it may be the style image set as a whole rather than one single image that captures the artist’s style, </a:t>
            </a:r>
          </a:p>
          <a:p>
            <a:pPr lvl="1" algn="just">
              <a:spcBef>
                <a:spcPts val="1200"/>
              </a:spcBef>
              <a:spcAft>
                <a:spcPts val="600"/>
              </a:spcAft>
              <a:buFont typeface="Wingdings" panose="05000000000000000000" pitchFamily="2" charset="2"/>
              <a:buChar char="Ø"/>
            </a:pPr>
            <a:r>
              <a:rPr lang="en-US" sz="1800" dirty="0"/>
              <a:t>so, we need to find a way to allow the model to learn about style across a whole collection of images. </a:t>
            </a:r>
          </a:p>
          <a:p>
            <a:pPr algn="just">
              <a:spcBef>
                <a:spcPts val="1200"/>
              </a:spcBef>
              <a:spcAft>
                <a:spcPts val="600"/>
              </a:spcAft>
              <a:buFont typeface="Wingdings" panose="05000000000000000000" pitchFamily="2" charset="2"/>
              <a:buChar char="Ø"/>
            </a:pPr>
            <a:r>
              <a:rPr lang="en-US" sz="2000" dirty="0"/>
              <a:t>We want to give the impression that </a:t>
            </a:r>
            <a:r>
              <a:rPr lang="en-US" sz="2000" dirty="0">
                <a:solidFill>
                  <a:srgbClr val="262BF2"/>
                </a:solidFill>
              </a:rPr>
              <a:t>the artist has used the base image as a guide to produce an original piece of artwork</a:t>
            </a:r>
            <a:r>
              <a:rPr lang="en-US" sz="2000" dirty="0"/>
              <a:t>, complete with the same stylistic flair as other works in their collection.</a:t>
            </a:r>
            <a:endParaRPr lang="en-US" sz="18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9471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24765"/>
            <a:ext cx="8648438" cy="533395"/>
          </a:xfrm>
        </p:spPr>
        <p:txBody>
          <a:bodyPr/>
          <a:lstStyle/>
          <a:p>
            <a:r>
              <a:rPr lang="en-US" sz="3200" b="1" dirty="0">
                <a:solidFill>
                  <a:srgbClr val="09064E"/>
                </a:solidFill>
              </a:rPr>
              <a:t>… Paint</a:t>
            </a:r>
            <a:endParaRPr lang="en-US" sz="3200" dirty="0">
              <a:solidFill>
                <a:srgbClr val="09064E"/>
              </a:solidFill>
            </a:endParaRPr>
          </a:p>
        </p:txBody>
      </p:sp>
      <p:sp>
        <p:nvSpPr>
          <p:cNvPr id="3" name="Content Placeholder 2"/>
          <p:cNvSpPr>
            <a:spLocks noGrp="1"/>
          </p:cNvSpPr>
          <p:nvPr>
            <p:ph idx="1"/>
          </p:nvPr>
        </p:nvSpPr>
        <p:spPr>
          <a:xfrm>
            <a:off x="172570" y="558160"/>
            <a:ext cx="8798859" cy="6163315"/>
          </a:xfrm>
        </p:spPr>
        <p:txBody>
          <a:bodyPr>
            <a:normAutofit/>
          </a:bodyPr>
          <a:lstStyle/>
          <a:p>
            <a:pPr algn="just">
              <a:spcBef>
                <a:spcPts val="1200"/>
              </a:spcBef>
              <a:spcAft>
                <a:spcPts val="600"/>
              </a:spcAft>
              <a:buFont typeface="Wingdings" panose="05000000000000000000" pitchFamily="2" charset="2"/>
              <a:buChar char="Ø"/>
            </a:pPr>
            <a:r>
              <a:rPr lang="en-US" sz="2000" dirty="0"/>
              <a:t>We will learn how to build </a:t>
            </a:r>
            <a:r>
              <a:rPr lang="en-US" sz="2000" dirty="0">
                <a:solidFill>
                  <a:srgbClr val="262BF2"/>
                </a:solidFill>
              </a:rPr>
              <a:t>two different kinds of style transfer </a:t>
            </a:r>
            <a:r>
              <a:rPr lang="en-US" sz="2000" dirty="0"/>
              <a:t>model</a:t>
            </a:r>
          </a:p>
          <a:p>
            <a:pPr lvl="1" algn="just">
              <a:spcBef>
                <a:spcPts val="1200"/>
              </a:spcBef>
              <a:spcAft>
                <a:spcPts val="600"/>
              </a:spcAft>
              <a:buFont typeface="Wingdings" panose="05000000000000000000" pitchFamily="2" charset="2"/>
              <a:buChar char="Ø"/>
            </a:pPr>
            <a:r>
              <a:rPr lang="en-US" sz="1800" dirty="0" err="1"/>
              <a:t>CycleGAN</a:t>
            </a:r>
            <a:r>
              <a:rPr lang="en-US" sz="1800" dirty="0"/>
              <a:t> and </a:t>
            </a:r>
          </a:p>
          <a:p>
            <a:pPr lvl="1" algn="just">
              <a:spcBef>
                <a:spcPts val="1200"/>
              </a:spcBef>
              <a:spcAft>
                <a:spcPts val="600"/>
              </a:spcAft>
              <a:buFont typeface="Wingdings" panose="05000000000000000000" pitchFamily="2" charset="2"/>
              <a:buChar char="Ø"/>
            </a:pPr>
            <a:r>
              <a:rPr lang="en-US" sz="1800" dirty="0"/>
              <a:t>Neural Style Transfer</a:t>
            </a:r>
          </a:p>
          <a:p>
            <a:pPr algn="just">
              <a:spcBef>
                <a:spcPts val="1200"/>
              </a:spcBef>
              <a:spcAft>
                <a:spcPts val="600"/>
              </a:spcAft>
              <a:buFont typeface="Wingdings" panose="05000000000000000000" pitchFamily="2" charset="2"/>
              <a:buChar char="Ø"/>
            </a:pPr>
            <a:r>
              <a:rPr lang="en-US" sz="2000" dirty="0"/>
              <a:t>and apply the techniques to our own photos and artwork.</a:t>
            </a:r>
            <a:endParaRPr lang="en-US" sz="18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9120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 y="146044"/>
            <a:ext cx="9046640" cy="533395"/>
          </a:xfrm>
        </p:spPr>
        <p:txBody>
          <a:bodyPr/>
          <a:lstStyle/>
          <a:p>
            <a:r>
              <a:rPr lang="en-US" sz="2400" b="1" dirty="0">
                <a:solidFill>
                  <a:srgbClr val="09064E"/>
                </a:solidFill>
              </a:rPr>
              <a:t>Cycle-Consistent Adversarial Networks (</a:t>
            </a:r>
            <a:r>
              <a:rPr lang="en-US" sz="2400" b="1" dirty="0" err="1">
                <a:solidFill>
                  <a:srgbClr val="09064E"/>
                </a:solidFill>
              </a:rPr>
              <a:t>CycleGAN</a:t>
            </a:r>
            <a:r>
              <a:rPr lang="en-US" sz="2400" b="1" dirty="0">
                <a:solidFill>
                  <a:srgbClr val="09064E"/>
                </a:solidFill>
              </a:rPr>
              <a:t>)</a:t>
            </a:r>
            <a:endParaRPr lang="en-US" sz="2400" dirty="0">
              <a:solidFill>
                <a:srgbClr val="09064E"/>
              </a:solidFill>
            </a:endParaRPr>
          </a:p>
        </p:txBody>
      </p:sp>
      <p:sp>
        <p:nvSpPr>
          <p:cNvPr id="3" name="Content Placeholder 2"/>
          <p:cNvSpPr>
            <a:spLocks noGrp="1"/>
          </p:cNvSpPr>
          <p:nvPr>
            <p:ph idx="1"/>
          </p:nvPr>
        </p:nvSpPr>
        <p:spPr>
          <a:xfrm>
            <a:off x="172570" y="762000"/>
            <a:ext cx="8798859" cy="5959475"/>
          </a:xfrm>
        </p:spPr>
        <p:txBody>
          <a:bodyPr>
            <a:normAutofit/>
          </a:bodyPr>
          <a:lstStyle/>
          <a:p>
            <a:pPr algn="just">
              <a:spcBef>
                <a:spcPts val="1200"/>
              </a:spcBef>
              <a:spcAft>
                <a:spcPts val="600"/>
              </a:spcAft>
              <a:buFont typeface="Wingdings" panose="05000000000000000000" pitchFamily="2" charset="2"/>
              <a:buChar char="Ø"/>
            </a:pPr>
            <a:r>
              <a:rPr lang="en-US" sz="2000" dirty="0"/>
              <a:t>In </a:t>
            </a:r>
            <a:r>
              <a:rPr lang="en-US" sz="2000" dirty="0">
                <a:solidFill>
                  <a:srgbClr val="262BF2"/>
                </a:solidFill>
              </a:rPr>
              <a:t>paper #1</a:t>
            </a:r>
            <a:r>
              <a:rPr lang="en-US" sz="2000" dirty="0"/>
              <a:t>, it was shown to train a model that could copy the style from a reference set of images onto a different image, without a training set of paired examples.</a:t>
            </a:r>
          </a:p>
          <a:p>
            <a:pPr algn="just">
              <a:spcBef>
                <a:spcPts val="1200"/>
              </a:spcBef>
              <a:spcAft>
                <a:spcPts val="600"/>
              </a:spcAft>
              <a:buFont typeface="Wingdings" panose="05000000000000000000" pitchFamily="2" charset="2"/>
              <a:buChar char="Ø"/>
            </a:pPr>
            <a:r>
              <a:rPr lang="en-US" sz="2000" dirty="0"/>
              <a:t>Previous style transfer models, such as pix2pix (</a:t>
            </a:r>
            <a:r>
              <a:rPr lang="en-US" sz="2000" dirty="0">
                <a:solidFill>
                  <a:srgbClr val="262BF2"/>
                </a:solidFill>
              </a:rPr>
              <a:t>paper #2</a:t>
            </a:r>
            <a:r>
              <a:rPr lang="en-US" sz="2000" dirty="0"/>
              <a:t>), required each image in the training set to exist in both the source and target domain. </a:t>
            </a:r>
          </a:p>
          <a:p>
            <a:pPr lvl="1" algn="just">
              <a:spcBef>
                <a:spcPts val="1200"/>
              </a:spcBef>
              <a:spcAft>
                <a:spcPts val="600"/>
              </a:spcAft>
              <a:buFont typeface="Wingdings" panose="05000000000000000000" pitchFamily="2" charset="2"/>
              <a:buChar char="Ø"/>
            </a:pPr>
            <a:r>
              <a:rPr lang="en-US" sz="1800" dirty="0"/>
              <a:t>While it is possible to manufacture this kind of dataset for some style problem settings (e.g., black and white to color photos, maps to satellite images), for others it is impossible.</a:t>
            </a:r>
          </a:p>
          <a:p>
            <a:pPr algn="just">
              <a:spcBef>
                <a:spcPts val="1200"/>
              </a:spcBef>
              <a:spcAft>
                <a:spcPts val="600"/>
              </a:spcAft>
              <a:buFont typeface="Wingdings" panose="05000000000000000000" pitchFamily="2" charset="2"/>
              <a:buChar char="Ø"/>
            </a:pPr>
            <a:r>
              <a:rPr lang="en-US" sz="2000" dirty="0"/>
              <a:t>It would also take enormous effort to arrange photos of horses and zebras standing in identical positions.</a:t>
            </a:r>
          </a:p>
          <a:p>
            <a:pPr algn="just">
              <a:spcBef>
                <a:spcPts val="1200"/>
              </a:spcBef>
              <a:spcAft>
                <a:spcPts val="600"/>
              </a:spcAft>
              <a:buFont typeface="Wingdings" panose="05000000000000000000" pitchFamily="2" charset="2"/>
              <a:buChar char="Ø"/>
            </a:pPr>
            <a:r>
              <a:rPr lang="en-US" sz="1800" b="1" dirty="0">
                <a:solidFill>
                  <a:srgbClr val="262BF2"/>
                </a:solidFill>
              </a:rPr>
              <a:t>Figure 4</a:t>
            </a:r>
            <a:r>
              <a:rPr lang="en-US" sz="1800" dirty="0"/>
              <a:t> (see next slide) shows the difference between the paired and unpaired datasets of pix2pix and </a:t>
            </a:r>
            <a:r>
              <a:rPr lang="en-US" sz="1800" dirty="0" err="1"/>
              <a:t>CycleGAN</a:t>
            </a:r>
            <a:r>
              <a:rPr lang="en-US" sz="1800" dirty="0"/>
              <a:t>, respectively</a:t>
            </a:r>
          </a:p>
        </p:txBody>
      </p:sp>
      <p:sp>
        <p:nvSpPr>
          <p:cNvPr id="4" name="Slide Number Placeholder 3"/>
          <p:cNvSpPr>
            <a:spLocks noGrp="1"/>
          </p:cNvSpPr>
          <p:nvPr>
            <p:ph type="sldNum" sz="quarter" idx="12"/>
          </p:nvPr>
        </p:nvSpPr>
        <p:spPr/>
        <p:txBody>
          <a:bodyPr/>
          <a:lstStyle/>
          <a:p>
            <a:fld id="{38E06347-BC0D-4F40-B989-B890AD03D868}" type="slidenum">
              <a:rPr lang="en-US" smtClean="0"/>
              <a:pPr/>
              <a:t>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5403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 y="0"/>
            <a:ext cx="9046640" cy="533395"/>
          </a:xfrm>
        </p:spPr>
        <p:txBody>
          <a:bodyPr/>
          <a:lstStyle/>
          <a:p>
            <a:r>
              <a:rPr lang="en-US" sz="2400" b="1" dirty="0">
                <a:solidFill>
                  <a:srgbClr val="09064E"/>
                </a:solidFill>
              </a:rPr>
              <a:t>… </a:t>
            </a:r>
            <a:r>
              <a:rPr lang="en-US" sz="2400" b="1" dirty="0" err="1">
                <a:solidFill>
                  <a:srgbClr val="09064E"/>
                </a:solidFill>
              </a:rPr>
              <a:t>CycleGAN</a:t>
            </a:r>
            <a:endParaRPr lang="en-US" sz="24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47966896-2204-451C-8A32-0ADA66E089A6}"/>
              </a:ext>
            </a:extLst>
          </p:cNvPr>
          <p:cNvPicPr>
            <a:picLocks noChangeAspect="1"/>
          </p:cNvPicPr>
          <p:nvPr/>
        </p:nvPicPr>
        <p:blipFill>
          <a:blip r:embed="rId3"/>
          <a:stretch>
            <a:fillRect/>
          </a:stretch>
        </p:blipFill>
        <p:spPr>
          <a:xfrm>
            <a:off x="353060" y="533395"/>
            <a:ext cx="8381160" cy="5555196"/>
          </a:xfrm>
          <a:prstGeom prst="rect">
            <a:avLst/>
          </a:prstGeom>
        </p:spPr>
      </p:pic>
      <p:sp>
        <p:nvSpPr>
          <p:cNvPr id="9" name="Rectangle 8">
            <a:extLst>
              <a:ext uri="{FF2B5EF4-FFF2-40B4-BE49-F238E27FC236}">
                <a16:creationId xmlns:a16="http://schemas.microsoft.com/office/drawing/2014/main" id="{30B8D201-C4C3-40A2-B4C2-8B60C448B369}"/>
              </a:ext>
            </a:extLst>
          </p:cNvPr>
          <p:cNvSpPr/>
          <p:nvPr/>
        </p:nvSpPr>
        <p:spPr>
          <a:xfrm>
            <a:off x="192740" y="6171684"/>
            <a:ext cx="8381159" cy="369332"/>
          </a:xfrm>
          <a:prstGeom prst="rect">
            <a:avLst/>
          </a:prstGeom>
        </p:spPr>
        <p:txBody>
          <a:bodyPr wrap="square">
            <a:spAutoFit/>
          </a:bodyPr>
          <a:lstStyle/>
          <a:p>
            <a:r>
              <a:rPr lang="en-US" b="1" dirty="0"/>
              <a:t>Figure 4</a:t>
            </a:r>
            <a:r>
              <a:rPr lang="en-US" dirty="0"/>
              <a:t>: pix2pix dataset and domain mapping example.</a:t>
            </a:r>
          </a:p>
        </p:txBody>
      </p:sp>
    </p:spTree>
    <p:extLst>
      <p:ext uri="{BB962C8B-B14F-4D97-AF65-F5344CB8AC3E}">
        <p14:creationId xmlns:p14="http://schemas.microsoft.com/office/powerpoint/2010/main" val="198882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 y="0"/>
            <a:ext cx="9046640" cy="533395"/>
          </a:xfrm>
        </p:spPr>
        <p:txBody>
          <a:bodyPr/>
          <a:lstStyle/>
          <a:p>
            <a:r>
              <a:rPr lang="en-US" sz="2400" b="1" dirty="0">
                <a:solidFill>
                  <a:srgbClr val="09064E"/>
                </a:solidFill>
              </a:rPr>
              <a:t>… </a:t>
            </a:r>
            <a:r>
              <a:rPr lang="en-US" sz="2400" b="1" dirty="0" err="1">
                <a:solidFill>
                  <a:srgbClr val="09064E"/>
                </a:solidFill>
              </a:rPr>
              <a:t>CycleGAN</a:t>
            </a:r>
            <a:endParaRPr lang="en-US" sz="2400" dirty="0">
              <a:solidFill>
                <a:srgbClr val="09064E"/>
              </a:solidFill>
            </a:endParaRPr>
          </a:p>
        </p:txBody>
      </p:sp>
      <p:sp>
        <p:nvSpPr>
          <p:cNvPr id="3" name="Content Placeholder 2"/>
          <p:cNvSpPr>
            <a:spLocks noGrp="1"/>
          </p:cNvSpPr>
          <p:nvPr>
            <p:ph idx="1"/>
          </p:nvPr>
        </p:nvSpPr>
        <p:spPr>
          <a:xfrm>
            <a:off x="172570" y="533395"/>
            <a:ext cx="8798859" cy="5959475"/>
          </a:xfrm>
        </p:spPr>
        <p:txBody>
          <a:bodyPr>
            <a:normAutofit/>
          </a:bodyPr>
          <a:lstStyle/>
          <a:p>
            <a:pPr algn="just">
              <a:spcBef>
                <a:spcPts val="1200"/>
              </a:spcBef>
              <a:spcAft>
                <a:spcPts val="600"/>
              </a:spcAft>
              <a:buFont typeface="Wingdings" panose="05000000000000000000" pitchFamily="2" charset="2"/>
              <a:buChar char="Ø"/>
            </a:pPr>
            <a:r>
              <a:rPr lang="en-US" sz="2000" dirty="0"/>
              <a:t>While </a:t>
            </a:r>
            <a:r>
              <a:rPr lang="en-US" sz="2000" dirty="0">
                <a:solidFill>
                  <a:srgbClr val="262BF2"/>
                </a:solidFill>
              </a:rPr>
              <a:t>pix2pix</a:t>
            </a:r>
            <a:r>
              <a:rPr lang="en-US" sz="2000" dirty="0"/>
              <a:t> only works in one direction (from source to target),</a:t>
            </a:r>
          </a:p>
          <a:p>
            <a:pPr algn="just">
              <a:spcBef>
                <a:spcPts val="1200"/>
              </a:spcBef>
              <a:spcAft>
                <a:spcPts val="600"/>
              </a:spcAft>
              <a:buFont typeface="Wingdings" panose="05000000000000000000" pitchFamily="2" charset="2"/>
              <a:buChar char="Ø"/>
            </a:pPr>
            <a:r>
              <a:rPr lang="en-US" sz="2000" dirty="0" err="1">
                <a:solidFill>
                  <a:srgbClr val="262BF2"/>
                </a:solidFill>
              </a:rPr>
              <a:t>CycleGAN</a:t>
            </a:r>
            <a:r>
              <a:rPr lang="en-US" sz="2000" dirty="0"/>
              <a:t> trains the model </a:t>
            </a:r>
            <a:r>
              <a:rPr lang="en-US" sz="2000" dirty="0">
                <a:solidFill>
                  <a:srgbClr val="262BF2"/>
                </a:solidFill>
              </a:rPr>
              <a:t>in both directions simultaneously</a:t>
            </a:r>
            <a:r>
              <a:rPr lang="en-US" sz="2000" dirty="0"/>
              <a:t>, </a:t>
            </a:r>
          </a:p>
          <a:p>
            <a:pPr lvl="1" algn="just">
              <a:spcBef>
                <a:spcPts val="1200"/>
              </a:spcBef>
              <a:spcAft>
                <a:spcPts val="600"/>
              </a:spcAft>
              <a:buFont typeface="Wingdings" panose="05000000000000000000" pitchFamily="2" charset="2"/>
              <a:buChar char="Ø"/>
            </a:pPr>
            <a:r>
              <a:rPr lang="en-US" sz="1800" dirty="0"/>
              <a:t>so that the model learns to translate images from </a:t>
            </a:r>
            <a:r>
              <a:rPr lang="en-US" sz="1800" dirty="0">
                <a:solidFill>
                  <a:srgbClr val="C00000"/>
                </a:solidFill>
              </a:rPr>
              <a:t>target to source </a:t>
            </a:r>
            <a:r>
              <a:rPr lang="en-US" sz="1800" dirty="0"/>
              <a:t>as well as </a:t>
            </a:r>
            <a:r>
              <a:rPr lang="en-US" sz="1800" dirty="0">
                <a:solidFill>
                  <a:srgbClr val="C00000"/>
                </a:solidFill>
              </a:rPr>
              <a:t>source to target</a:t>
            </a:r>
            <a:r>
              <a:rPr lang="en-US" sz="1800" dirty="0"/>
              <a:t>. </a:t>
            </a:r>
          </a:p>
          <a:p>
            <a:pPr lvl="1" algn="just">
              <a:spcBef>
                <a:spcPts val="1200"/>
              </a:spcBef>
              <a:spcAft>
                <a:spcPts val="600"/>
              </a:spcAft>
              <a:buFont typeface="Wingdings" panose="05000000000000000000" pitchFamily="2" charset="2"/>
              <a:buChar char="Ø"/>
            </a:pPr>
            <a:r>
              <a:rPr lang="en-US" sz="1800" dirty="0"/>
              <a:t>This is a consequence of the model architecture, so you get the reverse direction for free.</a:t>
            </a:r>
          </a:p>
          <a:p>
            <a:pPr algn="just">
              <a:spcBef>
                <a:spcPts val="1200"/>
              </a:spcBef>
              <a:spcAft>
                <a:spcPts val="600"/>
              </a:spcAft>
              <a:buFont typeface="Wingdings" panose="05000000000000000000" pitchFamily="2" charset="2"/>
              <a:buChar char="Ø"/>
            </a:pPr>
            <a:r>
              <a:rPr lang="en-US" sz="1800" dirty="0"/>
              <a:t>Let us now build and run a </a:t>
            </a:r>
            <a:r>
              <a:rPr lang="en-US" sz="1800" dirty="0" err="1"/>
              <a:t>CycleGAN</a:t>
            </a:r>
            <a:r>
              <a:rPr lang="en-US" sz="1800" dirty="0"/>
              <a:t> model in </a:t>
            </a:r>
            <a:r>
              <a:rPr lang="en-US" sz="1800" dirty="0" err="1"/>
              <a:t>Keras</a:t>
            </a:r>
            <a:r>
              <a:rPr lang="en-US" sz="1800" dirty="0"/>
              <a:t> (see </a:t>
            </a:r>
            <a:r>
              <a:rPr lang="en-US" sz="1800" dirty="0" err="1"/>
              <a:t>Keras</a:t>
            </a:r>
            <a:r>
              <a:rPr lang="en-US" sz="1800" dirty="0"/>
              <a:t>-GAN repository maintained by Erik Linder-</a:t>
            </a:r>
            <a:r>
              <a:rPr lang="en-US" sz="1800" dirty="0" err="1"/>
              <a:t>Norén</a:t>
            </a:r>
            <a:r>
              <a:rPr lang="en-US" sz="1800" dirty="0"/>
              <a:t>):</a:t>
            </a:r>
          </a:p>
          <a:p>
            <a:pPr lvl="1" algn="just">
              <a:spcBef>
                <a:spcPts val="1200"/>
              </a:spcBef>
              <a:spcAft>
                <a:spcPts val="600"/>
              </a:spcAft>
              <a:buFont typeface="Wingdings" panose="05000000000000000000" pitchFamily="2" charset="2"/>
              <a:buChar char="Ø"/>
            </a:pPr>
            <a:r>
              <a:rPr lang="en-US" sz="1600" b="1" dirty="0">
                <a:solidFill>
                  <a:srgbClr val="262BF2"/>
                </a:solidFill>
              </a:rPr>
              <a:t>See exercise</a:t>
            </a:r>
            <a:r>
              <a:rPr lang="en-US" sz="1600" dirty="0"/>
              <a:t>: #1_cyclegan_train.ipynb</a:t>
            </a:r>
          </a:p>
          <a:p>
            <a:pPr algn="just">
              <a:spcBef>
                <a:spcPts val="1200"/>
              </a:spcBef>
              <a:spcAft>
                <a:spcPts val="600"/>
              </a:spcAft>
              <a:buFont typeface="Wingdings" panose="05000000000000000000" pitchFamily="2" charset="2"/>
              <a:buChar char="Ø"/>
            </a:pPr>
            <a:r>
              <a:rPr lang="en-US" sz="1800" dirty="0"/>
              <a:t>Creating a </a:t>
            </a:r>
            <a:r>
              <a:rPr lang="en-US" sz="1800" dirty="0" err="1"/>
              <a:t>CycleGAN</a:t>
            </a:r>
            <a:r>
              <a:rPr lang="en-US" sz="1800" dirty="0"/>
              <a:t> to Paint Like Monet:</a:t>
            </a:r>
          </a:p>
          <a:p>
            <a:pPr lvl="1" algn="just">
              <a:spcBef>
                <a:spcPts val="1200"/>
              </a:spcBef>
              <a:spcAft>
                <a:spcPts val="600"/>
              </a:spcAft>
              <a:buFont typeface="Wingdings" panose="05000000000000000000" pitchFamily="2" charset="2"/>
              <a:buChar char="Ø"/>
            </a:pPr>
            <a:r>
              <a:rPr lang="en-US" sz="1600" b="1" dirty="0">
                <a:solidFill>
                  <a:srgbClr val="262BF2"/>
                </a:solidFill>
              </a:rPr>
              <a:t>See exercise</a:t>
            </a:r>
            <a:r>
              <a:rPr lang="en-US" sz="1600" dirty="0"/>
              <a:t>:#2_Monet </a:t>
            </a:r>
            <a:r>
              <a:rPr lang="en-US" sz="1600" dirty="0" err="1"/>
              <a:t>cyclegan</a:t>
            </a:r>
            <a:r>
              <a:rPr lang="en-US" sz="1600" dirty="0"/>
              <a:t> </a:t>
            </a:r>
          </a:p>
          <a:p>
            <a:pPr algn="just">
              <a:spcBef>
                <a:spcPts val="1200"/>
              </a:spcBef>
              <a:spcAft>
                <a:spcPts val="600"/>
              </a:spcAft>
              <a:buFont typeface="Wingdings" panose="05000000000000000000" pitchFamily="2" charset="2"/>
              <a:buChar char="Ø"/>
            </a:pPr>
            <a:r>
              <a:rPr lang="en-US" sz="1800" dirty="0"/>
              <a:t>Neural style transfer:</a:t>
            </a:r>
          </a:p>
          <a:p>
            <a:pPr lvl="1" algn="just">
              <a:spcBef>
                <a:spcPts val="1200"/>
              </a:spcBef>
              <a:spcAft>
                <a:spcPts val="600"/>
              </a:spcAft>
              <a:buFont typeface="Wingdings" panose="05000000000000000000" pitchFamily="2" charset="2"/>
              <a:buChar char="Ø"/>
            </a:pPr>
            <a:r>
              <a:rPr lang="en-US" sz="1600" b="1" dirty="0">
                <a:solidFill>
                  <a:srgbClr val="262BF2"/>
                </a:solidFill>
              </a:rPr>
              <a:t>See exercise</a:t>
            </a:r>
            <a:r>
              <a:rPr lang="en-US" sz="1600" dirty="0"/>
              <a:t>: #3_Neural style transfer</a:t>
            </a:r>
          </a:p>
        </p:txBody>
      </p:sp>
      <p:sp>
        <p:nvSpPr>
          <p:cNvPr id="4" name="Slide Number Placeholder 3"/>
          <p:cNvSpPr>
            <a:spLocks noGrp="1"/>
          </p:cNvSpPr>
          <p:nvPr>
            <p:ph type="sldNum" sz="quarter" idx="12"/>
          </p:nvPr>
        </p:nvSpPr>
        <p:spPr/>
        <p:txBody>
          <a:bodyPr/>
          <a:lstStyle/>
          <a:p>
            <a:fld id="{38E06347-BC0D-4F40-B989-B890AD03D868}" type="slidenum">
              <a:rPr lang="en-US" smtClean="0"/>
              <a:pPr/>
              <a:t>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B4681EDB-7CA0-48EF-AFB8-94FED8D72984}"/>
              </a:ext>
            </a:extLst>
          </p:cNvPr>
          <p:cNvSpPr txBox="1"/>
          <p:nvPr/>
        </p:nvSpPr>
        <p:spPr>
          <a:xfrm>
            <a:off x="7696200" y="6195615"/>
            <a:ext cx="838200" cy="369332"/>
          </a:xfrm>
          <a:prstGeom prst="rect">
            <a:avLst/>
          </a:prstGeom>
          <a:noFill/>
        </p:spPr>
        <p:txBody>
          <a:bodyPr wrap="square" rtlCol="0">
            <a:spAutoFit/>
          </a:bodyPr>
          <a:lstStyle/>
          <a:p>
            <a:r>
              <a:rPr lang="en-US" dirty="0"/>
              <a:t>END.</a:t>
            </a:r>
          </a:p>
        </p:txBody>
      </p:sp>
    </p:spTree>
    <p:extLst>
      <p:ext uri="{BB962C8B-B14F-4D97-AF65-F5344CB8AC3E}">
        <p14:creationId xmlns:p14="http://schemas.microsoft.com/office/powerpoint/2010/main" val="98824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99677</TotalTime>
  <Words>782</Words>
  <Application>Microsoft Office PowerPoint</Application>
  <PresentationFormat>On-screen Show (4:3)</PresentationFormat>
  <Paragraphs>65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 Antiqua</vt:lpstr>
      <vt:lpstr>Calibri</vt:lpstr>
      <vt:lpstr>Comic Sans MS</vt:lpstr>
      <vt:lpstr>Wingdings</vt:lpstr>
      <vt:lpstr>Wingdings 2</vt:lpstr>
      <vt:lpstr>Saddle</vt:lpstr>
      <vt:lpstr> CSCI 6521 Advanced Machine Learning I  Chapter 05: Paint</vt:lpstr>
      <vt:lpstr>Paint</vt:lpstr>
      <vt:lpstr>… Paint</vt:lpstr>
      <vt:lpstr>… Paint</vt:lpstr>
      <vt:lpstr>… Paint</vt:lpstr>
      <vt:lpstr>Cycle-Consistent Adversarial Networks (CycleGAN)</vt:lpstr>
      <vt:lpstr>… CycleGAN</vt:lpstr>
      <vt:lpstr>… CycleGAN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
  <cp:lastModifiedBy>Md Tamjidul Hoque</cp:lastModifiedBy>
  <cp:revision>3264</cp:revision>
  <cp:lastPrinted>2020-02-05T15:47:49Z</cp:lastPrinted>
  <dcterms:created xsi:type="dcterms:W3CDTF">2010-11-05T16:55:14Z</dcterms:created>
  <dcterms:modified xsi:type="dcterms:W3CDTF">2023-03-09T01:03:38Z</dcterms:modified>
</cp:coreProperties>
</file>