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49"/>
  </p:notesMasterIdLst>
  <p:handoutMasterIdLst>
    <p:handoutMasterId r:id="rId50"/>
  </p:handoutMasterIdLst>
  <p:sldIdLst>
    <p:sldId id="467" r:id="rId2"/>
    <p:sldId id="651" r:id="rId3"/>
    <p:sldId id="742" r:id="rId4"/>
    <p:sldId id="744" r:id="rId5"/>
    <p:sldId id="745" r:id="rId6"/>
    <p:sldId id="746" r:id="rId7"/>
    <p:sldId id="748" r:id="rId8"/>
    <p:sldId id="747" r:id="rId9"/>
    <p:sldId id="749" r:id="rId10"/>
    <p:sldId id="750" r:id="rId11"/>
    <p:sldId id="751" r:id="rId12"/>
    <p:sldId id="752" r:id="rId13"/>
    <p:sldId id="753" r:id="rId14"/>
    <p:sldId id="754" r:id="rId15"/>
    <p:sldId id="755" r:id="rId16"/>
    <p:sldId id="756" r:id="rId17"/>
    <p:sldId id="757" r:id="rId18"/>
    <p:sldId id="758" r:id="rId19"/>
    <p:sldId id="759" r:id="rId20"/>
    <p:sldId id="760" r:id="rId21"/>
    <p:sldId id="761" r:id="rId22"/>
    <p:sldId id="762" r:id="rId23"/>
    <p:sldId id="763" r:id="rId24"/>
    <p:sldId id="764" r:id="rId25"/>
    <p:sldId id="765" r:id="rId26"/>
    <p:sldId id="766" r:id="rId27"/>
    <p:sldId id="768" r:id="rId28"/>
    <p:sldId id="769" r:id="rId29"/>
    <p:sldId id="770" r:id="rId30"/>
    <p:sldId id="771" r:id="rId31"/>
    <p:sldId id="772" r:id="rId32"/>
    <p:sldId id="773" r:id="rId33"/>
    <p:sldId id="774" r:id="rId34"/>
    <p:sldId id="775" r:id="rId35"/>
    <p:sldId id="776" r:id="rId36"/>
    <p:sldId id="777" r:id="rId37"/>
    <p:sldId id="778" r:id="rId38"/>
    <p:sldId id="779" r:id="rId39"/>
    <p:sldId id="780" r:id="rId40"/>
    <p:sldId id="781" r:id="rId41"/>
    <p:sldId id="782" r:id="rId42"/>
    <p:sldId id="784" r:id="rId43"/>
    <p:sldId id="783" r:id="rId44"/>
    <p:sldId id="785" r:id="rId45"/>
    <p:sldId id="786" r:id="rId46"/>
    <p:sldId id="787" r:id="rId47"/>
    <p:sldId id="788" r:id="rId48"/>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jidul Hoque" initials="TH" lastIdx="2" clrIdx="0">
    <p:extLst>
      <p:ext uri="{19B8F6BF-5375-455C-9EA6-DF929625EA0E}">
        <p15:presenceInfo xmlns:p15="http://schemas.microsoft.com/office/powerpoint/2012/main" userId="Tamjidul Hoqu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BF2"/>
    <a:srgbClr val="B000B0"/>
    <a:srgbClr val="0616B2"/>
    <a:srgbClr val="06274E"/>
    <a:srgbClr val="3D054F"/>
    <a:srgbClr val="030A51"/>
    <a:srgbClr val="090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6181" autoAdjust="0"/>
  </p:normalViewPr>
  <p:slideViewPr>
    <p:cSldViewPr snapToObjects="1">
      <p:cViewPr varScale="1">
        <p:scale>
          <a:sx n="74" d="100"/>
          <a:sy n="74" d="100"/>
        </p:scale>
        <p:origin x="1742"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sz="quarter" idx="1"/>
          </p:nvPr>
        </p:nvSpPr>
        <p:spPr>
          <a:xfrm>
            <a:off x="3898101" y="1"/>
            <a:ext cx="2982119" cy="464820"/>
          </a:xfrm>
          <a:prstGeom prst="rect">
            <a:avLst/>
          </a:prstGeom>
        </p:spPr>
        <p:txBody>
          <a:bodyPr vert="horz" lIns="92435" tIns="46218" rIns="92435" bIns="46218" rtlCol="0"/>
          <a:lstStyle>
            <a:lvl1pPr algn="r">
              <a:defRPr sz="1300"/>
            </a:lvl1pPr>
          </a:lstStyle>
          <a:p>
            <a:fld id="{A27D5C4E-375C-0D45-BAC9-2C7D27476EBB}" type="datetimeFigureOut">
              <a:rPr lang="en-US" smtClean="0"/>
              <a:pPr/>
              <a:t>3/8/2023</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5" tIns="46218" rIns="92435" bIns="46218"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11:20.301"/>
    </inkml:context>
    <inkml:brush xml:id="br0">
      <inkml:brushProperty name="width" value="0.05" units="cm"/>
      <inkml:brushProperty name="height" value="0.05" units="cm"/>
    </inkml:brush>
  </inkml:definitions>
  <inkml:trace contextRef="#ctx0" brushRef="#br0">117 69 3235,'0'0'5098,"-2"-10"-3411,-29 10-814,17 0 3219,14-1-4077,0 0 0,-1 0 0,1 0 0,0 1 0,0-1 0,0 0 0,-1 0 0,1 0 1,-1 0-1,1 0 0,0 1 0,-1-1 0,0 0 0,1 0 0,-1 1 0,-1-2 0,-7-2-53,-25-12 69,33 16-42,0-1-1,0 0 1,-1 0 0,1 1-1,0-1 1,0 0 0,0 0-1,0 0 1,0 0 0,0 0-1,0 0 1,0 0-1,1-1 1,-1 1 0,0 0-1,1 0 1,-1-1 0,1 1-1,-1 0 1,0-3 0,29 15-86,-26-9 124,-2-2 347,-1 7-5803,-2-7 2861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43:52.305"/>
    </inkml:context>
    <inkml:brush xml:id="br0">
      <inkml:brushProperty name="width" value="0.05" units="cm"/>
      <inkml:brushProperty name="height" value="0.05" units="cm"/>
      <inkml:brushProperty name="color" value="#E71224"/>
    </inkml:brush>
  </inkml:definitions>
  <inkml:trace contextRef="#ctx0" brushRef="#br0">0 122 3812,'0'0'1569,"161"-26"-1569,-143 26-737,0 0-3907</inkml:trace>
  <inkml:trace contextRef="#ctx0" brushRef="#br0" timeOffset="1">496 76 10346,'0'0'6854,"190"-75"-7558,-161 75-2307,-7 0-6086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47:44.319"/>
    </inkml:context>
    <inkml:brush xml:id="br0">
      <inkml:brushProperty name="width" value="0.05" units="cm"/>
      <inkml:brushProperty name="height" value="0.05" units="cm"/>
      <inkml:brushProperty name="color" value="#E71224"/>
    </inkml:brush>
  </inkml:definitions>
  <inkml:trace contextRef="#ctx0" brushRef="#br0">1 1 192,'0'0'929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28:32.972"/>
    </inkml:context>
    <inkml:brush xml:id="br0">
      <inkml:brushProperty name="width" value="0.05" units="cm"/>
      <inkml:brushProperty name="height" value="0.05" units="cm"/>
      <inkml:brushProperty name="color" value="#E71224"/>
    </inkml:brush>
  </inkml:definitions>
  <inkml:trace contextRef="#ctx0" brushRef="#br0">10 1 2723,'0'0'6961,"-8"6"-6703,8-6-248,0 0 1,0 0 0,0 0-1,0 0 1,1 0 0,-1 1-1,0-1 1,0 0 0,0 0-1,0 0 1,0 0 0,0 0-1,0 0 1,1 0 0,-1 0-1,0 1 1,0-1-1,0 0 1,0 0 0,0 0-1,0 0 1,0 0 0,0 0-1,0 1 1,0-1 0,0 0-1,0 0 1,0 0 0,0 0-1,0 0 1,0 1 0,0-1-1,0 0 1,0 0 0,0 0-1,0 0 1,0 0 0,0 1-1,0-1 1,0 0-1,0 0 1,0 0 0,0 0-1,0 0 1,0 0 0,0 1-1,-1-1 1,1 0 0,0 0-1,0 0 1,0 0 0,0 0-1,0 0 1,0 0 0,0 0-1,-1 0 1,1 1 0,0-1-1,0 0 1,0 0 0,0 0-1,0 0 1,-1 0 0,1 0-1,0 0 1,0 0-1,0 0 1,-1 0 0,31 0-3043,23 0-1570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28:44.869"/>
    </inkml:context>
    <inkml:brush xml:id="br0">
      <inkml:brushProperty name="width" value="0.05" units="cm"/>
      <inkml:brushProperty name="height" value="0.05" units="cm"/>
      <inkml:brushProperty name="color" value="#E71224"/>
    </inkml:brush>
  </inkml:definitions>
  <inkml:trace contextRef="#ctx0" brushRef="#br0">405 10 3780,'0'0'8199,"62"-10"-8199,-44 10-512,4 0-1538,0 0-2915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29:54.149"/>
    </inkml:context>
    <inkml:brush xml:id="br0">
      <inkml:brushProperty name="width" value="0.05" units="cm"/>
      <inkml:brushProperty name="height" value="0.05" units="cm"/>
      <inkml:brushProperty name="color" value="#E71224"/>
    </inkml:brush>
  </inkml:definitions>
  <inkml:trace contextRef="#ctx0" brushRef="#br0">0 230 4516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33:26.034"/>
    </inkml:context>
    <inkml:brush xml:id="br0">
      <inkml:brushProperty name="width" value="0.05" units="cm"/>
      <inkml:brushProperty name="height" value="0.05" units="cm"/>
      <inkml:brushProperty name="color" value="#E71224"/>
    </inkml:brush>
  </inkml:definitions>
  <inkml:trace contextRef="#ctx0" brushRef="#br0">0 1 224,'0'0'1698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35:25.364"/>
    </inkml:context>
    <inkml:brush xml:id="br0">
      <inkml:brushProperty name="width" value="0.05" units="cm"/>
      <inkml:brushProperty name="height" value="0.05" units="cm"/>
      <inkml:brushProperty name="color" value="#E71224"/>
    </inkml:brush>
  </inkml:definitions>
  <inkml:trace contextRef="#ctx0" brushRef="#br0">0 0 10122,'0'0'7206,"51"13"-9256,-21-13-7943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43:37.519"/>
    </inkml:context>
    <inkml:brush xml:id="br0">
      <inkml:brushProperty name="width" value="0.05" units="cm"/>
      <inkml:brushProperty name="height" value="0.05" units="cm"/>
      <inkml:brushProperty name="color" value="#E71224"/>
    </inkml:brush>
  </inkml:definitions>
  <inkml:trace contextRef="#ctx0" brushRef="#br0">0 96 6470,'0'0'6924,"27"-10"-6620,6-2-275,-1 0-27,51-13-1,-50 10-38,-29 13 47,0 0 0,1 0 0,-1 0 0,0 0 0,1 1 0,-1 0 0,9-2 0,-6 0 985,-7 0-81,-3 3-3458,-4 0-1177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44:16.073"/>
    </inkml:context>
    <inkml:brush xml:id="br0">
      <inkml:brushProperty name="width" value="0.05" units="cm"/>
      <inkml:brushProperty name="height" value="0.05" units="cm"/>
      <inkml:brushProperty name="color" value="#E71224"/>
    </inkml:brush>
  </inkml:definitions>
  <inkml:trace contextRef="#ctx0" brushRef="#br0">704 27 1698,'0'0'8103,"164"-26"-8039,-135 26-64,-10 0 0,-5 0-32,-3 0-288,-4 0-929,1 0-641,3 0 513,-4 0-97,4 0-287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7T00:43:51.948"/>
    </inkml:context>
    <inkml:brush xml:id="br0">
      <inkml:brushProperty name="width" value="0.05" units="cm"/>
      <inkml:brushProperty name="height" value="0.05" units="cm"/>
      <inkml:brushProperty name="color" value="#E71224"/>
    </inkml:brush>
  </inkml:definitions>
  <inkml:trace contextRef="#ctx0" brushRef="#br0">1 10 4644,'0'0'6374,"102"-6"-6374,-91 2 32,3 4-32,-6 0 0,-5 0-96,1 0 32,3 0-4580,-3 0 2530,10 0-2018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435" tIns="46218" rIns="92435" bIns="46218" rtlCol="0"/>
          <a:lstStyle>
            <a:lvl1pPr algn="l">
              <a:defRPr sz="1300"/>
            </a:lvl1pPr>
          </a:lstStyle>
          <a:p>
            <a:endParaRPr lang="en-US"/>
          </a:p>
        </p:txBody>
      </p:sp>
      <p:sp>
        <p:nvSpPr>
          <p:cNvPr id="3" name="Date Placeholder 2"/>
          <p:cNvSpPr>
            <a:spLocks noGrp="1"/>
          </p:cNvSpPr>
          <p:nvPr>
            <p:ph type="dt" idx="1"/>
          </p:nvPr>
        </p:nvSpPr>
        <p:spPr>
          <a:xfrm>
            <a:off x="3898101" y="1"/>
            <a:ext cx="2982119" cy="464820"/>
          </a:xfrm>
          <a:prstGeom prst="rect">
            <a:avLst/>
          </a:prstGeom>
        </p:spPr>
        <p:txBody>
          <a:bodyPr vert="horz" lIns="92435" tIns="46218" rIns="92435" bIns="46218" rtlCol="0"/>
          <a:lstStyle>
            <a:lvl1pPr algn="r">
              <a:defRPr sz="1300"/>
            </a:lvl1pPr>
          </a:lstStyle>
          <a:p>
            <a:fld id="{EA472CC8-96E2-DA4F-AF59-3658B4DBAA3C}" type="datetimeFigureOut">
              <a:rPr lang="en-US" smtClean="0"/>
              <a:pPr/>
              <a:t>3/8/2023</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5" tIns="46218" rIns="92435" bIns="46218"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35" tIns="46218" rIns="92435" bIns="462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5" tIns="46218" rIns="92435" bIns="46218" rtlCol="0" anchor="b"/>
          <a:lstStyle>
            <a:lvl1pPr algn="l">
              <a:defRPr sz="13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5" tIns="46218" rIns="92435" bIns="46218"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1015269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688320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3765179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2971153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1945774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2415960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426286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2076874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1204856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126992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65309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2104029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3433572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Cesar Laurent et al., “Batch Normalized Recurrent Neural Networks,” </a:t>
            </a:r>
            <a:r>
              <a:rPr lang="en-US" sz="1200" b="0" i="1" u="none" strike="noStrike" kern="1200" baseline="0" dirty="0">
                <a:solidFill>
                  <a:schemeClr val="tx1"/>
                </a:solidFill>
                <a:latin typeface="+mn-lt"/>
                <a:ea typeface="+mn-ea"/>
                <a:cs typeface="+mn-cs"/>
              </a:rPr>
              <a:t>Proceedings of the IEEE International Conference on Acoustics, Speech, and Signal Processing </a:t>
            </a:r>
            <a:r>
              <a:rPr lang="en-US" sz="1200" b="0" i="0" u="none" strike="noStrike" kern="1200" baseline="0" dirty="0">
                <a:solidFill>
                  <a:schemeClr val="tx1"/>
                </a:solidFill>
                <a:latin typeface="+mn-lt"/>
                <a:ea typeface="+mn-ea"/>
                <a:cs typeface="+mn-cs"/>
              </a:rPr>
              <a:t>(2016): 2657–2661.</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734826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154599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Jimmy Lei Ba et al., “Layer Normalization,”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arXiv:1607.06450 (2016).</a:t>
            </a:r>
          </a:p>
          <a:p>
            <a:endParaRPr lang="en-US"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Or, better see the drawing from here: </a:t>
            </a:r>
            <a:r>
              <a:rPr lang="en-US" dirty="0"/>
              <a:t>https://arxiv.org/pdf/1803.08494.pdf</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322195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Sepp </a:t>
            </a:r>
            <a:r>
              <a:rPr lang="en-US" sz="1200" b="0" i="0" u="none" strike="noStrike" kern="1200" baseline="0" dirty="0" err="1">
                <a:solidFill>
                  <a:schemeClr val="tx1"/>
                </a:solidFill>
                <a:latin typeface="+mn-lt"/>
                <a:ea typeface="+mn-ea"/>
                <a:cs typeface="+mn-cs"/>
              </a:rPr>
              <a:t>Hochreiter</a:t>
            </a:r>
            <a:r>
              <a:rPr lang="en-US" sz="1200" b="0" i="0" u="none" strike="noStrike" kern="1200" baseline="0" dirty="0">
                <a:solidFill>
                  <a:schemeClr val="tx1"/>
                </a:solidFill>
                <a:latin typeface="+mn-lt"/>
                <a:ea typeface="+mn-ea"/>
                <a:cs typeface="+mn-cs"/>
              </a:rPr>
              <a:t> and Jurgen </a:t>
            </a:r>
            <a:r>
              <a:rPr lang="en-US" sz="1200" b="0" i="0" u="none" strike="noStrike" kern="1200" baseline="0" dirty="0" err="1">
                <a:solidFill>
                  <a:schemeClr val="tx1"/>
                </a:solidFill>
                <a:latin typeface="+mn-lt"/>
                <a:ea typeface="+mn-ea"/>
                <a:cs typeface="+mn-cs"/>
              </a:rPr>
              <a:t>Schmidhuber</a:t>
            </a:r>
            <a:r>
              <a:rPr lang="en-US" sz="1200" b="0" i="0" u="none" strike="noStrike" kern="1200" baseline="0" dirty="0">
                <a:solidFill>
                  <a:schemeClr val="tx1"/>
                </a:solidFill>
                <a:latin typeface="+mn-lt"/>
                <a:ea typeface="+mn-ea"/>
                <a:cs typeface="+mn-cs"/>
              </a:rPr>
              <a:t>, “Long Short-Term Memory,” </a:t>
            </a:r>
            <a:r>
              <a:rPr lang="en-US" sz="1200" b="0" i="1" u="none" strike="noStrike" kern="1200" baseline="0" dirty="0">
                <a:solidFill>
                  <a:schemeClr val="tx1"/>
                </a:solidFill>
                <a:latin typeface="+mn-lt"/>
                <a:ea typeface="+mn-ea"/>
                <a:cs typeface="+mn-cs"/>
              </a:rPr>
              <a:t>Neural Computation </a:t>
            </a:r>
            <a:r>
              <a:rPr lang="en-US" sz="1200" b="0" i="0" u="none" strike="noStrike" kern="1200" baseline="0" dirty="0">
                <a:solidFill>
                  <a:schemeClr val="tx1"/>
                </a:solidFill>
                <a:latin typeface="+mn-lt"/>
                <a:ea typeface="+mn-ea"/>
                <a:cs typeface="+mn-cs"/>
              </a:rPr>
              <a:t>9, no. 8 (1997): 1735–1780.</a:t>
            </a:r>
          </a:p>
          <a:p>
            <a:r>
              <a:rPr lang="en-US" dirty="0"/>
              <a:t>Paper #2: </a:t>
            </a:r>
            <a:r>
              <a:rPr lang="en-US" dirty="0" err="1"/>
              <a:t>Haşim</a:t>
            </a:r>
            <a:r>
              <a:rPr lang="en-US" dirty="0"/>
              <a:t> </a:t>
            </a:r>
            <a:r>
              <a:rPr lang="en-US" dirty="0" err="1"/>
              <a:t>Sak</a:t>
            </a:r>
            <a:r>
              <a:rPr lang="en-US" dirty="0"/>
              <a:t> et al., “Long Short-Term Memory Based Recurrent Neural Network Architectures for Large Vocabulary Speech Recognition,” </a:t>
            </a:r>
            <a:r>
              <a:rPr lang="en-US" dirty="0" err="1"/>
              <a:t>arXiv</a:t>
            </a:r>
            <a:r>
              <a:rPr lang="en-US" dirty="0"/>
              <a:t> preprint arXiv:1402.1128 (2014). </a:t>
            </a:r>
          </a:p>
          <a:p>
            <a:r>
              <a:rPr lang="en-US" dirty="0"/>
              <a:t>Paper #3: </a:t>
            </a:r>
            <a:r>
              <a:rPr lang="en-US" sz="1200" b="0" i="0" u="none" strike="noStrike" kern="1200" baseline="0" dirty="0">
                <a:solidFill>
                  <a:schemeClr val="tx1"/>
                </a:solidFill>
                <a:latin typeface="+mn-lt"/>
                <a:ea typeface="+mn-ea"/>
                <a:cs typeface="+mn-cs"/>
              </a:rPr>
              <a:t>Wojciech Zaremba et al., “Recurrent Neural Network Regularization,” </a:t>
            </a:r>
            <a:r>
              <a:rPr lang="en-US" sz="1200" b="0" i="0" u="none" strike="noStrike" kern="1200" baseline="0" dirty="0" err="1">
                <a:solidFill>
                  <a:schemeClr val="tx1"/>
                </a:solidFill>
                <a:latin typeface="+mn-lt"/>
                <a:ea typeface="+mn-ea"/>
                <a:cs typeface="+mn-cs"/>
              </a:rPr>
              <a:t>arXiv</a:t>
            </a:r>
            <a:r>
              <a:rPr lang="en-US" sz="1200" b="0" i="0" u="none" strike="noStrike" kern="1200" baseline="0" dirty="0">
                <a:solidFill>
                  <a:schemeClr val="tx1"/>
                </a:solidFill>
                <a:latin typeface="+mn-lt"/>
                <a:ea typeface="+mn-ea"/>
                <a:cs typeface="+mn-cs"/>
              </a:rPr>
              <a:t> preprint arXiv:1409.2329 (2014).</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25</a:t>
            </a:fld>
            <a:endParaRPr lang="en-US"/>
          </a:p>
        </p:txBody>
      </p:sp>
    </p:spTree>
    <p:extLst>
      <p:ext uri="{BB962C8B-B14F-4D97-AF65-F5344CB8AC3E}">
        <p14:creationId xmlns:p14="http://schemas.microsoft.com/office/powerpoint/2010/main" val="1057461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26</a:t>
            </a:fld>
            <a:endParaRPr lang="en-US"/>
          </a:p>
        </p:txBody>
      </p:sp>
    </p:spTree>
    <p:extLst>
      <p:ext uri="{BB962C8B-B14F-4D97-AF65-F5344CB8AC3E}">
        <p14:creationId xmlns:p14="http://schemas.microsoft.com/office/powerpoint/2010/main" val="189563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27</a:t>
            </a:fld>
            <a:endParaRPr lang="en-US"/>
          </a:p>
        </p:txBody>
      </p:sp>
    </p:spTree>
    <p:extLst>
      <p:ext uri="{BB962C8B-B14F-4D97-AF65-F5344CB8AC3E}">
        <p14:creationId xmlns:p14="http://schemas.microsoft.com/office/powerpoint/2010/main" val="4236858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28</a:t>
            </a:fld>
            <a:endParaRPr lang="en-US"/>
          </a:p>
        </p:txBody>
      </p:sp>
    </p:spTree>
    <p:extLst>
      <p:ext uri="{BB962C8B-B14F-4D97-AF65-F5344CB8AC3E}">
        <p14:creationId xmlns:p14="http://schemas.microsoft.com/office/powerpoint/2010/main" val="997912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29</a:t>
            </a:fld>
            <a:endParaRPr lang="en-US"/>
          </a:p>
        </p:txBody>
      </p:sp>
    </p:spTree>
    <p:extLst>
      <p:ext uri="{BB962C8B-B14F-4D97-AF65-F5344CB8AC3E}">
        <p14:creationId xmlns:p14="http://schemas.microsoft.com/office/powerpoint/2010/main" val="336287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(Layer) Normalization</a:t>
            </a:r>
            <a:r>
              <a:rPr lang="en-US" dirty="0"/>
              <a:t>:  See https://arxiv.org/pdf/1803.08494.pdf</a:t>
            </a:r>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2879813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30</a:t>
            </a:fld>
            <a:endParaRPr lang="en-US"/>
          </a:p>
        </p:txBody>
      </p:sp>
    </p:spTree>
    <p:extLst>
      <p:ext uri="{BB962C8B-B14F-4D97-AF65-F5344CB8AC3E}">
        <p14:creationId xmlns:p14="http://schemas.microsoft.com/office/powerpoint/2010/main" val="4161874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31</a:t>
            </a:fld>
            <a:endParaRPr lang="en-US"/>
          </a:p>
        </p:txBody>
      </p:sp>
    </p:spTree>
    <p:extLst>
      <p:ext uri="{BB962C8B-B14F-4D97-AF65-F5344CB8AC3E}">
        <p14:creationId xmlns:p14="http://schemas.microsoft.com/office/powerpoint/2010/main" val="2908840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32</a:t>
            </a:fld>
            <a:endParaRPr lang="en-US"/>
          </a:p>
        </p:txBody>
      </p:sp>
    </p:spTree>
    <p:extLst>
      <p:ext uri="{BB962C8B-B14F-4D97-AF65-F5344CB8AC3E}">
        <p14:creationId xmlns:p14="http://schemas.microsoft.com/office/powerpoint/2010/main" val="11416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33</a:t>
            </a:fld>
            <a:endParaRPr lang="en-US"/>
          </a:p>
        </p:txBody>
      </p:sp>
    </p:spTree>
    <p:extLst>
      <p:ext uri="{BB962C8B-B14F-4D97-AF65-F5344CB8AC3E}">
        <p14:creationId xmlns:p14="http://schemas.microsoft.com/office/powerpoint/2010/main" val="1793105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34</a:t>
            </a:fld>
            <a:endParaRPr lang="en-US"/>
          </a:p>
        </p:txBody>
      </p:sp>
    </p:spTree>
    <p:extLst>
      <p:ext uri="{BB962C8B-B14F-4D97-AF65-F5344CB8AC3E}">
        <p14:creationId xmlns:p14="http://schemas.microsoft.com/office/powerpoint/2010/main" val="1360171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35</a:t>
            </a:fld>
            <a:endParaRPr lang="en-US"/>
          </a:p>
        </p:txBody>
      </p:sp>
    </p:spTree>
    <p:extLst>
      <p:ext uri="{BB962C8B-B14F-4D97-AF65-F5344CB8AC3E}">
        <p14:creationId xmlns:p14="http://schemas.microsoft.com/office/powerpoint/2010/main" val="3179514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36</a:t>
            </a:fld>
            <a:endParaRPr lang="en-US"/>
          </a:p>
        </p:txBody>
      </p:sp>
    </p:spTree>
    <p:extLst>
      <p:ext uri="{BB962C8B-B14F-4D97-AF65-F5344CB8AC3E}">
        <p14:creationId xmlns:p14="http://schemas.microsoft.com/office/powerpoint/2010/main" val="539385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a:solidFill>
                  <a:schemeClr val="tx1"/>
                </a:solidFill>
                <a:latin typeface="+mn-lt"/>
                <a:ea typeface="+mn-ea"/>
                <a:cs typeface="+mn-cs"/>
              </a:rPr>
              <a:t>F. A. Gers and J. </a:t>
            </a:r>
            <a:r>
              <a:rPr lang="en-US" sz="1200" b="0" i="0" u="none" strike="noStrike" kern="1200" baseline="0" dirty="0" err="1">
                <a:solidFill>
                  <a:schemeClr val="tx1"/>
                </a:solidFill>
                <a:latin typeface="+mn-lt"/>
                <a:ea typeface="+mn-ea"/>
                <a:cs typeface="+mn-cs"/>
              </a:rPr>
              <a:t>Schmidhuber</a:t>
            </a:r>
            <a:r>
              <a:rPr lang="en-US" sz="1200" b="0" i="0" u="none" strike="noStrike" kern="1200" baseline="0" dirty="0">
                <a:solidFill>
                  <a:schemeClr val="tx1"/>
                </a:solidFill>
                <a:latin typeface="+mn-lt"/>
                <a:ea typeface="+mn-ea"/>
                <a:cs typeface="+mn-cs"/>
              </a:rPr>
              <a:t>, “Recurrent Nets That Time and Count,” </a:t>
            </a:r>
            <a:r>
              <a:rPr lang="en-US" sz="1200" b="0" i="1" u="none" strike="noStrike" kern="1200" baseline="0" dirty="0">
                <a:solidFill>
                  <a:schemeClr val="tx1"/>
                </a:solidFill>
                <a:latin typeface="+mn-lt"/>
                <a:ea typeface="+mn-ea"/>
                <a:cs typeface="+mn-cs"/>
              </a:rPr>
              <a:t>Proceedings of the IEEE-INNS-ENNS International Joint Conference on Neural Networks </a:t>
            </a:r>
            <a:r>
              <a:rPr lang="en-US" sz="1200" b="0" i="0" u="none" strike="noStrike" kern="1200" baseline="0" dirty="0">
                <a:solidFill>
                  <a:schemeClr val="tx1"/>
                </a:solidFill>
                <a:latin typeface="+mn-lt"/>
                <a:ea typeface="+mn-ea"/>
                <a:cs typeface="+mn-cs"/>
              </a:rPr>
              <a:t>(2000): 189–194.</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37</a:t>
            </a:fld>
            <a:endParaRPr lang="en-US"/>
          </a:p>
        </p:txBody>
      </p:sp>
    </p:spTree>
    <p:extLst>
      <p:ext uri="{BB962C8B-B14F-4D97-AF65-F5344CB8AC3E}">
        <p14:creationId xmlns:p14="http://schemas.microsoft.com/office/powerpoint/2010/main" val="36134119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t>
            </a:r>
            <a:r>
              <a:rPr lang="en-US" sz="1200" b="0" i="0" u="none" strike="noStrike" kern="1200" baseline="0" dirty="0" err="1">
                <a:solidFill>
                  <a:schemeClr val="tx1"/>
                </a:solidFill>
                <a:latin typeface="+mn-lt"/>
                <a:ea typeface="+mn-ea"/>
                <a:cs typeface="+mn-cs"/>
              </a:rPr>
              <a:t>Kyunghyun</a:t>
            </a:r>
            <a:r>
              <a:rPr lang="en-US" sz="1200" b="0" i="0" u="none" strike="noStrike" kern="1200" baseline="0" dirty="0">
                <a:solidFill>
                  <a:schemeClr val="tx1"/>
                </a:solidFill>
                <a:latin typeface="+mn-lt"/>
                <a:ea typeface="+mn-ea"/>
                <a:cs typeface="+mn-cs"/>
              </a:rPr>
              <a:t> Cho et al., “Learning Phrase Representations Using RNN Encoder-Decoder for Statistical Machine Translation,” </a:t>
            </a:r>
            <a:r>
              <a:rPr lang="en-US" sz="1200" b="0" i="1" u="none" strike="noStrike" kern="1200" baseline="0" dirty="0">
                <a:solidFill>
                  <a:schemeClr val="tx1"/>
                </a:solidFill>
                <a:latin typeface="+mn-lt"/>
                <a:ea typeface="+mn-ea"/>
                <a:cs typeface="+mn-cs"/>
              </a:rPr>
              <a:t>Proceedings of the 2014 Conference on Empirical Methods in Natural Language Processing </a:t>
            </a:r>
            <a:r>
              <a:rPr lang="en-US" sz="1200" b="0" i="0" u="none" strike="noStrike" kern="1200" baseline="0" dirty="0">
                <a:solidFill>
                  <a:schemeClr val="tx1"/>
                </a:solidFill>
                <a:latin typeface="+mn-lt"/>
                <a:ea typeface="+mn-ea"/>
                <a:cs typeface="+mn-cs"/>
              </a:rPr>
              <a:t>(2014): 1724–1734.</a:t>
            </a:r>
          </a:p>
          <a:p>
            <a:endParaRPr lang="en-US" dirty="0"/>
          </a:p>
          <a:p>
            <a:r>
              <a:rPr lang="en-US" dirty="0"/>
              <a:t>Paper #2: </a:t>
            </a:r>
            <a:r>
              <a:rPr lang="en-US" sz="1200" b="0" i="0" u="none" strike="noStrike" kern="1200" baseline="0" dirty="0">
                <a:solidFill>
                  <a:schemeClr val="tx1"/>
                </a:solidFill>
                <a:latin typeface="+mn-lt"/>
                <a:ea typeface="+mn-ea"/>
                <a:cs typeface="+mn-cs"/>
              </a:rPr>
              <a:t> Klaus </a:t>
            </a:r>
            <a:r>
              <a:rPr lang="en-US" sz="1200" b="0" i="0" u="none" strike="noStrike" kern="1200" baseline="0" dirty="0" err="1">
                <a:solidFill>
                  <a:schemeClr val="tx1"/>
                </a:solidFill>
                <a:latin typeface="+mn-lt"/>
                <a:ea typeface="+mn-ea"/>
                <a:cs typeface="+mn-cs"/>
              </a:rPr>
              <a:t>Greff</a:t>
            </a:r>
            <a:r>
              <a:rPr lang="en-US" sz="1200" b="0" i="0" u="none" strike="noStrike" kern="1200" baseline="0" dirty="0">
                <a:solidFill>
                  <a:schemeClr val="tx1"/>
                </a:solidFill>
                <a:latin typeface="+mn-lt"/>
                <a:ea typeface="+mn-ea"/>
                <a:cs typeface="+mn-cs"/>
              </a:rPr>
              <a:t> et al., “LSTM: A Search Space Odyssey”, 2015.</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38</a:t>
            </a:fld>
            <a:endParaRPr lang="en-US"/>
          </a:p>
        </p:txBody>
      </p:sp>
    </p:spTree>
    <p:extLst>
      <p:ext uri="{BB962C8B-B14F-4D97-AF65-F5344CB8AC3E}">
        <p14:creationId xmlns:p14="http://schemas.microsoft.com/office/powerpoint/2010/main" val="937505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39</a:t>
            </a:fld>
            <a:endParaRPr lang="en-US"/>
          </a:p>
        </p:txBody>
      </p:sp>
    </p:spTree>
    <p:extLst>
      <p:ext uri="{BB962C8B-B14F-4D97-AF65-F5344CB8AC3E}">
        <p14:creationId xmlns:p14="http://schemas.microsoft.com/office/powerpoint/2010/main" val="90659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661333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40</a:t>
            </a:fld>
            <a:endParaRPr lang="en-US"/>
          </a:p>
        </p:txBody>
      </p:sp>
    </p:spTree>
    <p:extLst>
      <p:ext uri="{BB962C8B-B14F-4D97-AF65-F5344CB8AC3E}">
        <p14:creationId xmlns:p14="http://schemas.microsoft.com/office/powerpoint/2010/main" val="1993112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41</a:t>
            </a:fld>
            <a:endParaRPr lang="en-US"/>
          </a:p>
        </p:txBody>
      </p:sp>
    </p:spTree>
    <p:extLst>
      <p:ext uri="{BB962C8B-B14F-4D97-AF65-F5344CB8AC3E}">
        <p14:creationId xmlns:p14="http://schemas.microsoft.com/office/powerpoint/2010/main" val="2291109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42</a:t>
            </a:fld>
            <a:endParaRPr lang="en-US"/>
          </a:p>
        </p:txBody>
      </p:sp>
    </p:spTree>
    <p:extLst>
      <p:ext uri="{BB962C8B-B14F-4D97-AF65-F5344CB8AC3E}">
        <p14:creationId xmlns:p14="http://schemas.microsoft.com/office/powerpoint/2010/main" val="647944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43</a:t>
            </a:fld>
            <a:endParaRPr lang="en-US"/>
          </a:p>
        </p:txBody>
      </p:sp>
    </p:spTree>
    <p:extLst>
      <p:ext uri="{BB962C8B-B14F-4D97-AF65-F5344CB8AC3E}">
        <p14:creationId xmlns:p14="http://schemas.microsoft.com/office/powerpoint/2010/main" val="41808786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44</a:t>
            </a:fld>
            <a:endParaRPr lang="en-US"/>
          </a:p>
        </p:txBody>
      </p:sp>
    </p:spTree>
    <p:extLst>
      <p:ext uri="{BB962C8B-B14F-4D97-AF65-F5344CB8AC3E}">
        <p14:creationId xmlns:p14="http://schemas.microsoft.com/office/powerpoint/2010/main" val="2839968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45</a:t>
            </a:fld>
            <a:endParaRPr lang="en-US"/>
          </a:p>
        </p:txBody>
      </p:sp>
    </p:spTree>
    <p:extLst>
      <p:ext uri="{BB962C8B-B14F-4D97-AF65-F5344CB8AC3E}">
        <p14:creationId xmlns:p14="http://schemas.microsoft.com/office/powerpoint/2010/main" val="11616468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#1: Aaron van den Oord et al., “</a:t>
            </a:r>
            <a:r>
              <a:rPr lang="en-US" dirty="0" err="1"/>
              <a:t>WaveNet</a:t>
            </a:r>
            <a:r>
              <a:rPr lang="en-US" dirty="0"/>
              <a:t>: A Generative Model for Raw Audio,” </a:t>
            </a:r>
            <a:r>
              <a:rPr lang="en-US" dirty="0" err="1"/>
              <a:t>arXiv</a:t>
            </a:r>
            <a:r>
              <a:rPr lang="en-US" dirty="0"/>
              <a:t> preprint arXiv:1609.03499 (2016).</a:t>
            </a:r>
          </a:p>
        </p:txBody>
      </p:sp>
      <p:sp>
        <p:nvSpPr>
          <p:cNvPr id="4" name="Slide Number Placeholder 3"/>
          <p:cNvSpPr>
            <a:spLocks noGrp="1"/>
          </p:cNvSpPr>
          <p:nvPr>
            <p:ph type="sldNum" sz="quarter" idx="10"/>
          </p:nvPr>
        </p:nvSpPr>
        <p:spPr/>
        <p:txBody>
          <a:bodyPr/>
          <a:lstStyle/>
          <a:p>
            <a:fld id="{717347E0-AEBB-E840-BDD8-2436C83FF7EF}" type="slidenum">
              <a:rPr lang="en-US" smtClean="0"/>
              <a:pPr/>
              <a:t>46</a:t>
            </a:fld>
            <a:endParaRPr lang="en-US"/>
          </a:p>
        </p:txBody>
      </p:sp>
    </p:spTree>
    <p:extLst>
      <p:ext uri="{BB962C8B-B14F-4D97-AF65-F5344CB8AC3E}">
        <p14:creationId xmlns:p14="http://schemas.microsoft.com/office/powerpoint/2010/main" val="4069121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https://deepmind.com/blog/article/wavenet-generative-model-raw-audio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47</a:t>
            </a:fld>
            <a:endParaRPr lang="en-US"/>
          </a:p>
        </p:txBody>
      </p:sp>
    </p:spTree>
    <p:extLst>
      <p:ext uri="{BB962C8B-B14F-4D97-AF65-F5344CB8AC3E}">
        <p14:creationId xmlns:p14="http://schemas.microsoft.com/office/powerpoint/2010/main" val="3305409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158932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98798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408712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208783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109603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3/8/2023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3/8/2023</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3/8/2023</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3/8/2023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7.emf"/><Relationship Id="rId7" Type="http://schemas.openxmlformats.org/officeDocument/2006/relationships/image" Target="../media/image508.png"/><Relationship Id="rId129" Type="http://schemas.openxmlformats.org/officeDocument/2006/relationships/image" Target="../media/image56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50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0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674.png"/><Relationship Id="rId3" Type="http://schemas.openxmlformats.org/officeDocument/2006/relationships/image" Target="../media/image8.emf"/><Relationship Id="rId12" Type="http://schemas.openxmlformats.org/officeDocument/2006/relationships/customXml" Target="../ink/ink9.xml"/><Relationship Id="rId2" Type="http://schemas.openxmlformats.org/officeDocument/2006/relationships/notesSlide" Target="../notesSlides/notesSlide16.xml"/><Relationship Id="rId16" Type="http://schemas.openxmlformats.org/officeDocument/2006/relationships/customXml" Target="../ink/ink11.xml"/><Relationship Id="rId41" Type="http://schemas.openxmlformats.org/officeDocument/2006/relationships/image" Target="../media/image509.png"/><Relationship Id="rId1" Type="http://schemas.openxmlformats.org/officeDocument/2006/relationships/slideLayout" Target="../slideLayouts/slideLayout2.xml"/><Relationship Id="rId11" Type="http://schemas.openxmlformats.org/officeDocument/2006/relationships/image" Target="../media/image673.png"/><Relationship Id="rId15" Type="http://schemas.openxmlformats.org/officeDocument/2006/relationships/image" Target="../media/image675.png"/><Relationship Id="rId10" Type="http://schemas.openxmlformats.org/officeDocument/2006/relationships/customXml" Target="../ink/ink8.xml"/><Relationship Id="rId4" Type="http://schemas.openxmlformats.org/officeDocument/2006/relationships/customXml" Target="../ink/ink7.xml"/><Relationship Id="rId9" Type="http://schemas.openxmlformats.org/officeDocument/2006/relationships/image" Target="../media/image672.png"/><Relationship Id="rId14" Type="http://schemas.openxmlformats.org/officeDocument/2006/relationships/customXml" Target="../ink/ink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69.png"/><Relationship Id="rId138" Type="http://schemas.openxmlformats.org/officeDocument/2006/relationships/image" Target="../media/image29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7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6132294"/>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
        <p:nvSpPr>
          <p:cNvPr id="6" name="Title 5">
            <a:extLst>
              <a:ext uri="{FF2B5EF4-FFF2-40B4-BE49-F238E27FC236}">
                <a16:creationId xmlns:a16="http://schemas.microsoft.com/office/drawing/2014/main" id="{5867BF8F-E46E-4E87-B926-4722FD3E7ABB}"/>
              </a:ext>
            </a:extLst>
          </p:cNvPr>
          <p:cNvSpPr>
            <a:spLocks noGrp="1"/>
          </p:cNvSpPr>
          <p:nvPr>
            <p:ph type="ctrTitle"/>
          </p:nvPr>
        </p:nvSpPr>
        <p:spPr>
          <a:xfrm>
            <a:off x="290114" y="914400"/>
            <a:ext cx="8763000" cy="4381500"/>
          </a:xfrm>
        </p:spPr>
        <p:txBody>
          <a:bodyPr>
            <a:normAutofit fontScale="90000"/>
          </a:bodyPr>
          <a:lstStyle/>
          <a:p>
            <a:br>
              <a:rPr lang="en-US" dirty="0"/>
            </a:br>
            <a:r>
              <a:rPr lang="en-US" dirty="0"/>
              <a:t>CSCI 6521</a:t>
            </a:r>
            <a:br>
              <a:rPr lang="en-US" dirty="0"/>
            </a:br>
            <a:r>
              <a:rPr lang="en-US" dirty="0"/>
              <a:t>Advanced </a:t>
            </a:r>
            <a:r>
              <a:rPr lang="en-US" sz="4800" dirty="0"/>
              <a:t>Machine Learning I</a:t>
            </a:r>
            <a:br>
              <a:rPr lang="en-US" sz="4800" dirty="0"/>
            </a:br>
            <a:br>
              <a:rPr lang="en-US" sz="4800" dirty="0"/>
            </a:br>
            <a:r>
              <a:rPr lang="en-US" dirty="0">
                <a:solidFill>
                  <a:srgbClr val="002060"/>
                </a:solidFill>
              </a:rPr>
              <a:t>Chapter 06</a:t>
            </a:r>
            <a:r>
              <a:rPr lang="en-US" dirty="0"/>
              <a:t>: </a:t>
            </a:r>
            <a:r>
              <a:rPr lang="en-US" b="1" dirty="0"/>
              <a:t>Processing Sequences using RNNs and CNNs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185498"/>
            <a:ext cx="8648438" cy="533395"/>
          </a:xfrm>
        </p:spPr>
        <p:txBody>
          <a:bodyPr/>
          <a:lstStyle/>
          <a:p>
            <a:r>
              <a:rPr lang="en-US" sz="3200" b="1" dirty="0">
                <a:solidFill>
                  <a:srgbClr val="09064E"/>
                </a:solidFill>
              </a:rPr>
              <a:t>Memory Cells</a:t>
            </a:r>
            <a:endParaRPr lang="en-US" sz="3200" dirty="0">
              <a:solidFill>
                <a:srgbClr val="09064E"/>
              </a:solidFill>
            </a:endParaRPr>
          </a:p>
        </p:txBody>
      </p:sp>
      <p:sp>
        <p:nvSpPr>
          <p:cNvPr id="3" name="Content Placeholder 2"/>
          <p:cNvSpPr>
            <a:spLocks noGrp="1"/>
          </p:cNvSpPr>
          <p:nvPr>
            <p:ph idx="1"/>
          </p:nvPr>
        </p:nvSpPr>
        <p:spPr>
          <a:xfrm>
            <a:off x="152400" y="838204"/>
            <a:ext cx="8798859" cy="5791196"/>
          </a:xfrm>
        </p:spPr>
        <p:txBody>
          <a:bodyPr>
            <a:normAutofit/>
          </a:bodyPr>
          <a:lstStyle/>
          <a:p>
            <a:pPr algn="just"/>
            <a:r>
              <a:rPr lang="en-US" dirty="0"/>
              <a:t>Since the output of a recurrent neuron at time step </a:t>
            </a:r>
            <a:r>
              <a:rPr lang="en-US" i="1" dirty="0"/>
              <a:t>t</a:t>
            </a:r>
            <a:r>
              <a:rPr lang="en-US" dirty="0"/>
              <a:t> is a function of all the inputs from previous time steps, we could say it has a form of memory. </a:t>
            </a:r>
          </a:p>
          <a:p>
            <a:pPr algn="just"/>
            <a:r>
              <a:rPr lang="en-US" dirty="0"/>
              <a:t>A part of a neural network that preserves some state across time steps is called a </a:t>
            </a:r>
            <a:r>
              <a:rPr lang="en-US" dirty="0">
                <a:solidFill>
                  <a:srgbClr val="262BF2"/>
                </a:solidFill>
              </a:rPr>
              <a:t>memory cell </a:t>
            </a:r>
            <a:r>
              <a:rPr lang="en-US" dirty="0"/>
              <a:t>(or simply a </a:t>
            </a:r>
            <a:r>
              <a:rPr lang="en-US" dirty="0">
                <a:solidFill>
                  <a:srgbClr val="262BF2"/>
                </a:solidFill>
              </a:rPr>
              <a:t>cell</a:t>
            </a:r>
            <a:r>
              <a:rPr lang="en-US" dirty="0"/>
              <a:t>). </a:t>
            </a:r>
          </a:p>
          <a:p>
            <a:pPr algn="just"/>
            <a:r>
              <a:rPr lang="en-US" dirty="0"/>
              <a:t>A single recurrent neuron, or a layer of recurrent neurons, is a very basic cell, capable of learning only short patterns (typically about 10 steps long, but this varies depending on the task). </a:t>
            </a:r>
          </a:p>
          <a:p>
            <a:pPr algn="just"/>
            <a:r>
              <a:rPr lang="en-US" dirty="0"/>
              <a:t>Later in this chapter, we will look at some more complex and powerful types of cells capable of learning longer patterns (roughly 10 times longer, but again, this depends on the task).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8566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0"/>
            <a:ext cx="8648438" cy="533395"/>
          </a:xfrm>
        </p:spPr>
        <p:txBody>
          <a:bodyPr/>
          <a:lstStyle/>
          <a:p>
            <a:r>
              <a:rPr lang="en-US" sz="3200" b="1" dirty="0">
                <a:solidFill>
                  <a:srgbClr val="09064E"/>
                </a:solidFill>
              </a:rPr>
              <a:t>… Memory Cells</a:t>
            </a:r>
            <a:endParaRPr lang="en-US" sz="3200" dirty="0">
              <a:solidFill>
                <a:srgbClr val="09064E"/>
              </a:solidFill>
            </a:endParaRPr>
          </a:p>
        </p:txBody>
      </p:sp>
      <p:sp>
        <p:nvSpPr>
          <p:cNvPr id="3" name="Content Placeholder 2"/>
          <p:cNvSpPr>
            <a:spLocks noGrp="1"/>
          </p:cNvSpPr>
          <p:nvPr>
            <p:ph idx="1"/>
          </p:nvPr>
        </p:nvSpPr>
        <p:spPr>
          <a:xfrm>
            <a:off x="152400" y="533396"/>
            <a:ext cx="8798859" cy="3276604"/>
          </a:xfrm>
        </p:spPr>
        <p:txBody>
          <a:bodyPr>
            <a:normAutofit lnSpcReduction="10000"/>
          </a:bodyPr>
          <a:lstStyle/>
          <a:p>
            <a:pPr algn="just"/>
            <a:r>
              <a:rPr lang="en-US" dirty="0"/>
              <a:t>In general, a cell’s state at time step </a:t>
            </a:r>
            <a:r>
              <a:rPr lang="en-US" i="1" dirty="0"/>
              <a:t>t</a:t>
            </a:r>
            <a:r>
              <a:rPr lang="en-US" dirty="0"/>
              <a:t>, denoted </a:t>
            </a:r>
            <a:r>
              <a:rPr lang="en-US" b="1" dirty="0"/>
              <a:t>h</a:t>
            </a:r>
            <a:r>
              <a:rPr lang="en-US" baseline="-25000" dirty="0"/>
              <a:t>(</a:t>
            </a:r>
            <a:r>
              <a:rPr lang="en-US" i="1" baseline="-25000" dirty="0"/>
              <a:t>t</a:t>
            </a:r>
            <a:r>
              <a:rPr lang="en-US" baseline="-25000" dirty="0"/>
              <a:t>)</a:t>
            </a:r>
            <a:r>
              <a:rPr lang="en-US" dirty="0"/>
              <a:t> (the “h” stands for “hidden”), is a function of some inputs at that time step and its state at the previous time step: </a:t>
            </a:r>
            <a:r>
              <a:rPr lang="en-US" b="1" dirty="0"/>
              <a:t>h</a:t>
            </a:r>
            <a:r>
              <a:rPr lang="en-US" baseline="-25000" dirty="0"/>
              <a:t>(t)</a:t>
            </a:r>
            <a:r>
              <a:rPr lang="en-US" dirty="0"/>
              <a:t> = f(</a:t>
            </a:r>
            <a:r>
              <a:rPr lang="en-US" b="1" dirty="0"/>
              <a:t>h</a:t>
            </a:r>
            <a:r>
              <a:rPr lang="en-US" baseline="-25000" dirty="0"/>
              <a:t>(</a:t>
            </a:r>
            <a:r>
              <a:rPr lang="en-US" i="1" baseline="-25000" dirty="0"/>
              <a:t>t</a:t>
            </a:r>
            <a:r>
              <a:rPr lang="en-US" baseline="-25000" dirty="0"/>
              <a:t>–1)</a:t>
            </a:r>
            <a:r>
              <a:rPr lang="en-US" dirty="0"/>
              <a:t>, </a:t>
            </a:r>
            <a:r>
              <a:rPr lang="en-US" b="1" dirty="0"/>
              <a:t>x</a:t>
            </a:r>
            <a:r>
              <a:rPr lang="en-US" baseline="-25000" dirty="0"/>
              <a:t>(</a:t>
            </a:r>
            <a:r>
              <a:rPr lang="en-US" i="1" baseline="-25000" dirty="0"/>
              <a:t>t</a:t>
            </a:r>
            <a:r>
              <a:rPr lang="en-US" baseline="-25000" dirty="0"/>
              <a:t>)</a:t>
            </a:r>
            <a:r>
              <a:rPr lang="en-US" dirty="0"/>
              <a:t>). </a:t>
            </a:r>
          </a:p>
          <a:p>
            <a:pPr algn="just"/>
            <a:r>
              <a:rPr lang="en-US" dirty="0"/>
              <a:t>Its output at time step</a:t>
            </a:r>
            <a:r>
              <a:rPr lang="en-US" i="1" dirty="0"/>
              <a:t> t</a:t>
            </a:r>
            <a:r>
              <a:rPr lang="en-US" dirty="0"/>
              <a:t>, denoted </a:t>
            </a:r>
            <a:r>
              <a:rPr lang="en-US" b="1" dirty="0"/>
              <a:t>y</a:t>
            </a:r>
            <a:r>
              <a:rPr lang="en-US" baseline="-25000" dirty="0"/>
              <a:t>(</a:t>
            </a:r>
            <a:r>
              <a:rPr lang="en-US" i="1" baseline="-25000" dirty="0"/>
              <a:t>t</a:t>
            </a:r>
            <a:r>
              <a:rPr lang="en-US" baseline="-25000" dirty="0"/>
              <a:t>)</a:t>
            </a:r>
            <a:r>
              <a:rPr lang="en-US" dirty="0"/>
              <a:t>, is also a function of the previous state and the current inputs. </a:t>
            </a:r>
          </a:p>
          <a:p>
            <a:pPr algn="just"/>
            <a:r>
              <a:rPr lang="en-US" dirty="0"/>
              <a:t>For the basic cells, the output is simply equal to the state, but in more complex cells this is not always the case, as shown in Figure 3.</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 name="Group 8">
            <a:extLst>
              <a:ext uri="{FF2B5EF4-FFF2-40B4-BE49-F238E27FC236}">
                <a16:creationId xmlns:a16="http://schemas.microsoft.com/office/drawing/2014/main" id="{A00DDC43-B973-40AD-9066-29F50D874D16}"/>
              </a:ext>
            </a:extLst>
          </p:cNvPr>
          <p:cNvGrpSpPr/>
          <p:nvPr/>
        </p:nvGrpSpPr>
        <p:grpSpPr>
          <a:xfrm>
            <a:off x="457199" y="3404681"/>
            <a:ext cx="7772399" cy="3305126"/>
            <a:chOff x="457199" y="3404681"/>
            <a:chExt cx="7772399" cy="3305126"/>
          </a:xfrm>
        </p:grpSpPr>
        <p:pic>
          <p:nvPicPr>
            <p:cNvPr id="6" name="Picture 5">
              <a:extLst>
                <a:ext uri="{FF2B5EF4-FFF2-40B4-BE49-F238E27FC236}">
                  <a16:creationId xmlns:a16="http://schemas.microsoft.com/office/drawing/2014/main" id="{FE5344B1-E0B6-43E7-82CF-4EFFA9D82B47}"/>
                </a:ext>
              </a:extLst>
            </p:cNvPr>
            <p:cNvPicPr>
              <a:picLocks noChangeAspect="1"/>
            </p:cNvPicPr>
            <p:nvPr/>
          </p:nvPicPr>
          <p:blipFill>
            <a:blip r:embed="rId3"/>
            <a:stretch>
              <a:fillRect/>
            </a:stretch>
          </p:blipFill>
          <p:spPr>
            <a:xfrm>
              <a:off x="1905000" y="3404681"/>
              <a:ext cx="6048375" cy="2838450"/>
            </a:xfrm>
            <a:prstGeom prst="rect">
              <a:avLst/>
            </a:prstGeom>
          </p:spPr>
        </p:pic>
        <p:sp>
          <p:nvSpPr>
            <p:cNvPr id="8" name="Rectangle 7">
              <a:extLst>
                <a:ext uri="{FF2B5EF4-FFF2-40B4-BE49-F238E27FC236}">
                  <a16:creationId xmlns:a16="http://schemas.microsoft.com/office/drawing/2014/main" id="{336BA46F-AF0A-4DE8-A469-1AD8C4C1ADC1}"/>
                </a:ext>
              </a:extLst>
            </p:cNvPr>
            <p:cNvSpPr/>
            <p:nvPr/>
          </p:nvSpPr>
          <p:spPr>
            <a:xfrm>
              <a:off x="457199" y="6340475"/>
              <a:ext cx="7772399" cy="369332"/>
            </a:xfrm>
            <a:prstGeom prst="rect">
              <a:avLst/>
            </a:prstGeom>
          </p:spPr>
          <p:txBody>
            <a:bodyPr wrap="square">
              <a:spAutoFit/>
            </a:bodyPr>
            <a:lstStyle/>
            <a:p>
              <a:r>
                <a:rPr lang="en-US" b="1" dirty="0"/>
                <a:t>Figure 3:</a:t>
              </a:r>
              <a:r>
                <a:rPr lang="en-US" dirty="0"/>
                <a:t> A cell’s hidden state and its output may be different.</a:t>
              </a:r>
            </a:p>
          </p:txBody>
        </p:sp>
      </p:grpSp>
    </p:spTree>
    <p:extLst>
      <p:ext uri="{BB962C8B-B14F-4D97-AF65-F5344CB8AC3E}">
        <p14:creationId xmlns:p14="http://schemas.microsoft.com/office/powerpoint/2010/main" val="338729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Input and Output Sequences</a:t>
            </a:r>
            <a:endParaRPr lang="en-US" sz="3200" dirty="0">
              <a:solidFill>
                <a:srgbClr val="09064E"/>
              </a:solidFill>
            </a:endParaRPr>
          </a:p>
        </p:txBody>
      </p:sp>
      <p:sp>
        <p:nvSpPr>
          <p:cNvPr id="3" name="Content Placeholder 2"/>
          <p:cNvSpPr>
            <a:spLocks noGrp="1"/>
          </p:cNvSpPr>
          <p:nvPr>
            <p:ph idx="1"/>
          </p:nvPr>
        </p:nvSpPr>
        <p:spPr>
          <a:xfrm>
            <a:off x="152399" y="642368"/>
            <a:ext cx="8798859" cy="838195"/>
          </a:xfrm>
        </p:spPr>
        <p:txBody>
          <a:bodyPr>
            <a:normAutofit fontScale="92500"/>
          </a:bodyPr>
          <a:lstStyle/>
          <a:p>
            <a:pPr algn="just"/>
            <a:r>
              <a:rPr lang="en-US" dirty="0"/>
              <a:t>An RNN can simultaneously take a sequence of inputs and produce a sequence of outputs. See the </a:t>
            </a:r>
            <a:r>
              <a:rPr lang="en-US" dirty="0">
                <a:solidFill>
                  <a:srgbClr val="262BF2"/>
                </a:solidFill>
              </a:rPr>
              <a:t>top-left</a:t>
            </a:r>
            <a:r>
              <a:rPr lang="en-US" dirty="0"/>
              <a:t> network in Figure 4.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2B3B4E80-8819-4D1C-83BC-C7DAFF815E78}"/>
              </a:ext>
            </a:extLst>
          </p:cNvPr>
          <p:cNvGrpSpPr/>
          <p:nvPr/>
        </p:nvGrpSpPr>
        <p:grpSpPr>
          <a:xfrm>
            <a:off x="246529" y="1480563"/>
            <a:ext cx="8610600" cy="5232852"/>
            <a:chOff x="246529" y="1480563"/>
            <a:chExt cx="8610600" cy="5232852"/>
          </a:xfrm>
        </p:grpSpPr>
        <p:pic>
          <p:nvPicPr>
            <p:cNvPr id="5" name="Picture 4">
              <a:extLst>
                <a:ext uri="{FF2B5EF4-FFF2-40B4-BE49-F238E27FC236}">
                  <a16:creationId xmlns:a16="http://schemas.microsoft.com/office/drawing/2014/main" id="{9062A01E-B660-4955-A70B-52880B103AAC}"/>
                </a:ext>
              </a:extLst>
            </p:cNvPr>
            <p:cNvPicPr>
              <a:picLocks noChangeAspect="1"/>
            </p:cNvPicPr>
            <p:nvPr/>
          </p:nvPicPr>
          <p:blipFill>
            <a:blip r:embed="rId3"/>
            <a:stretch>
              <a:fillRect/>
            </a:stretch>
          </p:blipFill>
          <p:spPr>
            <a:xfrm>
              <a:off x="1332248" y="1480563"/>
              <a:ext cx="6476999" cy="4351705"/>
            </a:xfrm>
            <a:prstGeom prst="rect">
              <a:avLst/>
            </a:prstGeom>
          </p:spPr>
        </p:pic>
        <p:sp>
          <p:nvSpPr>
            <p:cNvPr id="6" name="Rectangle 5">
              <a:extLst>
                <a:ext uri="{FF2B5EF4-FFF2-40B4-BE49-F238E27FC236}">
                  <a16:creationId xmlns:a16="http://schemas.microsoft.com/office/drawing/2014/main" id="{9534D0F2-A99C-407B-B510-B9C84BCE3C88}"/>
                </a:ext>
              </a:extLst>
            </p:cNvPr>
            <p:cNvSpPr/>
            <p:nvPr/>
          </p:nvSpPr>
          <p:spPr>
            <a:xfrm>
              <a:off x="246529" y="6067084"/>
              <a:ext cx="8610600" cy="646331"/>
            </a:xfrm>
            <a:prstGeom prst="rect">
              <a:avLst/>
            </a:prstGeom>
          </p:spPr>
          <p:txBody>
            <a:bodyPr wrap="square">
              <a:spAutoFit/>
            </a:bodyPr>
            <a:lstStyle/>
            <a:p>
              <a:r>
                <a:rPr lang="en-US" b="1" dirty="0"/>
                <a:t>Figure 4</a:t>
              </a:r>
              <a:r>
                <a:rPr lang="en-US" dirty="0"/>
                <a:t>: </a:t>
              </a:r>
              <a:r>
                <a:rPr lang="en-US" dirty="0">
                  <a:solidFill>
                    <a:srgbClr val="262BF2"/>
                  </a:solidFill>
                </a:rPr>
                <a:t>Seq-to-seq</a:t>
              </a:r>
              <a:r>
                <a:rPr lang="en-US" dirty="0"/>
                <a:t> (top left), </a:t>
              </a:r>
              <a:r>
                <a:rPr lang="en-US" dirty="0">
                  <a:solidFill>
                    <a:srgbClr val="C00000"/>
                  </a:solidFill>
                </a:rPr>
                <a:t>seq-to-vector</a:t>
              </a:r>
              <a:r>
                <a:rPr lang="en-US" dirty="0"/>
                <a:t> (top right), </a:t>
              </a:r>
              <a:r>
                <a:rPr lang="en-US" dirty="0">
                  <a:solidFill>
                    <a:srgbClr val="262BF2"/>
                  </a:solidFill>
                </a:rPr>
                <a:t>vector-to-seq</a:t>
              </a:r>
              <a:r>
                <a:rPr lang="en-US" dirty="0"/>
                <a:t> (bottom left), and </a:t>
              </a:r>
              <a:r>
                <a:rPr lang="en-US" dirty="0">
                  <a:solidFill>
                    <a:srgbClr val="C00000"/>
                  </a:solidFill>
                </a:rPr>
                <a:t>Encoder–Decoder </a:t>
              </a:r>
              <a:r>
                <a:rPr lang="en-US" dirty="0"/>
                <a:t>(bottom right) networks.</a:t>
              </a:r>
            </a:p>
          </p:txBody>
        </p:sp>
      </p:grpSp>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4D74E35D-57C6-4FF3-BC7D-962540D18222}"/>
                  </a:ext>
                </a:extLst>
              </p14:cNvPr>
              <p14:cNvContentPartPr/>
              <p14:nvPr/>
            </p14:nvContentPartPr>
            <p14:xfrm>
              <a:off x="5345100" y="2081438"/>
              <a:ext cx="30240" cy="5040"/>
            </p14:xfrm>
          </p:contentPart>
        </mc:Choice>
        <mc:Fallback xmlns="">
          <p:pic>
            <p:nvPicPr>
              <p:cNvPr id="41" name="Ink 40">
                <a:extLst>
                  <a:ext uri="{FF2B5EF4-FFF2-40B4-BE49-F238E27FC236}">
                    <a16:creationId xmlns:a16="http://schemas.microsoft.com/office/drawing/2014/main" id="{4D74E35D-57C6-4FF3-BC7D-962540D18222}"/>
                  </a:ext>
                </a:extLst>
              </p:cNvPr>
              <p:cNvPicPr/>
              <p:nvPr/>
            </p:nvPicPr>
            <p:blipFill>
              <a:blip r:embed="rId5"/>
              <a:stretch>
                <a:fillRect/>
              </a:stretch>
            </p:blipFill>
            <p:spPr>
              <a:xfrm>
                <a:off x="5336100" y="2072798"/>
                <a:ext cx="47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1372DC63-52AD-47E5-82DB-1460FD660F15}"/>
                  </a:ext>
                </a:extLst>
              </p14:cNvPr>
              <p14:cNvContentPartPr/>
              <p14:nvPr/>
            </p14:nvContentPartPr>
            <p14:xfrm>
              <a:off x="8568180" y="2000078"/>
              <a:ext cx="45000" cy="3960"/>
            </p14:xfrm>
          </p:contentPart>
        </mc:Choice>
        <mc:Fallback xmlns="">
          <p:pic>
            <p:nvPicPr>
              <p:cNvPr id="58" name="Ink 57">
                <a:extLst>
                  <a:ext uri="{FF2B5EF4-FFF2-40B4-BE49-F238E27FC236}">
                    <a16:creationId xmlns:a16="http://schemas.microsoft.com/office/drawing/2014/main" id="{1372DC63-52AD-47E5-82DB-1460FD660F15}"/>
                  </a:ext>
                </a:extLst>
              </p:cNvPr>
              <p:cNvPicPr/>
              <p:nvPr/>
            </p:nvPicPr>
            <p:blipFill>
              <a:blip r:embed="rId7"/>
              <a:stretch>
                <a:fillRect/>
              </a:stretch>
            </p:blipFill>
            <p:spPr>
              <a:xfrm>
                <a:off x="8559180" y="1991078"/>
                <a:ext cx="62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7" name="Ink 116">
                <a:extLst>
                  <a:ext uri="{FF2B5EF4-FFF2-40B4-BE49-F238E27FC236}">
                    <a16:creationId xmlns:a16="http://schemas.microsoft.com/office/drawing/2014/main" id="{77549F48-F68E-4614-9F92-117FB42297FA}"/>
                  </a:ext>
                </a:extLst>
              </p14:cNvPr>
              <p14:cNvContentPartPr/>
              <p14:nvPr/>
            </p14:nvContentPartPr>
            <p14:xfrm>
              <a:off x="1155420" y="3895838"/>
              <a:ext cx="360" cy="360"/>
            </p14:xfrm>
          </p:contentPart>
        </mc:Choice>
        <mc:Fallback xmlns="">
          <p:pic>
            <p:nvPicPr>
              <p:cNvPr id="117" name="Ink 116">
                <a:extLst>
                  <a:ext uri="{FF2B5EF4-FFF2-40B4-BE49-F238E27FC236}">
                    <a16:creationId xmlns:a16="http://schemas.microsoft.com/office/drawing/2014/main" id="{77549F48-F68E-4614-9F92-117FB42297FA}"/>
                  </a:ext>
                </a:extLst>
              </p:cNvPr>
              <p:cNvPicPr/>
              <p:nvPr/>
            </p:nvPicPr>
            <p:blipFill>
              <a:blip r:embed="rId9"/>
              <a:stretch>
                <a:fillRect/>
              </a:stretch>
            </p:blipFill>
            <p:spPr>
              <a:xfrm>
                <a:off x="1146420" y="38868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0" name="Ink 209">
                <a:extLst>
                  <a:ext uri="{FF2B5EF4-FFF2-40B4-BE49-F238E27FC236}">
                    <a16:creationId xmlns:a16="http://schemas.microsoft.com/office/drawing/2014/main" id="{511B2F33-9602-4987-A716-E36124180FF0}"/>
                  </a:ext>
                </a:extLst>
              </p14:cNvPr>
              <p14:cNvContentPartPr/>
              <p14:nvPr/>
            </p14:nvContentPartPr>
            <p14:xfrm>
              <a:off x="4651740" y="5810318"/>
              <a:ext cx="360" cy="360"/>
            </p14:xfrm>
          </p:contentPart>
        </mc:Choice>
        <mc:Fallback xmlns="">
          <p:pic>
            <p:nvPicPr>
              <p:cNvPr id="210" name="Ink 209">
                <a:extLst>
                  <a:ext uri="{FF2B5EF4-FFF2-40B4-BE49-F238E27FC236}">
                    <a16:creationId xmlns:a16="http://schemas.microsoft.com/office/drawing/2014/main" id="{511B2F33-9602-4987-A716-E36124180FF0}"/>
                  </a:ext>
                </a:extLst>
              </p:cNvPr>
              <p:cNvPicPr/>
              <p:nvPr/>
            </p:nvPicPr>
            <p:blipFill>
              <a:blip r:embed="rId9"/>
              <a:stretch>
                <a:fillRect/>
              </a:stretch>
            </p:blipFill>
            <p:spPr>
              <a:xfrm>
                <a:off x="4642740" y="5801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8" name="Ink 287">
                <a:extLst>
                  <a:ext uri="{FF2B5EF4-FFF2-40B4-BE49-F238E27FC236}">
                    <a16:creationId xmlns:a16="http://schemas.microsoft.com/office/drawing/2014/main" id="{C2C64E55-50CF-4A69-9D81-5A75E22EFCC8}"/>
                  </a:ext>
                </a:extLst>
              </p14:cNvPr>
              <p14:cNvContentPartPr/>
              <p14:nvPr/>
            </p14:nvContentPartPr>
            <p14:xfrm>
              <a:off x="139500" y="3248558"/>
              <a:ext cx="29160" cy="5040"/>
            </p14:xfrm>
          </p:contentPart>
        </mc:Choice>
        <mc:Fallback xmlns="">
          <p:pic>
            <p:nvPicPr>
              <p:cNvPr id="288" name="Ink 287">
                <a:extLst>
                  <a:ext uri="{FF2B5EF4-FFF2-40B4-BE49-F238E27FC236}">
                    <a16:creationId xmlns:a16="http://schemas.microsoft.com/office/drawing/2014/main" id="{C2C64E55-50CF-4A69-9D81-5A75E22EFCC8}"/>
                  </a:ext>
                </a:extLst>
              </p:cNvPr>
              <p:cNvPicPr/>
              <p:nvPr/>
            </p:nvPicPr>
            <p:blipFill>
              <a:blip r:embed="rId129"/>
              <a:stretch>
                <a:fillRect/>
              </a:stretch>
            </p:blipFill>
            <p:spPr>
              <a:xfrm>
                <a:off x="130500" y="3239558"/>
                <a:ext cx="46800" cy="22680"/>
              </a:xfrm>
              <a:prstGeom prst="rect">
                <a:avLst/>
              </a:prstGeom>
            </p:spPr>
          </p:pic>
        </mc:Fallback>
      </mc:AlternateContent>
    </p:spTree>
    <p:extLst>
      <p:ext uri="{BB962C8B-B14F-4D97-AF65-F5344CB8AC3E}">
        <p14:creationId xmlns:p14="http://schemas.microsoft.com/office/powerpoint/2010/main" val="426589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Input and Output Sequences</a:t>
            </a:r>
            <a:endParaRPr lang="en-US" sz="3200" dirty="0">
              <a:solidFill>
                <a:srgbClr val="09064E"/>
              </a:solidFill>
            </a:endParaRPr>
          </a:p>
        </p:txBody>
      </p:sp>
      <p:sp>
        <p:nvSpPr>
          <p:cNvPr id="3" name="Content Placeholder 2"/>
          <p:cNvSpPr>
            <a:spLocks noGrp="1"/>
          </p:cNvSpPr>
          <p:nvPr>
            <p:ph idx="1"/>
          </p:nvPr>
        </p:nvSpPr>
        <p:spPr>
          <a:xfrm>
            <a:off x="152399" y="642368"/>
            <a:ext cx="8798859" cy="5910832"/>
          </a:xfrm>
        </p:spPr>
        <p:txBody>
          <a:bodyPr>
            <a:normAutofit/>
          </a:bodyPr>
          <a:lstStyle/>
          <a:p>
            <a:pPr algn="just"/>
            <a:r>
              <a:rPr lang="en-US" dirty="0"/>
              <a:t>An RNN can simultaneously take a sequence of inputs and produce a sequence of outputs. See the </a:t>
            </a:r>
            <a:r>
              <a:rPr lang="en-US" dirty="0">
                <a:solidFill>
                  <a:srgbClr val="262BF2"/>
                </a:solidFill>
              </a:rPr>
              <a:t>top-left</a:t>
            </a:r>
            <a:r>
              <a:rPr lang="en-US" dirty="0"/>
              <a:t> network in Figure 4. </a:t>
            </a:r>
          </a:p>
          <a:p>
            <a:pPr algn="just"/>
            <a:r>
              <a:rPr lang="en-US" dirty="0"/>
              <a:t>This type of </a:t>
            </a:r>
            <a:r>
              <a:rPr lang="en-US" dirty="0">
                <a:solidFill>
                  <a:srgbClr val="262BF2"/>
                </a:solidFill>
              </a:rPr>
              <a:t>sequence-to-sequence</a:t>
            </a:r>
            <a:r>
              <a:rPr lang="en-US" dirty="0"/>
              <a:t> network is useful for predicting time series such as stock prices: </a:t>
            </a:r>
          </a:p>
          <a:p>
            <a:pPr lvl="1" algn="just"/>
            <a:r>
              <a:rPr lang="en-US" dirty="0"/>
              <a:t>you feed it the prices over the last N days, and it must output the prices shifted by one day into the future (i.e., from N – 1 days ago to tomorrow). </a:t>
            </a:r>
          </a:p>
          <a:p>
            <a:pPr algn="just"/>
            <a:r>
              <a:rPr lang="en-US" dirty="0"/>
              <a:t>Alternatively, you could feed the network a sequence of inputs and ignore all outputs except for the last one (see the </a:t>
            </a:r>
            <a:r>
              <a:rPr lang="en-US" dirty="0">
                <a:solidFill>
                  <a:srgbClr val="262BF2"/>
                </a:solidFill>
              </a:rPr>
              <a:t>top-right</a:t>
            </a:r>
            <a:r>
              <a:rPr lang="en-US" dirty="0"/>
              <a:t> network in Figure 4). </a:t>
            </a:r>
          </a:p>
          <a:p>
            <a:pPr lvl="1" algn="just"/>
            <a:r>
              <a:rPr lang="en-US" dirty="0"/>
              <a:t>In other words, this is a </a:t>
            </a:r>
            <a:r>
              <a:rPr lang="en-US" dirty="0">
                <a:solidFill>
                  <a:srgbClr val="262BF2"/>
                </a:solidFill>
              </a:rPr>
              <a:t>sequence-to-vector</a:t>
            </a:r>
            <a:r>
              <a:rPr lang="en-US" dirty="0"/>
              <a:t> network. </a:t>
            </a:r>
          </a:p>
          <a:p>
            <a:pPr lvl="1" algn="just"/>
            <a:r>
              <a:rPr lang="en-US" dirty="0"/>
              <a:t>For example, you could feed the network a sequence of words corresponding to a movie review, and the network would output a sentiment score (e.g., from –1 [hate] to +1 [love]).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983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Input and Output Sequences</a:t>
            </a:r>
            <a:endParaRPr lang="en-US" sz="3200" dirty="0">
              <a:solidFill>
                <a:srgbClr val="09064E"/>
              </a:solidFill>
            </a:endParaRPr>
          </a:p>
        </p:txBody>
      </p:sp>
      <p:sp>
        <p:nvSpPr>
          <p:cNvPr id="3" name="Content Placeholder 2"/>
          <p:cNvSpPr>
            <a:spLocks noGrp="1"/>
          </p:cNvSpPr>
          <p:nvPr>
            <p:ph idx="1"/>
          </p:nvPr>
        </p:nvSpPr>
        <p:spPr>
          <a:xfrm>
            <a:off x="152399" y="642368"/>
            <a:ext cx="8798859" cy="1895961"/>
          </a:xfrm>
        </p:spPr>
        <p:txBody>
          <a:bodyPr>
            <a:normAutofit fontScale="77500" lnSpcReduction="20000"/>
          </a:bodyPr>
          <a:lstStyle/>
          <a:p>
            <a:pPr algn="just"/>
            <a:r>
              <a:rPr lang="en-US" dirty="0"/>
              <a:t>Conversely, we could feed the network the same input vector over and over again at each time step and let it output a sequence (see the bottom-left network of Figure 4). </a:t>
            </a:r>
          </a:p>
          <a:p>
            <a:pPr algn="just"/>
            <a:r>
              <a:rPr lang="en-US" dirty="0"/>
              <a:t>This is a </a:t>
            </a:r>
            <a:r>
              <a:rPr lang="en-US" dirty="0">
                <a:solidFill>
                  <a:srgbClr val="262BF2"/>
                </a:solidFill>
              </a:rPr>
              <a:t>vector-to-sequence</a:t>
            </a:r>
            <a:r>
              <a:rPr lang="en-US" dirty="0"/>
              <a:t> network. </a:t>
            </a:r>
          </a:p>
          <a:p>
            <a:pPr algn="just"/>
            <a:r>
              <a:rPr lang="en-US" dirty="0"/>
              <a:t>For example, the input could be an image (or the output of a CNN), and the output could be a caption for that image.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2B3B4E80-8819-4D1C-83BC-C7DAFF815E78}"/>
              </a:ext>
            </a:extLst>
          </p:cNvPr>
          <p:cNvGrpSpPr/>
          <p:nvPr/>
        </p:nvGrpSpPr>
        <p:grpSpPr>
          <a:xfrm>
            <a:off x="246528" y="2328154"/>
            <a:ext cx="8610600" cy="4420873"/>
            <a:chOff x="265448" y="2328154"/>
            <a:chExt cx="8610600" cy="4420873"/>
          </a:xfrm>
        </p:grpSpPr>
        <p:pic>
          <p:nvPicPr>
            <p:cNvPr id="5" name="Picture 4">
              <a:extLst>
                <a:ext uri="{FF2B5EF4-FFF2-40B4-BE49-F238E27FC236}">
                  <a16:creationId xmlns:a16="http://schemas.microsoft.com/office/drawing/2014/main" id="{9062A01E-B660-4955-A70B-52880B103AAC}"/>
                </a:ext>
              </a:extLst>
            </p:cNvPr>
            <p:cNvPicPr>
              <a:picLocks noChangeAspect="1"/>
            </p:cNvPicPr>
            <p:nvPr/>
          </p:nvPicPr>
          <p:blipFill>
            <a:blip r:embed="rId3"/>
            <a:stretch>
              <a:fillRect/>
            </a:stretch>
          </p:blipFill>
          <p:spPr>
            <a:xfrm>
              <a:off x="1905000" y="2328154"/>
              <a:ext cx="5567285" cy="3740495"/>
            </a:xfrm>
            <a:prstGeom prst="rect">
              <a:avLst/>
            </a:prstGeom>
          </p:spPr>
        </p:pic>
        <p:sp>
          <p:nvSpPr>
            <p:cNvPr id="6" name="Rectangle 5">
              <a:extLst>
                <a:ext uri="{FF2B5EF4-FFF2-40B4-BE49-F238E27FC236}">
                  <a16:creationId xmlns:a16="http://schemas.microsoft.com/office/drawing/2014/main" id="{9534D0F2-A99C-407B-B510-B9C84BCE3C88}"/>
                </a:ext>
              </a:extLst>
            </p:cNvPr>
            <p:cNvSpPr/>
            <p:nvPr/>
          </p:nvSpPr>
          <p:spPr>
            <a:xfrm>
              <a:off x="265448" y="6102696"/>
              <a:ext cx="8610600" cy="646331"/>
            </a:xfrm>
            <a:prstGeom prst="rect">
              <a:avLst/>
            </a:prstGeom>
          </p:spPr>
          <p:txBody>
            <a:bodyPr wrap="square">
              <a:spAutoFit/>
            </a:bodyPr>
            <a:lstStyle/>
            <a:p>
              <a:r>
                <a:rPr lang="en-US" b="1" dirty="0"/>
                <a:t>Figure 4</a:t>
              </a:r>
              <a:r>
                <a:rPr lang="en-US" dirty="0"/>
                <a:t>: </a:t>
              </a:r>
              <a:r>
                <a:rPr lang="en-US" dirty="0">
                  <a:solidFill>
                    <a:srgbClr val="262BF2"/>
                  </a:solidFill>
                </a:rPr>
                <a:t>Seq-to-seq</a:t>
              </a:r>
              <a:r>
                <a:rPr lang="en-US" dirty="0"/>
                <a:t> (top left), </a:t>
              </a:r>
              <a:r>
                <a:rPr lang="en-US" dirty="0">
                  <a:solidFill>
                    <a:srgbClr val="C00000"/>
                  </a:solidFill>
                </a:rPr>
                <a:t>seq-to-vector</a:t>
              </a:r>
              <a:r>
                <a:rPr lang="en-US" dirty="0"/>
                <a:t> (top right), </a:t>
              </a:r>
              <a:r>
                <a:rPr lang="en-US" dirty="0">
                  <a:solidFill>
                    <a:srgbClr val="262BF2"/>
                  </a:solidFill>
                </a:rPr>
                <a:t>vector-to-seq</a:t>
              </a:r>
              <a:r>
                <a:rPr lang="en-US" dirty="0"/>
                <a:t> (bottom left), and </a:t>
              </a:r>
              <a:r>
                <a:rPr lang="en-US" dirty="0">
                  <a:solidFill>
                    <a:srgbClr val="C00000"/>
                  </a:solidFill>
                </a:rPr>
                <a:t>Encoder–Decoder </a:t>
              </a:r>
              <a:r>
                <a:rPr lang="en-US" dirty="0"/>
                <a:t>(bottom right) networks.</a:t>
              </a:r>
            </a:p>
          </p:txBody>
        </p:sp>
      </p:grpSp>
    </p:spTree>
    <p:extLst>
      <p:ext uri="{BB962C8B-B14F-4D97-AF65-F5344CB8AC3E}">
        <p14:creationId xmlns:p14="http://schemas.microsoft.com/office/powerpoint/2010/main" val="87000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Input and Output Sequences</a:t>
            </a:r>
            <a:endParaRPr lang="en-US" sz="3200" dirty="0">
              <a:solidFill>
                <a:srgbClr val="09064E"/>
              </a:solidFill>
            </a:endParaRPr>
          </a:p>
        </p:txBody>
      </p:sp>
      <p:sp>
        <p:nvSpPr>
          <p:cNvPr id="3" name="Content Placeholder 2"/>
          <p:cNvSpPr>
            <a:spLocks noGrp="1"/>
          </p:cNvSpPr>
          <p:nvPr>
            <p:ph idx="1"/>
          </p:nvPr>
        </p:nvSpPr>
        <p:spPr>
          <a:xfrm>
            <a:off x="152399" y="642367"/>
            <a:ext cx="8798859" cy="6106659"/>
          </a:xfrm>
        </p:spPr>
        <p:txBody>
          <a:bodyPr>
            <a:normAutofit fontScale="92500" lnSpcReduction="10000"/>
          </a:bodyPr>
          <a:lstStyle/>
          <a:p>
            <a:pPr algn="just"/>
            <a:r>
              <a:rPr lang="en-US" dirty="0"/>
              <a:t>Lastly, we could have a </a:t>
            </a:r>
            <a:r>
              <a:rPr lang="en-US" dirty="0">
                <a:solidFill>
                  <a:srgbClr val="C00000"/>
                </a:solidFill>
              </a:rPr>
              <a:t>sequence-to-vector</a:t>
            </a:r>
            <a:r>
              <a:rPr lang="en-US" dirty="0"/>
              <a:t> network, called an </a:t>
            </a:r>
            <a:r>
              <a:rPr lang="en-US" dirty="0">
                <a:solidFill>
                  <a:srgbClr val="C00000"/>
                </a:solidFill>
              </a:rPr>
              <a:t>encoder</a:t>
            </a:r>
            <a:r>
              <a:rPr lang="en-US" dirty="0"/>
              <a:t>, followed by a </a:t>
            </a:r>
            <a:r>
              <a:rPr lang="en-US" dirty="0">
                <a:solidFill>
                  <a:srgbClr val="262BF2"/>
                </a:solidFill>
              </a:rPr>
              <a:t>vector-to-sequence</a:t>
            </a:r>
            <a:r>
              <a:rPr lang="en-US" dirty="0"/>
              <a:t> network, called a </a:t>
            </a:r>
            <a:r>
              <a:rPr lang="en-US" dirty="0">
                <a:solidFill>
                  <a:srgbClr val="262BF2"/>
                </a:solidFill>
              </a:rPr>
              <a:t>decoder</a:t>
            </a:r>
            <a:r>
              <a:rPr lang="en-US" dirty="0"/>
              <a:t> (see the bottom-right network of Figure 4). </a:t>
            </a:r>
          </a:p>
          <a:p>
            <a:pPr algn="just"/>
            <a:r>
              <a:rPr lang="en-US" dirty="0"/>
              <a:t>For example, this could be used for translating a sentence from one language to another. </a:t>
            </a:r>
          </a:p>
          <a:p>
            <a:pPr algn="just"/>
            <a:r>
              <a:rPr lang="en-US" dirty="0"/>
              <a:t>We would feed the network a sentence in one language, the encoder would convert this sentence into a single vector representation, and then the decoder would decode this vector into a sentence in another language. </a:t>
            </a:r>
          </a:p>
          <a:p>
            <a:pPr algn="just"/>
            <a:r>
              <a:rPr lang="en-US" dirty="0"/>
              <a:t>This two-step model, called an </a:t>
            </a:r>
            <a:r>
              <a:rPr lang="en-US" dirty="0">
                <a:solidFill>
                  <a:srgbClr val="C00000"/>
                </a:solidFill>
              </a:rPr>
              <a:t>Encoder–Decoder</a:t>
            </a:r>
            <a:r>
              <a:rPr lang="en-US" dirty="0"/>
              <a:t>, works much better than trying to translate on the fly with a single </a:t>
            </a:r>
            <a:r>
              <a:rPr lang="en-US" dirty="0">
                <a:solidFill>
                  <a:srgbClr val="262BF2"/>
                </a:solidFill>
              </a:rPr>
              <a:t>sequence-to-sequence</a:t>
            </a:r>
            <a:r>
              <a:rPr lang="en-US" dirty="0"/>
              <a:t> RNN (like the one represented at the top left): </a:t>
            </a:r>
          </a:p>
          <a:p>
            <a:pPr lvl="1" algn="just"/>
            <a:endParaRPr lang="en-US" sz="500" dirty="0"/>
          </a:p>
          <a:p>
            <a:pPr lvl="1" algn="just"/>
            <a:r>
              <a:rPr lang="en-US" dirty="0"/>
              <a:t>the last words of a sentence can affect the first words of the translation, so we need to wait until we have seen the whole sentence before translating it. </a:t>
            </a:r>
          </a:p>
          <a:p>
            <a:pPr lvl="1" algn="just"/>
            <a:endParaRPr lang="en-US" sz="900" dirty="0"/>
          </a:p>
          <a:p>
            <a:pPr lvl="1" algn="just"/>
            <a:r>
              <a:rPr lang="en-US" dirty="0"/>
              <a:t>We will see how to implement an </a:t>
            </a:r>
            <a:r>
              <a:rPr lang="en-US" dirty="0">
                <a:solidFill>
                  <a:srgbClr val="C00000"/>
                </a:solidFill>
              </a:rPr>
              <a:t>Encoder–Decoder </a:t>
            </a:r>
            <a:r>
              <a:rPr lang="en-US" dirty="0"/>
              <a:t>in the next (as we will see, it is a bit more complex than in Figure 4 suggests).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972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Training RNNs</a:t>
            </a:r>
            <a:endParaRPr lang="en-US" sz="3200" dirty="0">
              <a:solidFill>
                <a:srgbClr val="09064E"/>
              </a:solidFill>
            </a:endParaRPr>
          </a:p>
        </p:txBody>
      </p:sp>
      <p:sp>
        <p:nvSpPr>
          <p:cNvPr id="3" name="Content Placeholder 2"/>
          <p:cNvSpPr>
            <a:spLocks noGrp="1"/>
          </p:cNvSpPr>
          <p:nvPr>
            <p:ph idx="1"/>
          </p:nvPr>
        </p:nvSpPr>
        <p:spPr>
          <a:xfrm>
            <a:off x="152399" y="642368"/>
            <a:ext cx="8798859" cy="1186432"/>
          </a:xfrm>
        </p:spPr>
        <p:txBody>
          <a:bodyPr>
            <a:normAutofit/>
          </a:bodyPr>
          <a:lstStyle/>
          <a:p>
            <a:pPr algn="just"/>
            <a:r>
              <a:rPr lang="en-US" dirty="0"/>
              <a:t>To train an RNN, the trick is to unroll it through time (like we just did) and then simply use regular backpropagation (see Figure 5). This strategy is </a:t>
            </a:r>
            <a:r>
              <a:rPr lang="en-US" i="1" dirty="0">
                <a:solidFill>
                  <a:srgbClr val="262BF2"/>
                </a:solidFill>
              </a:rPr>
              <a:t>called backpropagation through time </a:t>
            </a:r>
            <a:r>
              <a:rPr lang="en-US" dirty="0"/>
              <a:t>(</a:t>
            </a:r>
            <a:r>
              <a:rPr lang="en-US" dirty="0">
                <a:solidFill>
                  <a:srgbClr val="C00000"/>
                </a:solidFill>
              </a:rPr>
              <a:t>BPTT</a:t>
            </a:r>
            <a:r>
              <a:rPr lang="en-US" dirty="0"/>
              <a: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7297674-CB38-439E-B3FA-89D084FF9C25}"/>
              </a:ext>
            </a:extLst>
          </p:cNvPr>
          <p:cNvGrpSpPr/>
          <p:nvPr/>
        </p:nvGrpSpPr>
        <p:grpSpPr>
          <a:xfrm>
            <a:off x="219822" y="2057400"/>
            <a:ext cx="7489666" cy="4527564"/>
            <a:chOff x="219822" y="2057400"/>
            <a:chExt cx="7489666" cy="4527564"/>
          </a:xfrm>
        </p:grpSpPr>
        <p:pic>
          <p:nvPicPr>
            <p:cNvPr id="5" name="Picture 4">
              <a:extLst>
                <a:ext uri="{FF2B5EF4-FFF2-40B4-BE49-F238E27FC236}">
                  <a16:creationId xmlns:a16="http://schemas.microsoft.com/office/drawing/2014/main" id="{4FE45C29-0D55-4AC7-93A3-FCCA04FB2407}"/>
                </a:ext>
              </a:extLst>
            </p:cNvPr>
            <p:cNvPicPr>
              <a:picLocks noChangeAspect="1"/>
            </p:cNvPicPr>
            <p:nvPr/>
          </p:nvPicPr>
          <p:blipFill>
            <a:blip r:embed="rId3"/>
            <a:stretch>
              <a:fillRect/>
            </a:stretch>
          </p:blipFill>
          <p:spPr>
            <a:xfrm>
              <a:off x="1447800" y="2057400"/>
              <a:ext cx="6261688" cy="3794535"/>
            </a:xfrm>
            <a:prstGeom prst="rect">
              <a:avLst/>
            </a:prstGeom>
          </p:spPr>
        </p:pic>
        <p:sp>
          <p:nvSpPr>
            <p:cNvPr id="6" name="Rectangle 5">
              <a:extLst>
                <a:ext uri="{FF2B5EF4-FFF2-40B4-BE49-F238E27FC236}">
                  <a16:creationId xmlns:a16="http://schemas.microsoft.com/office/drawing/2014/main" id="{63DD8AA4-9DC8-4748-B4E4-A27A7AF5768E}"/>
                </a:ext>
              </a:extLst>
            </p:cNvPr>
            <p:cNvSpPr/>
            <p:nvPr/>
          </p:nvSpPr>
          <p:spPr>
            <a:xfrm>
              <a:off x="219822" y="6215632"/>
              <a:ext cx="4346062" cy="369332"/>
            </a:xfrm>
            <a:prstGeom prst="rect">
              <a:avLst/>
            </a:prstGeom>
          </p:spPr>
          <p:txBody>
            <a:bodyPr wrap="none">
              <a:spAutoFit/>
            </a:bodyPr>
            <a:lstStyle/>
            <a:p>
              <a:r>
                <a:rPr lang="en-US" b="1" dirty="0"/>
                <a:t>Figure 5</a:t>
              </a:r>
              <a:r>
                <a:rPr lang="en-US" dirty="0"/>
                <a:t>: Backpropagation through time.</a:t>
              </a:r>
            </a:p>
          </p:txBody>
        </p:sp>
      </p:grpSp>
      <mc:AlternateContent xmlns:mc="http://schemas.openxmlformats.org/markup-compatibility/2006" xmlns:p14="http://schemas.microsoft.com/office/powerpoint/2010/main">
        <mc:Choice Requires="p14">
          <p:contentPart p14:bwMode="auto" r:id="rId4">
            <p14:nvContentPartPr>
              <p14:cNvPr id="120" name="Ink 119">
                <a:extLst>
                  <a:ext uri="{FF2B5EF4-FFF2-40B4-BE49-F238E27FC236}">
                    <a16:creationId xmlns:a16="http://schemas.microsoft.com/office/drawing/2014/main" id="{206D0658-752C-4D0F-9901-4C54B602E54B}"/>
                  </a:ext>
                </a:extLst>
              </p14:cNvPr>
              <p14:cNvContentPartPr/>
              <p14:nvPr/>
            </p14:nvContentPartPr>
            <p14:xfrm>
              <a:off x="11822940" y="3022838"/>
              <a:ext cx="93240" cy="34560"/>
            </p14:xfrm>
          </p:contentPart>
        </mc:Choice>
        <mc:Fallback xmlns="">
          <p:pic>
            <p:nvPicPr>
              <p:cNvPr id="120" name="Ink 119">
                <a:extLst>
                  <a:ext uri="{FF2B5EF4-FFF2-40B4-BE49-F238E27FC236}">
                    <a16:creationId xmlns:a16="http://schemas.microsoft.com/office/drawing/2014/main" id="{206D0658-752C-4D0F-9901-4C54B602E54B}"/>
                  </a:ext>
                </a:extLst>
              </p:cNvPr>
              <p:cNvPicPr/>
              <p:nvPr/>
            </p:nvPicPr>
            <p:blipFill>
              <a:blip r:embed="rId9"/>
              <a:stretch>
                <a:fillRect/>
              </a:stretch>
            </p:blipFill>
            <p:spPr>
              <a:xfrm>
                <a:off x="11813940" y="3014198"/>
                <a:ext cx="110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5" name="Ink 164">
                <a:extLst>
                  <a:ext uri="{FF2B5EF4-FFF2-40B4-BE49-F238E27FC236}">
                    <a16:creationId xmlns:a16="http://schemas.microsoft.com/office/drawing/2014/main" id="{16195A0F-4F18-4FC5-862D-E7B4298ADBAA}"/>
                  </a:ext>
                </a:extLst>
              </p14:cNvPr>
              <p14:cNvContentPartPr/>
              <p14:nvPr/>
            </p14:nvContentPartPr>
            <p14:xfrm>
              <a:off x="11275740" y="3114998"/>
              <a:ext cx="101520" cy="9720"/>
            </p14:xfrm>
          </p:contentPart>
        </mc:Choice>
        <mc:Fallback xmlns="">
          <p:pic>
            <p:nvPicPr>
              <p:cNvPr id="165" name="Ink 164">
                <a:extLst>
                  <a:ext uri="{FF2B5EF4-FFF2-40B4-BE49-F238E27FC236}">
                    <a16:creationId xmlns:a16="http://schemas.microsoft.com/office/drawing/2014/main" id="{16195A0F-4F18-4FC5-862D-E7B4298ADBAA}"/>
                  </a:ext>
                </a:extLst>
              </p:cNvPr>
              <p:cNvPicPr/>
              <p:nvPr/>
            </p:nvPicPr>
            <p:blipFill>
              <a:blip r:embed="rId11"/>
              <a:stretch>
                <a:fillRect/>
              </a:stretch>
            </p:blipFill>
            <p:spPr>
              <a:xfrm>
                <a:off x="11266740" y="3106358"/>
                <a:ext cx="119160" cy="27360"/>
              </a:xfrm>
              <a:prstGeom prst="rect">
                <a:avLst/>
              </a:prstGeom>
            </p:spPr>
          </p:pic>
        </mc:Fallback>
      </mc:AlternateContent>
      <p:grpSp>
        <p:nvGrpSpPr>
          <p:cNvPr id="187" name="Group 186">
            <a:extLst>
              <a:ext uri="{FF2B5EF4-FFF2-40B4-BE49-F238E27FC236}">
                <a16:creationId xmlns:a16="http://schemas.microsoft.com/office/drawing/2014/main" id="{CFCE4D64-C8D6-4CAE-8232-64D1183C01D7}"/>
              </a:ext>
            </a:extLst>
          </p:cNvPr>
          <p:cNvGrpSpPr/>
          <p:nvPr/>
        </p:nvGrpSpPr>
        <p:grpSpPr>
          <a:xfrm>
            <a:off x="11433060" y="5634278"/>
            <a:ext cx="441360" cy="82080"/>
            <a:chOff x="11433060" y="5634278"/>
            <a:chExt cx="441360" cy="82080"/>
          </a:xfrm>
        </p:grpSpPr>
        <mc:AlternateContent xmlns:mc="http://schemas.openxmlformats.org/markup-compatibility/2006" xmlns:p14="http://schemas.microsoft.com/office/powerpoint/2010/main">
          <mc:Choice Requires="p14">
            <p:contentPart p14:bwMode="auto" r:id="rId12">
              <p14:nvContentPartPr>
                <p14:cNvPr id="135" name="Ink 134">
                  <a:extLst>
                    <a:ext uri="{FF2B5EF4-FFF2-40B4-BE49-F238E27FC236}">
                      <a16:creationId xmlns:a16="http://schemas.microsoft.com/office/drawing/2014/main" id="{99A23444-BFE0-427A-94F1-26E852C8DDD5}"/>
                    </a:ext>
                  </a:extLst>
                </p14:cNvPr>
                <p14:cNvContentPartPr/>
                <p14:nvPr/>
              </p14:nvContentPartPr>
              <p14:xfrm>
                <a:off x="11433060" y="5712398"/>
                <a:ext cx="60840" cy="3960"/>
              </p14:xfrm>
            </p:contentPart>
          </mc:Choice>
          <mc:Fallback xmlns="">
            <p:pic>
              <p:nvPicPr>
                <p:cNvPr id="135" name="Ink 134">
                  <a:extLst>
                    <a:ext uri="{FF2B5EF4-FFF2-40B4-BE49-F238E27FC236}">
                      <a16:creationId xmlns:a16="http://schemas.microsoft.com/office/drawing/2014/main" id="{99A23444-BFE0-427A-94F1-26E852C8DDD5}"/>
                    </a:ext>
                  </a:extLst>
                </p:cNvPr>
                <p:cNvPicPr/>
                <p:nvPr/>
              </p:nvPicPr>
              <p:blipFill>
                <a:blip r:embed="rId13"/>
                <a:stretch>
                  <a:fillRect/>
                </a:stretch>
              </p:blipFill>
              <p:spPr>
                <a:xfrm>
                  <a:off x="11424420" y="5703398"/>
                  <a:ext cx="784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6" name="Ink 135">
                  <a:extLst>
                    <a:ext uri="{FF2B5EF4-FFF2-40B4-BE49-F238E27FC236}">
                      <a16:creationId xmlns:a16="http://schemas.microsoft.com/office/drawing/2014/main" id="{324B41A3-BDB0-4387-98D7-5848F04AA3E4}"/>
                    </a:ext>
                  </a:extLst>
                </p14:cNvPr>
                <p14:cNvContentPartPr/>
                <p14:nvPr/>
              </p14:nvContentPartPr>
              <p14:xfrm>
                <a:off x="11609100" y="5634278"/>
                <a:ext cx="265320" cy="43920"/>
              </p14:xfrm>
            </p:contentPart>
          </mc:Choice>
          <mc:Fallback xmlns="">
            <p:pic>
              <p:nvPicPr>
                <p:cNvPr id="136" name="Ink 135">
                  <a:extLst>
                    <a:ext uri="{FF2B5EF4-FFF2-40B4-BE49-F238E27FC236}">
                      <a16:creationId xmlns:a16="http://schemas.microsoft.com/office/drawing/2014/main" id="{324B41A3-BDB0-4387-98D7-5848F04AA3E4}"/>
                    </a:ext>
                  </a:extLst>
                </p:cNvPr>
                <p:cNvPicPr/>
                <p:nvPr/>
              </p:nvPicPr>
              <p:blipFill>
                <a:blip r:embed="rId15"/>
                <a:stretch>
                  <a:fillRect/>
                </a:stretch>
              </p:blipFill>
              <p:spPr>
                <a:xfrm>
                  <a:off x="11600100" y="5625638"/>
                  <a:ext cx="28296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4" name="Ink 233">
                <a:extLst>
                  <a:ext uri="{FF2B5EF4-FFF2-40B4-BE49-F238E27FC236}">
                    <a16:creationId xmlns:a16="http://schemas.microsoft.com/office/drawing/2014/main" id="{06D6A543-54B2-4350-A55A-1EB77CBDD3BE}"/>
                  </a:ext>
                </a:extLst>
              </p14:cNvPr>
              <p14:cNvContentPartPr/>
              <p14:nvPr/>
            </p14:nvContentPartPr>
            <p14:xfrm>
              <a:off x="7179300" y="4730678"/>
              <a:ext cx="360" cy="360"/>
            </p14:xfrm>
          </p:contentPart>
        </mc:Choice>
        <mc:Fallback xmlns="">
          <p:pic>
            <p:nvPicPr>
              <p:cNvPr id="234" name="Ink 233">
                <a:extLst>
                  <a:ext uri="{FF2B5EF4-FFF2-40B4-BE49-F238E27FC236}">
                    <a16:creationId xmlns:a16="http://schemas.microsoft.com/office/drawing/2014/main" id="{06D6A543-54B2-4350-A55A-1EB77CBDD3BE}"/>
                  </a:ext>
                </a:extLst>
              </p:cNvPr>
              <p:cNvPicPr/>
              <p:nvPr/>
            </p:nvPicPr>
            <p:blipFill>
              <a:blip r:embed="rId41"/>
              <a:stretch>
                <a:fillRect/>
              </a:stretch>
            </p:blipFill>
            <p:spPr>
              <a:xfrm>
                <a:off x="7170660" y="4722038"/>
                <a:ext cx="18000" cy="18000"/>
              </a:xfrm>
              <a:prstGeom prst="rect">
                <a:avLst/>
              </a:prstGeom>
            </p:spPr>
          </p:pic>
        </mc:Fallback>
      </mc:AlternateContent>
    </p:spTree>
    <p:extLst>
      <p:ext uri="{BB962C8B-B14F-4D97-AF65-F5344CB8AC3E}">
        <p14:creationId xmlns:p14="http://schemas.microsoft.com/office/powerpoint/2010/main" val="398379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Training RNNs</a:t>
            </a:r>
            <a:endParaRPr lang="en-US" sz="3200" dirty="0">
              <a:solidFill>
                <a:srgbClr val="09064E"/>
              </a:solidFill>
            </a:endParaRPr>
          </a:p>
        </p:txBody>
      </p:sp>
      <p:sp>
        <p:nvSpPr>
          <p:cNvPr id="3" name="Content Placeholder 2"/>
          <p:cNvSpPr>
            <a:spLocks noGrp="1"/>
          </p:cNvSpPr>
          <p:nvPr>
            <p:ph idx="1"/>
          </p:nvPr>
        </p:nvSpPr>
        <p:spPr>
          <a:xfrm>
            <a:off x="152399" y="751340"/>
            <a:ext cx="8798859" cy="5954260"/>
          </a:xfrm>
        </p:spPr>
        <p:txBody>
          <a:bodyPr>
            <a:normAutofit fontScale="85000" lnSpcReduction="20000"/>
          </a:bodyPr>
          <a:lstStyle/>
          <a:p>
            <a:pPr algn="just">
              <a:spcBef>
                <a:spcPts val="600"/>
              </a:spcBef>
              <a:spcAft>
                <a:spcPts val="600"/>
              </a:spcAft>
            </a:pPr>
            <a:r>
              <a:rPr lang="en-US" dirty="0"/>
              <a:t>Just like in regular </a:t>
            </a:r>
            <a:r>
              <a:rPr lang="en-US" dirty="0">
                <a:solidFill>
                  <a:srgbClr val="C00000"/>
                </a:solidFill>
              </a:rPr>
              <a:t>backpropagation</a:t>
            </a:r>
            <a:r>
              <a:rPr lang="en-US" dirty="0"/>
              <a:t>, there is a first forward pass through the unrolled network (represented by the dashed arrows).</a:t>
            </a:r>
          </a:p>
          <a:p>
            <a:pPr algn="just">
              <a:spcBef>
                <a:spcPts val="600"/>
              </a:spcBef>
              <a:spcAft>
                <a:spcPts val="600"/>
              </a:spcAft>
            </a:pPr>
            <a:r>
              <a:rPr lang="en-US" dirty="0"/>
              <a:t> Then the output sequence is evaluated using a cost function </a:t>
            </a:r>
            <a:r>
              <a:rPr lang="en-US" i="1" dirty="0"/>
              <a:t>C</a:t>
            </a:r>
            <a:r>
              <a:rPr lang="en-US" dirty="0"/>
              <a:t>(</a:t>
            </a:r>
            <a:r>
              <a:rPr lang="en-US" b="1" dirty="0"/>
              <a:t>Y</a:t>
            </a:r>
            <a:r>
              <a:rPr lang="en-US" baseline="-25000" dirty="0"/>
              <a:t>(0)</a:t>
            </a:r>
            <a:r>
              <a:rPr lang="en-US" dirty="0"/>
              <a:t>, </a:t>
            </a:r>
            <a:r>
              <a:rPr lang="en-US" b="1" dirty="0"/>
              <a:t>Y</a:t>
            </a:r>
            <a:r>
              <a:rPr lang="en-US" baseline="-25000" dirty="0"/>
              <a:t>(1)</a:t>
            </a:r>
            <a:r>
              <a:rPr lang="en-US" dirty="0"/>
              <a:t>, …</a:t>
            </a:r>
            <a:r>
              <a:rPr lang="en-US" b="1" dirty="0"/>
              <a:t>Y</a:t>
            </a:r>
            <a:r>
              <a:rPr lang="en-US" baseline="-25000" dirty="0"/>
              <a:t>(</a:t>
            </a:r>
            <a:r>
              <a:rPr lang="en-US" i="1" baseline="-25000" dirty="0"/>
              <a:t>T</a:t>
            </a:r>
            <a:r>
              <a:rPr lang="en-US" baseline="-25000" dirty="0"/>
              <a:t>)</a:t>
            </a:r>
            <a:r>
              <a:rPr lang="en-US" dirty="0"/>
              <a:t>) (where </a:t>
            </a:r>
            <a:r>
              <a:rPr lang="en-US" i="1" dirty="0"/>
              <a:t>T</a:t>
            </a:r>
            <a:r>
              <a:rPr lang="en-US" dirty="0"/>
              <a:t> is the max time step). </a:t>
            </a:r>
          </a:p>
          <a:p>
            <a:pPr algn="just">
              <a:spcBef>
                <a:spcPts val="600"/>
              </a:spcBef>
              <a:spcAft>
                <a:spcPts val="600"/>
              </a:spcAft>
            </a:pPr>
            <a:r>
              <a:rPr lang="en-US" dirty="0"/>
              <a:t>Note that this cost function may ignore some outputs, as shown in Figure 5 (for example, in a </a:t>
            </a:r>
            <a:r>
              <a:rPr lang="en-US" dirty="0">
                <a:solidFill>
                  <a:srgbClr val="C00000"/>
                </a:solidFill>
              </a:rPr>
              <a:t>sequence-to-vector</a:t>
            </a:r>
            <a:r>
              <a:rPr lang="en-US" dirty="0"/>
              <a:t> RNN, all outputs are ignored except for the very last one). </a:t>
            </a:r>
          </a:p>
          <a:p>
            <a:pPr algn="just">
              <a:spcBef>
                <a:spcPts val="600"/>
              </a:spcBef>
              <a:spcAft>
                <a:spcPts val="600"/>
              </a:spcAft>
            </a:pPr>
            <a:r>
              <a:rPr lang="en-US" dirty="0"/>
              <a:t>The gradients of that cost function are then propagated backward through the unrolled network (represented by the solid arrows). </a:t>
            </a:r>
          </a:p>
          <a:p>
            <a:pPr algn="just">
              <a:spcBef>
                <a:spcPts val="600"/>
              </a:spcBef>
              <a:spcAft>
                <a:spcPts val="600"/>
              </a:spcAft>
            </a:pPr>
            <a:r>
              <a:rPr lang="en-US" dirty="0"/>
              <a:t>Finally the model parameters are updated using the gradients computed during </a:t>
            </a:r>
            <a:r>
              <a:rPr lang="en-US" dirty="0">
                <a:solidFill>
                  <a:srgbClr val="C00000"/>
                </a:solidFill>
              </a:rPr>
              <a:t>BPTT</a:t>
            </a:r>
            <a:r>
              <a:rPr lang="en-US" dirty="0"/>
              <a:t>. </a:t>
            </a:r>
          </a:p>
          <a:p>
            <a:pPr algn="just">
              <a:spcBef>
                <a:spcPts val="600"/>
              </a:spcBef>
              <a:spcAft>
                <a:spcPts val="600"/>
              </a:spcAft>
            </a:pPr>
            <a:r>
              <a:rPr lang="en-US" dirty="0"/>
              <a:t>Note that the gradients flow backward through all the outputs used by the cost function, not just through the final output (for example, in Figure 5 the cost function is computed using the last three outputs of the network, </a:t>
            </a:r>
            <a:r>
              <a:rPr lang="en-US" b="1" dirty="0"/>
              <a:t>Y</a:t>
            </a:r>
            <a:r>
              <a:rPr lang="en-US" baseline="-25000" dirty="0"/>
              <a:t>(2)</a:t>
            </a:r>
            <a:r>
              <a:rPr lang="en-US" dirty="0"/>
              <a:t>, </a:t>
            </a:r>
            <a:r>
              <a:rPr lang="en-US" b="1" dirty="0"/>
              <a:t>Y</a:t>
            </a:r>
            <a:r>
              <a:rPr lang="en-US" baseline="-25000" dirty="0"/>
              <a:t>(3)</a:t>
            </a:r>
            <a:r>
              <a:rPr lang="en-US" dirty="0"/>
              <a:t>, and </a:t>
            </a:r>
            <a:r>
              <a:rPr lang="en-US" b="1" dirty="0"/>
              <a:t>Y</a:t>
            </a:r>
            <a:r>
              <a:rPr lang="en-US" baseline="-25000" dirty="0"/>
              <a:t>(4)</a:t>
            </a:r>
            <a:r>
              <a:rPr lang="en-US" dirty="0"/>
              <a:t>, so gradients flow through these three outputs, but not through </a:t>
            </a:r>
            <a:r>
              <a:rPr lang="en-US" b="1" dirty="0"/>
              <a:t>Y</a:t>
            </a:r>
            <a:r>
              <a:rPr lang="en-US" baseline="-25000" dirty="0"/>
              <a:t>(0)</a:t>
            </a:r>
            <a:r>
              <a:rPr lang="en-US" dirty="0"/>
              <a:t> and </a:t>
            </a:r>
            <a:r>
              <a:rPr lang="en-US" b="1" dirty="0"/>
              <a:t>Y</a:t>
            </a:r>
            <a:r>
              <a:rPr lang="en-US" baseline="-25000" dirty="0"/>
              <a:t>(1)</a:t>
            </a:r>
            <a:r>
              <a:rPr lang="en-US" dirty="0"/>
              <a:t>).</a:t>
            </a:r>
          </a:p>
          <a:p>
            <a:pPr algn="just">
              <a:spcBef>
                <a:spcPts val="600"/>
              </a:spcBef>
              <a:spcAft>
                <a:spcPts val="600"/>
              </a:spcAft>
            </a:pPr>
            <a:r>
              <a:rPr lang="en-US" dirty="0"/>
              <a:t>Moreover, since the same parameters </a:t>
            </a:r>
            <a:r>
              <a:rPr lang="en-US" b="1" dirty="0"/>
              <a:t>W</a:t>
            </a:r>
            <a:r>
              <a:rPr lang="en-US" dirty="0"/>
              <a:t> and </a:t>
            </a:r>
            <a:r>
              <a:rPr lang="en-US" b="1" dirty="0"/>
              <a:t>b</a:t>
            </a:r>
            <a:r>
              <a:rPr lang="en-US" dirty="0"/>
              <a:t> are used at each time step, backpropagation will do the right thing and sum over all time steps.</a:t>
            </a:r>
          </a:p>
          <a:p>
            <a:pPr algn="just">
              <a:spcBef>
                <a:spcPts val="600"/>
              </a:spcBef>
              <a:spcAft>
                <a:spcPts val="600"/>
              </a:spcAft>
            </a:pPr>
            <a:r>
              <a:rPr lang="en-US" dirty="0"/>
              <a:t>Fortunately, </a:t>
            </a:r>
            <a:r>
              <a:rPr lang="en-US" dirty="0" err="1">
                <a:solidFill>
                  <a:srgbClr val="262BF2"/>
                </a:solidFill>
                <a:highlight>
                  <a:srgbClr val="C0C0C0"/>
                </a:highlight>
              </a:rPr>
              <a:t>tf.keras</a:t>
            </a:r>
            <a:r>
              <a:rPr lang="en-US" dirty="0">
                <a:solidFill>
                  <a:srgbClr val="262BF2"/>
                </a:solidFill>
                <a:highlight>
                  <a:srgbClr val="C0C0C0"/>
                </a:highlight>
              </a:rPr>
              <a:t> </a:t>
            </a:r>
            <a:r>
              <a:rPr lang="en-US" dirty="0"/>
              <a:t>takes care of all of this complexity for us: </a:t>
            </a:r>
            <a:r>
              <a:rPr lang="en-US" b="1" dirty="0">
                <a:solidFill>
                  <a:srgbClr val="262BF2"/>
                </a:solidFill>
              </a:rPr>
              <a:t>see exercise</a:t>
            </a:r>
            <a:r>
              <a:rPr lang="en-US" dirty="0"/>
              <a: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090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1" y="228600"/>
            <a:ext cx="8648438" cy="533395"/>
          </a:xfrm>
        </p:spPr>
        <p:txBody>
          <a:bodyPr/>
          <a:lstStyle/>
          <a:p>
            <a:r>
              <a:rPr lang="en-US" sz="3200" b="1" dirty="0">
                <a:solidFill>
                  <a:srgbClr val="09064E"/>
                </a:solidFill>
              </a:rPr>
              <a:t>Trend and Seasonality</a:t>
            </a:r>
            <a:endParaRPr lang="en-US" sz="3200" dirty="0">
              <a:solidFill>
                <a:srgbClr val="09064E"/>
              </a:solidFill>
            </a:endParaRPr>
          </a:p>
        </p:txBody>
      </p:sp>
      <p:sp>
        <p:nvSpPr>
          <p:cNvPr id="3" name="Content Placeholder 2"/>
          <p:cNvSpPr>
            <a:spLocks noGrp="1"/>
          </p:cNvSpPr>
          <p:nvPr>
            <p:ph idx="1"/>
          </p:nvPr>
        </p:nvSpPr>
        <p:spPr>
          <a:xfrm>
            <a:off x="152399" y="914400"/>
            <a:ext cx="8798859" cy="5791200"/>
          </a:xfrm>
        </p:spPr>
        <p:txBody>
          <a:bodyPr>
            <a:normAutofit/>
          </a:bodyPr>
          <a:lstStyle/>
          <a:p>
            <a:pPr algn="just">
              <a:spcBef>
                <a:spcPts val="600"/>
              </a:spcBef>
              <a:spcAft>
                <a:spcPts val="600"/>
              </a:spcAft>
            </a:pPr>
            <a:r>
              <a:rPr lang="en-US" dirty="0"/>
              <a:t>There are many other models to forecast time series, such as </a:t>
            </a:r>
            <a:r>
              <a:rPr lang="en-US" i="1" dirty="0">
                <a:solidFill>
                  <a:srgbClr val="262BF2"/>
                </a:solidFill>
              </a:rPr>
              <a:t>weighted moving average </a:t>
            </a:r>
            <a:r>
              <a:rPr lang="en-US" dirty="0"/>
              <a:t>models or </a:t>
            </a:r>
            <a:r>
              <a:rPr lang="en-US" i="1" dirty="0">
                <a:solidFill>
                  <a:srgbClr val="262BF2"/>
                </a:solidFill>
              </a:rPr>
              <a:t>autoregressive integrated moving average</a:t>
            </a:r>
            <a:r>
              <a:rPr lang="en-US" dirty="0"/>
              <a:t> (ARIMA) models. </a:t>
            </a:r>
          </a:p>
          <a:p>
            <a:pPr algn="just">
              <a:spcBef>
                <a:spcPts val="600"/>
              </a:spcBef>
              <a:spcAft>
                <a:spcPts val="600"/>
              </a:spcAft>
            </a:pPr>
            <a:r>
              <a:rPr lang="en-US" dirty="0"/>
              <a:t>Some of them require you to first remove the trend and seasonality. </a:t>
            </a:r>
          </a:p>
          <a:p>
            <a:pPr lvl="1" algn="just">
              <a:spcAft>
                <a:spcPts val="600"/>
              </a:spcAft>
            </a:pPr>
            <a:r>
              <a:rPr lang="en-US" dirty="0"/>
              <a:t>For example, if we are studying the number of active users on our website, and it is growing by 10% every month, we would have to remove this trend from the time series. </a:t>
            </a:r>
          </a:p>
          <a:p>
            <a:pPr lvl="2" algn="just">
              <a:spcAft>
                <a:spcPts val="600"/>
              </a:spcAft>
            </a:pPr>
            <a:r>
              <a:rPr lang="en-US" dirty="0"/>
              <a:t>Once the model is trained and starts making predictions, you would have to add the trend back to get the final predictions.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383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Trend and Seasonality</a:t>
            </a:r>
            <a:endParaRPr lang="en-US" sz="3200" dirty="0">
              <a:solidFill>
                <a:srgbClr val="09064E"/>
              </a:solidFill>
            </a:endParaRPr>
          </a:p>
        </p:txBody>
      </p:sp>
      <p:sp>
        <p:nvSpPr>
          <p:cNvPr id="3" name="Content Placeholder 2"/>
          <p:cNvSpPr>
            <a:spLocks noGrp="1"/>
          </p:cNvSpPr>
          <p:nvPr>
            <p:ph idx="1"/>
          </p:nvPr>
        </p:nvSpPr>
        <p:spPr>
          <a:xfrm>
            <a:off x="152399" y="838200"/>
            <a:ext cx="8798859" cy="5562597"/>
          </a:xfrm>
        </p:spPr>
        <p:txBody>
          <a:bodyPr>
            <a:normAutofit/>
          </a:bodyPr>
          <a:lstStyle/>
          <a:p>
            <a:pPr algn="just">
              <a:spcAft>
                <a:spcPts val="600"/>
              </a:spcAft>
            </a:pPr>
            <a:r>
              <a:rPr lang="en-US" dirty="0"/>
              <a:t>Similarly, if we are trying to predict the amount of sunscreen lotion sold every month, we will probably observe strong seasonality: </a:t>
            </a:r>
          </a:p>
          <a:p>
            <a:pPr lvl="1" algn="just">
              <a:spcAft>
                <a:spcPts val="600"/>
              </a:spcAft>
            </a:pPr>
            <a:r>
              <a:rPr lang="en-US" dirty="0"/>
              <a:t>since it sells well every summer, a similar pattern will be repeated every year. We would have to remove this seasonality from the time series, for example by computing the difference between the value at each time step and the value one year earlier (this technique is called </a:t>
            </a:r>
            <a:r>
              <a:rPr lang="en-US" i="1" dirty="0">
                <a:solidFill>
                  <a:srgbClr val="262BF2"/>
                </a:solidFill>
              </a:rPr>
              <a:t>differencing</a:t>
            </a:r>
            <a:r>
              <a:rPr lang="en-US" dirty="0"/>
              <a:t>). </a:t>
            </a:r>
          </a:p>
          <a:p>
            <a:pPr lvl="1" algn="just">
              <a:spcAft>
                <a:spcPts val="600"/>
              </a:spcAft>
            </a:pPr>
            <a:r>
              <a:rPr lang="en-US" dirty="0"/>
              <a:t>Again, after the model is trained and makes predictions, we would have to add the seasonal pattern back to get the final predictions.</a:t>
            </a:r>
          </a:p>
          <a:p>
            <a:pPr algn="just">
              <a:spcBef>
                <a:spcPts val="600"/>
              </a:spcBef>
              <a:spcAft>
                <a:spcPts val="600"/>
              </a:spcAft>
            </a:pPr>
            <a:r>
              <a:rPr lang="en-US" dirty="0"/>
              <a:t>When using RNNs, it is generally not necessary to do all this, but it may improve performance in some cases, since the model will not have to learn the trend or the seasonality.</a:t>
            </a:r>
          </a:p>
          <a:p>
            <a:pPr algn="just">
              <a:spcBef>
                <a:spcPts val="600"/>
              </a:spcBef>
              <a:spcAft>
                <a:spcPts val="600"/>
              </a:spcAft>
            </a:pPr>
            <a:r>
              <a:rPr lang="en-US" dirty="0"/>
              <a:t>Simple RNNs can be quite good at forecasting time series or handling other kinds of sequences, but they do not perform as well on long time series or sequences.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19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1301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7" y="212729"/>
            <a:ext cx="8648438" cy="533395"/>
          </a:xfrm>
        </p:spPr>
        <p:txBody>
          <a:bodyPr/>
          <a:lstStyle/>
          <a:p>
            <a:r>
              <a:rPr lang="en-US" sz="3200" b="1" dirty="0">
                <a:solidFill>
                  <a:srgbClr val="09064E"/>
                </a:solidFill>
              </a:rPr>
              <a:t>Recurrent Neural Networks (RNNs)</a:t>
            </a:r>
            <a:endParaRPr lang="en-US" sz="3200" dirty="0">
              <a:solidFill>
                <a:srgbClr val="09064E"/>
              </a:solidFill>
            </a:endParaRPr>
          </a:p>
        </p:txBody>
      </p:sp>
      <p:sp>
        <p:nvSpPr>
          <p:cNvPr id="3" name="Content Placeholder 2"/>
          <p:cNvSpPr>
            <a:spLocks noGrp="1"/>
          </p:cNvSpPr>
          <p:nvPr>
            <p:ph idx="1"/>
          </p:nvPr>
        </p:nvSpPr>
        <p:spPr>
          <a:xfrm>
            <a:off x="152400" y="914400"/>
            <a:ext cx="8798859" cy="5638799"/>
          </a:xfrm>
        </p:spPr>
        <p:txBody>
          <a:bodyPr>
            <a:normAutofit/>
          </a:bodyPr>
          <a:lstStyle/>
          <a:p>
            <a:pPr algn="just"/>
            <a:r>
              <a:rPr lang="en-US" sz="2400" dirty="0"/>
              <a:t>Recurrent neural network (RNN) is a class of nets that can predict the future (well, up to a point, of course). </a:t>
            </a:r>
          </a:p>
          <a:p>
            <a:pPr algn="just"/>
            <a:r>
              <a:rPr lang="en-US" sz="2400" dirty="0"/>
              <a:t>RNNs can analyze time series data such as stock prices and tell you when to buy or sell. </a:t>
            </a:r>
          </a:p>
          <a:p>
            <a:pPr algn="just"/>
            <a:r>
              <a:rPr lang="en-US" sz="2400" dirty="0"/>
              <a:t>In autonomous driving systems, they can anticipate car trajectories and help avoid accidents. </a:t>
            </a:r>
          </a:p>
          <a:p>
            <a:pPr algn="just"/>
            <a:r>
              <a:rPr lang="en-US" sz="2400" dirty="0"/>
              <a:t>More generally, they can work on sequences of arbitrary lengths, rather than on fixed-sized inputs like all other nets. </a:t>
            </a:r>
          </a:p>
          <a:p>
            <a:pPr lvl="1" algn="just"/>
            <a:r>
              <a:rPr lang="en-US" sz="2200" dirty="0"/>
              <a:t>For example, they can take sentences, documents, or audio samples as input, making them extremely useful for natural language processing (NLP) applications such as </a:t>
            </a:r>
            <a:r>
              <a:rPr lang="en-US" sz="2200" dirty="0">
                <a:solidFill>
                  <a:srgbClr val="262BF2"/>
                </a:solidFill>
              </a:rPr>
              <a:t>automatic translation</a:t>
            </a:r>
            <a:r>
              <a:rPr lang="en-US" sz="2200" dirty="0"/>
              <a:t> or </a:t>
            </a:r>
            <a:r>
              <a:rPr lang="en-US" sz="2200" dirty="0">
                <a:solidFill>
                  <a:srgbClr val="262BF2"/>
                </a:solidFill>
              </a:rPr>
              <a:t>speech-to-text</a:t>
            </a:r>
            <a:r>
              <a:rPr lang="en-US" sz="2200" dirty="0"/>
              <a:t>.</a:t>
            </a:r>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08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Handling Long Sequences</a:t>
            </a:r>
            <a:endParaRPr lang="en-US" sz="3200" dirty="0">
              <a:solidFill>
                <a:srgbClr val="09064E"/>
              </a:solidFill>
            </a:endParaRPr>
          </a:p>
        </p:txBody>
      </p:sp>
      <p:sp>
        <p:nvSpPr>
          <p:cNvPr id="3" name="Content Placeholder 2"/>
          <p:cNvSpPr>
            <a:spLocks noGrp="1"/>
          </p:cNvSpPr>
          <p:nvPr>
            <p:ph idx="1"/>
          </p:nvPr>
        </p:nvSpPr>
        <p:spPr>
          <a:xfrm>
            <a:off x="152399" y="838200"/>
            <a:ext cx="8798859" cy="5562597"/>
          </a:xfrm>
        </p:spPr>
        <p:txBody>
          <a:bodyPr>
            <a:normAutofit/>
          </a:bodyPr>
          <a:lstStyle/>
          <a:p>
            <a:pPr algn="just">
              <a:spcAft>
                <a:spcPts val="600"/>
              </a:spcAft>
            </a:pPr>
            <a:r>
              <a:rPr lang="en-US" dirty="0"/>
              <a:t>To train an RNN on long sequences, we must </a:t>
            </a:r>
            <a:r>
              <a:rPr lang="en-US" dirty="0">
                <a:solidFill>
                  <a:srgbClr val="262BF2"/>
                </a:solidFill>
              </a:rPr>
              <a:t>run it over many time steps</a:t>
            </a:r>
            <a:r>
              <a:rPr lang="en-US" dirty="0"/>
              <a:t>, making the </a:t>
            </a:r>
            <a:r>
              <a:rPr lang="en-US" dirty="0">
                <a:solidFill>
                  <a:srgbClr val="C00000"/>
                </a:solidFill>
              </a:rPr>
              <a:t>unrolled RNN a very deep network</a:t>
            </a:r>
            <a:r>
              <a:rPr lang="en-US" dirty="0"/>
              <a:t>. </a:t>
            </a:r>
          </a:p>
          <a:p>
            <a:pPr algn="just">
              <a:spcAft>
                <a:spcPts val="600"/>
              </a:spcAft>
            </a:pPr>
            <a:r>
              <a:rPr lang="en-US" dirty="0"/>
              <a:t>Just like any deep neural network it may suffer from the </a:t>
            </a:r>
            <a:r>
              <a:rPr lang="en-US" dirty="0">
                <a:solidFill>
                  <a:srgbClr val="262BF2"/>
                </a:solidFill>
              </a:rPr>
              <a:t>unstable gradients</a:t>
            </a:r>
            <a:r>
              <a:rPr lang="en-US" dirty="0"/>
              <a:t> problem: </a:t>
            </a:r>
          </a:p>
          <a:p>
            <a:pPr lvl="1" algn="just">
              <a:spcAft>
                <a:spcPts val="600"/>
              </a:spcAft>
            </a:pPr>
            <a:r>
              <a:rPr lang="en-US" dirty="0"/>
              <a:t>it may take </a:t>
            </a:r>
            <a:r>
              <a:rPr lang="en-US" dirty="0">
                <a:solidFill>
                  <a:srgbClr val="262BF2"/>
                </a:solidFill>
              </a:rPr>
              <a:t>forever to train</a:t>
            </a:r>
            <a:r>
              <a:rPr lang="en-US" dirty="0"/>
              <a:t>, or training may be unstable. </a:t>
            </a:r>
          </a:p>
          <a:p>
            <a:pPr lvl="1" algn="just">
              <a:spcAft>
                <a:spcPts val="600"/>
              </a:spcAft>
            </a:pPr>
            <a:r>
              <a:rPr lang="en-US" dirty="0"/>
              <a:t>Moreover, when an RNN processes a long sequence, it will gradually forget the </a:t>
            </a:r>
            <a:r>
              <a:rPr lang="en-US" dirty="0">
                <a:solidFill>
                  <a:srgbClr val="262BF2"/>
                </a:solidFill>
              </a:rPr>
              <a:t>first inputs </a:t>
            </a:r>
            <a:r>
              <a:rPr lang="en-US" dirty="0"/>
              <a:t>in the sequence. </a:t>
            </a:r>
          </a:p>
          <a:p>
            <a:pPr algn="just">
              <a:spcAft>
                <a:spcPts val="600"/>
              </a:spcAft>
            </a:pPr>
            <a:r>
              <a:rPr lang="en-US" dirty="0"/>
              <a:t>Let us look at both these problems, starting with the unstable gradients problem.</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6795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Fighting the Unstable Gradients Problem</a:t>
            </a:r>
            <a:endParaRPr lang="en-US" sz="3200" dirty="0">
              <a:solidFill>
                <a:srgbClr val="09064E"/>
              </a:solidFill>
            </a:endParaRPr>
          </a:p>
        </p:txBody>
      </p:sp>
      <p:sp>
        <p:nvSpPr>
          <p:cNvPr id="3" name="Content Placeholder 2"/>
          <p:cNvSpPr>
            <a:spLocks noGrp="1"/>
          </p:cNvSpPr>
          <p:nvPr>
            <p:ph idx="1"/>
          </p:nvPr>
        </p:nvSpPr>
        <p:spPr>
          <a:xfrm>
            <a:off x="152399" y="838200"/>
            <a:ext cx="8798859" cy="5867400"/>
          </a:xfrm>
        </p:spPr>
        <p:txBody>
          <a:bodyPr>
            <a:normAutofit fontScale="77500" lnSpcReduction="20000"/>
          </a:bodyPr>
          <a:lstStyle/>
          <a:p>
            <a:pPr algn="just">
              <a:spcAft>
                <a:spcPts val="600"/>
              </a:spcAft>
            </a:pPr>
            <a:r>
              <a:rPr lang="en-US" dirty="0"/>
              <a:t>Many of the tricks we used in deep nets to alleviate the unstable gradients problem can also be used for RNNs: </a:t>
            </a:r>
          </a:p>
          <a:p>
            <a:pPr lvl="1" algn="just">
              <a:spcAft>
                <a:spcPts val="600"/>
              </a:spcAft>
            </a:pPr>
            <a:r>
              <a:rPr lang="en-US" dirty="0"/>
              <a:t>good parameter initialization, </a:t>
            </a:r>
          </a:p>
          <a:p>
            <a:pPr lvl="1" algn="just">
              <a:spcAft>
                <a:spcPts val="600"/>
              </a:spcAft>
            </a:pPr>
            <a:r>
              <a:rPr lang="en-US" dirty="0"/>
              <a:t>faster optimizers, </a:t>
            </a:r>
          </a:p>
          <a:p>
            <a:pPr lvl="1" algn="just">
              <a:spcAft>
                <a:spcPts val="600"/>
              </a:spcAft>
            </a:pPr>
            <a:r>
              <a:rPr lang="en-US" dirty="0"/>
              <a:t>dropout, and so on. </a:t>
            </a:r>
          </a:p>
          <a:p>
            <a:pPr algn="just">
              <a:spcAft>
                <a:spcPts val="600"/>
              </a:spcAft>
            </a:pPr>
            <a:r>
              <a:rPr lang="en-US" dirty="0"/>
              <a:t>However, </a:t>
            </a:r>
            <a:r>
              <a:rPr lang="en-US" dirty="0" err="1"/>
              <a:t>nonsaturating</a:t>
            </a:r>
            <a:r>
              <a:rPr lang="en-US" dirty="0"/>
              <a:t> activation functions (e.g., </a:t>
            </a:r>
            <a:r>
              <a:rPr lang="en-US" dirty="0" err="1"/>
              <a:t>ReLU</a:t>
            </a:r>
            <a:r>
              <a:rPr lang="en-US" dirty="0"/>
              <a:t>) may not help as much here; in fact, they may actually lead the RNN to be even more unstable during training. </a:t>
            </a:r>
          </a:p>
          <a:p>
            <a:pPr algn="just">
              <a:spcAft>
                <a:spcPts val="600"/>
              </a:spcAft>
            </a:pPr>
            <a:r>
              <a:rPr lang="en-US" dirty="0"/>
              <a:t>Why? </a:t>
            </a:r>
          </a:p>
          <a:p>
            <a:pPr lvl="1" algn="just">
              <a:spcAft>
                <a:spcPts val="600"/>
              </a:spcAft>
            </a:pPr>
            <a:r>
              <a:rPr lang="en-US" dirty="0"/>
              <a:t>Well, suppose Gradient Descent updates the weights in a way that increases the outputs slightly at the first time step. </a:t>
            </a:r>
          </a:p>
          <a:p>
            <a:pPr lvl="1" algn="just">
              <a:spcAft>
                <a:spcPts val="600"/>
              </a:spcAft>
            </a:pPr>
            <a:r>
              <a:rPr lang="en-US" dirty="0"/>
              <a:t>Because the same weights are used at every time step, the outputs at the second time step may also be slightly increased, and those at the third, and so on until the outputs explode—and a </a:t>
            </a:r>
            <a:r>
              <a:rPr lang="en-US" dirty="0" err="1"/>
              <a:t>nonsaturating</a:t>
            </a:r>
            <a:r>
              <a:rPr lang="en-US" dirty="0"/>
              <a:t> activation function does not prevent that. </a:t>
            </a:r>
          </a:p>
          <a:p>
            <a:pPr lvl="1" algn="just">
              <a:spcAft>
                <a:spcPts val="600"/>
              </a:spcAft>
            </a:pPr>
            <a:r>
              <a:rPr lang="en-US" dirty="0"/>
              <a:t>You can reduce this risk by using a smaller learning rate, but you can also simply use a saturating activation function like the </a:t>
            </a:r>
            <a:r>
              <a:rPr lang="en-US" dirty="0">
                <a:solidFill>
                  <a:srgbClr val="262BF2"/>
                </a:solidFill>
              </a:rPr>
              <a:t>hyperbolic tangent </a:t>
            </a:r>
            <a:r>
              <a:rPr lang="en-US" dirty="0"/>
              <a:t>(this explains why it is the default). </a:t>
            </a:r>
          </a:p>
          <a:p>
            <a:pPr lvl="1" algn="just">
              <a:spcAft>
                <a:spcPts val="600"/>
              </a:spcAft>
            </a:pPr>
            <a:r>
              <a:rPr lang="en-US" dirty="0"/>
              <a:t>In much the same way, the gradients themselves can explode. If you notice that training is unstable, you may want to </a:t>
            </a:r>
            <a:r>
              <a:rPr lang="en-US" dirty="0">
                <a:solidFill>
                  <a:srgbClr val="C00000"/>
                </a:solidFill>
              </a:rPr>
              <a:t>monitor the size of the gradients </a:t>
            </a:r>
            <a:r>
              <a:rPr lang="en-US" dirty="0"/>
              <a:t>(e.g., using </a:t>
            </a:r>
            <a:r>
              <a:rPr lang="en-US" dirty="0" err="1"/>
              <a:t>TensorBoard</a:t>
            </a:r>
            <a:r>
              <a:rPr lang="en-US" dirty="0"/>
              <a:t>) and perhaps use </a:t>
            </a:r>
            <a:r>
              <a:rPr lang="en-US" dirty="0">
                <a:solidFill>
                  <a:srgbClr val="262BF2"/>
                </a:solidFill>
              </a:rPr>
              <a:t>Gradient Clipping</a:t>
            </a:r>
            <a:r>
              <a:rPr lang="en-US" dirty="0"/>
              <a: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4200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Fighting the Unstable Gradients Problem</a:t>
            </a:r>
            <a:endParaRPr lang="en-US" sz="3200" dirty="0">
              <a:solidFill>
                <a:srgbClr val="09064E"/>
              </a:solidFill>
            </a:endParaRPr>
          </a:p>
        </p:txBody>
      </p:sp>
      <p:sp>
        <p:nvSpPr>
          <p:cNvPr id="3" name="Content Placeholder 2"/>
          <p:cNvSpPr>
            <a:spLocks noGrp="1"/>
          </p:cNvSpPr>
          <p:nvPr>
            <p:ph idx="1"/>
          </p:nvPr>
        </p:nvSpPr>
        <p:spPr>
          <a:xfrm>
            <a:off x="74947" y="739200"/>
            <a:ext cx="8991601" cy="5867400"/>
          </a:xfrm>
        </p:spPr>
        <p:txBody>
          <a:bodyPr>
            <a:normAutofit/>
          </a:bodyPr>
          <a:lstStyle/>
          <a:p>
            <a:pPr algn="just">
              <a:spcAft>
                <a:spcPts val="600"/>
              </a:spcAft>
            </a:pPr>
            <a:r>
              <a:rPr lang="en-US" dirty="0"/>
              <a:t>Can we try Batch Normalization (BN) to handle Unstable Gradient?</a:t>
            </a:r>
          </a:p>
          <a:p>
            <a:pPr lvl="1" algn="just">
              <a:spcAft>
                <a:spcPts val="600"/>
              </a:spcAft>
            </a:pPr>
            <a:r>
              <a:rPr lang="en-US" dirty="0"/>
              <a:t>Batch Normalization cannot be used as efficiently with RNNs as with deep feedforward nets. </a:t>
            </a:r>
          </a:p>
          <a:p>
            <a:pPr lvl="1" algn="just">
              <a:spcAft>
                <a:spcPts val="600"/>
              </a:spcAft>
            </a:pPr>
            <a:r>
              <a:rPr lang="en-US" dirty="0"/>
              <a:t>In fact, you cannot use it between time steps, only between recurrent layers. </a:t>
            </a:r>
          </a:p>
          <a:p>
            <a:pPr lvl="1" algn="just">
              <a:spcAft>
                <a:spcPts val="600"/>
              </a:spcAft>
            </a:pPr>
            <a:r>
              <a:rPr lang="en-US" dirty="0"/>
              <a:t>To be more precise, it is technically possible to add a BN layer to a memory cell (</a:t>
            </a:r>
            <a:r>
              <a:rPr lang="en-US" dirty="0">
                <a:solidFill>
                  <a:srgbClr val="262BF2"/>
                </a:solidFill>
              </a:rPr>
              <a:t>see exercise</a:t>
            </a:r>
            <a:r>
              <a:rPr lang="en-US" dirty="0"/>
              <a:t>) so that it will be applied at each time step (both on the inputs for that time step and on the hidden state from the previous step). </a:t>
            </a:r>
          </a:p>
          <a:p>
            <a:pPr lvl="1" algn="just">
              <a:spcAft>
                <a:spcPts val="600"/>
              </a:spcAft>
            </a:pPr>
            <a:r>
              <a:rPr lang="en-US" dirty="0"/>
              <a:t>However, the same BN layer will be used at each time step, with the same parameters, regardless of the actual scale and offset of the inputs and hidden state. In practice, this does not yield good results (see paper #1 in the note section).</a:t>
            </a:r>
          </a:p>
          <a:p>
            <a:pPr lvl="1" algn="just">
              <a:spcAft>
                <a:spcPts val="600"/>
              </a:spcAft>
            </a:pPr>
            <a:r>
              <a:rPr lang="en-US" dirty="0"/>
              <a:t>It was found that BN was </a:t>
            </a:r>
            <a:r>
              <a:rPr lang="en-US" dirty="0">
                <a:solidFill>
                  <a:srgbClr val="262BF2"/>
                </a:solidFill>
              </a:rPr>
              <a:t>slightly beneficial </a:t>
            </a:r>
            <a:r>
              <a:rPr lang="en-US" dirty="0"/>
              <a:t>only when it was applied </a:t>
            </a:r>
            <a:r>
              <a:rPr lang="en-US" dirty="0">
                <a:solidFill>
                  <a:srgbClr val="262BF2"/>
                </a:solidFill>
              </a:rPr>
              <a:t>to the inputs</a:t>
            </a:r>
            <a:r>
              <a:rPr lang="en-US" dirty="0"/>
              <a:t>, </a:t>
            </a:r>
            <a:r>
              <a:rPr lang="en-US" dirty="0">
                <a:solidFill>
                  <a:srgbClr val="C00000"/>
                </a:solidFill>
              </a:rPr>
              <a:t>not to the hidden states</a:t>
            </a:r>
            <a:r>
              <a:rPr lang="en-US" dirty="0"/>
              <a:t> (see paper #1).</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69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 y="108973"/>
            <a:ext cx="8648438" cy="533395"/>
          </a:xfrm>
        </p:spPr>
        <p:txBody>
          <a:bodyPr/>
          <a:lstStyle/>
          <a:p>
            <a:r>
              <a:rPr lang="en-US" sz="3200" b="1" dirty="0">
                <a:solidFill>
                  <a:srgbClr val="09064E"/>
                </a:solidFill>
              </a:rPr>
              <a:t>… Fighting the Unstable Gradients Problem</a:t>
            </a:r>
            <a:endParaRPr lang="en-US" sz="3200" dirty="0">
              <a:solidFill>
                <a:srgbClr val="09064E"/>
              </a:solidFill>
            </a:endParaRPr>
          </a:p>
        </p:txBody>
      </p:sp>
      <p:sp>
        <p:nvSpPr>
          <p:cNvPr id="3" name="Content Placeholder 2"/>
          <p:cNvSpPr>
            <a:spLocks noGrp="1"/>
          </p:cNvSpPr>
          <p:nvPr>
            <p:ph idx="1"/>
          </p:nvPr>
        </p:nvSpPr>
        <p:spPr>
          <a:xfrm>
            <a:off x="74947" y="739200"/>
            <a:ext cx="8991601" cy="2232597"/>
          </a:xfrm>
        </p:spPr>
        <p:txBody>
          <a:bodyPr>
            <a:normAutofit/>
          </a:bodyPr>
          <a:lstStyle/>
          <a:p>
            <a:pPr lvl="1" algn="just">
              <a:spcAft>
                <a:spcPts val="600"/>
              </a:spcAft>
            </a:pPr>
            <a:r>
              <a:rPr lang="en-US" dirty="0"/>
              <a:t>In other words, it was slightly better than nothing when applied between recurrent layers (i.e., </a:t>
            </a:r>
            <a:r>
              <a:rPr lang="en-US" dirty="0">
                <a:solidFill>
                  <a:srgbClr val="262BF2"/>
                </a:solidFill>
              </a:rPr>
              <a:t>vertically</a:t>
            </a:r>
            <a:r>
              <a:rPr lang="en-US" dirty="0"/>
              <a:t> in Figure 7), but not within recurrent layers (i.e., </a:t>
            </a:r>
            <a:r>
              <a:rPr lang="en-US" dirty="0">
                <a:solidFill>
                  <a:srgbClr val="C00000"/>
                </a:solidFill>
              </a:rPr>
              <a:t>horizontally</a:t>
            </a:r>
            <a:r>
              <a:rPr lang="en-US" dirty="0"/>
              <a:t>).</a:t>
            </a:r>
          </a:p>
          <a:p>
            <a:pPr lvl="1" algn="just">
              <a:spcAft>
                <a:spcPts val="600"/>
              </a:spcAft>
            </a:pPr>
            <a:r>
              <a:rPr lang="en-US" dirty="0"/>
              <a:t>In </a:t>
            </a:r>
            <a:r>
              <a:rPr lang="en-US" dirty="0" err="1"/>
              <a:t>Keras</a:t>
            </a:r>
            <a:r>
              <a:rPr lang="en-US" dirty="0"/>
              <a:t> this can be done simply by adding a BN layer before each recurrent layer, but we don’t expect too much from it.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A63E7B3A-CA3B-441C-88EF-4756C69E9485}"/>
              </a:ext>
            </a:extLst>
          </p:cNvPr>
          <p:cNvGrpSpPr/>
          <p:nvPr/>
        </p:nvGrpSpPr>
        <p:grpSpPr>
          <a:xfrm>
            <a:off x="246529" y="2807677"/>
            <a:ext cx="7424535" cy="3897923"/>
            <a:chOff x="246529" y="2807677"/>
            <a:chExt cx="7424535" cy="3897923"/>
          </a:xfrm>
        </p:grpSpPr>
        <p:pic>
          <p:nvPicPr>
            <p:cNvPr id="5" name="Picture 4">
              <a:extLst>
                <a:ext uri="{FF2B5EF4-FFF2-40B4-BE49-F238E27FC236}">
                  <a16:creationId xmlns:a16="http://schemas.microsoft.com/office/drawing/2014/main" id="{564FE51D-F6E2-435A-AF53-0E769D8635E1}"/>
                </a:ext>
              </a:extLst>
            </p:cNvPr>
            <p:cNvPicPr>
              <a:picLocks noChangeAspect="1"/>
            </p:cNvPicPr>
            <p:nvPr/>
          </p:nvPicPr>
          <p:blipFill>
            <a:blip r:embed="rId3"/>
            <a:stretch>
              <a:fillRect/>
            </a:stretch>
          </p:blipFill>
          <p:spPr>
            <a:xfrm>
              <a:off x="1828800" y="2807677"/>
              <a:ext cx="5842264" cy="3299400"/>
            </a:xfrm>
            <a:prstGeom prst="rect">
              <a:avLst/>
            </a:prstGeom>
          </p:spPr>
        </p:pic>
        <p:sp>
          <p:nvSpPr>
            <p:cNvPr id="6" name="Rectangle 5">
              <a:extLst>
                <a:ext uri="{FF2B5EF4-FFF2-40B4-BE49-F238E27FC236}">
                  <a16:creationId xmlns:a16="http://schemas.microsoft.com/office/drawing/2014/main" id="{74221827-337B-4FA3-AE2E-DBBCE4FD4D4A}"/>
                </a:ext>
              </a:extLst>
            </p:cNvPr>
            <p:cNvSpPr/>
            <p:nvPr/>
          </p:nvSpPr>
          <p:spPr>
            <a:xfrm>
              <a:off x="246529" y="6336268"/>
              <a:ext cx="6726676" cy="369332"/>
            </a:xfrm>
            <a:prstGeom prst="rect">
              <a:avLst/>
            </a:prstGeom>
          </p:spPr>
          <p:txBody>
            <a:bodyPr wrap="square">
              <a:spAutoFit/>
            </a:bodyPr>
            <a:lstStyle/>
            <a:p>
              <a:r>
                <a:rPr lang="en-US" b="1" dirty="0"/>
                <a:t>Figure 7</a:t>
              </a:r>
              <a:r>
                <a:rPr lang="en-US" dirty="0"/>
                <a:t>: Deep RNN (left) unrolled through time (right).</a:t>
              </a:r>
            </a:p>
          </p:txBody>
        </p:sp>
      </p:grpSp>
    </p:spTree>
    <p:extLst>
      <p:ext uri="{BB962C8B-B14F-4D97-AF65-F5344CB8AC3E}">
        <p14:creationId xmlns:p14="http://schemas.microsoft.com/office/powerpoint/2010/main" val="346245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30" y="229629"/>
            <a:ext cx="8648438" cy="533395"/>
          </a:xfrm>
        </p:spPr>
        <p:txBody>
          <a:bodyPr/>
          <a:lstStyle/>
          <a:p>
            <a:r>
              <a:rPr lang="en-US" sz="3200" b="1" dirty="0">
                <a:solidFill>
                  <a:srgbClr val="09064E"/>
                </a:solidFill>
              </a:rPr>
              <a:t>… Fighting the Unstable Gradients Problem</a:t>
            </a:r>
            <a:endParaRPr lang="en-US" sz="3200" dirty="0">
              <a:solidFill>
                <a:srgbClr val="09064E"/>
              </a:solidFill>
            </a:endParaRPr>
          </a:p>
        </p:txBody>
      </p:sp>
      <p:sp>
        <p:nvSpPr>
          <p:cNvPr id="3" name="Content Placeholder 2"/>
          <p:cNvSpPr>
            <a:spLocks noGrp="1"/>
          </p:cNvSpPr>
          <p:nvPr>
            <p:ph idx="1"/>
          </p:nvPr>
        </p:nvSpPr>
        <p:spPr>
          <a:xfrm>
            <a:off x="246530" y="894056"/>
            <a:ext cx="8648438" cy="5661599"/>
          </a:xfrm>
        </p:spPr>
        <p:txBody>
          <a:bodyPr>
            <a:normAutofit/>
          </a:bodyPr>
          <a:lstStyle/>
          <a:p>
            <a:pPr algn="just">
              <a:spcAft>
                <a:spcPts val="600"/>
              </a:spcAft>
            </a:pPr>
            <a:r>
              <a:rPr lang="en-US" dirty="0"/>
              <a:t>What about </a:t>
            </a:r>
            <a:r>
              <a:rPr lang="en-US" dirty="0">
                <a:solidFill>
                  <a:srgbClr val="262BF2"/>
                </a:solidFill>
              </a:rPr>
              <a:t>Layer Normalization</a:t>
            </a:r>
            <a:r>
              <a:rPr lang="en-US" dirty="0"/>
              <a:t> (see paper#1) instead of BN?</a:t>
            </a:r>
          </a:p>
          <a:p>
            <a:pPr lvl="1" algn="just">
              <a:spcAft>
                <a:spcPts val="600"/>
              </a:spcAft>
            </a:pPr>
            <a:r>
              <a:rPr lang="en-US" dirty="0"/>
              <a:t>Layer Normalization (LN) is very similar to Batch Normalization, but instead of normalizing across the batch dimension, it </a:t>
            </a:r>
            <a:r>
              <a:rPr lang="en-US" dirty="0">
                <a:solidFill>
                  <a:srgbClr val="262BF2"/>
                </a:solidFill>
              </a:rPr>
              <a:t>normalizes across the features dimension</a:t>
            </a:r>
            <a:r>
              <a:rPr lang="en-US" dirty="0"/>
              <a:t>.</a:t>
            </a:r>
          </a:p>
          <a:p>
            <a:pPr lvl="1" algn="just">
              <a:spcAft>
                <a:spcPts val="600"/>
              </a:spcAft>
            </a:pPr>
            <a:r>
              <a:rPr lang="en-US" dirty="0"/>
              <a:t>One advantage is that it can compute the required statistics on the fly, at each time step, independently for each instance. </a:t>
            </a:r>
          </a:p>
          <a:p>
            <a:pPr lvl="1" algn="just">
              <a:spcAft>
                <a:spcPts val="600"/>
              </a:spcAft>
            </a:pPr>
            <a:r>
              <a:rPr lang="en-US" dirty="0"/>
              <a:t>This also means that it behaves the same way during training and testing (as opposed to BN), and </a:t>
            </a:r>
          </a:p>
          <a:p>
            <a:pPr lvl="1" algn="just">
              <a:spcAft>
                <a:spcPts val="600"/>
              </a:spcAft>
            </a:pPr>
            <a:r>
              <a:rPr lang="en-US" dirty="0"/>
              <a:t>it does </a:t>
            </a:r>
            <a:r>
              <a:rPr lang="en-US" dirty="0">
                <a:solidFill>
                  <a:srgbClr val="262BF2"/>
                </a:solidFill>
              </a:rPr>
              <a:t>not need to use exponential moving averages </a:t>
            </a:r>
            <a:r>
              <a:rPr lang="en-US" dirty="0"/>
              <a:t>to estimate the feature statistics across all instances in the training set.</a:t>
            </a:r>
          </a:p>
          <a:p>
            <a:pPr lvl="1" algn="just">
              <a:spcAft>
                <a:spcPts val="600"/>
              </a:spcAft>
            </a:pPr>
            <a:r>
              <a:rPr lang="en-US" dirty="0"/>
              <a:t>Like BN, LN learns a scale and an offset parameter for each input. </a:t>
            </a:r>
          </a:p>
          <a:p>
            <a:pPr lvl="1" algn="just">
              <a:spcAft>
                <a:spcPts val="600"/>
              </a:spcAft>
            </a:pPr>
            <a:r>
              <a:rPr lang="en-US" dirty="0"/>
              <a:t>In an RNN, LN (</a:t>
            </a:r>
            <a:r>
              <a:rPr lang="en-US" b="1" dirty="0">
                <a:solidFill>
                  <a:srgbClr val="262BF2"/>
                </a:solidFill>
              </a:rPr>
              <a:t>see exercise</a:t>
            </a:r>
            <a:r>
              <a:rPr lang="en-US" dirty="0"/>
              <a:t>) is typically used right after the linear combination of the inputs and the hidden states.</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6624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30" y="229629"/>
            <a:ext cx="8648438"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246530" y="894056"/>
            <a:ext cx="8648438" cy="5661599"/>
          </a:xfrm>
        </p:spPr>
        <p:txBody>
          <a:bodyPr>
            <a:normAutofit fontScale="92500" lnSpcReduction="10000"/>
          </a:bodyPr>
          <a:lstStyle/>
          <a:p>
            <a:pPr algn="just">
              <a:spcAft>
                <a:spcPts val="600"/>
              </a:spcAft>
            </a:pPr>
            <a:r>
              <a:rPr lang="en-US" dirty="0"/>
              <a:t>Due to the transformations that the data goes through when traversing an RNN, some information is lost at each time step. </a:t>
            </a:r>
          </a:p>
          <a:p>
            <a:pPr algn="just">
              <a:spcAft>
                <a:spcPts val="600"/>
              </a:spcAft>
            </a:pPr>
            <a:r>
              <a:rPr lang="en-US" dirty="0"/>
              <a:t>After a while, the RNN’s state contains virtually no trace of the first inputs. </a:t>
            </a:r>
          </a:p>
          <a:p>
            <a:pPr algn="just">
              <a:spcAft>
                <a:spcPts val="600"/>
              </a:spcAft>
            </a:pPr>
            <a:r>
              <a:rPr lang="en-US" dirty="0"/>
              <a:t>To tackle this problem, various types of cells with long-term memory have been introduced. </a:t>
            </a:r>
          </a:p>
          <a:p>
            <a:pPr algn="just">
              <a:spcAft>
                <a:spcPts val="600"/>
              </a:spcAft>
            </a:pPr>
            <a:r>
              <a:rPr lang="en-US" dirty="0"/>
              <a:t>They have proven so successful that the basic cells are not used much anymore. </a:t>
            </a:r>
          </a:p>
          <a:p>
            <a:pPr algn="just">
              <a:spcAft>
                <a:spcPts val="600"/>
              </a:spcAft>
            </a:pPr>
            <a:r>
              <a:rPr lang="en-US" dirty="0"/>
              <a:t>Let us first look at the most popular of these long-term memory cells: </a:t>
            </a:r>
            <a:r>
              <a:rPr lang="en-US" dirty="0">
                <a:solidFill>
                  <a:srgbClr val="262BF2"/>
                </a:solidFill>
              </a:rPr>
              <a:t>the LSTM cell </a:t>
            </a:r>
            <a:r>
              <a:rPr lang="en-US" dirty="0"/>
              <a:t>(proposed in 1997 – see </a:t>
            </a:r>
            <a:r>
              <a:rPr lang="en-US" dirty="0">
                <a:solidFill>
                  <a:srgbClr val="C00000"/>
                </a:solidFill>
              </a:rPr>
              <a:t>paper 1-3</a:t>
            </a:r>
            <a:r>
              <a:rPr lang="en-US" dirty="0"/>
              <a:t>).</a:t>
            </a:r>
          </a:p>
          <a:p>
            <a:pPr algn="just">
              <a:spcAft>
                <a:spcPts val="600"/>
              </a:spcAft>
            </a:pPr>
            <a:r>
              <a:rPr lang="en-US" dirty="0"/>
              <a:t>If you consider the </a:t>
            </a:r>
            <a:r>
              <a:rPr lang="en-US" dirty="0">
                <a:solidFill>
                  <a:srgbClr val="262BF2"/>
                </a:solidFill>
              </a:rPr>
              <a:t>LSTM</a:t>
            </a:r>
            <a:r>
              <a:rPr lang="en-US" dirty="0"/>
              <a:t> cell as a black box, it can be used very much like a basic cell, except it will perform much better; training will converge faster, and </a:t>
            </a:r>
            <a:r>
              <a:rPr lang="en-US" dirty="0">
                <a:solidFill>
                  <a:srgbClr val="262BF2"/>
                </a:solidFill>
              </a:rPr>
              <a:t>it will detect long-term dependencies in the data</a:t>
            </a:r>
            <a:r>
              <a:rPr lang="en-US" dirty="0"/>
              <a:t>.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1139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9629"/>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246530" y="894057"/>
            <a:ext cx="8648438" cy="533396"/>
          </a:xfrm>
        </p:spPr>
        <p:txBody>
          <a:bodyPr>
            <a:normAutofit/>
          </a:bodyPr>
          <a:lstStyle/>
          <a:p>
            <a:pPr algn="just">
              <a:spcAft>
                <a:spcPts val="600"/>
              </a:spcAft>
            </a:pPr>
            <a:r>
              <a:rPr lang="en-US" dirty="0"/>
              <a:t>LSTM's architecture is shown in Figure 9.</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454937" y="1749791"/>
            <a:ext cx="8234126" cy="4525999"/>
            <a:chOff x="249032" y="1749791"/>
            <a:chExt cx="8234126" cy="4525999"/>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1066800" y="1749791"/>
              <a:ext cx="7416358" cy="4461314"/>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249032" y="5906458"/>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341120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364238" y="4419600"/>
            <a:ext cx="8648438" cy="2171106"/>
          </a:xfrm>
        </p:spPr>
        <p:txBody>
          <a:bodyPr>
            <a:normAutofit fontScale="92500" lnSpcReduction="20000"/>
          </a:bodyPr>
          <a:lstStyle/>
          <a:p>
            <a:pPr algn="just">
              <a:spcAft>
                <a:spcPts val="600"/>
              </a:spcAft>
            </a:pPr>
            <a:r>
              <a:rPr lang="en-US" dirty="0"/>
              <a:t>If we do not look at what is inside the box, the LSTM cell looks exactly like a regular cell, - </a:t>
            </a:r>
          </a:p>
          <a:p>
            <a:pPr algn="just">
              <a:spcAft>
                <a:spcPts val="600"/>
              </a:spcAft>
            </a:pPr>
            <a:r>
              <a:rPr lang="en-US" dirty="0"/>
              <a:t>except that its state is split into two vectors: </a:t>
            </a:r>
            <a:r>
              <a:rPr lang="en-US" b="1" dirty="0"/>
              <a:t>h</a:t>
            </a:r>
            <a:r>
              <a:rPr lang="en-US" baseline="-25000" dirty="0"/>
              <a:t>(</a:t>
            </a:r>
            <a:r>
              <a:rPr lang="en-US" i="1" baseline="-25000" dirty="0"/>
              <a:t>t</a:t>
            </a:r>
            <a:r>
              <a:rPr lang="en-US" baseline="-25000" dirty="0"/>
              <a:t>)</a:t>
            </a:r>
            <a:r>
              <a:rPr lang="en-US" dirty="0"/>
              <a:t> and </a:t>
            </a:r>
            <a:r>
              <a:rPr lang="en-US" b="1" dirty="0"/>
              <a:t>c</a:t>
            </a:r>
            <a:r>
              <a:rPr lang="en-US" baseline="-25000" dirty="0"/>
              <a:t>(</a:t>
            </a:r>
            <a:r>
              <a:rPr lang="en-US" i="1" baseline="-25000" dirty="0"/>
              <a:t>t</a:t>
            </a:r>
            <a:r>
              <a:rPr lang="en-US" baseline="-25000" dirty="0"/>
              <a:t>)</a:t>
            </a:r>
            <a:r>
              <a:rPr lang="en-US" dirty="0"/>
              <a:t> (“c” stands for “cell”). </a:t>
            </a:r>
          </a:p>
          <a:p>
            <a:pPr lvl="1" algn="just">
              <a:spcAft>
                <a:spcPts val="600"/>
              </a:spcAft>
            </a:pPr>
            <a:r>
              <a:rPr lang="en-US" dirty="0"/>
              <a:t>We can think of </a:t>
            </a:r>
            <a:r>
              <a:rPr lang="en-US" b="1" dirty="0"/>
              <a:t>h</a:t>
            </a:r>
            <a:r>
              <a:rPr lang="en-US" baseline="-25000" dirty="0"/>
              <a:t>(</a:t>
            </a:r>
            <a:r>
              <a:rPr lang="en-US" i="1" baseline="-25000" dirty="0"/>
              <a:t>t</a:t>
            </a:r>
            <a:r>
              <a:rPr lang="en-US" baseline="-25000" dirty="0"/>
              <a:t>)</a:t>
            </a:r>
            <a:r>
              <a:rPr lang="en-US" dirty="0"/>
              <a:t> as the short-term state and </a:t>
            </a:r>
          </a:p>
          <a:p>
            <a:pPr lvl="1" algn="just">
              <a:spcAft>
                <a:spcPts val="600"/>
              </a:spcAft>
            </a:pPr>
            <a:r>
              <a:rPr lang="en-US" b="1" dirty="0"/>
              <a:t>c</a:t>
            </a:r>
            <a:r>
              <a:rPr lang="en-US" baseline="-25000" dirty="0"/>
              <a:t>(</a:t>
            </a:r>
            <a:r>
              <a:rPr lang="en-US" i="1" baseline="-25000" dirty="0"/>
              <a:t>t</a:t>
            </a:r>
            <a:r>
              <a:rPr lang="en-US" baseline="-25000" dirty="0"/>
              <a:t>)</a:t>
            </a:r>
            <a:r>
              <a:rPr lang="en-US" dirty="0"/>
              <a:t> as the </a:t>
            </a:r>
            <a:r>
              <a:rPr lang="en-US" dirty="0">
                <a:solidFill>
                  <a:srgbClr val="262BF2"/>
                </a:solidFill>
              </a:rPr>
              <a:t>long-term state</a:t>
            </a:r>
            <a:r>
              <a:rPr lang="en-US" dirty="0"/>
              <a:t>.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364238" y="562959"/>
            <a:ext cx="7865361" cy="3721565"/>
            <a:chOff x="-338030" y="1641408"/>
            <a:chExt cx="7865361" cy="3721565"/>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1340710" y="1641408"/>
              <a:ext cx="6186621" cy="3721565"/>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338030" y="4907880"/>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28981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364238" y="4610694"/>
            <a:ext cx="8648438" cy="2094906"/>
          </a:xfrm>
        </p:spPr>
        <p:txBody>
          <a:bodyPr>
            <a:normAutofit/>
          </a:bodyPr>
          <a:lstStyle/>
          <a:p>
            <a:pPr algn="just">
              <a:spcAft>
                <a:spcPts val="600"/>
              </a:spcAft>
            </a:pPr>
            <a:r>
              <a:rPr lang="en-US" dirty="0"/>
              <a:t>The key idea is that the network can learn - </a:t>
            </a:r>
          </a:p>
          <a:p>
            <a:pPr lvl="1" algn="just">
              <a:spcAft>
                <a:spcPts val="600"/>
              </a:spcAft>
            </a:pPr>
            <a:r>
              <a:rPr lang="en-US" dirty="0"/>
              <a:t>what to store in the long-term state, </a:t>
            </a:r>
          </a:p>
          <a:p>
            <a:pPr lvl="1" algn="just">
              <a:spcAft>
                <a:spcPts val="600"/>
              </a:spcAft>
            </a:pPr>
            <a:r>
              <a:rPr lang="en-US" dirty="0"/>
              <a:t>what to throw away, and </a:t>
            </a:r>
          </a:p>
          <a:p>
            <a:pPr lvl="1" algn="just">
              <a:spcAft>
                <a:spcPts val="600"/>
              </a:spcAft>
            </a:pPr>
            <a:r>
              <a:rPr lang="en-US" dirty="0"/>
              <a:t>what to read from it.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609600" y="586686"/>
            <a:ext cx="7329622" cy="3794219"/>
            <a:chOff x="61333" y="1665135"/>
            <a:chExt cx="7175621" cy="3499387"/>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1419675" y="1665135"/>
              <a:ext cx="5817279" cy="3499387"/>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61333" y="4708258"/>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360469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247781" y="4068975"/>
            <a:ext cx="8648438" cy="2636625"/>
          </a:xfrm>
        </p:spPr>
        <p:txBody>
          <a:bodyPr>
            <a:normAutofit fontScale="92500"/>
          </a:bodyPr>
          <a:lstStyle/>
          <a:p>
            <a:pPr algn="just">
              <a:spcBef>
                <a:spcPts val="600"/>
              </a:spcBef>
              <a:spcAft>
                <a:spcPts val="600"/>
              </a:spcAft>
            </a:pPr>
            <a:r>
              <a:rPr lang="en-US" dirty="0"/>
              <a:t>As the long-term state </a:t>
            </a:r>
            <a:r>
              <a:rPr lang="en-US" b="1" dirty="0"/>
              <a:t>c</a:t>
            </a:r>
            <a:r>
              <a:rPr lang="en-US" baseline="-25000" dirty="0"/>
              <a:t>(t–1)</a:t>
            </a:r>
            <a:r>
              <a:rPr lang="en-US" dirty="0"/>
              <a:t> traverses the network from left to right, </a:t>
            </a:r>
          </a:p>
          <a:p>
            <a:pPr algn="just">
              <a:spcBef>
                <a:spcPts val="600"/>
              </a:spcBef>
              <a:spcAft>
                <a:spcPts val="600"/>
              </a:spcAft>
            </a:pPr>
            <a:r>
              <a:rPr lang="en-US" dirty="0"/>
              <a:t>we can see that it first goes through a forget gate, dropping some memories, and </a:t>
            </a:r>
          </a:p>
          <a:p>
            <a:pPr algn="just">
              <a:spcBef>
                <a:spcPts val="600"/>
              </a:spcBef>
              <a:spcAft>
                <a:spcPts val="600"/>
              </a:spcAft>
            </a:pPr>
            <a:r>
              <a:rPr lang="en-US" dirty="0"/>
              <a:t>then it adds some new memories via the addition operation (which adds the memories that were selected by an input gate). </a:t>
            </a:r>
          </a:p>
          <a:p>
            <a:pPr algn="just">
              <a:spcBef>
                <a:spcPts val="600"/>
              </a:spcBef>
              <a:spcAft>
                <a:spcPts val="600"/>
              </a:spcAft>
            </a:pPr>
            <a:r>
              <a:rPr lang="en-US" dirty="0"/>
              <a:t>The result </a:t>
            </a:r>
            <a:r>
              <a:rPr lang="en-US" b="1" dirty="0"/>
              <a:t>c</a:t>
            </a:r>
            <a:r>
              <a:rPr lang="en-US" baseline="-25000" dirty="0"/>
              <a:t>(t) </a:t>
            </a:r>
            <a:r>
              <a:rPr lang="en-US" dirty="0"/>
              <a:t>is sent straight out, without any further transformation. </a:t>
            </a:r>
          </a:p>
          <a:p>
            <a:pPr algn="just">
              <a:spcAft>
                <a:spcPts val="600"/>
              </a:spcAft>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29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533400" y="570696"/>
            <a:ext cx="7786802" cy="3338415"/>
            <a:chOff x="-13266" y="1650388"/>
            <a:chExt cx="7623195" cy="3079002"/>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2597698" y="1650388"/>
              <a:ext cx="5012231" cy="3015109"/>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13266" y="4360058"/>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26712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 Recurrent Neural Networks (RNNs)</a:t>
            </a:r>
            <a:endParaRPr lang="en-US" sz="3200" dirty="0">
              <a:solidFill>
                <a:srgbClr val="09064E"/>
              </a:solidFill>
            </a:endParaRPr>
          </a:p>
        </p:txBody>
      </p:sp>
      <p:sp>
        <p:nvSpPr>
          <p:cNvPr id="3" name="Content Placeholder 2"/>
          <p:cNvSpPr>
            <a:spLocks noGrp="1"/>
          </p:cNvSpPr>
          <p:nvPr>
            <p:ph idx="1"/>
          </p:nvPr>
        </p:nvSpPr>
        <p:spPr>
          <a:xfrm>
            <a:off x="152400" y="746124"/>
            <a:ext cx="8798859" cy="5807075"/>
          </a:xfrm>
        </p:spPr>
        <p:txBody>
          <a:bodyPr>
            <a:normAutofit fontScale="92500"/>
          </a:bodyPr>
          <a:lstStyle/>
          <a:p>
            <a:pPr algn="just"/>
            <a:r>
              <a:rPr lang="en-US" sz="2400" dirty="0"/>
              <a:t>Here, we will first look at the fundamental concepts underlying RNNs and how to train them using backpropagation through time, </a:t>
            </a:r>
          </a:p>
          <a:p>
            <a:pPr algn="just"/>
            <a:r>
              <a:rPr lang="en-US" sz="2400" dirty="0"/>
              <a:t>then we will use them to forecast a time series. </a:t>
            </a:r>
          </a:p>
          <a:p>
            <a:pPr algn="just"/>
            <a:r>
              <a:rPr lang="en-US" sz="2400" dirty="0"/>
              <a:t>After that we’ll explore the two main difficulties that RNNs face:</a:t>
            </a:r>
          </a:p>
          <a:p>
            <a:pPr lvl="1" algn="just"/>
            <a:r>
              <a:rPr lang="en-US" sz="2200" dirty="0"/>
              <a:t>Unstable gradients, which can be alleviated using various techniques, including recurrent dropout and recurrent layer normalization.</a:t>
            </a:r>
          </a:p>
          <a:p>
            <a:pPr lvl="1" algn="just"/>
            <a:r>
              <a:rPr lang="en-US" sz="2200" dirty="0"/>
              <a:t>RNNs have a (very) limited short-term memory, which can be extended using LSTM and GRU cells.</a:t>
            </a:r>
          </a:p>
          <a:p>
            <a:r>
              <a:rPr lang="en-US" dirty="0"/>
              <a:t>RNNs are not the only types of NNs capable of handling sequential data: </a:t>
            </a:r>
          </a:p>
          <a:p>
            <a:pPr lvl="1"/>
            <a:r>
              <a:rPr lang="en-US" dirty="0"/>
              <a:t>for small sequences, a regular </a:t>
            </a:r>
            <a:r>
              <a:rPr lang="en-US" dirty="0">
                <a:solidFill>
                  <a:srgbClr val="262BF2"/>
                </a:solidFill>
              </a:rPr>
              <a:t>dense</a:t>
            </a:r>
            <a:r>
              <a:rPr lang="en-US" dirty="0"/>
              <a:t> network can do the trick; and </a:t>
            </a:r>
          </a:p>
          <a:p>
            <a:pPr lvl="1"/>
            <a:r>
              <a:rPr lang="en-US" dirty="0"/>
              <a:t>for very long sequences, such as audio samples or text, </a:t>
            </a:r>
            <a:r>
              <a:rPr lang="en-US" dirty="0">
                <a:solidFill>
                  <a:srgbClr val="262BF2"/>
                </a:solidFill>
              </a:rPr>
              <a:t>convolutional neural networks</a:t>
            </a:r>
            <a:r>
              <a:rPr lang="en-US" dirty="0"/>
              <a:t> (CNNS) can actually work quite well too -  </a:t>
            </a:r>
          </a:p>
          <a:p>
            <a:pPr lvl="1"/>
            <a:r>
              <a:rPr lang="en-US" dirty="0"/>
              <a:t>we will discuss both of these possibilities.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3426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247781" y="4068975"/>
            <a:ext cx="8648438" cy="2636625"/>
          </a:xfrm>
        </p:spPr>
        <p:txBody>
          <a:bodyPr>
            <a:normAutofit fontScale="85000" lnSpcReduction="10000"/>
          </a:bodyPr>
          <a:lstStyle/>
          <a:p>
            <a:pPr algn="just">
              <a:spcBef>
                <a:spcPts val="600"/>
              </a:spcBef>
              <a:spcAft>
                <a:spcPts val="600"/>
              </a:spcAft>
            </a:pPr>
            <a:r>
              <a:rPr lang="en-US" dirty="0"/>
              <a:t>So, at each time step, some memories are dropped, and some memories are added. </a:t>
            </a:r>
          </a:p>
          <a:p>
            <a:pPr algn="just">
              <a:spcBef>
                <a:spcPts val="600"/>
              </a:spcBef>
              <a:spcAft>
                <a:spcPts val="600"/>
              </a:spcAft>
            </a:pPr>
            <a:r>
              <a:rPr lang="en-US" dirty="0"/>
              <a:t>Moreover, after the addition operation, the long-term state is copied and passed through the </a:t>
            </a:r>
            <a:r>
              <a:rPr lang="en-US" dirty="0">
                <a:solidFill>
                  <a:srgbClr val="262BF2"/>
                </a:solidFill>
              </a:rPr>
              <a:t>tanh function</a:t>
            </a:r>
            <a:r>
              <a:rPr lang="en-US" dirty="0"/>
              <a:t>, and then the result is filtered by the output gate. </a:t>
            </a:r>
          </a:p>
          <a:p>
            <a:pPr algn="just">
              <a:spcBef>
                <a:spcPts val="600"/>
              </a:spcBef>
              <a:spcAft>
                <a:spcPts val="600"/>
              </a:spcAft>
            </a:pPr>
            <a:r>
              <a:rPr lang="en-US" dirty="0"/>
              <a:t>This produces the short-term state </a:t>
            </a:r>
            <a:r>
              <a:rPr lang="en-US" b="1" dirty="0"/>
              <a:t>h</a:t>
            </a:r>
            <a:r>
              <a:rPr lang="en-US" baseline="-25000" dirty="0"/>
              <a:t>(t)</a:t>
            </a:r>
            <a:r>
              <a:rPr lang="en-US" dirty="0"/>
              <a:t> (which is equal to the cell’s output for this time step, </a:t>
            </a:r>
            <a:r>
              <a:rPr lang="en-US" b="1" dirty="0"/>
              <a:t>y</a:t>
            </a:r>
            <a:r>
              <a:rPr lang="en-US" baseline="-25000" dirty="0"/>
              <a:t>(t)</a:t>
            </a:r>
            <a:r>
              <a:rPr lang="en-US" dirty="0"/>
              <a:t>). </a:t>
            </a:r>
          </a:p>
          <a:p>
            <a:pPr marL="0" indent="0" algn="just">
              <a:spcBef>
                <a:spcPts val="600"/>
              </a:spcBef>
              <a:spcAft>
                <a:spcPts val="600"/>
              </a:spcAft>
              <a:buNone/>
            </a:pPr>
            <a:r>
              <a:rPr lang="en-US" dirty="0"/>
              <a:t>Now let us look at where new memories come from and how the gates work.</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533400" y="586686"/>
            <a:ext cx="7619999" cy="3353382"/>
            <a:chOff x="-13266" y="1665135"/>
            <a:chExt cx="7459897" cy="3092806"/>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2373901" y="1665135"/>
              <a:ext cx="5072730" cy="3051503"/>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13266" y="4388609"/>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241008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189552" y="3643898"/>
            <a:ext cx="8764895" cy="3073080"/>
          </a:xfrm>
        </p:spPr>
        <p:txBody>
          <a:bodyPr>
            <a:normAutofit fontScale="85000" lnSpcReduction="20000"/>
          </a:bodyPr>
          <a:lstStyle/>
          <a:p>
            <a:pPr marL="0" indent="0" algn="just">
              <a:spcBef>
                <a:spcPts val="600"/>
              </a:spcBef>
              <a:spcAft>
                <a:spcPts val="600"/>
              </a:spcAft>
              <a:buNone/>
            </a:pPr>
            <a:r>
              <a:rPr lang="en-US" dirty="0"/>
              <a:t>First, the current input vector </a:t>
            </a:r>
            <a:r>
              <a:rPr lang="en-US" b="1" dirty="0"/>
              <a:t>x</a:t>
            </a:r>
            <a:r>
              <a:rPr lang="en-US" baseline="-25000" dirty="0"/>
              <a:t>(</a:t>
            </a:r>
            <a:r>
              <a:rPr lang="en-US" i="1" baseline="-25000" dirty="0"/>
              <a:t>t</a:t>
            </a:r>
            <a:r>
              <a:rPr lang="en-US" baseline="-25000" dirty="0"/>
              <a:t>)</a:t>
            </a:r>
            <a:r>
              <a:rPr lang="en-US" dirty="0"/>
              <a:t> and the previous short-term state </a:t>
            </a:r>
            <a:r>
              <a:rPr lang="en-US" b="1" dirty="0"/>
              <a:t>h</a:t>
            </a:r>
            <a:r>
              <a:rPr lang="en-US" baseline="-25000" dirty="0"/>
              <a:t>(</a:t>
            </a:r>
            <a:r>
              <a:rPr lang="en-US" i="1" baseline="-25000" dirty="0"/>
              <a:t>t–1</a:t>
            </a:r>
            <a:r>
              <a:rPr lang="en-US" baseline="-25000" dirty="0"/>
              <a:t>)</a:t>
            </a:r>
            <a:r>
              <a:rPr lang="en-US" dirty="0"/>
              <a:t> are fed to four different fully connected layers. They all serve a different purpose: </a:t>
            </a:r>
          </a:p>
          <a:p>
            <a:pPr algn="just">
              <a:spcBef>
                <a:spcPts val="600"/>
              </a:spcBef>
              <a:spcAft>
                <a:spcPts val="600"/>
              </a:spcAft>
            </a:pPr>
            <a:r>
              <a:rPr lang="en-US" dirty="0"/>
              <a:t>The main layer is the one that outputs </a:t>
            </a:r>
            <a:r>
              <a:rPr lang="en-US" b="1" dirty="0"/>
              <a:t>g</a:t>
            </a:r>
            <a:r>
              <a:rPr lang="en-US" baseline="-25000" dirty="0"/>
              <a:t>(</a:t>
            </a:r>
            <a:r>
              <a:rPr lang="en-US" i="1" baseline="-25000" dirty="0"/>
              <a:t>t</a:t>
            </a:r>
            <a:r>
              <a:rPr lang="en-US" baseline="-25000" dirty="0"/>
              <a:t>)</a:t>
            </a:r>
            <a:r>
              <a:rPr lang="en-US" dirty="0"/>
              <a:t>. </a:t>
            </a:r>
          </a:p>
          <a:p>
            <a:pPr lvl="1" algn="just">
              <a:spcAft>
                <a:spcPts val="600"/>
              </a:spcAft>
            </a:pPr>
            <a:r>
              <a:rPr lang="en-US" dirty="0"/>
              <a:t>It has the usual role of analyzing the current inputs </a:t>
            </a:r>
            <a:r>
              <a:rPr lang="en-US" b="1" dirty="0"/>
              <a:t>x</a:t>
            </a:r>
            <a:r>
              <a:rPr lang="en-US" baseline="-25000" dirty="0"/>
              <a:t>(</a:t>
            </a:r>
            <a:r>
              <a:rPr lang="en-US" i="1" baseline="-25000" dirty="0"/>
              <a:t>t</a:t>
            </a:r>
            <a:r>
              <a:rPr lang="en-US" baseline="-25000" dirty="0"/>
              <a:t>)</a:t>
            </a:r>
            <a:r>
              <a:rPr lang="en-US" dirty="0"/>
              <a:t> and the previous (short-term) state </a:t>
            </a:r>
            <a:r>
              <a:rPr lang="en-US" b="1" dirty="0"/>
              <a:t>h</a:t>
            </a:r>
            <a:r>
              <a:rPr lang="en-US" baseline="-25000" dirty="0"/>
              <a:t>(</a:t>
            </a:r>
            <a:r>
              <a:rPr lang="en-US" i="1" baseline="-25000" dirty="0"/>
              <a:t>t–1</a:t>
            </a:r>
            <a:r>
              <a:rPr lang="en-US" baseline="-25000" dirty="0"/>
              <a:t>)</a:t>
            </a:r>
            <a:r>
              <a:rPr lang="en-US" dirty="0"/>
              <a:t>. </a:t>
            </a:r>
          </a:p>
          <a:p>
            <a:pPr lvl="1" algn="just">
              <a:spcAft>
                <a:spcPts val="600"/>
              </a:spcAft>
            </a:pPr>
            <a:r>
              <a:rPr lang="en-US" dirty="0"/>
              <a:t>In a basic cell, there is nothing other than this layer, and its output goes straight out to </a:t>
            </a:r>
            <a:r>
              <a:rPr lang="en-US" b="1" dirty="0"/>
              <a:t>y</a:t>
            </a:r>
            <a:r>
              <a:rPr lang="en-US" baseline="-25000" dirty="0"/>
              <a:t>(</a:t>
            </a:r>
            <a:r>
              <a:rPr lang="en-US" i="1" baseline="-25000" dirty="0"/>
              <a:t>t</a:t>
            </a:r>
            <a:r>
              <a:rPr lang="en-US" baseline="-25000" dirty="0"/>
              <a:t>)</a:t>
            </a:r>
            <a:r>
              <a:rPr lang="en-US" dirty="0"/>
              <a:t> and </a:t>
            </a:r>
            <a:r>
              <a:rPr lang="en-US" b="1" dirty="0"/>
              <a:t>h</a:t>
            </a:r>
            <a:r>
              <a:rPr lang="en-US" baseline="-25000" dirty="0"/>
              <a:t>(</a:t>
            </a:r>
            <a:r>
              <a:rPr lang="en-US" i="1" baseline="-25000" dirty="0"/>
              <a:t>t</a:t>
            </a:r>
            <a:r>
              <a:rPr lang="en-US" baseline="-25000" dirty="0"/>
              <a:t>)</a:t>
            </a:r>
            <a:r>
              <a:rPr lang="en-US" dirty="0"/>
              <a:t>. </a:t>
            </a:r>
          </a:p>
          <a:p>
            <a:pPr lvl="1" algn="just">
              <a:spcAft>
                <a:spcPts val="600"/>
              </a:spcAft>
            </a:pPr>
            <a:r>
              <a:rPr lang="en-US" dirty="0"/>
              <a:t>In contrast, in an LSTM cell this layer’s output does not go straight out, but instead its most important parts are stored in the long-term state (and the rest is dropped).</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774699" y="560040"/>
            <a:ext cx="7594602" cy="3057213"/>
            <a:chOff x="222963" y="1640560"/>
            <a:chExt cx="7435034" cy="2819650"/>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2970693" y="1640560"/>
              <a:ext cx="4687304" cy="2819650"/>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222963" y="3924571"/>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235657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189552" y="3643898"/>
            <a:ext cx="8764895" cy="3073080"/>
          </a:xfrm>
        </p:spPr>
        <p:txBody>
          <a:bodyPr>
            <a:normAutofit lnSpcReduction="10000"/>
          </a:bodyPr>
          <a:lstStyle/>
          <a:p>
            <a:pPr algn="just">
              <a:spcBef>
                <a:spcPts val="600"/>
              </a:spcBef>
              <a:spcAft>
                <a:spcPts val="600"/>
              </a:spcAft>
            </a:pPr>
            <a:r>
              <a:rPr lang="en-US" dirty="0"/>
              <a:t>The three other layers are gate controllers. Since they use the logistic (sigmoid) activation function, their outputs range from 0 to 1. </a:t>
            </a:r>
          </a:p>
          <a:p>
            <a:pPr algn="just">
              <a:spcBef>
                <a:spcPts val="600"/>
              </a:spcBef>
              <a:spcAft>
                <a:spcPts val="600"/>
              </a:spcAft>
            </a:pPr>
            <a:r>
              <a:rPr lang="en-US" dirty="0"/>
              <a:t>As we can see, their outputs are fed to element-wise multiplication operations, so if they output 0s they close the gate, and if they output 1s they open it. Specifically: </a:t>
            </a:r>
          </a:p>
          <a:p>
            <a:pPr marL="457200" lvl="1" indent="0" algn="just">
              <a:spcAft>
                <a:spcPts val="600"/>
              </a:spcAft>
              <a:buNone/>
            </a:pPr>
            <a:r>
              <a:rPr lang="en-US" dirty="0"/>
              <a:t>— The forget gate (controlled by </a:t>
            </a:r>
            <a:r>
              <a:rPr lang="en-US" b="1" dirty="0"/>
              <a:t>f</a:t>
            </a:r>
            <a:r>
              <a:rPr lang="en-US" baseline="-25000" dirty="0"/>
              <a:t>(</a:t>
            </a:r>
            <a:r>
              <a:rPr lang="en-US" i="1" baseline="-25000" dirty="0"/>
              <a:t>t</a:t>
            </a:r>
            <a:r>
              <a:rPr lang="en-US" baseline="-25000" dirty="0"/>
              <a:t>)</a:t>
            </a:r>
            <a:r>
              <a:rPr lang="en-US" dirty="0"/>
              <a:t>) controls which parts of the long-term state should be erased.</a:t>
            </a:r>
          </a:p>
          <a:p>
            <a:pPr algn="just">
              <a:spcBef>
                <a:spcPts val="600"/>
              </a:spcBef>
              <a:spcAft>
                <a:spcPts val="600"/>
              </a:spcAft>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774698" y="617858"/>
            <a:ext cx="7594602" cy="3057213"/>
            <a:chOff x="222963" y="1640560"/>
            <a:chExt cx="7435034" cy="2819650"/>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2970693" y="1640560"/>
              <a:ext cx="4687304" cy="2819650"/>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222963" y="3924571"/>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32975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107079" y="4710698"/>
            <a:ext cx="8764895" cy="1994902"/>
          </a:xfrm>
        </p:spPr>
        <p:txBody>
          <a:bodyPr>
            <a:normAutofit/>
          </a:bodyPr>
          <a:lstStyle/>
          <a:p>
            <a:pPr marL="457200" lvl="1" indent="0" algn="just">
              <a:spcAft>
                <a:spcPts val="600"/>
              </a:spcAft>
              <a:buNone/>
            </a:pPr>
            <a:r>
              <a:rPr lang="en-US" dirty="0"/>
              <a:t>— The input gate (controlled by </a:t>
            </a:r>
            <a:r>
              <a:rPr lang="en-US" b="1" dirty="0" err="1"/>
              <a:t>i</a:t>
            </a:r>
            <a:r>
              <a:rPr lang="en-US" baseline="-25000" dirty="0"/>
              <a:t>(</a:t>
            </a:r>
            <a:r>
              <a:rPr lang="en-US" i="1" baseline="-25000" dirty="0"/>
              <a:t>t</a:t>
            </a:r>
            <a:r>
              <a:rPr lang="en-US" baseline="-25000" dirty="0"/>
              <a:t>)</a:t>
            </a:r>
            <a:r>
              <a:rPr lang="en-US" dirty="0"/>
              <a:t>) controls which parts of </a:t>
            </a:r>
            <a:r>
              <a:rPr lang="en-US" b="1" dirty="0"/>
              <a:t>g</a:t>
            </a:r>
            <a:r>
              <a:rPr lang="en-US" baseline="-25000" dirty="0"/>
              <a:t>(</a:t>
            </a:r>
            <a:r>
              <a:rPr lang="en-US" i="1" baseline="-25000" dirty="0"/>
              <a:t>t</a:t>
            </a:r>
            <a:r>
              <a:rPr lang="en-US" baseline="-25000" dirty="0"/>
              <a:t>)</a:t>
            </a:r>
            <a:r>
              <a:rPr lang="en-US" dirty="0"/>
              <a:t> should be added to the long-term state.</a:t>
            </a:r>
          </a:p>
          <a:p>
            <a:pPr marL="457200" lvl="1" indent="0" algn="just">
              <a:spcAft>
                <a:spcPts val="600"/>
              </a:spcAft>
              <a:buNone/>
            </a:pPr>
            <a:r>
              <a:rPr lang="en-US" dirty="0"/>
              <a:t>— Finally, the output gate (controlled by </a:t>
            </a:r>
            <a:r>
              <a:rPr lang="en-US" b="1" dirty="0"/>
              <a:t>o</a:t>
            </a:r>
            <a:r>
              <a:rPr lang="en-US" baseline="-25000" dirty="0"/>
              <a:t>(</a:t>
            </a:r>
            <a:r>
              <a:rPr lang="en-US" i="1" baseline="-25000" dirty="0"/>
              <a:t>t</a:t>
            </a:r>
            <a:r>
              <a:rPr lang="en-US" baseline="-25000" dirty="0"/>
              <a:t>)</a:t>
            </a:r>
            <a:r>
              <a:rPr lang="en-US" dirty="0"/>
              <a:t>) controls which parts of the </a:t>
            </a:r>
            <a:r>
              <a:rPr lang="en-US" dirty="0" err="1"/>
              <a:t>longterm</a:t>
            </a:r>
            <a:r>
              <a:rPr lang="en-US" dirty="0"/>
              <a:t> state should be read and output at this time step, both to </a:t>
            </a:r>
            <a:r>
              <a:rPr lang="en-US" b="1" dirty="0"/>
              <a:t>h</a:t>
            </a:r>
            <a:r>
              <a:rPr lang="en-US" baseline="-25000" dirty="0"/>
              <a:t>(</a:t>
            </a:r>
            <a:r>
              <a:rPr lang="en-US" i="1" baseline="-25000" dirty="0"/>
              <a:t>t</a:t>
            </a:r>
            <a:r>
              <a:rPr lang="en-US" baseline="-25000" dirty="0"/>
              <a:t>)</a:t>
            </a:r>
            <a:r>
              <a:rPr lang="en-US" dirty="0"/>
              <a:t> and to </a:t>
            </a:r>
            <a:r>
              <a:rPr lang="en-US" b="1" dirty="0"/>
              <a:t>y</a:t>
            </a:r>
            <a:r>
              <a:rPr lang="en-US" baseline="-25000" dirty="0"/>
              <a:t>(</a:t>
            </a:r>
            <a:r>
              <a:rPr lang="en-US" i="1" baseline="-25000" dirty="0"/>
              <a:t>t</a:t>
            </a:r>
            <a:r>
              <a:rPr lang="en-US" baseline="-25000" dirty="0"/>
              <a:t>)</a:t>
            </a:r>
            <a:r>
              <a:rPr lang="en-US" dirty="0"/>
              <a:t>.</a:t>
            </a:r>
          </a:p>
          <a:p>
            <a:pPr marL="457200" lvl="1" indent="0" algn="just">
              <a:spcAft>
                <a:spcPts val="600"/>
              </a:spcAft>
              <a:buNone/>
            </a:pPr>
            <a:endParaRPr lang="en-US" dirty="0"/>
          </a:p>
          <a:p>
            <a:pPr algn="just">
              <a:spcBef>
                <a:spcPts val="600"/>
              </a:spcBef>
              <a:spcAft>
                <a:spcPts val="600"/>
              </a:spcAft>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533476" y="718797"/>
            <a:ext cx="7912100" cy="3727714"/>
            <a:chOff x="-87864" y="1640560"/>
            <a:chExt cx="7745861" cy="3438049"/>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1942684" y="1640560"/>
              <a:ext cx="5715313" cy="3438049"/>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87864" y="4707259"/>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203998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189552" y="3643898"/>
            <a:ext cx="8764895" cy="3073080"/>
          </a:xfrm>
        </p:spPr>
        <p:txBody>
          <a:bodyPr>
            <a:normAutofit fontScale="92500"/>
          </a:bodyPr>
          <a:lstStyle/>
          <a:p>
            <a:pPr marL="0" indent="0" algn="just">
              <a:spcBef>
                <a:spcPts val="600"/>
              </a:spcBef>
              <a:spcAft>
                <a:spcPts val="600"/>
              </a:spcAft>
              <a:buNone/>
            </a:pPr>
            <a:r>
              <a:rPr lang="en-US" dirty="0"/>
              <a:t>In short, an LSTM cell can </a:t>
            </a:r>
          </a:p>
          <a:p>
            <a:pPr algn="just">
              <a:spcBef>
                <a:spcPts val="600"/>
              </a:spcBef>
              <a:spcAft>
                <a:spcPts val="600"/>
              </a:spcAft>
            </a:pPr>
            <a:r>
              <a:rPr lang="en-US" dirty="0"/>
              <a:t>learn to recognize an important input (that’s the role of the input gate), </a:t>
            </a:r>
          </a:p>
          <a:p>
            <a:pPr algn="just">
              <a:spcBef>
                <a:spcPts val="600"/>
              </a:spcBef>
              <a:spcAft>
                <a:spcPts val="600"/>
              </a:spcAft>
            </a:pPr>
            <a:r>
              <a:rPr lang="en-US" dirty="0"/>
              <a:t>store it in the long-term state, preserve it for as long as it is needed (that’s the role of the forget gate), and </a:t>
            </a:r>
          </a:p>
          <a:p>
            <a:pPr algn="just">
              <a:spcBef>
                <a:spcPts val="600"/>
              </a:spcBef>
              <a:spcAft>
                <a:spcPts val="600"/>
              </a:spcAft>
            </a:pPr>
            <a:r>
              <a:rPr lang="en-US" dirty="0"/>
              <a:t>extract it whenever it is needed. </a:t>
            </a:r>
          </a:p>
          <a:p>
            <a:pPr marL="0" indent="0" algn="just">
              <a:spcBef>
                <a:spcPts val="600"/>
              </a:spcBef>
              <a:spcAft>
                <a:spcPts val="600"/>
              </a:spcAft>
              <a:buNone/>
            </a:pPr>
            <a:r>
              <a:rPr lang="en-US" dirty="0"/>
              <a:t>This explains why these cells have been amazingly successful at capturing long-term patterns in time series, long texts, audio recordings, and more.</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774698" y="617858"/>
            <a:ext cx="7594602" cy="3057213"/>
            <a:chOff x="222963" y="1640560"/>
            <a:chExt cx="7435034" cy="2819650"/>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2970693" y="1640560"/>
              <a:ext cx="4687304" cy="2819650"/>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222963" y="3924571"/>
              <a:ext cx="2238113" cy="369332"/>
            </a:xfrm>
            <a:prstGeom prst="rect">
              <a:avLst/>
            </a:prstGeom>
          </p:spPr>
          <p:txBody>
            <a:bodyPr wrap="none">
              <a:spAutoFit/>
            </a:bodyPr>
            <a:lstStyle/>
            <a:p>
              <a:r>
                <a:rPr lang="en-US" b="1" dirty="0"/>
                <a:t>Figure 9:</a:t>
              </a:r>
              <a:r>
                <a:rPr lang="en-US" dirty="0"/>
                <a:t> LSTM cell.</a:t>
              </a:r>
            </a:p>
          </p:txBody>
        </p:sp>
      </p:grpSp>
    </p:spTree>
    <p:extLst>
      <p:ext uri="{BB962C8B-B14F-4D97-AF65-F5344CB8AC3E}">
        <p14:creationId xmlns:p14="http://schemas.microsoft.com/office/powerpoint/2010/main" val="26191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189552" y="3429000"/>
            <a:ext cx="8764895" cy="3287978"/>
          </a:xfrm>
        </p:spPr>
        <p:txBody>
          <a:bodyPr>
            <a:normAutofit/>
          </a:bodyPr>
          <a:lstStyle/>
          <a:p>
            <a:pPr marL="0" indent="0" algn="just">
              <a:spcBef>
                <a:spcPts val="600"/>
              </a:spcBef>
              <a:spcAft>
                <a:spcPts val="600"/>
              </a:spcAft>
              <a:buNone/>
            </a:pPr>
            <a:r>
              <a:rPr lang="en-US" sz="1600" dirty="0"/>
              <a:t>Equation 3 summarizes how to compute the cell’s long-term state, its short-term state, and its output at each time step for a single instance (the equations for a whole mini-batch are very similar). </a:t>
            </a:r>
            <a:r>
              <a:rPr lang="en-US" sz="1600" b="1" u="sng" dirty="0"/>
              <a:t>Equation 3</a:t>
            </a:r>
            <a:r>
              <a:rPr lang="en-US" sz="1600" dirty="0"/>
              <a:t>:</a:t>
            </a:r>
          </a:p>
          <a:p>
            <a:pPr marL="0" indent="0" algn="just">
              <a:spcBef>
                <a:spcPts val="600"/>
              </a:spcBef>
              <a:spcAft>
                <a:spcPts val="600"/>
              </a:spcAft>
              <a:buNone/>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914400" y="464840"/>
            <a:ext cx="7505774" cy="3032715"/>
            <a:chOff x="359730" y="1499432"/>
            <a:chExt cx="7348072" cy="2797056"/>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3058057" y="1499432"/>
              <a:ext cx="4649745" cy="2797056"/>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359730" y="3479045"/>
              <a:ext cx="2238113" cy="369332"/>
            </a:xfrm>
            <a:prstGeom prst="rect">
              <a:avLst/>
            </a:prstGeom>
          </p:spPr>
          <p:txBody>
            <a:bodyPr wrap="none">
              <a:spAutoFit/>
            </a:bodyPr>
            <a:lstStyle/>
            <a:p>
              <a:r>
                <a:rPr lang="en-US" b="1" dirty="0"/>
                <a:t>Figure 9:</a:t>
              </a:r>
              <a:r>
                <a:rPr lang="en-US" dirty="0"/>
                <a:t> LSTM cell.</a:t>
              </a:r>
            </a:p>
          </p:txBody>
        </p:sp>
      </p:grpSp>
      <p:pic>
        <p:nvPicPr>
          <p:cNvPr id="9" name="Picture 8">
            <a:extLst>
              <a:ext uri="{FF2B5EF4-FFF2-40B4-BE49-F238E27FC236}">
                <a16:creationId xmlns:a16="http://schemas.microsoft.com/office/drawing/2014/main" id="{A274F606-D8DD-434A-83CD-882BCE8D0E03}"/>
              </a:ext>
            </a:extLst>
          </p:cNvPr>
          <p:cNvPicPr>
            <a:picLocks noChangeAspect="1"/>
          </p:cNvPicPr>
          <p:nvPr/>
        </p:nvPicPr>
        <p:blipFill>
          <a:blip r:embed="rId4"/>
          <a:stretch>
            <a:fillRect/>
          </a:stretch>
        </p:blipFill>
        <p:spPr>
          <a:xfrm>
            <a:off x="2438401" y="4038599"/>
            <a:ext cx="3912846" cy="2608767"/>
          </a:xfrm>
          <a:prstGeom prst="rect">
            <a:avLst/>
          </a:prstGeom>
        </p:spPr>
      </p:pic>
    </p:spTree>
    <p:extLst>
      <p:ext uri="{BB962C8B-B14F-4D97-AF65-F5344CB8AC3E}">
        <p14:creationId xmlns:p14="http://schemas.microsoft.com/office/powerpoint/2010/main" val="29453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395"/>
          </a:xfrm>
        </p:spPr>
        <p:txBody>
          <a:bodyPr/>
          <a:lstStyle/>
          <a:p>
            <a:r>
              <a:rPr lang="en-US" sz="3200" b="1" dirty="0">
                <a:solidFill>
                  <a:srgbClr val="09064E"/>
                </a:solidFill>
              </a:rPr>
              <a:t>…Tackling the Short-Term Memory Problem</a:t>
            </a:r>
            <a:endParaRPr lang="en-US" sz="3200" dirty="0">
              <a:solidFill>
                <a:srgbClr val="09064E"/>
              </a:solidFill>
            </a:endParaRPr>
          </a:p>
        </p:txBody>
      </p:sp>
      <p:sp>
        <p:nvSpPr>
          <p:cNvPr id="3" name="Content Placeholder 2"/>
          <p:cNvSpPr>
            <a:spLocks noGrp="1"/>
          </p:cNvSpPr>
          <p:nvPr>
            <p:ph idx="1"/>
          </p:nvPr>
        </p:nvSpPr>
        <p:spPr>
          <a:xfrm>
            <a:off x="101050" y="729955"/>
            <a:ext cx="8764895" cy="3287978"/>
          </a:xfrm>
        </p:spPr>
        <p:txBody>
          <a:bodyPr>
            <a:normAutofit/>
          </a:bodyPr>
          <a:lstStyle/>
          <a:p>
            <a:pPr marL="0" indent="0" algn="just">
              <a:spcBef>
                <a:spcPts val="600"/>
              </a:spcBef>
              <a:spcAft>
                <a:spcPts val="600"/>
              </a:spcAft>
              <a:buNone/>
            </a:pPr>
            <a:r>
              <a:rPr lang="en-US" sz="1600" b="1" u="sng" dirty="0"/>
              <a:t>Equation 3</a:t>
            </a:r>
            <a:r>
              <a:rPr lang="en-US" sz="1600" dirty="0"/>
              <a:t>:</a:t>
            </a:r>
          </a:p>
          <a:p>
            <a:pPr marL="0" indent="0" algn="just">
              <a:spcBef>
                <a:spcPts val="600"/>
              </a:spcBef>
              <a:spcAft>
                <a:spcPts val="600"/>
              </a:spcAft>
              <a:buNone/>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BCD08E1B-26D1-456C-8ACE-5118BD4A5E06}"/>
              </a:ext>
            </a:extLst>
          </p:cNvPr>
          <p:cNvGrpSpPr/>
          <p:nvPr/>
        </p:nvGrpSpPr>
        <p:grpSpPr>
          <a:xfrm>
            <a:off x="4010891" y="529931"/>
            <a:ext cx="5032059" cy="3305371"/>
            <a:chOff x="2781471" y="1499432"/>
            <a:chExt cx="4926331" cy="3048525"/>
          </a:xfrm>
        </p:grpSpPr>
        <p:pic>
          <p:nvPicPr>
            <p:cNvPr id="5" name="Picture 4">
              <a:extLst>
                <a:ext uri="{FF2B5EF4-FFF2-40B4-BE49-F238E27FC236}">
                  <a16:creationId xmlns:a16="http://schemas.microsoft.com/office/drawing/2014/main" id="{59ADE282-4FDB-4A21-A356-406DACFDAA72}"/>
                </a:ext>
              </a:extLst>
            </p:cNvPr>
            <p:cNvPicPr>
              <a:picLocks noChangeAspect="1"/>
            </p:cNvPicPr>
            <p:nvPr/>
          </p:nvPicPr>
          <p:blipFill>
            <a:blip r:embed="rId3"/>
            <a:stretch>
              <a:fillRect/>
            </a:stretch>
          </p:blipFill>
          <p:spPr>
            <a:xfrm>
              <a:off x="2781471" y="1499432"/>
              <a:ext cx="4926331" cy="2963436"/>
            </a:xfrm>
            <a:prstGeom prst="rect">
              <a:avLst/>
            </a:prstGeom>
          </p:spPr>
        </p:pic>
        <p:sp>
          <p:nvSpPr>
            <p:cNvPr id="6" name="Rectangle 5">
              <a:extLst>
                <a:ext uri="{FF2B5EF4-FFF2-40B4-BE49-F238E27FC236}">
                  <a16:creationId xmlns:a16="http://schemas.microsoft.com/office/drawing/2014/main" id="{079E197A-3159-4A86-BCE4-DA0BF402A98C}"/>
                </a:ext>
              </a:extLst>
            </p:cNvPr>
            <p:cNvSpPr/>
            <p:nvPr/>
          </p:nvSpPr>
          <p:spPr>
            <a:xfrm>
              <a:off x="5244636" y="4178625"/>
              <a:ext cx="2238113" cy="369332"/>
            </a:xfrm>
            <a:prstGeom prst="rect">
              <a:avLst/>
            </a:prstGeom>
          </p:spPr>
          <p:txBody>
            <a:bodyPr wrap="none">
              <a:spAutoFit/>
            </a:bodyPr>
            <a:lstStyle/>
            <a:p>
              <a:r>
                <a:rPr lang="en-US" b="1" dirty="0"/>
                <a:t>Figure 9:</a:t>
              </a:r>
              <a:r>
                <a:rPr lang="en-US" dirty="0"/>
                <a:t> LSTM cell.</a:t>
              </a:r>
            </a:p>
          </p:txBody>
        </p:sp>
      </p:grpSp>
      <p:pic>
        <p:nvPicPr>
          <p:cNvPr id="9" name="Picture 8">
            <a:extLst>
              <a:ext uri="{FF2B5EF4-FFF2-40B4-BE49-F238E27FC236}">
                <a16:creationId xmlns:a16="http://schemas.microsoft.com/office/drawing/2014/main" id="{A274F606-D8DD-434A-83CD-882BCE8D0E03}"/>
              </a:ext>
            </a:extLst>
          </p:cNvPr>
          <p:cNvPicPr>
            <a:picLocks noChangeAspect="1"/>
          </p:cNvPicPr>
          <p:nvPr/>
        </p:nvPicPr>
        <p:blipFill>
          <a:blip r:embed="rId4"/>
          <a:stretch>
            <a:fillRect/>
          </a:stretch>
        </p:blipFill>
        <p:spPr>
          <a:xfrm>
            <a:off x="154477" y="1227864"/>
            <a:ext cx="3461417" cy="2307791"/>
          </a:xfrm>
          <a:prstGeom prst="rect">
            <a:avLst/>
          </a:prstGeom>
        </p:spPr>
      </p:pic>
      <p:pic>
        <p:nvPicPr>
          <p:cNvPr id="12" name="Picture 11">
            <a:extLst>
              <a:ext uri="{FF2B5EF4-FFF2-40B4-BE49-F238E27FC236}">
                <a16:creationId xmlns:a16="http://schemas.microsoft.com/office/drawing/2014/main" id="{7587BD1C-324D-4FD9-8DA2-7BDCF3834198}"/>
              </a:ext>
            </a:extLst>
          </p:cNvPr>
          <p:cNvPicPr>
            <a:picLocks noChangeAspect="1"/>
          </p:cNvPicPr>
          <p:nvPr/>
        </p:nvPicPr>
        <p:blipFill>
          <a:blip r:embed="rId5"/>
          <a:stretch>
            <a:fillRect/>
          </a:stretch>
        </p:blipFill>
        <p:spPr>
          <a:xfrm>
            <a:off x="315683" y="4023865"/>
            <a:ext cx="8503160" cy="2296819"/>
          </a:xfrm>
          <a:prstGeom prst="rect">
            <a:avLst/>
          </a:prstGeom>
        </p:spPr>
      </p:pic>
    </p:spTree>
    <p:extLst>
      <p:ext uri="{BB962C8B-B14F-4D97-AF65-F5344CB8AC3E}">
        <p14:creationId xmlns:p14="http://schemas.microsoft.com/office/powerpoint/2010/main" val="473715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85" y="35647"/>
            <a:ext cx="8648438" cy="533395"/>
          </a:xfrm>
        </p:spPr>
        <p:txBody>
          <a:bodyPr/>
          <a:lstStyle/>
          <a:p>
            <a:r>
              <a:rPr lang="en-US" sz="3200" b="1" dirty="0">
                <a:solidFill>
                  <a:srgbClr val="09064E"/>
                </a:solidFill>
              </a:rPr>
              <a:t>LSTM: Peephole Connection</a:t>
            </a:r>
            <a:endParaRPr lang="en-US" sz="3200" dirty="0">
              <a:solidFill>
                <a:srgbClr val="09064E"/>
              </a:solidFill>
            </a:endParaRPr>
          </a:p>
        </p:txBody>
      </p:sp>
      <p:sp>
        <p:nvSpPr>
          <p:cNvPr id="3" name="Content Placeholder 2"/>
          <p:cNvSpPr>
            <a:spLocks noGrp="1"/>
          </p:cNvSpPr>
          <p:nvPr>
            <p:ph idx="1"/>
          </p:nvPr>
        </p:nvSpPr>
        <p:spPr>
          <a:xfrm>
            <a:off x="246530" y="604688"/>
            <a:ext cx="8648438" cy="5950967"/>
          </a:xfrm>
        </p:spPr>
        <p:txBody>
          <a:bodyPr>
            <a:normAutofit/>
          </a:bodyPr>
          <a:lstStyle/>
          <a:p>
            <a:pPr algn="just">
              <a:spcAft>
                <a:spcPts val="600"/>
              </a:spcAft>
            </a:pPr>
            <a:r>
              <a:rPr lang="en-US" dirty="0"/>
              <a:t>In a regular LSTM cell, the gate controllers can look only at the input </a:t>
            </a:r>
            <a:r>
              <a:rPr lang="en-US" b="1" dirty="0"/>
              <a:t>x</a:t>
            </a:r>
            <a:r>
              <a:rPr lang="en-US" baseline="-25000" dirty="0"/>
              <a:t>(</a:t>
            </a:r>
            <a:r>
              <a:rPr lang="en-US" i="1" baseline="-25000" dirty="0"/>
              <a:t>t</a:t>
            </a:r>
            <a:r>
              <a:rPr lang="en-US" baseline="-25000" dirty="0"/>
              <a:t>)</a:t>
            </a:r>
            <a:r>
              <a:rPr lang="en-US" dirty="0"/>
              <a:t> and the previous short-term state </a:t>
            </a:r>
            <a:r>
              <a:rPr lang="en-US" b="1" dirty="0"/>
              <a:t>h</a:t>
            </a:r>
            <a:r>
              <a:rPr lang="en-US" baseline="-25000" dirty="0"/>
              <a:t>(t–1)</a:t>
            </a:r>
            <a:r>
              <a:rPr lang="en-US" dirty="0"/>
              <a:t>. </a:t>
            </a:r>
          </a:p>
          <a:p>
            <a:pPr algn="just">
              <a:spcAft>
                <a:spcPts val="600"/>
              </a:spcAft>
            </a:pPr>
            <a:r>
              <a:rPr lang="en-US" dirty="0"/>
              <a:t>It may be a good idea to give them </a:t>
            </a:r>
            <a:r>
              <a:rPr lang="en-US" dirty="0">
                <a:solidFill>
                  <a:srgbClr val="262BF2"/>
                </a:solidFill>
              </a:rPr>
              <a:t>a bit more context by letting them peek at the long-term state</a:t>
            </a:r>
            <a:r>
              <a:rPr lang="en-US" dirty="0"/>
              <a:t> as well. </a:t>
            </a:r>
          </a:p>
          <a:p>
            <a:pPr algn="just">
              <a:spcAft>
                <a:spcPts val="600"/>
              </a:spcAft>
            </a:pPr>
            <a:r>
              <a:rPr lang="en-US" dirty="0"/>
              <a:t>LSTM variant was proposed (see paper 1) with extra connections, called </a:t>
            </a:r>
            <a:r>
              <a:rPr lang="en-US" dirty="0">
                <a:solidFill>
                  <a:srgbClr val="262BF2"/>
                </a:solidFill>
              </a:rPr>
              <a:t>peephole connections</a:t>
            </a:r>
            <a:r>
              <a:rPr lang="en-US" dirty="0"/>
              <a:t>: </a:t>
            </a:r>
          </a:p>
          <a:p>
            <a:pPr lvl="1" algn="just">
              <a:spcAft>
                <a:spcPts val="600"/>
              </a:spcAft>
            </a:pPr>
            <a:r>
              <a:rPr lang="en-US" dirty="0"/>
              <a:t>the previous long-term state </a:t>
            </a:r>
            <a:r>
              <a:rPr lang="en-US" b="1" dirty="0"/>
              <a:t>c</a:t>
            </a:r>
            <a:r>
              <a:rPr lang="en-US" baseline="-25000" dirty="0"/>
              <a:t>(</a:t>
            </a:r>
            <a:r>
              <a:rPr lang="en-US" i="1" baseline="-25000" dirty="0"/>
              <a:t>t</a:t>
            </a:r>
            <a:r>
              <a:rPr lang="en-US" baseline="-25000" dirty="0"/>
              <a:t>–1)</a:t>
            </a:r>
            <a:r>
              <a:rPr lang="en-US" dirty="0"/>
              <a:t> is added as an input to the controllers of the </a:t>
            </a:r>
            <a:r>
              <a:rPr lang="en-US" dirty="0">
                <a:solidFill>
                  <a:srgbClr val="262BF2"/>
                </a:solidFill>
              </a:rPr>
              <a:t>forget gate</a:t>
            </a:r>
            <a:r>
              <a:rPr lang="en-US" dirty="0"/>
              <a:t> and the </a:t>
            </a:r>
            <a:r>
              <a:rPr lang="en-US" dirty="0">
                <a:solidFill>
                  <a:srgbClr val="262BF2"/>
                </a:solidFill>
              </a:rPr>
              <a:t>input gate</a:t>
            </a:r>
            <a:r>
              <a:rPr lang="en-US" dirty="0"/>
              <a:t>, and </a:t>
            </a:r>
          </a:p>
          <a:p>
            <a:pPr lvl="1" algn="just">
              <a:spcAft>
                <a:spcPts val="600"/>
              </a:spcAft>
            </a:pPr>
            <a:r>
              <a:rPr lang="en-US" dirty="0"/>
              <a:t>the current long-term state </a:t>
            </a:r>
            <a:r>
              <a:rPr lang="en-US" b="1" dirty="0"/>
              <a:t>c</a:t>
            </a:r>
            <a:r>
              <a:rPr lang="en-US" baseline="-25000" dirty="0"/>
              <a:t>(</a:t>
            </a:r>
            <a:r>
              <a:rPr lang="en-US" i="1" baseline="-25000" dirty="0"/>
              <a:t>t</a:t>
            </a:r>
            <a:r>
              <a:rPr lang="en-US" baseline="-25000" dirty="0"/>
              <a:t>)</a:t>
            </a:r>
            <a:r>
              <a:rPr lang="en-US" dirty="0"/>
              <a:t> is added as input to the controller of the </a:t>
            </a:r>
            <a:r>
              <a:rPr lang="en-US" dirty="0">
                <a:solidFill>
                  <a:srgbClr val="262BF2"/>
                </a:solidFill>
              </a:rPr>
              <a:t>output gate</a:t>
            </a:r>
            <a:r>
              <a:rPr lang="en-US" dirty="0"/>
              <a:t>. </a:t>
            </a:r>
          </a:p>
          <a:p>
            <a:pPr lvl="1" algn="just">
              <a:spcAft>
                <a:spcPts val="600"/>
              </a:spcAft>
            </a:pPr>
            <a:r>
              <a:rPr lang="en-US" dirty="0"/>
              <a:t>This often improves performance, but not always, and there is no clear pattern for which tasks are better off with or without them: </a:t>
            </a:r>
          </a:p>
          <a:p>
            <a:pPr lvl="2" algn="just">
              <a:spcAft>
                <a:spcPts val="600"/>
              </a:spcAft>
            </a:pPr>
            <a:r>
              <a:rPr lang="en-US" dirty="0"/>
              <a:t>we will have to try it on our task and see if it helps.</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696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85" y="35647"/>
            <a:ext cx="8648438" cy="533395"/>
          </a:xfrm>
        </p:spPr>
        <p:txBody>
          <a:bodyPr/>
          <a:lstStyle/>
          <a:p>
            <a:r>
              <a:rPr lang="en-US" sz="3200" b="1" dirty="0">
                <a:solidFill>
                  <a:srgbClr val="09064E"/>
                </a:solidFill>
              </a:rPr>
              <a:t>Gated Recurrent Unit (GRU) Cell</a:t>
            </a:r>
            <a:endParaRPr lang="en-US" sz="3200" dirty="0">
              <a:solidFill>
                <a:srgbClr val="09064E"/>
              </a:solidFill>
            </a:endParaRPr>
          </a:p>
        </p:txBody>
      </p:sp>
      <p:sp>
        <p:nvSpPr>
          <p:cNvPr id="3" name="Content Placeholder 2"/>
          <p:cNvSpPr>
            <a:spLocks noGrp="1"/>
          </p:cNvSpPr>
          <p:nvPr>
            <p:ph idx="1"/>
          </p:nvPr>
        </p:nvSpPr>
        <p:spPr>
          <a:xfrm>
            <a:off x="243066" y="4435136"/>
            <a:ext cx="8648438" cy="2270459"/>
          </a:xfrm>
        </p:spPr>
        <p:txBody>
          <a:bodyPr>
            <a:normAutofit lnSpcReduction="10000"/>
          </a:bodyPr>
          <a:lstStyle/>
          <a:p>
            <a:pPr marL="0" indent="0" algn="just">
              <a:spcAft>
                <a:spcPts val="600"/>
              </a:spcAft>
              <a:buNone/>
            </a:pPr>
            <a:r>
              <a:rPr lang="en-US" dirty="0"/>
              <a:t>The GRU cell is a simplified version of the LSTM cell, and it seems to perform just as well (see paper 1-2). These are the main simplifications: </a:t>
            </a:r>
          </a:p>
          <a:p>
            <a:pPr algn="just">
              <a:spcAft>
                <a:spcPts val="600"/>
              </a:spcAft>
            </a:pPr>
            <a:r>
              <a:rPr lang="en-US" dirty="0"/>
              <a:t>Both state vectors are </a:t>
            </a:r>
            <a:r>
              <a:rPr lang="en-US" dirty="0">
                <a:solidFill>
                  <a:srgbClr val="262BF2"/>
                </a:solidFill>
              </a:rPr>
              <a:t>merged</a:t>
            </a:r>
            <a:r>
              <a:rPr lang="en-US" dirty="0"/>
              <a:t> into a single vector </a:t>
            </a:r>
            <a:r>
              <a:rPr lang="en-US" b="1" dirty="0"/>
              <a:t>h</a:t>
            </a:r>
            <a:r>
              <a:rPr lang="en-US" baseline="-25000" dirty="0"/>
              <a:t>(</a:t>
            </a:r>
            <a:r>
              <a:rPr lang="en-US" i="1" baseline="-25000" dirty="0"/>
              <a:t>t</a:t>
            </a:r>
            <a:r>
              <a:rPr lang="en-US" baseline="-25000" dirty="0"/>
              <a:t>)</a:t>
            </a:r>
            <a:r>
              <a:rPr lang="en-US" dirty="0"/>
              <a:t>.</a:t>
            </a:r>
          </a:p>
          <a:p>
            <a:pPr algn="just">
              <a:spcAft>
                <a:spcPts val="600"/>
              </a:spcAft>
            </a:pPr>
            <a:r>
              <a:rPr lang="en-US" dirty="0"/>
              <a: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AD40D0CB-87EE-40B8-B2B8-0C693A47910A}"/>
              </a:ext>
            </a:extLst>
          </p:cNvPr>
          <p:cNvGrpSpPr/>
          <p:nvPr/>
        </p:nvGrpSpPr>
        <p:grpSpPr>
          <a:xfrm>
            <a:off x="281166" y="595691"/>
            <a:ext cx="7183968" cy="3802401"/>
            <a:chOff x="281166" y="595691"/>
            <a:chExt cx="7183968" cy="3802401"/>
          </a:xfrm>
        </p:grpSpPr>
        <p:pic>
          <p:nvPicPr>
            <p:cNvPr id="5" name="Picture 4">
              <a:extLst>
                <a:ext uri="{FF2B5EF4-FFF2-40B4-BE49-F238E27FC236}">
                  <a16:creationId xmlns:a16="http://schemas.microsoft.com/office/drawing/2014/main" id="{A10766E7-7D49-45F7-AE8B-9E79E0A455A0}"/>
                </a:ext>
              </a:extLst>
            </p:cNvPr>
            <p:cNvPicPr>
              <a:picLocks noChangeAspect="1"/>
            </p:cNvPicPr>
            <p:nvPr/>
          </p:nvPicPr>
          <p:blipFill>
            <a:blip r:embed="rId3"/>
            <a:stretch>
              <a:fillRect/>
            </a:stretch>
          </p:blipFill>
          <p:spPr>
            <a:xfrm>
              <a:off x="1892333" y="595691"/>
              <a:ext cx="5572801" cy="3802401"/>
            </a:xfrm>
            <a:prstGeom prst="rect">
              <a:avLst/>
            </a:prstGeom>
          </p:spPr>
        </p:pic>
        <p:sp>
          <p:nvSpPr>
            <p:cNvPr id="6" name="Rectangle 5">
              <a:extLst>
                <a:ext uri="{FF2B5EF4-FFF2-40B4-BE49-F238E27FC236}">
                  <a16:creationId xmlns:a16="http://schemas.microsoft.com/office/drawing/2014/main" id="{6F5B88A1-6816-423D-B050-03F36308EEB6}"/>
                </a:ext>
              </a:extLst>
            </p:cNvPr>
            <p:cNvSpPr/>
            <p:nvPr/>
          </p:nvSpPr>
          <p:spPr>
            <a:xfrm>
              <a:off x="281166" y="2800906"/>
              <a:ext cx="2241319" cy="369332"/>
            </a:xfrm>
            <a:prstGeom prst="rect">
              <a:avLst/>
            </a:prstGeom>
          </p:spPr>
          <p:txBody>
            <a:bodyPr wrap="none">
              <a:spAutoFit/>
            </a:bodyPr>
            <a:lstStyle/>
            <a:p>
              <a:r>
                <a:rPr lang="en-US" b="1" dirty="0"/>
                <a:t>Figure 10</a:t>
              </a:r>
              <a:r>
                <a:rPr lang="en-US" dirty="0"/>
                <a:t>: GRU cell.</a:t>
              </a:r>
            </a:p>
          </p:txBody>
        </p:sp>
      </p:grpSp>
    </p:spTree>
    <p:extLst>
      <p:ext uri="{BB962C8B-B14F-4D97-AF65-F5344CB8AC3E}">
        <p14:creationId xmlns:p14="http://schemas.microsoft.com/office/powerpoint/2010/main" val="305245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85" y="35647"/>
            <a:ext cx="8648438" cy="533395"/>
          </a:xfrm>
        </p:spPr>
        <p:txBody>
          <a:bodyPr/>
          <a:lstStyle/>
          <a:p>
            <a:r>
              <a:rPr lang="en-US" sz="3200" b="1" dirty="0">
                <a:solidFill>
                  <a:srgbClr val="09064E"/>
                </a:solidFill>
              </a:rPr>
              <a:t>Gated Recurrent Unit (GRU) Cell</a:t>
            </a:r>
            <a:endParaRPr lang="en-US" sz="3200" dirty="0">
              <a:solidFill>
                <a:srgbClr val="09064E"/>
              </a:solidFill>
            </a:endParaRPr>
          </a:p>
        </p:txBody>
      </p:sp>
      <p:sp>
        <p:nvSpPr>
          <p:cNvPr id="3" name="Content Placeholder 2"/>
          <p:cNvSpPr>
            <a:spLocks noGrp="1"/>
          </p:cNvSpPr>
          <p:nvPr>
            <p:ph idx="1"/>
          </p:nvPr>
        </p:nvSpPr>
        <p:spPr>
          <a:xfrm>
            <a:off x="131324" y="3429000"/>
            <a:ext cx="8881352" cy="3393354"/>
          </a:xfrm>
        </p:spPr>
        <p:txBody>
          <a:bodyPr>
            <a:normAutofit fontScale="92500" lnSpcReduction="20000"/>
          </a:bodyPr>
          <a:lstStyle/>
          <a:p>
            <a:pPr algn="just">
              <a:spcBef>
                <a:spcPts val="600"/>
              </a:spcBef>
              <a:spcAft>
                <a:spcPts val="600"/>
              </a:spcAft>
            </a:pPr>
            <a:r>
              <a:rPr lang="en-US" dirty="0"/>
              <a:t>A single gate controller </a:t>
            </a:r>
            <a:r>
              <a:rPr lang="en-US" b="1" dirty="0"/>
              <a:t>z</a:t>
            </a:r>
            <a:r>
              <a:rPr lang="en-US" baseline="-25000" dirty="0"/>
              <a:t>(</a:t>
            </a:r>
            <a:r>
              <a:rPr lang="en-US" i="1" baseline="-25000" dirty="0"/>
              <a:t>t</a:t>
            </a:r>
            <a:r>
              <a:rPr lang="en-US" baseline="-25000" dirty="0"/>
              <a:t>)</a:t>
            </a:r>
            <a:r>
              <a:rPr lang="en-US" dirty="0"/>
              <a:t> controls both the </a:t>
            </a:r>
            <a:r>
              <a:rPr lang="en-US" dirty="0">
                <a:solidFill>
                  <a:srgbClr val="262BF2"/>
                </a:solidFill>
              </a:rPr>
              <a:t>forget gate</a:t>
            </a:r>
            <a:r>
              <a:rPr lang="en-US" dirty="0"/>
              <a:t> and the </a:t>
            </a:r>
            <a:r>
              <a:rPr lang="en-US" dirty="0">
                <a:solidFill>
                  <a:srgbClr val="262BF2"/>
                </a:solidFill>
              </a:rPr>
              <a:t>input gate</a:t>
            </a:r>
            <a:r>
              <a:rPr lang="en-US" dirty="0"/>
              <a:t>. </a:t>
            </a:r>
          </a:p>
          <a:p>
            <a:pPr lvl="1" algn="just">
              <a:spcAft>
                <a:spcPts val="600"/>
              </a:spcAft>
            </a:pPr>
            <a:r>
              <a:rPr lang="en-US" dirty="0"/>
              <a:t>If the gate controller outputs a 1, the forget gate is open (= 1) and the input gate is closed (1 – 1 = 0). </a:t>
            </a:r>
          </a:p>
          <a:p>
            <a:pPr lvl="1" algn="just">
              <a:spcAft>
                <a:spcPts val="600"/>
              </a:spcAft>
            </a:pPr>
            <a:r>
              <a:rPr lang="en-US" dirty="0"/>
              <a:t>If it outputs a 0, the opposite happens. </a:t>
            </a:r>
          </a:p>
          <a:p>
            <a:pPr lvl="1" algn="just">
              <a:spcAft>
                <a:spcPts val="600"/>
              </a:spcAft>
            </a:pPr>
            <a:r>
              <a:rPr lang="en-US" dirty="0"/>
              <a:t>In other words, whenever a memory must be stored, the location where it will be stored is erased first. This is actually a frequent variant to the LSTM cell in and of itself.</a:t>
            </a:r>
          </a:p>
          <a:p>
            <a:pPr algn="just">
              <a:spcBef>
                <a:spcPts val="600"/>
              </a:spcBef>
              <a:spcAft>
                <a:spcPts val="600"/>
              </a:spcAft>
            </a:pPr>
            <a:r>
              <a:rPr lang="en-US" dirty="0"/>
              <a:t>There is no output gate; the full state vector is output at every time step. However, there is a new </a:t>
            </a:r>
            <a:r>
              <a:rPr lang="en-US" dirty="0">
                <a:solidFill>
                  <a:srgbClr val="262BF2"/>
                </a:solidFill>
              </a:rPr>
              <a:t>gate controller</a:t>
            </a:r>
            <a:r>
              <a:rPr lang="en-US" dirty="0"/>
              <a:t> </a:t>
            </a:r>
            <a:r>
              <a:rPr lang="en-US" b="1" dirty="0"/>
              <a:t>r</a:t>
            </a:r>
            <a:r>
              <a:rPr lang="en-US" baseline="-25000" dirty="0"/>
              <a:t>(</a:t>
            </a:r>
            <a:r>
              <a:rPr lang="en-US" i="1" baseline="-25000" dirty="0"/>
              <a:t>t</a:t>
            </a:r>
            <a:r>
              <a:rPr lang="en-US" baseline="-25000" dirty="0"/>
              <a:t>)</a:t>
            </a:r>
            <a:r>
              <a:rPr lang="en-US" dirty="0"/>
              <a:t> that controls </a:t>
            </a:r>
            <a:r>
              <a:rPr lang="en-US" dirty="0">
                <a:solidFill>
                  <a:srgbClr val="262BF2"/>
                </a:solidFill>
              </a:rPr>
              <a:t>which part of the previous state will be shown</a:t>
            </a:r>
            <a:r>
              <a:rPr lang="en-US" dirty="0"/>
              <a:t> to the main layer (</a:t>
            </a:r>
            <a:r>
              <a:rPr lang="en-US" b="1" dirty="0"/>
              <a:t>g</a:t>
            </a:r>
            <a:r>
              <a:rPr lang="en-US" baseline="-25000" dirty="0"/>
              <a:t>(</a:t>
            </a:r>
            <a:r>
              <a:rPr lang="en-US" i="1" baseline="-25000" dirty="0"/>
              <a:t>t</a:t>
            </a:r>
            <a:r>
              <a:rPr lang="en-US" baseline="-25000" dirty="0"/>
              <a:t>)</a:t>
            </a:r>
            <a:r>
              <a:rPr lang="en-US" dirty="0"/>
              <a: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39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AD40D0CB-87EE-40B8-B2B8-0C693A47910A}"/>
              </a:ext>
            </a:extLst>
          </p:cNvPr>
          <p:cNvGrpSpPr/>
          <p:nvPr/>
        </p:nvGrpSpPr>
        <p:grpSpPr>
          <a:xfrm>
            <a:off x="1219200" y="485444"/>
            <a:ext cx="6833755" cy="2867356"/>
            <a:chOff x="1219200" y="485444"/>
            <a:chExt cx="6833755" cy="2947020"/>
          </a:xfrm>
        </p:grpSpPr>
        <p:pic>
          <p:nvPicPr>
            <p:cNvPr id="5" name="Picture 4">
              <a:extLst>
                <a:ext uri="{FF2B5EF4-FFF2-40B4-BE49-F238E27FC236}">
                  <a16:creationId xmlns:a16="http://schemas.microsoft.com/office/drawing/2014/main" id="{A10766E7-7D49-45F7-AE8B-9E79E0A455A0}"/>
                </a:ext>
              </a:extLst>
            </p:cNvPr>
            <p:cNvPicPr>
              <a:picLocks noChangeAspect="1"/>
            </p:cNvPicPr>
            <p:nvPr/>
          </p:nvPicPr>
          <p:blipFill>
            <a:blip r:embed="rId3"/>
            <a:stretch>
              <a:fillRect/>
            </a:stretch>
          </p:blipFill>
          <p:spPr>
            <a:xfrm>
              <a:off x="3733800" y="485444"/>
              <a:ext cx="4319155" cy="2947020"/>
            </a:xfrm>
            <a:prstGeom prst="rect">
              <a:avLst/>
            </a:prstGeom>
          </p:spPr>
        </p:pic>
        <p:sp>
          <p:nvSpPr>
            <p:cNvPr id="6" name="Rectangle 5">
              <a:extLst>
                <a:ext uri="{FF2B5EF4-FFF2-40B4-BE49-F238E27FC236}">
                  <a16:creationId xmlns:a16="http://schemas.microsoft.com/office/drawing/2014/main" id="{6F5B88A1-6816-423D-B050-03F36308EEB6}"/>
                </a:ext>
              </a:extLst>
            </p:cNvPr>
            <p:cNvSpPr/>
            <p:nvPr/>
          </p:nvSpPr>
          <p:spPr>
            <a:xfrm>
              <a:off x="1219200" y="2406134"/>
              <a:ext cx="2241319" cy="369332"/>
            </a:xfrm>
            <a:prstGeom prst="rect">
              <a:avLst/>
            </a:prstGeom>
          </p:spPr>
          <p:txBody>
            <a:bodyPr wrap="none">
              <a:spAutoFit/>
            </a:bodyPr>
            <a:lstStyle/>
            <a:p>
              <a:r>
                <a:rPr lang="en-US" b="1" dirty="0"/>
                <a:t>Figure 10</a:t>
              </a:r>
              <a:r>
                <a:rPr lang="en-US" dirty="0"/>
                <a:t>: GRU cell.</a:t>
              </a:r>
            </a:p>
          </p:txBody>
        </p:sp>
      </p:grpSp>
    </p:spTree>
    <p:extLst>
      <p:ext uri="{BB962C8B-B14F-4D97-AF65-F5344CB8AC3E}">
        <p14:creationId xmlns:p14="http://schemas.microsoft.com/office/powerpoint/2010/main" val="41612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Recurrent Neurons and Layers</a:t>
            </a:r>
            <a:endParaRPr lang="en-US" sz="3200" dirty="0">
              <a:solidFill>
                <a:srgbClr val="09064E"/>
              </a:solidFill>
            </a:endParaRPr>
          </a:p>
        </p:txBody>
      </p:sp>
      <p:sp>
        <p:nvSpPr>
          <p:cNvPr id="3" name="Content Placeholder 2"/>
          <p:cNvSpPr>
            <a:spLocks noGrp="1"/>
          </p:cNvSpPr>
          <p:nvPr>
            <p:ph idx="1"/>
          </p:nvPr>
        </p:nvSpPr>
        <p:spPr>
          <a:xfrm>
            <a:off x="152400" y="622300"/>
            <a:ext cx="8798859" cy="1968498"/>
          </a:xfrm>
        </p:spPr>
        <p:txBody>
          <a:bodyPr>
            <a:normAutofit fontScale="92500" lnSpcReduction="20000"/>
          </a:bodyPr>
          <a:lstStyle/>
          <a:p>
            <a:pPr algn="just"/>
            <a:r>
              <a:rPr lang="en-US" sz="2400" dirty="0"/>
              <a:t>A recurrent neural network (RNN) looks very much like a feedforward neural network, except it also has connections pointing backward. </a:t>
            </a:r>
          </a:p>
          <a:p>
            <a:pPr algn="just"/>
            <a:r>
              <a:rPr lang="en-US" sz="2400" dirty="0"/>
              <a:t>See Figure 1 (left): a simplest possible RNN, composed of one neuron receiving inputs, producing an output, and sending that output back to itself.</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 name="Group 8">
            <a:extLst>
              <a:ext uri="{FF2B5EF4-FFF2-40B4-BE49-F238E27FC236}">
                <a16:creationId xmlns:a16="http://schemas.microsoft.com/office/drawing/2014/main" id="{8CECBBE9-F218-431F-B06F-110AE69C9E99}"/>
              </a:ext>
            </a:extLst>
          </p:cNvPr>
          <p:cNvGrpSpPr/>
          <p:nvPr/>
        </p:nvGrpSpPr>
        <p:grpSpPr>
          <a:xfrm>
            <a:off x="227610" y="2789382"/>
            <a:ext cx="8798859" cy="3825965"/>
            <a:chOff x="227610" y="2789382"/>
            <a:chExt cx="8798859" cy="3825965"/>
          </a:xfrm>
        </p:grpSpPr>
        <p:sp>
          <p:nvSpPr>
            <p:cNvPr id="8" name="Content Placeholder 2">
              <a:extLst>
                <a:ext uri="{FF2B5EF4-FFF2-40B4-BE49-F238E27FC236}">
                  <a16:creationId xmlns:a16="http://schemas.microsoft.com/office/drawing/2014/main" id="{88EACCA7-8D97-451D-A7EE-8745F5D80CD8}"/>
                </a:ext>
              </a:extLst>
            </p:cNvPr>
            <p:cNvSpPr txBox="1">
              <a:spLocks/>
            </p:cNvSpPr>
            <p:nvPr/>
          </p:nvSpPr>
          <p:spPr>
            <a:xfrm>
              <a:off x="227610" y="6097352"/>
              <a:ext cx="8798859" cy="51799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b="1" dirty="0"/>
                <a:t>Figure 1</a:t>
              </a:r>
              <a:r>
                <a:rPr lang="en-US" sz="2400" dirty="0"/>
                <a:t>: A recurrent neuron (left) unrolled through time (right).</a:t>
              </a:r>
              <a:endParaRPr lang="en-US" dirty="0"/>
            </a:p>
          </p:txBody>
        </p:sp>
        <p:pic>
          <p:nvPicPr>
            <p:cNvPr id="6" name="Picture 5">
              <a:extLst>
                <a:ext uri="{FF2B5EF4-FFF2-40B4-BE49-F238E27FC236}">
                  <a16:creationId xmlns:a16="http://schemas.microsoft.com/office/drawing/2014/main" id="{541BCCA4-F69B-4E4A-92F2-988513595C0F}"/>
                </a:ext>
              </a:extLst>
            </p:cNvPr>
            <p:cNvPicPr>
              <a:picLocks noChangeAspect="1"/>
            </p:cNvPicPr>
            <p:nvPr/>
          </p:nvPicPr>
          <p:blipFill>
            <a:blip r:embed="rId3"/>
            <a:stretch>
              <a:fillRect/>
            </a:stretch>
          </p:blipFill>
          <p:spPr>
            <a:xfrm>
              <a:off x="685800" y="2789382"/>
              <a:ext cx="7316821" cy="3178471"/>
            </a:xfrm>
            <a:prstGeom prst="rect">
              <a:avLst/>
            </a:prstGeom>
          </p:spPr>
        </p:pic>
      </p:grpSp>
    </p:spTree>
    <p:extLst>
      <p:ext uri="{BB962C8B-B14F-4D97-AF65-F5344CB8AC3E}">
        <p14:creationId xmlns:p14="http://schemas.microsoft.com/office/powerpoint/2010/main" val="360074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85" y="35647"/>
            <a:ext cx="8648438" cy="533395"/>
          </a:xfrm>
        </p:spPr>
        <p:txBody>
          <a:bodyPr/>
          <a:lstStyle/>
          <a:p>
            <a:r>
              <a:rPr lang="en-US" sz="3200" b="1" dirty="0">
                <a:solidFill>
                  <a:srgbClr val="09064E"/>
                </a:solidFill>
              </a:rPr>
              <a:t>Gated Recurrent Unit (GRU) Cell</a:t>
            </a:r>
            <a:endParaRPr lang="en-US" sz="3200" dirty="0">
              <a:solidFill>
                <a:srgbClr val="09064E"/>
              </a:solidFill>
            </a:endParaRPr>
          </a:p>
        </p:txBody>
      </p:sp>
      <p:sp>
        <p:nvSpPr>
          <p:cNvPr id="3" name="Content Placeholder 2"/>
          <p:cNvSpPr>
            <a:spLocks noGrp="1"/>
          </p:cNvSpPr>
          <p:nvPr>
            <p:ph idx="1"/>
          </p:nvPr>
        </p:nvSpPr>
        <p:spPr>
          <a:xfrm>
            <a:off x="131324" y="3886201"/>
            <a:ext cx="8881352" cy="2936152"/>
          </a:xfrm>
        </p:spPr>
        <p:txBody>
          <a:bodyPr>
            <a:normAutofit/>
          </a:bodyPr>
          <a:lstStyle/>
          <a:p>
            <a:pPr algn="just">
              <a:spcBef>
                <a:spcPts val="600"/>
              </a:spcBef>
              <a:spcAft>
                <a:spcPts val="600"/>
              </a:spcAft>
            </a:pPr>
            <a:r>
              <a:rPr lang="en-US" dirty="0"/>
              <a:t>Equation 4 summarizes how to compute the cell’s state at each time step for a single instance. </a:t>
            </a:r>
            <a:r>
              <a:rPr lang="en-US" u="sng" dirty="0"/>
              <a:t>Equation 4</a:t>
            </a:r>
            <a:r>
              <a:rPr lang="en-US" dirty="0"/>
              <a:t>:</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40</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AD40D0CB-87EE-40B8-B2B8-0C693A47910A}"/>
              </a:ext>
            </a:extLst>
          </p:cNvPr>
          <p:cNvGrpSpPr/>
          <p:nvPr/>
        </p:nvGrpSpPr>
        <p:grpSpPr>
          <a:xfrm>
            <a:off x="1478627" y="501654"/>
            <a:ext cx="6186746" cy="3317152"/>
            <a:chOff x="1478627" y="502104"/>
            <a:chExt cx="6186746" cy="3409313"/>
          </a:xfrm>
        </p:grpSpPr>
        <p:pic>
          <p:nvPicPr>
            <p:cNvPr id="5" name="Picture 4">
              <a:extLst>
                <a:ext uri="{FF2B5EF4-FFF2-40B4-BE49-F238E27FC236}">
                  <a16:creationId xmlns:a16="http://schemas.microsoft.com/office/drawing/2014/main" id="{A10766E7-7D49-45F7-AE8B-9E79E0A455A0}"/>
                </a:ext>
              </a:extLst>
            </p:cNvPr>
            <p:cNvPicPr>
              <a:picLocks noChangeAspect="1"/>
            </p:cNvPicPr>
            <p:nvPr/>
          </p:nvPicPr>
          <p:blipFill>
            <a:blip r:embed="rId3"/>
            <a:stretch>
              <a:fillRect/>
            </a:stretch>
          </p:blipFill>
          <p:spPr>
            <a:xfrm>
              <a:off x="3346218" y="502104"/>
              <a:ext cx="4319155" cy="3409313"/>
            </a:xfrm>
            <a:prstGeom prst="rect">
              <a:avLst/>
            </a:prstGeom>
          </p:spPr>
        </p:pic>
        <p:sp>
          <p:nvSpPr>
            <p:cNvPr id="6" name="Rectangle 5">
              <a:extLst>
                <a:ext uri="{FF2B5EF4-FFF2-40B4-BE49-F238E27FC236}">
                  <a16:creationId xmlns:a16="http://schemas.microsoft.com/office/drawing/2014/main" id="{6F5B88A1-6816-423D-B050-03F36308EEB6}"/>
                </a:ext>
              </a:extLst>
            </p:cNvPr>
            <p:cNvSpPr/>
            <p:nvPr/>
          </p:nvSpPr>
          <p:spPr>
            <a:xfrm>
              <a:off x="1478627" y="3244830"/>
              <a:ext cx="2241319" cy="369332"/>
            </a:xfrm>
            <a:prstGeom prst="rect">
              <a:avLst/>
            </a:prstGeom>
          </p:spPr>
          <p:txBody>
            <a:bodyPr wrap="none">
              <a:spAutoFit/>
            </a:bodyPr>
            <a:lstStyle/>
            <a:p>
              <a:r>
                <a:rPr lang="en-US" b="1" dirty="0"/>
                <a:t>Figure 10</a:t>
              </a:r>
              <a:r>
                <a:rPr lang="en-US" dirty="0"/>
                <a:t>: GRU cell.</a:t>
              </a:r>
            </a:p>
          </p:txBody>
        </p:sp>
      </p:grpSp>
      <p:pic>
        <p:nvPicPr>
          <p:cNvPr id="9" name="Picture 8">
            <a:extLst>
              <a:ext uri="{FF2B5EF4-FFF2-40B4-BE49-F238E27FC236}">
                <a16:creationId xmlns:a16="http://schemas.microsoft.com/office/drawing/2014/main" id="{EAD31510-7329-46E9-8E60-9900FC3A2264}"/>
              </a:ext>
            </a:extLst>
          </p:cNvPr>
          <p:cNvPicPr>
            <a:picLocks noChangeAspect="1"/>
          </p:cNvPicPr>
          <p:nvPr/>
        </p:nvPicPr>
        <p:blipFill>
          <a:blip r:embed="rId4"/>
          <a:stretch>
            <a:fillRect/>
          </a:stretch>
        </p:blipFill>
        <p:spPr>
          <a:xfrm>
            <a:off x="2095500" y="4656581"/>
            <a:ext cx="4953000" cy="1941755"/>
          </a:xfrm>
          <a:prstGeom prst="rect">
            <a:avLst/>
          </a:prstGeom>
        </p:spPr>
      </p:pic>
    </p:spTree>
    <p:extLst>
      <p:ext uri="{BB962C8B-B14F-4D97-AF65-F5344CB8AC3E}">
        <p14:creationId xmlns:p14="http://schemas.microsoft.com/office/powerpoint/2010/main" val="146671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 y="35647"/>
            <a:ext cx="9116529" cy="533395"/>
          </a:xfrm>
        </p:spPr>
        <p:txBody>
          <a:bodyPr/>
          <a:lstStyle/>
          <a:p>
            <a:r>
              <a:rPr lang="en-US" sz="2600" b="1" dirty="0">
                <a:solidFill>
                  <a:srgbClr val="09064E"/>
                </a:solidFill>
              </a:rPr>
              <a:t>Using 1D Convolutional Layers to Process Sequences</a:t>
            </a:r>
            <a:endParaRPr lang="en-US" sz="2600" dirty="0">
              <a:solidFill>
                <a:srgbClr val="09064E"/>
              </a:solidFill>
            </a:endParaRPr>
          </a:p>
        </p:txBody>
      </p:sp>
      <p:sp>
        <p:nvSpPr>
          <p:cNvPr id="3" name="Content Placeholder 2"/>
          <p:cNvSpPr>
            <a:spLocks noGrp="1"/>
          </p:cNvSpPr>
          <p:nvPr>
            <p:ph idx="1"/>
          </p:nvPr>
        </p:nvSpPr>
        <p:spPr>
          <a:xfrm>
            <a:off x="131324" y="604688"/>
            <a:ext cx="8881352" cy="6217665"/>
          </a:xfrm>
        </p:spPr>
        <p:txBody>
          <a:bodyPr>
            <a:normAutofit/>
          </a:bodyPr>
          <a:lstStyle/>
          <a:p>
            <a:pPr algn="just">
              <a:spcBef>
                <a:spcPts val="600"/>
              </a:spcBef>
              <a:spcAft>
                <a:spcPts val="600"/>
              </a:spcAft>
            </a:pPr>
            <a:r>
              <a:rPr lang="en-US" dirty="0"/>
              <a:t>LSTM and GRU cells are one of the main reasons behind the success of RNNs. </a:t>
            </a:r>
          </a:p>
          <a:p>
            <a:pPr algn="just">
              <a:spcBef>
                <a:spcPts val="600"/>
              </a:spcBef>
              <a:spcAft>
                <a:spcPts val="600"/>
              </a:spcAft>
            </a:pPr>
            <a:r>
              <a:rPr lang="en-US" dirty="0"/>
              <a:t>Yet while they can tackle much longer sequences than simple RNNs, </a:t>
            </a:r>
          </a:p>
          <a:p>
            <a:pPr algn="just">
              <a:spcBef>
                <a:spcPts val="600"/>
              </a:spcBef>
              <a:spcAft>
                <a:spcPts val="600"/>
              </a:spcAft>
            </a:pPr>
            <a:r>
              <a:rPr lang="en-US" dirty="0"/>
              <a:t>they still have a fairly limited short-term memory, and </a:t>
            </a:r>
            <a:r>
              <a:rPr lang="en-US" dirty="0">
                <a:solidFill>
                  <a:srgbClr val="262BF2"/>
                </a:solidFill>
              </a:rPr>
              <a:t>they have a hard time learning long-term patterns in sequences of 100 time steps or more</a:t>
            </a:r>
            <a:r>
              <a:rPr lang="en-US" dirty="0"/>
              <a:t>, such as audio samples, long time series, or long sentences. </a:t>
            </a:r>
          </a:p>
          <a:p>
            <a:pPr algn="just">
              <a:spcBef>
                <a:spcPts val="600"/>
              </a:spcBef>
              <a:spcAft>
                <a:spcPts val="600"/>
              </a:spcAft>
            </a:pPr>
            <a:r>
              <a:rPr lang="en-US" dirty="0"/>
              <a:t>One way to solve this is to shorten the input sequences, for example using </a:t>
            </a:r>
            <a:r>
              <a:rPr lang="en-US" dirty="0">
                <a:solidFill>
                  <a:srgbClr val="262BF2"/>
                </a:solidFill>
              </a:rPr>
              <a:t>1D convolutional layers</a:t>
            </a:r>
            <a:r>
              <a:rPr lang="en-US" dirty="0"/>
              <a:t>:</a:t>
            </a:r>
          </a:p>
          <a:p>
            <a:pPr lvl="1" algn="just">
              <a:spcAft>
                <a:spcPts val="600"/>
              </a:spcAft>
            </a:pPr>
            <a:r>
              <a:rPr lang="en-US" dirty="0"/>
              <a:t>2D convolutional layer works by sliding several fairly small kernels (or filters) across an image, producing multiple 2D feature maps (one per kernel).</a:t>
            </a:r>
          </a:p>
          <a:p>
            <a:pPr lvl="1" algn="just">
              <a:spcAft>
                <a:spcPts val="600"/>
              </a:spcAft>
            </a:pPr>
            <a:r>
              <a:rPr lang="en-US" dirty="0"/>
              <a:t>Similarly, a 1D convolutional layer slides several kernels across a sequence, producing a 1D feature map per kernel.</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41</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642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 y="35647"/>
            <a:ext cx="9116529" cy="533395"/>
          </a:xfrm>
        </p:spPr>
        <p:txBody>
          <a:bodyPr/>
          <a:lstStyle/>
          <a:p>
            <a:r>
              <a:rPr lang="en-US" sz="2600" b="1" dirty="0">
                <a:solidFill>
                  <a:srgbClr val="09064E"/>
                </a:solidFill>
              </a:rPr>
              <a:t>… Using 1D Convolutional Layers to Process Sequences</a:t>
            </a:r>
            <a:endParaRPr lang="en-US" sz="2600" dirty="0">
              <a:solidFill>
                <a:srgbClr val="09064E"/>
              </a:solidFill>
            </a:endParaRPr>
          </a:p>
        </p:txBody>
      </p:sp>
      <p:sp>
        <p:nvSpPr>
          <p:cNvPr id="3" name="Content Placeholder 2"/>
          <p:cNvSpPr>
            <a:spLocks noGrp="1"/>
          </p:cNvSpPr>
          <p:nvPr>
            <p:ph idx="1"/>
          </p:nvPr>
        </p:nvSpPr>
        <p:spPr>
          <a:xfrm>
            <a:off x="131324" y="618544"/>
            <a:ext cx="8881352" cy="5872312"/>
          </a:xfrm>
        </p:spPr>
        <p:txBody>
          <a:bodyPr>
            <a:normAutofit/>
          </a:bodyPr>
          <a:lstStyle/>
          <a:p>
            <a:pPr algn="just">
              <a:spcBef>
                <a:spcPts val="600"/>
              </a:spcBef>
              <a:spcAft>
                <a:spcPts val="600"/>
              </a:spcAft>
            </a:pPr>
            <a:r>
              <a:rPr lang="en-US" dirty="0"/>
              <a:t>Each kernel will learn to detect a single very short sequential pattern (no longer than the kernel size). </a:t>
            </a:r>
          </a:p>
          <a:p>
            <a:pPr algn="just">
              <a:spcBef>
                <a:spcPts val="600"/>
              </a:spcBef>
              <a:spcAft>
                <a:spcPts val="600"/>
              </a:spcAft>
            </a:pPr>
            <a:r>
              <a:rPr lang="en-US" dirty="0"/>
              <a:t>If we use 10 kernels, then the layer’s output will be composed of 10 1-dimensional sequences (all of the same length), or equivalently we can view this output as a single 10-dimensional sequence. </a:t>
            </a:r>
          </a:p>
          <a:p>
            <a:pPr algn="just">
              <a:spcBef>
                <a:spcPts val="600"/>
              </a:spcBef>
              <a:spcAft>
                <a:spcPts val="600"/>
              </a:spcAft>
            </a:pPr>
            <a:r>
              <a:rPr lang="en-US" dirty="0"/>
              <a:t>This means that you can build a neural network composed of a mix of recurrent layers and 1D convolutional layers (or even 1D pooling layers). </a:t>
            </a:r>
          </a:p>
          <a:p>
            <a:pPr algn="just">
              <a:spcBef>
                <a:spcPts val="600"/>
              </a:spcBef>
              <a:spcAft>
                <a:spcPts val="600"/>
              </a:spcAft>
            </a:pPr>
            <a:r>
              <a:rPr lang="en-US" dirty="0"/>
              <a:t>If we use a 1D convolutional layer with a stride of 1 and "same" padding, then the output sequence will have the </a:t>
            </a:r>
            <a:r>
              <a:rPr lang="en-US" dirty="0">
                <a:solidFill>
                  <a:srgbClr val="262BF2"/>
                </a:solidFill>
              </a:rPr>
              <a:t>same length</a:t>
            </a:r>
            <a:r>
              <a:rPr lang="en-US" dirty="0"/>
              <a:t> as the input sequence. </a:t>
            </a:r>
          </a:p>
          <a:p>
            <a:pPr algn="just">
              <a:spcBef>
                <a:spcPts val="600"/>
              </a:spcBef>
              <a:spcAft>
                <a:spcPts val="600"/>
              </a:spcAft>
            </a:pPr>
            <a:r>
              <a:rPr lang="en-US" dirty="0"/>
              <a:t>But if we use "valid" padding or a stride greater than 1, then the output sequence </a:t>
            </a:r>
            <a:r>
              <a:rPr lang="en-US" dirty="0">
                <a:solidFill>
                  <a:srgbClr val="262BF2"/>
                </a:solidFill>
              </a:rPr>
              <a:t>will be shorter than the input sequence</a:t>
            </a:r>
            <a:r>
              <a:rPr lang="en-US" dirty="0"/>
              <a:t>, so make sure we adjust the targets accordingly. </a:t>
            </a:r>
          </a:p>
          <a:p>
            <a:pPr algn="just">
              <a:spcBef>
                <a:spcPts val="600"/>
              </a:spcBef>
              <a:spcAft>
                <a:spcPts val="600"/>
              </a:spcAft>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42</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1987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 y="250827"/>
            <a:ext cx="9116529" cy="533395"/>
          </a:xfrm>
        </p:spPr>
        <p:txBody>
          <a:bodyPr/>
          <a:lstStyle/>
          <a:p>
            <a:r>
              <a:rPr lang="en-US" sz="2600" b="1" dirty="0">
                <a:solidFill>
                  <a:srgbClr val="09064E"/>
                </a:solidFill>
              </a:rPr>
              <a:t>… Using 1D Convolutional Layers to Process Sequences</a:t>
            </a:r>
            <a:endParaRPr lang="en-US" sz="2600" dirty="0">
              <a:solidFill>
                <a:srgbClr val="09064E"/>
              </a:solidFill>
            </a:endParaRPr>
          </a:p>
        </p:txBody>
      </p:sp>
      <p:sp>
        <p:nvSpPr>
          <p:cNvPr id="3" name="Content Placeholder 2"/>
          <p:cNvSpPr>
            <a:spLocks noGrp="1"/>
          </p:cNvSpPr>
          <p:nvPr>
            <p:ph idx="1"/>
          </p:nvPr>
        </p:nvSpPr>
        <p:spPr>
          <a:xfrm>
            <a:off x="145058" y="1097103"/>
            <a:ext cx="8881352" cy="5243372"/>
          </a:xfrm>
        </p:spPr>
        <p:txBody>
          <a:bodyPr>
            <a:normAutofit/>
          </a:bodyPr>
          <a:lstStyle/>
          <a:p>
            <a:pPr algn="just">
              <a:spcBef>
                <a:spcPts val="600"/>
              </a:spcBef>
              <a:spcAft>
                <a:spcPts val="600"/>
              </a:spcAft>
            </a:pPr>
            <a:r>
              <a:rPr lang="en-US" dirty="0"/>
              <a:t>For example, the following model is the same as earlier, except it starts with a 1D convolutional layer that </a:t>
            </a:r>
            <a:r>
              <a:rPr lang="en-US" dirty="0" err="1"/>
              <a:t>downsamples</a:t>
            </a:r>
            <a:r>
              <a:rPr lang="en-US" dirty="0"/>
              <a:t> the input sequence by a factor of 2, using a stride of 2. </a:t>
            </a:r>
          </a:p>
          <a:p>
            <a:pPr algn="just">
              <a:spcBef>
                <a:spcPts val="600"/>
              </a:spcBef>
              <a:spcAft>
                <a:spcPts val="600"/>
              </a:spcAft>
            </a:pPr>
            <a:r>
              <a:rPr lang="en-US" dirty="0"/>
              <a:t>The kernel size is larger than the stride, so all inputs will be used to compute the layer’s output, and therefore the model can learn to preserve the useful information, dropping only the unimportant details. </a:t>
            </a:r>
          </a:p>
          <a:p>
            <a:pPr algn="just">
              <a:spcBef>
                <a:spcPts val="600"/>
              </a:spcBef>
              <a:spcAft>
                <a:spcPts val="600"/>
              </a:spcAft>
            </a:pPr>
            <a:r>
              <a:rPr lang="en-US" dirty="0"/>
              <a:t>By shortening the sequences, the convolutional layer may help the GRU layers detect longer patterns. </a:t>
            </a:r>
          </a:p>
          <a:p>
            <a:pPr algn="just">
              <a:spcBef>
                <a:spcPts val="600"/>
              </a:spcBef>
              <a:spcAft>
                <a:spcPts val="600"/>
              </a:spcAft>
            </a:pPr>
            <a:r>
              <a:rPr lang="en-US" dirty="0"/>
              <a:t>Note that we must also crop off the first three time steps in the targets (since the kernel’s size is 4, the first output of the convolutional layer will be based on the input time steps 0 to 3), and </a:t>
            </a:r>
            <a:r>
              <a:rPr lang="en-US" dirty="0" err="1"/>
              <a:t>downsample</a:t>
            </a:r>
            <a:r>
              <a:rPr lang="en-US" dirty="0"/>
              <a:t> the targets by a factor of 2 (</a:t>
            </a:r>
            <a:r>
              <a:rPr lang="en-US" b="1" dirty="0">
                <a:solidFill>
                  <a:srgbClr val="262BF2"/>
                </a:solidFill>
              </a:rPr>
              <a:t>see exercise</a:t>
            </a:r>
            <a:r>
              <a:rPr lang="en-US" dirty="0"/>
              <a:t>).</a:t>
            </a:r>
          </a:p>
          <a:p>
            <a:pPr algn="just">
              <a:spcBef>
                <a:spcPts val="600"/>
              </a:spcBef>
              <a:spcAft>
                <a:spcPts val="600"/>
              </a:spcAft>
            </a:pPr>
            <a:endParaRPr lang="en-US" dirty="0"/>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43</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9243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 y="35647"/>
            <a:ext cx="9116529" cy="533395"/>
          </a:xfrm>
        </p:spPr>
        <p:txBody>
          <a:bodyPr/>
          <a:lstStyle/>
          <a:p>
            <a:r>
              <a:rPr lang="en-US" sz="2600" b="1" dirty="0" err="1">
                <a:solidFill>
                  <a:srgbClr val="09064E"/>
                </a:solidFill>
              </a:rPr>
              <a:t>WaveNet</a:t>
            </a:r>
            <a:endParaRPr lang="en-US" sz="2600" dirty="0">
              <a:solidFill>
                <a:srgbClr val="09064E"/>
              </a:solidFill>
            </a:endParaRPr>
          </a:p>
        </p:txBody>
      </p:sp>
      <p:sp>
        <p:nvSpPr>
          <p:cNvPr id="3" name="Content Placeholder 2"/>
          <p:cNvSpPr>
            <a:spLocks noGrp="1"/>
          </p:cNvSpPr>
          <p:nvPr>
            <p:ph idx="1"/>
          </p:nvPr>
        </p:nvSpPr>
        <p:spPr>
          <a:xfrm>
            <a:off x="131324" y="4070159"/>
            <a:ext cx="8881352" cy="2584503"/>
          </a:xfrm>
        </p:spPr>
        <p:txBody>
          <a:bodyPr>
            <a:normAutofit fontScale="92500" lnSpcReduction="10000"/>
          </a:bodyPr>
          <a:lstStyle/>
          <a:p>
            <a:pPr algn="just">
              <a:spcBef>
                <a:spcPts val="600"/>
              </a:spcBef>
              <a:spcAft>
                <a:spcPts val="600"/>
              </a:spcAft>
            </a:pPr>
            <a:r>
              <a:rPr lang="en-US" dirty="0" err="1"/>
              <a:t>WaveNet</a:t>
            </a:r>
            <a:r>
              <a:rPr lang="en-US" dirty="0"/>
              <a:t> is a stacked 1D convolutional layers, doubling the dilation rate (how spread apart each neuron’s inputs are) at every layer: </a:t>
            </a:r>
          </a:p>
          <a:p>
            <a:pPr lvl="1" algn="just">
              <a:spcAft>
                <a:spcPts val="600"/>
              </a:spcAft>
            </a:pPr>
            <a:r>
              <a:rPr lang="en-US" dirty="0"/>
              <a:t>the first convolutional layer gets a glimpse of just two time steps at a time, </a:t>
            </a:r>
          </a:p>
          <a:p>
            <a:pPr lvl="1" algn="just">
              <a:spcAft>
                <a:spcPts val="600"/>
              </a:spcAft>
            </a:pPr>
            <a:r>
              <a:rPr lang="en-US" dirty="0"/>
              <a:t>while the next one sees four time steps (its receptive field is four time steps long), </a:t>
            </a:r>
          </a:p>
          <a:p>
            <a:pPr lvl="1" algn="just">
              <a:spcAft>
                <a:spcPts val="600"/>
              </a:spcAft>
            </a:pPr>
            <a:r>
              <a:rPr lang="en-US" dirty="0"/>
              <a:t>the next one sees eight time steps, and so on (see Figure 11).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44</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90E5D9C6-F06C-4368-8E06-DB6EC301A0DE}"/>
              </a:ext>
            </a:extLst>
          </p:cNvPr>
          <p:cNvPicPr>
            <a:picLocks noChangeAspect="1"/>
          </p:cNvPicPr>
          <p:nvPr/>
        </p:nvPicPr>
        <p:blipFill>
          <a:blip r:embed="rId3"/>
          <a:stretch>
            <a:fillRect/>
          </a:stretch>
        </p:blipFill>
        <p:spPr>
          <a:xfrm>
            <a:off x="774830" y="550276"/>
            <a:ext cx="7423596" cy="2859957"/>
          </a:xfrm>
          <a:prstGeom prst="rect">
            <a:avLst/>
          </a:prstGeom>
        </p:spPr>
      </p:pic>
      <p:sp>
        <p:nvSpPr>
          <p:cNvPr id="6" name="Rectangle 5">
            <a:extLst>
              <a:ext uri="{FF2B5EF4-FFF2-40B4-BE49-F238E27FC236}">
                <a16:creationId xmlns:a16="http://schemas.microsoft.com/office/drawing/2014/main" id="{B726A417-8E1D-4E4B-A5EC-307A1397589E}"/>
              </a:ext>
            </a:extLst>
          </p:cNvPr>
          <p:cNvSpPr/>
          <p:nvPr/>
        </p:nvSpPr>
        <p:spPr>
          <a:xfrm>
            <a:off x="107079" y="3555530"/>
            <a:ext cx="4572000" cy="369332"/>
          </a:xfrm>
          <a:prstGeom prst="rect">
            <a:avLst/>
          </a:prstGeom>
        </p:spPr>
        <p:txBody>
          <a:bodyPr>
            <a:spAutoFit/>
          </a:bodyPr>
          <a:lstStyle/>
          <a:p>
            <a:r>
              <a:rPr lang="en-US" b="1" dirty="0"/>
              <a:t>Figure 11</a:t>
            </a:r>
            <a:r>
              <a:rPr lang="en-US" dirty="0"/>
              <a:t>: </a:t>
            </a:r>
            <a:r>
              <a:rPr lang="en-US" dirty="0" err="1"/>
              <a:t>WaveNet</a:t>
            </a:r>
            <a:r>
              <a:rPr lang="en-US" dirty="0"/>
              <a:t> architecture.</a:t>
            </a:r>
          </a:p>
        </p:txBody>
      </p:sp>
    </p:spTree>
    <p:extLst>
      <p:ext uri="{BB962C8B-B14F-4D97-AF65-F5344CB8AC3E}">
        <p14:creationId xmlns:p14="http://schemas.microsoft.com/office/powerpoint/2010/main" val="274050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 y="35647"/>
            <a:ext cx="9116529" cy="533395"/>
          </a:xfrm>
        </p:spPr>
        <p:txBody>
          <a:bodyPr/>
          <a:lstStyle/>
          <a:p>
            <a:r>
              <a:rPr lang="en-US" sz="2600" b="1" dirty="0">
                <a:solidFill>
                  <a:srgbClr val="09064E"/>
                </a:solidFill>
              </a:rPr>
              <a:t>… </a:t>
            </a:r>
            <a:r>
              <a:rPr lang="en-US" sz="2600" b="1" dirty="0" err="1">
                <a:solidFill>
                  <a:srgbClr val="09064E"/>
                </a:solidFill>
              </a:rPr>
              <a:t>WaveNet</a:t>
            </a:r>
            <a:endParaRPr lang="en-US" sz="2600" dirty="0">
              <a:solidFill>
                <a:srgbClr val="09064E"/>
              </a:solidFill>
            </a:endParaRPr>
          </a:p>
        </p:txBody>
      </p:sp>
      <p:sp>
        <p:nvSpPr>
          <p:cNvPr id="3" name="Content Placeholder 2"/>
          <p:cNvSpPr>
            <a:spLocks noGrp="1"/>
          </p:cNvSpPr>
          <p:nvPr>
            <p:ph idx="1"/>
          </p:nvPr>
        </p:nvSpPr>
        <p:spPr>
          <a:xfrm>
            <a:off x="131324" y="4724400"/>
            <a:ext cx="8881352" cy="1930262"/>
          </a:xfrm>
        </p:spPr>
        <p:txBody>
          <a:bodyPr>
            <a:normAutofit/>
          </a:bodyPr>
          <a:lstStyle/>
          <a:p>
            <a:pPr lvl="1" algn="just">
              <a:spcAft>
                <a:spcPts val="600"/>
              </a:spcAft>
            </a:pPr>
            <a:r>
              <a:rPr lang="en-US" dirty="0"/>
              <a:t>This way, the </a:t>
            </a:r>
            <a:r>
              <a:rPr lang="en-US" dirty="0">
                <a:solidFill>
                  <a:srgbClr val="262BF2"/>
                </a:solidFill>
              </a:rPr>
              <a:t>lower layers learn short-term</a:t>
            </a:r>
            <a:r>
              <a:rPr lang="en-US" dirty="0"/>
              <a:t> patterns, while the </a:t>
            </a:r>
            <a:r>
              <a:rPr lang="en-US" dirty="0">
                <a:solidFill>
                  <a:srgbClr val="262BF2"/>
                </a:solidFill>
              </a:rPr>
              <a:t>higher layers learn long-term </a:t>
            </a:r>
            <a:r>
              <a:rPr lang="en-US" dirty="0"/>
              <a:t>patterns. </a:t>
            </a:r>
          </a:p>
          <a:p>
            <a:pPr lvl="1" algn="just">
              <a:spcAft>
                <a:spcPts val="600"/>
              </a:spcAft>
            </a:pPr>
            <a:r>
              <a:rPr lang="en-US" dirty="0"/>
              <a:t>Due to the doubling dilation rate, the network can process extremely large sequences very efficiently.</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45</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90E5D9C6-F06C-4368-8E06-DB6EC301A0DE}"/>
              </a:ext>
            </a:extLst>
          </p:cNvPr>
          <p:cNvPicPr>
            <a:picLocks noChangeAspect="1"/>
          </p:cNvPicPr>
          <p:nvPr/>
        </p:nvPicPr>
        <p:blipFill>
          <a:blip r:embed="rId3"/>
          <a:stretch>
            <a:fillRect/>
          </a:stretch>
        </p:blipFill>
        <p:spPr>
          <a:xfrm>
            <a:off x="365232" y="714520"/>
            <a:ext cx="8413535" cy="3241333"/>
          </a:xfrm>
          <a:prstGeom prst="rect">
            <a:avLst/>
          </a:prstGeom>
        </p:spPr>
      </p:pic>
      <p:sp>
        <p:nvSpPr>
          <p:cNvPr id="6" name="Rectangle 5">
            <a:extLst>
              <a:ext uri="{FF2B5EF4-FFF2-40B4-BE49-F238E27FC236}">
                <a16:creationId xmlns:a16="http://schemas.microsoft.com/office/drawing/2014/main" id="{B726A417-8E1D-4E4B-A5EC-307A1397589E}"/>
              </a:ext>
            </a:extLst>
          </p:cNvPr>
          <p:cNvSpPr/>
          <p:nvPr/>
        </p:nvSpPr>
        <p:spPr>
          <a:xfrm>
            <a:off x="124397" y="4088925"/>
            <a:ext cx="4572000" cy="369332"/>
          </a:xfrm>
          <a:prstGeom prst="rect">
            <a:avLst/>
          </a:prstGeom>
        </p:spPr>
        <p:txBody>
          <a:bodyPr>
            <a:spAutoFit/>
          </a:bodyPr>
          <a:lstStyle/>
          <a:p>
            <a:r>
              <a:rPr lang="en-US" b="1" dirty="0"/>
              <a:t>Figure 11</a:t>
            </a:r>
            <a:r>
              <a:rPr lang="en-US" dirty="0"/>
              <a:t>: </a:t>
            </a:r>
            <a:r>
              <a:rPr lang="en-US" dirty="0" err="1"/>
              <a:t>WaveNet</a:t>
            </a:r>
            <a:r>
              <a:rPr lang="en-US" dirty="0"/>
              <a:t> architecture.</a:t>
            </a:r>
          </a:p>
        </p:txBody>
      </p:sp>
    </p:spTree>
    <p:extLst>
      <p:ext uri="{BB962C8B-B14F-4D97-AF65-F5344CB8AC3E}">
        <p14:creationId xmlns:p14="http://schemas.microsoft.com/office/powerpoint/2010/main" val="247271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0" y="35647"/>
            <a:ext cx="9116529" cy="533395"/>
          </a:xfrm>
        </p:spPr>
        <p:txBody>
          <a:bodyPr/>
          <a:lstStyle/>
          <a:p>
            <a:r>
              <a:rPr lang="en-US" sz="2600" b="1" dirty="0">
                <a:solidFill>
                  <a:srgbClr val="09064E"/>
                </a:solidFill>
              </a:rPr>
              <a:t>… </a:t>
            </a:r>
            <a:r>
              <a:rPr lang="en-US" sz="2600" b="1" dirty="0" err="1">
                <a:solidFill>
                  <a:srgbClr val="09064E"/>
                </a:solidFill>
              </a:rPr>
              <a:t>WaveNet</a:t>
            </a:r>
            <a:endParaRPr lang="en-US" sz="2600" dirty="0">
              <a:solidFill>
                <a:srgbClr val="09064E"/>
              </a:solidFill>
            </a:endParaRPr>
          </a:p>
        </p:txBody>
      </p:sp>
      <p:sp>
        <p:nvSpPr>
          <p:cNvPr id="3" name="Content Placeholder 2"/>
          <p:cNvSpPr>
            <a:spLocks noGrp="1"/>
          </p:cNvSpPr>
          <p:nvPr>
            <p:ph idx="1"/>
          </p:nvPr>
        </p:nvSpPr>
        <p:spPr>
          <a:xfrm>
            <a:off x="131324" y="637881"/>
            <a:ext cx="8881352" cy="5735787"/>
          </a:xfrm>
        </p:spPr>
        <p:txBody>
          <a:bodyPr>
            <a:normAutofit fontScale="92500" lnSpcReduction="10000"/>
          </a:bodyPr>
          <a:lstStyle/>
          <a:p>
            <a:pPr algn="just">
              <a:spcBef>
                <a:spcPts val="1200"/>
              </a:spcBef>
              <a:spcAft>
                <a:spcPts val="600"/>
              </a:spcAft>
            </a:pPr>
            <a:r>
              <a:rPr lang="en-US" dirty="0"/>
              <a:t>In the </a:t>
            </a:r>
            <a:r>
              <a:rPr lang="en-US" dirty="0" err="1"/>
              <a:t>WaveNet</a:t>
            </a:r>
            <a:r>
              <a:rPr lang="en-US" dirty="0"/>
              <a:t> paper (</a:t>
            </a:r>
            <a:r>
              <a:rPr lang="en-US" dirty="0">
                <a:solidFill>
                  <a:srgbClr val="262BF2"/>
                </a:solidFill>
              </a:rPr>
              <a:t>see #1</a:t>
            </a:r>
            <a:r>
              <a:rPr lang="en-US" dirty="0"/>
              <a:t>) , the authors actually stacked 10 convolutional layers with dilation rates of 1, 2, 4, 8, …, 256, 512, </a:t>
            </a:r>
          </a:p>
          <a:p>
            <a:pPr algn="just">
              <a:spcBef>
                <a:spcPts val="1200"/>
              </a:spcBef>
              <a:spcAft>
                <a:spcPts val="600"/>
              </a:spcAft>
            </a:pPr>
            <a:r>
              <a:rPr lang="en-US" dirty="0"/>
              <a:t>then they stacked another group of 10 identical layers (also with dilation rates 1, 2, 4, 8, …, 256, 512), </a:t>
            </a:r>
          </a:p>
          <a:p>
            <a:pPr algn="just">
              <a:spcBef>
                <a:spcPts val="1200"/>
              </a:spcBef>
              <a:spcAft>
                <a:spcPts val="600"/>
              </a:spcAft>
            </a:pPr>
            <a:r>
              <a:rPr lang="en-US" dirty="0"/>
              <a:t>then again another identical group of 10 layers. </a:t>
            </a:r>
          </a:p>
          <a:p>
            <a:pPr algn="just">
              <a:spcBef>
                <a:spcPts val="1200"/>
              </a:spcBef>
              <a:spcAft>
                <a:spcPts val="600"/>
              </a:spcAft>
            </a:pPr>
            <a:r>
              <a:rPr lang="en-US" dirty="0"/>
              <a:t>They justified this architecture by pointing out that a single stack of 10 convolutional layers </a:t>
            </a:r>
            <a:r>
              <a:rPr lang="en-US" dirty="0">
                <a:solidFill>
                  <a:srgbClr val="262BF2"/>
                </a:solidFill>
              </a:rPr>
              <a:t>with these dilation rates will act like a super-efficient convolutional layer with a kernel of size 1,024</a:t>
            </a:r>
            <a:r>
              <a:rPr lang="en-US" dirty="0"/>
              <a:t> (except way faster, more powerful, and using significantly fewer parameters), which is why they stacked 3 such blocks. </a:t>
            </a:r>
          </a:p>
          <a:p>
            <a:pPr algn="just">
              <a:spcBef>
                <a:spcPts val="1200"/>
              </a:spcBef>
              <a:spcAft>
                <a:spcPts val="600"/>
              </a:spcAft>
            </a:pPr>
            <a:r>
              <a:rPr lang="en-US" dirty="0"/>
              <a:t>They also </a:t>
            </a:r>
            <a:r>
              <a:rPr lang="en-US" dirty="0">
                <a:solidFill>
                  <a:srgbClr val="262BF2"/>
                </a:solidFill>
              </a:rPr>
              <a:t>left-padded the input</a:t>
            </a:r>
            <a:r>
              <a:rPr lang="en-US" dirty="0"/>
              <a:t> sequences with a number of zeros equal to the dilation rate before every layer, to preserve the same sequence length throughout the network. </a:t>
            </a:r>
          </a:p>
          <a:p>
            <a:pPr algn="just">
              <a:spcBef>
                <a:spcPts val="1200"/>
              </a:spcBef>
              <a:spcAft>
                <a:spcPts val="600"/>
              </a:spcAft>
            </a:pPr>
            <a:r>
              <a:rPr lang="en-US" dirty="0"/>
              <a:t>The complete </a:t>
            </a:r>
            <a:r>
              <a:rPr lang="en-US" dirty="0" err="1"/>
              <a:t>WaveNet</a:t>
            </a:r>
            <a:r>
              <a:rPr lang="en-US" dirty="0"/>
              <a:t> uses a few more tricks, such as </a:t>
            </a:r>
            <a:r>
              <a:rPr lang="en-US" dirty="0">
                <a:solidFill>
                  <a:srgbClr val="262BF2"/>
                </a:solidFill>
              </a:rPr>
              <a:t>skip connections</a:t>
            </a:r>
            <a:r>
              <a:rPr lang="en-US" dirty="0"/>
              <a:t> like in a </a:t>
            </a:r>
            <a:r>
              <a:rPr lang="en-US" dirty="0" err="1"/>
              <a:t>ResNet</a:t>
            </a:r>
            <a:r>
              <a:rPr lang="en-US" dirty="0"/>
              <a:t>, and </a:t>
            </a:r>
            <a:r>
              <a:rPr lang="en-US" dirty="0">
                <a:solidFill>
                  <a:srgbClr val="262BF2"/>
                </a:solidFill>
              </a:rPr>
              <a:t>Gated Activation Units</a:t>
            </a:r>
            <a:r>
              <a:rPr lang="en-US" dirty="0"/>
              <a:t> similar to those found in a GRU cell (</a:t>
            </a:r>
            <a:r>
              <a:rPr lang="en-US" b="1" dirty="0">
                <a:solidFill>
                  <a:srgbClr val="262BF2"/>
                </a:solidFill>
              </a:rPr>
              <a:t>see exercise</a:t>
            </a:r>
            <a:r>
              <a:rPr lang="en-US" dirty="0"/>
              <a:t>). </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46</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9899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34339"/>
            <a:ext cx="9116529" cy="533395"/>
          </a:xfrm>
        </p:spPr>
        <p:txBody>
          <a:bodyPr/>
          <a:lstStyle/>
          <a:p>
            <a:r>
              <a:rPr lang="en-US" sz="2600" b="1" dirty="0">
                <a:solidFill>
                  <a:srgbClr val="09064E"/>
                </a:solidFill>
              </a:rPr>
              <a:t>… </a:t>
            </a:r>
            <a:r>
              <a:rPr lang="en-US" sz="2600" b="1" dirty="0" err="1">
                <a:solidFill>
                  <a:srgbClr val="09064E"/>
                </a:solidFill>
              </a:rPr>
              <a:t>WaveNet</a:t>
            </a:r>
            <a:endParaRPr lang="en-US" sz="2600" dirty="0">
              <a:solidFill>
                <a:srgbClr val="09064E"/>
              </a:solidFill>
            </a:endParaRPr>
          </a:p>
        </p:txBody>
      </p:sp>
      <p:sp>
        <p:nvSpPr>
          <p:cNvPr id="3" name="Content Placeholder 2"/>
          <p:cNvSpPr>
            <a:spLocks noGrp="1"/>
          </p:cNvSpPr>
          <p:nvPr>
            <p:ph idx="1"/>
          </p:nvPr>
        </p:nvSpPr>
        <p:spPr>
          <a:xfrm>
            <a:off x="131324" y="914400"/>
            <a:ext cx="8881352" cy="5459268"/>
          </a:xfrm>
        </p:spPr>
        <p:txBody>
          <a:bodyPr>
            <a:normAutofit/>
          </a:bodyPr>
          <a:lstStyle/>
          <a:p>
            <a:pPr algn="just">
              <a:spcAft>
                <a:spcPts val="600"/>
              </a:spcAft>
            </a:pPr>
            <a:r>
              <a:rPr lang="en-US" dirty="0"/>
              <a:t>The last two models offer the best performance so far in forecasting our time series! </a:t>
            </a:r>
          </a:p>
          <a:p>
            <a:pPr algn="just">
              <a:spcAft>
                <a:spcPts val="600"/>
              </a:spcAft>
            </a:pPr>
            <a:r>
              <a:rPr lang="en-US" dirty="0"/>
              <a:t>In the </a:t>
            </a:r>
            <a:r>
              <a:rPr lang="en-US" dirty="0" err="1"/>
              <a:t>WaveNet</a:t>
            </a:r>
            <a:r>
              <a:rPr lang="en-US" dirty="0"/>
              <a:t> paper, the authors achieved </a:t>
            </a:r>
            <a:r>
              <a:rPr lang="en-US" dirty="0">
                <a:solidFill>
                  <a:srgbClr val="262BF2"/>
                </a:solidFill>
              </a:rPr>
              <a:t>state-of-the-art performance on various audio tasks</a:t>
            </a:r>
            <a:r>
              <a:rPr lang="en-US" dirty="0"/>
              <a:t> (hence the name of the architecture), including </a:t>
            </a:r>
            <a:r>
              <a:rPr lang="en-US" dirty="0">
                <a:solidFill>
                  <a:srgbClr val="262BF2"/>
                </a:solidFill>
              </a:rPr>
              <a:t>text-to-speech</a:t>
            </a:r>
            <a:r>
              <a:rPr lang="en-US" dirty="0"/>
              <a:t> tasks, producing incredibly </a:t>
            </a:r>
            <a:r>
              <a:rPr lang="en-US" dirty="0">
                <a:solidFill>
                  <a:srgbClr val="262BF2"/>
                </a:solidFill>
              </a:rPr>
              <a:t>realistic voices</a:t>
            </a:r>
            <a:r>
              <a:rPr lang="en-US" dirty="0"/>
              <a:t> across several languages. </a:t>
            </a:r>
          </a:p>
          <a:p>
            <a:pPr algn="just">
              <a:spcAft>
                <a:spcPts val="600"/>
              </a:spcAft>
            </a:pPr>
            <a:r>
              <a:rPr lang="en-US" dirty="0"/>
              <a:t>They also used the model to generate music, one audio sample at a time. </a:t>
            </a:r>
            <a:r>
              <a:rPr lang="en-US"/>
              <a:t>This achievement </a:t>
            </a:r>
            <a:r>
              <a:rPr lang="en-US" dirty="0"/>
              <a:t>is all the more impressive when we realize that a single second of audio can contain tens of thousands of time steps—even LSTMs and GRUs cannot handle such long sequences.</a:t>
            </a:r>
          </a:p>
        </p:txBody>
      </p:sp>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47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A37A97C1-5511-4D10-B659-7BCA26323BA5}"/>
              </a:ext>
            </a:extLst>
          </p:cNvPr>
          <p:cNvSpPr txBox="1"/>
          <p:nvPr/>
        </p:nvSpPr>
        <p:spPr>
          <a:xfrm>
            <a:off x="7620000" y="6340475"/>
            <a:ext cx="783077" cy="369332"/>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21511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 Recurrent Neurons and Layers</a:t>
            </a:r>
            <a:endParaRPr lang="en-US" sz="3200" dirty="0">
              <a:solidFill>
                <a:srgbClr val="09064E"/>
              </a:solidFill>
            </a:endParaRPr>
          </a:p>
        </p:txBody>
      </p:sp>
      <p:sp>
        <p:nvSpPr>
          <p:cNvPr id="3" name="Content Placeholder 2"/>
          <p:cNvSpPr>
            <a:spLocks noGrp="1"/>
          </p:cNvSpPr>
          <p:nvPr>
            <p:ph idx="1"/>
          </p:nvPr>
        </p:nvSpPr>
        <p:spPr>
          <a:xfrm>
            <a:off x="152400" y="622299"/>
            <a:ext cx="8798859" cy="2882900"/>
          </a:xfrm>
        </p:spPr>
        <p:txBody>
          <a:bodyPr>
            <a:normAutofit fontScale="85000" lnSpcReduction="10000"/>
          </a:bodyPr>
          <a:lstStyle/>
          <a:p>
            <a:pPr algn="just"/>
            <a:r>
              <a:rPr lang="en-US" sz="2400" dirty="0"/>
              <a:t>At each time step </a:t>
            </a:r>
            <a:r>
              <a:rPr lang="en-US" sz="2400" b="1" i="1" dirty="0"/>
              <a:t>t</a:t>
            </a:r>
            <a:r>
              <a:rPr lang="en-US" sz="2400" dirty="0"/>
              <a:t> (also called a </a:t>
            </a:r>
            <a:r>
              <a:rPr lang="en-US" sz="2400" dirty="0">
                <a:solidFill>
                  <a:srgbClr val="262BF2"/>
                </a:solidFill>
              </a:rPr>
              <a:t>frame</a:t>
            </a:r>
            <a:r>
              <a:rPr lang="en-US" sz="2400" dirty="0"/>
              <a:t>), this recurrent neuron receives the inputs </a:t>
            </a:r>
            <a:r>
              <a:rPr lang="en-US" sz="2400" b="1" i="1" dirty="0"/>
              <a:t>x</a:t>
            </a:r>
            <a:r>
              <a:rPr lang="en-US" sz="2400" baseline="-25000" dirty="0"/>
              <a:t>(t)</a:t>
            </a:r>
            <a:r>
              <a:rPr lang="en-US" sz="2400" dirty="0"/>
              <a:t> as well as its own output from the previous time step, </a:t>
            </a:r>
            <a:r>
              <a:rPr lang="en-US" sz="2400" b="1" i="1" dirty="0"/>
              <a:t>y</a:t>
            </a:r>
            <a:r>
              <a:rPr lang="en-US" sz="2400" baseline="-25000" dirty="0"/>
              <a:t>(t–1)</a:t>
            </a:r>
            <a:r>
              <a:rPr lang="en-US" sz="2400" dirty="0"/>
              <a:t>. </a:t>
            </a:r>
          </a:p>
          <a:p>
            <a:pPr algn="just"/>
            <a:r>
              <a:rPr lang="en-US" sz="2400" dirty="0"/>
              <a:t>Since there is no previous output at the first time step, it is generally set to 0. </a:t>
            </a:r>
          </a:p>
          <a:p>
            <a:pPr algn="just"/>
            <a:r>
              <a:rPr lang="en-US" sz="2400" dirty="0"/>
              <a:t>We can represent this tiny network against the time axis, as shown in Figure 1 (right). This is called </a:t>
            </a:r>
            <a:r>
              <a:rPr lang="en-US" sz="2400" i="1" dirty="0">
                <a:solidFill>
                  <a:srgbClr val="262BF2"/>
                </a:solidFill>
              </a:rPr>
              <a:t>unrolling the network through time </a:t>
            </a:r>
            <a:r>
              <a:rPr lang="en-US" sz="2400" dirty="0"/>
              <a:t>(it’s the same recurrent neuron represented once per time step).</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4">
            <a:extLst>
              <a:ext uri="{FF2B5EF4-FFF2-40B4-BE49-F238E27FC236}">
                <a16:creationId xmlns:a16="http://schemas.microsoft.com/office/drawing/2014/main" id="{9DE4C745-BB35-4FEE-ACA7-70E76EDAC4FE}"/>
              </a:ext>
            </a:extLst>
          </p:cNvPr>
          <p:cNvGrpSpPr/>
          <p:nvPr/>
        </p:nvGrpSpPr>
        <p:grpSpPr>
          <a:xfrm>
            <a:off x="184826" y="3352800"/>
            <a:ext cx="8798859" cy="3368675"/>
            <a:chOff x="205903" y="3536475"/>
            <a:chExt cx="8798859" cy="3368675"/>
          </a:xfrm>
        </p:grpSpPr>
        <p:sp>
          <p:nvSpPr>
            <p:cNvPr id="8" name="Content Placeholder 2">
              <a:extLst>
                <a:ext uri="{FF2B5EF4-FFF2-40B4-BE49-F238E27FC236}">
                  <a16:creationId xmlns:a16="http://schemas.microsoft.com/office/drawing/2014/main" id="{88EACCA7-8D97-451D-A7EE-8745F5D80CD8}"/>
                </a:ext>
              </a:extLst>
            </p:cNvPr>
            <p:cNvSpPr txBox="1">
              <a:spLocks/>
            </p:cNvSpPr>
            <p:nvPr/>
          </p:nvSpPr>
          <p:spPr>
            <a:xfrm>
              <a:off x="205903" y="6387155"/>
              <a:ext cx="8798859" cy="51799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b="1" dirty="0"/>
                <a:t>Figure 1</a:t>
              </a:r>
              <a:r>
                <a:rPr lang="en-US" sz="2400" dirty="0"/>
                <a:t>: A recurrent neuron (left) unrolled through time (right).</a:t>
              </a:r>
              <a:endParaRPr lang="en-US" dirty="0"/>
            </a:p>
          </p:txBody>
        </p:sp>
        <p:pic>
          <p:nvPicPr>
            <p:cNvPr id="6" name="Picture 5">
              <a:extLst>
                <a:ext uri="{FF2B5EF4-FFF2-40B4-BE49-F238E27FC236}">
                  <a16:creationId xmlns:a16="http://schemas.microsoft.com/office/drawing/2014/main" id="{541BCCA4-F69B-4E4A-92F2-988513595C0F}"/>
                </a:ext>
              </a:extLst>
            </p:cNvPr>
            <p:cNvPicPr>
              <a:picLocks noChangeAspect="1"/>
            </p:cNvPicPr>
            <p:nvPr/>
          </p:nvPicPr>
          <p:blipFill>
            <a:blip r:embed="rId3"/>
            <a:stretch>
              <a:fillRect/>
            </a:stretch>
          </p:blipFill>
          <p:spPr>
            <a:xfrm>
              <a:off x="1782571" y="3536475"/>
              <a:ext cx="6041412" cy="2624426"/>
            </a:xfrm>
            <a:prstGeom prst="rect">
              <a:avLst/>
            </a:prstGeom>
          </p:spPr>
        </p:pic>
      </p:grpSp>
    </p:spTree>
    <p:extLst>
      <p:ext uri="{BB962C8B-B14F-4D97-AF65-F5344CB8AC3E}">
        <p14:creationId xmlns:p14="http://schemas.microsoft.com/office/powerpoint/2010/main" val="42381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 Recurrent Neurons and Layers</a:t>
            </a:r>
            <a:endParaRPr lang="en-US" sz="3200" dirty="0">
              <a:solidFill>
                <a:srgbClr val="09064E"/>
              </a:solidFill>
            </a:endParaRPr>
          </a:p>
        </p:txBody>
      </p:sp>
      <p:sp>
        <p:nvSpPr>
          <p:cNvPr id="3" name="Content Placeholder 2"/>
          <p:cNvSpPr>
            <a:spLocks noGrp="1"/>
          </p:cNvSpPr>
          <p:nvPr>
            <p:ph idx="1"/>
          </p:nvPr>
        </p:nvSpPr>
        <p:spPr>
          <a:xfrm>
            <a:off x="152400" y="622299"/>
            <a:ext cx="8798859" cy="2882900"/>
          </a:xfrm>
        </p:spPr>
        <p:txBody>
          <a:bodyPr>
            <a:normAutofit/>
          </a:bodyPr>
          <a:lstStyle/>
          <a:p>
            <a:pPr algn="just"/>
            <a:r>
              <a:rPr lang="en-US" sz="2400" dirty="0"/>
              <a:t>We can easily create a </a:t>
            </a:r>
            <a:r>
              <a:rPr lang="en-US" sz="2400" dirty="0">
                <a:solidFill>
                  <a:srgbClr val="262BF2"/>
                </a:solidFill>
              </a:rPr>
              <a:t>layer of recurrent neurons</a:t>
            </a:r>
            <a:r>
              <a:rPr lang="en-US" sz="2400" dirty="0"/>
              <a:t>. </a:t>
            </a:r>
          </a:p>
          <a:p>
            <a:pPr algn="just"/>
            <a:r>
              <a:rPr lang="en-US" sz="2400" dirty="0"/>
              <a:t>At each time step </a:t>
            </a:r>
            <a:r>
              <a:rPr lang="en-US" sz="2400" b="1" i="1" dirty="0"/>
              <a:t>t</a:t>
            </a:r>
            <a:r>
              <a:rPr lang="en-US" sz="2400" dirty="0"/>
              <a:t>, every neuron receives both the input vector </a:t>
            </a:r>
            <a:r>
              <a:rPr lang="en-US" sz="2400" b="1" i="1" dirty="0"/>
              <a:t>x</a:t>
            </a:r>
            <a:r>
              <a:rPr lang="en-US" sz="2400" baseline="-25000" dirty="0"/>
              <a:t>(t)</a:t>
            </a:r>
            <a:r>
              <a:rPr lang="en-US" sz="2400" dirty="0"/>
              <a:t> and the output vector from the previous time step </a:t>
            </a:r>
            <a:r>
              <a:rPr lang="en-US" sz="2400" b="1" i="1" dirty="0"/>
              <a:t>y</a:t>
            </a:r>
            <a:r>
              <a:rPr lang="en-US" sz="2400" baseline="-25000" dirty="0"/>
              <a:t>(t–1)</a:t>
            </a:r>
            <a:r>
              <a:rPr lang="en-US" sz="2400" dirty="0"/>
              <a:t>, as shown in Figure 2. </a:t>
            </a:r>
          </a:p>
          <a:p>
            <a:pPr algn="just"/>
            <a:r>
              <a:rPr lang="en-US" sz="2400" dirty="0"/>
              <a:t>Note that both the inputs and outputs are </a:t>
            </a:r>
            <a:r>
              <a:rPr lang="en-US" sz="2400" dirty="0">
                <a:solidFill>
                  <a:srgbClr val="262BF2"/>
                </a:solidFill>
              </a:rPr>
              <a:t>vectors</a:t>
            </a:r>
            <a:r>
              <a:rPr lang="en-US" sz="2400" dirty="0"/>
              <a:t> now (when there was just a single neuron, the output was a </a:t>
            </a:r>
            <a:r>
              <a:rPr lang="en-US" sz="2400" dirty="0">
                <a:solidFill>
                  <a:srgbClr val="262BF2"/>
                </a:solidFill>
              </a:rPr>
              <a:t>scalar</a:t>
            </a:r>
            <a:r>
              <a:rPr lang="en-US" sz="2400" dirty="0"/>
              <a:t>).</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ontent Placeholder 2">
            <a:extLst>
              <a:ext uri="{FF2B5EF4-FFF2-40B4-BE49-F238E27FC236}">
                <a16:creationId xmlns:a16="http://schemas.microsoft.com/office/drawing/2014/main" id="{88EACCA7-8D97-451D-A7EE-8745F5D80CD8}"/>
              </a:ext>
            </a:extLst>
          </p:cNvPr>
          <p:cNvSpPr txBox="1">
            <a:spLocks/>
          </p:cNvSpPr>
          <p:nvPr/>
        </p:nvSpPr>
        <p:spPr>
          <a:xfrm>
            <a:off x="224367" y="6302512"/>
            <a:ext cx="8798859" cy="517995"/>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b="1" dirty="0"/>
              <a:t>Figure 2</a:t>
            </a:r>
            <a:r>
              <a:rPr lang="en-US" sz="2400" dirty="0"/>
              <a:t>: A layer of recurrent neurons (left) unrolled through time (right).</a:t>
            </a:r>
            <a:endParaRPr lang="en-US" dirty="0"/>
          </a:p>
        </p:txBody>
      </p:sp>
      <p:pic>
        <p:nvPicPr>
          <p:cNvPr id="9" name="Picture 8">
            <a:extLst>
              <a:ext uri="{FF2B5EF4-FFF2-40B4-BE49-F238E27FC236}">
                <a16:creationId xmlns:a16="http://schemas.microsoft.com/office/drawing/2014/main" id="{114E2E8E-47B3-4C06-AB30-AE9D8D2CA932}"/>
              </a:ext>
            </a:extLst>
          </p:cNvPr>
          <p:cNvPicPr>
            <a:picLocks noChangeAspect="1"/>
          </p:cNvPicPr>
          <p:nvPr/>
        </p:nvPicPr>
        <p:blipFill>
          <a:blip r:embed="rId3"/>
          <a:stretch>
            <a:fillRect/>
          </a:stretch>
        </p:blipFill>
        <p:spPr>
          <a:xfrm>
            <a:off x="1066800" y="3429000"/>
            <a:ext cx="7258050" cy="2781300"/>
          </a:xfrm>
          <a:prstGeom prst="rect">
            <a:avLst/>
          </a:prstGeom>
        </p:spPr>
      </p:pic>
    </p:spTree>
    <p:extLst>
      <p:ext uri="{BB962C8B-B14F-4D97-AF65-F5344CB8AC3E}">
        <p14:creationId xmlns:p14="http://schemas.microsoft.com/office/powerpoint/2010/main" val="298098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 Recurrent Neurons and Layers</a:t>
            </a:r>
            <a:endParaRPr lang="en-US" sz="3200" dirty="0">
              <a:solidFill>
                <a:srgbClr val="09064E"/>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22298"/>
                <a:ext cx="8798859" cy="6099177"/>
              </a:xfrm>
            </p:spPr>
            <p:txBody>
              <a:bodyPr>
                <a:normAutofit fontScale="92500" lnSpcReduction="10000"/>
              </a:bodyPr>
              <a:lstStyle/>
              <a:p>
                <a:pPr algn="just"/>
                <a:r>
                  <a:rPr lang="en-US" sz="2400" dirty="0"/>
                  <a:t>Each recurrent neuron has two sets of weights: one for the inputs </a:t>
                </a:r>
                <a:r>
                  <a:rPr lang="en-US" sz="2400" b="1" i="1" dirty="0"/>
                  <a:t>x</a:t>
                </a:r>
                <a:r>
                  <a:rPr lang="en-US" sz="2400" baseline="-25000" dirty="0"/>
                  <a:t>(t) </a:t>
                </a:r>
                <a:r>
                  <a:rPr lang="en-US" sz="2400" dirty="0"/>
                  <a:t>and the other for the outputs of the previous time step, </a:t>
                </a:r>
                <a:r>
                  <a:rPr lang="en-US" sz="2400" b="1" i="1" dirty="0"/>
                  <a:t>y</a:t>
                </a:r>
                <a:r>
                  <a:rPr lang="en-US" sz="2400" baseline="-25000" dirty="0"/>
                  <a:t>(t–1)</a:t>
                </a:r>
                <a:r>
                  <a:rPr lang="en-US" sz="2400" dirty="0"/>
                  <a:t>. </a:t>
                </a:r>
              </a:p>
              <a:p>
                <a:pPr algn="just"/>
                <a:r>
                  <a:rPr lang="en-US" sz="2400" dirty="0"/>
                  <a:t>Let us call these weight vectors </a:t>
                </a:r>
                <a:r>
                  <a:rPr lang="en-US" sz="2400" b="1" dirty="0"/>
                  <a:t>w</a:t>
                </a:r>
                <a:r>
                  <a:rPr lang="en-US" sz="2400" baseline="-25000" dirty="0"/>
                  <a:t>x</a:t>
                </a:r>
                <a:r>
                  <a:rPr lang="en-US" sz="2400" dirty="0"/>
                  <a:t> and </a:t>
                </a:r>
                <a:r>
                  <a:rPr lang="en-US" sz="2400" b="1" dirty="0"/>
                  <a:t>w</a:t>
                </a:r>
                <a:r>
                  <a:rPr lang="en-US" sz="2400" baseline="-25000" dirty="0"/>
                  <a:t>y</a:t>
                </a:r>
                <a:r>
                  <a:rPr lang="en-US" sz="2400" dirty="0"/>
                  <a:t>. </a:t>
                </a:r>
              </a:p>
              <a:p>
                <a:pPr algn="just"/>
                <a:r>
                  <a:rPr lang="en-US" sz="2400" dirty="0"/>
                  <a:t>If we consider the whole recurrent layer instead of just one recurrent neuron, we can place all the weight vectors in two weight matrices, </a:t>
                </a:r>
                <a:r>
                  <a:rPr lang="en-US" sz="2400" b="1" dirty="0"/>
                  <a:t>W</a:t>
                </a:r>
                <a:r>
                  <a:rPr lang="en-US" sz="2400" baseline="-25000" dirty="0"/>
                  <a:t>x</a:t>
                </a:r>
                <a:r>
                  <a:rPr lang="en-US" sz="2400" dirty="0"/>
                  <a:t> and </a:t>
                </a:r>
                <a:r>
                  <a:rPr lang="en-US" sz="2400" b="1" dirty="0"/>
                  <a:t>W</a:t>
                </a:r>
                <a:r>
                  <a:rPr lang="en-US" sz="2400" baseline="-25000" dirty="0"/>
                  <a:t>y</a:t>
                </a:r>
                <a:r>
                  <a:rPr lang="en-US" sz="2400" dirty="0"/>
                  <a:t>. </a:t>
                </a:r>
              </a:p>
              <a:p>
                <a:pPr algn="just"/>
                <a:r>
                  <a:rPr lang="en-US" sz="2400" dirty="0"/>
                  <a:t>The output vector of the whole recurrent layer can then be computed pretty much as you might expect, as shown in Equation 1 (</a:t>
                </a:r>
                <a:r>
                  <a:rPr lang="en-US" sz="2400" b="1" dirty="0"/>
                  <a:t>b</a:t>
                </a:r>
                <a:r>
                  <a:rPr lang="en-US" sz="2400" dirty="0"/>
                  <a:t> is the bias vector and </a:t>
                </a:r>
                <a:r>
                  <a:rPr lang="en-US" sz="2400" i="1" dirty="0"/>
                  <a:t>ϕ</a:t>
                </a:r>
                <a:r>
                  <a:rPr lang="en-US" sz="2400" dirty="0"/>
                  <a:t>(·) is the activation function (e.g., hyperbolic tangent (tanh) or a </a:t>
                </a:r>
                <a:r>
                  <a:rPr lang="en-US" sz="2400" dirty="0" err="1"/>
                  <a:t>ReLU</a:t>
                </a:r>
                <a:r>
                  <a:rPr lang="en-US" sz="2400" dirty="0"/>
                  <a:t>). </a:t>
                </a:r>
              </a:p>
              <a:p>
                <a:pPr algn="just"/>
                <a:r>
                  <a:rPr lang="en-US" sz="2400" dirty="0">
                    <a:solidFill>
                      <a:srgbClr val="262BF2"/>
                    </a:solidFill>
                  </a:rPr>
                  <a:t>Eq 1</a:t>
                </a:r>
                <a:r>
                  <a:rPr lang="en-US" sz="2400" dirty="0"/>
                  <a:t>: Output of a recurrent layer for a single instance – </a:t>
                </a:r>
              </a:p>
              <a:p>
                <a:pPr marL="457200" lvl="1" indent="0" algn="just">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𝐲</m:t>
                        </m:r>
                      </m:e>
                      <m:sub>
                        <m:d>
                          <m:dPr>
                            <m:ctrlPr>
                              <a:rPr lang="en-US" i="1" smtClean="0">
                                <a:latin typeface="Cambria Math" panose="02040503050406030204" pitchFamily="18" charset="0"/>
                              </a:rPr>
                            </m:ctrlPr>
                          </m:dPr>
                          <m:e>
                            <m:r>
                              <a:rPr lang="en-US" b="0" i="1" smtClean="0">
                                <a:latin typeface="Cambria Math" panose="02040503050406030204" pitchFamily="18" charset="0"/>
                              </a:rPr>
                              <m:t>𝑡</m:t>
                            </m:r>
                          </m:e>
                        </m:d>
                      </m:sub>
                    </m:sSub>
                  </m:oMath>
                </a14:m>
                <a:r>
                  <a:rPr lang="en-US" dirty="0"/>
                  <a:t>=</a:t>
                </a:r>
                <a14:m>
                  <m:oMath xmlns:m="http://schemas.openxmlformats.org/officeDocument/2006/math">
                    <m:r>
                      <a:rPr lang="en-US" i="1" dirty="0" smtClean="0">
                        <a:latin typeface="Cambria Math" panose="02040503050406030204" pitchFamily="18" charset="0"/>
                        <a:ea typeface="Cambria Math" panose="02040503050406030204" pitchFamily="18" charset="0"/>
                      </a:rPr>
                      <m:t>∅</m:t>
                    </m:r>
                    <m:d>
                      <m:dPr>
                        <m:ctrlPr>
                          <a:rPr lang="en-US" i="1" dirty="0" smtClean="0">
                            <a:latin typeface="Cambria Math" panose="02040503050406030204" pitchFamily="18" charset="0"/>
                            <a:ea typeface="Cambria Math" panose="02040503050406030204" pitchFamily="18" charset="0"/>
                          </a:rPr>
                        </m:ctrlPr>
                      </m:dPr>
                      <m:e>
                        <m:sSubSup>
                          <m:sSubSupPr>
                            <m:ctrlPr>
                              <a:rPr lang="en-US" i="1" dirty="0" smtClean="0">
                                <a:latin typeface="Cambria Math" panose="02040503050406030204" pitchFamily="18" charset="0"/>
                                <a:ea typeface="Cambria Math" panose="02040503050406030204" pitchFamily="18" charset="0"/>
                              </a:rPr>
                            </m:ctrlPr>
                          </m:sSubSupPr>
                          <m:e>
                            <m:r>
                              <a:rPr lang="en-US" b="1" i="0" dirty="0" smtClean="0">
                                <a:latin typeface="Cambria Math" panose="02040503050406030204" pitchFamily="18" charset="0"/>
                                <a:ea typeface="Cambria Math" panose="02040503050406030204" pitchFamily="18" charset="0"/>
                              </a:rPr>
                              <m:t>𝐖</m:t>
                            </m:r>
                          </m:e>
                          <m:sub>
                            <m:r>
                              <a:rPr lang="en-US" b="0" i="1" dirty="0" smtClean="0">
                                <a:latin typeface="Cambria Math" panose="02040503050406030204" pitchFamily="18" charset="0"/>
                                <a:ea typeface="Cambria Math" panose="02040503050406030204" pitchFamily="18" charset="0"/>
                              </a:rPr>
                              <m:t>𝑥</m:t>
                            </m:r>
                          </m:sub>
                          <m:sup>
                            <m:r>
                              <a:rPr lang="en-US" b="0" i="1" dirty="0" smtClean="0">
                                <a:latin typeface="Cambria Math" panose="02040503050406030204" pitchFamily="18" charset="0"/>
                                <a:ea typeface="Cambria Math" panose="02040503050406030204" pitchFamily="18" charset="0"/>
                              </a:rPr>
                              <m:t>𝑇</m:t>
                            </m:r>
                          </m:sup>
                        </m:sSubSup>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𝐱</m:t>
                            </m:r>
                          </m:e>
                          <m: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m:t>
                            </m:r>
                          </m:sub>
                        </m:sSub>
                        <m:r>
                          <a:rPr lang="en-US" b="0" i="1" dirty="0" smtClean="0">
                            <a:latin typeface="Cambria Math" panose="02040503050406030204" pitchFamily="18" charset="0"/>
                            <a:ea typeface="Cambria Math" panose="02040503050406030204" pitchFamily="18" charset="0"/>
                          </a:rPr>
                          <m:t>+</m:t>
                        </m:r>
                        <m:sSubSup>
                          <m:sSubSupPr>
                            <m:ctrlPr>
                              <a:rPr lang="en-US" i="1" dirty="0">
                                <a:latin typeface="Cambria Math" panose="02040503050406030204" pitchFamily="18" charset="0"/>
                                <a:ea typeface="Cambria Math" panose="02040503050406030204" pitchFamily="18" charset="0"/>
                              </a:rPr>
                            </m:ctrlPr>
                          </m:sSubSupPr>
                          <m:e>
                            <m:r>
                              <a:rPr lang="en-US" b="1" i="0" dirty="0">
                                <a:latin typeface="Cambria Math" panose="02040503050406030204" pitchFamily="18" charset="0"/>
                                <a:ea typeface="Cambria Math" panose="02040503050406030204" pitchFamily="18" charset="0"/>
                              </a:rPr>
                              <m:t>𝐖</m:t>
                            </m:r>
                          </m:e>
                          <m:sub>
                            <m:r>
                              <a:rPr lang="en-US" b="0" i="1" dirty="0" smtClean="0">
                                <a:latin typeface="Cambria Math" panose="02040503050406030204" pitchFamily="18" charset="0"/>
                                <a:ea typeface="Cambria Math" panose="02040503050406030204" pitchFamily="18" charset="0"/>
                              </a:rPr>
                              <m:t>𝑦</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𝐲</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b="0" i="1" dirty="0"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m:t>
                            </m:r>
                          </m:sub>
                        </m:sSub>
                        <m:r>
                          <a:rPr lang="en-US" b="0" i="1" dirty="0" smtClean="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𝐛</m:t>
                        </m:r>
                      </m:e>
                    </m:d>
                  </m:oMath>
                </a14:m>
                <a:endParaRPr lang="en-US" dirty="0"/>
              </a:p>
              <a:p>
                <a:pPr algn="just">
                  <a:buFont typeface="Wingdings" panose="05000000000000000000" pitchFamily="2" charset="2"/>
                  <a:buChar char="Ø"/>
                </a:pPr>
                <a:r>
                  <a:rPr lang="en-US" dirty="0"/>
                  <a:t>We can compute a recurrent layer’s output in one shot for a whole </a:t>
                </a:r>
                <a:r>
                  <a:rPr lang="en-US" dirty="0">
                    <a:solidFill>
                      <a:srgbClr val="262BF2"/>
                    </a:solidFill>
                  </a:rPr>
                  <a:t>mini-batch</a:t>
                </a:r>
                <a:r>
                  <a:rPr lang="en-US" dirty="0"/>
                  <a:t> by placing all the inputs at time step </a:t>
                </a:r>
                <a:r>
                  <a:rPr lang="en-US" i="1" dirty="0"/>
                  <a:t>t</a:t>
                </a:r>
                <a:r>
                  <a:rPr lang="en-US" dirty="0"/>
                  <a:t> in an input matrix </a:t>
                </a:r>
                <a:r>
                  <a:rPr lang="en-US" b="1" dirty="0"/>
                  <a:t>X</a:t>
                </a:r>
                <a:r>
                  <a:rPr lang="en-US" baseline="-25000" dirty="0"/>
                  <a:t>(t) </a:t>
                </a:r>
                <a:r>
                  <a:rPr lang="en-US" dirty="0"/>
                  <a:t>using Equation 2: 		</a:t>
                </a:r>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rPr>
                          <m:t>𝐘</m:t>
                        </m:r>
                      </m:e>
                      <m:sub>
                        <m:d>
                          <m:dPr>
                            <m:ctrlPr>
                              <a:rPr lang="en-US" i="1">
                                <a:latin typeface="Cambria Math" panose="02040503050406030204" pitchFamily="18" charset="0"/>
                              </a:rPr>
                            </m:ctrlPr>
                          </m:dPr>
                          <m:e>
                            <m:r>
                              <a:rPr lang="en-US" i="1">
                                <a:latin typeface="Cambria Math" panose="02040503050406030204" pitchFamily="18" charset="0"/>
                              </a:rPr>
                              <m:t>𝑡</m:t>
                            </m:r>
                          </m:e>
                        </m:d>
                      </m:sub>
                    </m:sSub>
                  </m:oMath>
                </a14:m>
                <a:r>
                  <a:rPr lang="en-US" dirty="0"/>
                  <a:t>=</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sSubSup>
                          <m:sSubSupPr>
                            <m:ctrlPr>
                              <a:rPr lang="en-US" i="1" dirty="0">
                                <a:latin typeface="Cambria Math" panose="02040503050406030204" pitchFamily="18" charset="0"/>
                                <a:ea typeface="Cambria Math" panose="02040503050406030204" pitchFamily="18" charset="0"/>
                              </a:rPr>
                            </m:ctrlPr>
                          </m:sSubSupPr>
                          <m:e>
                            <m:r>
                              <a:rPr lang="en-US" b="1" dirty="0">
                                <a:latin typeface="Cambria Math" panose="02040503050406030204" pitchFamily="18" charset="0"/>
                                <a:ea typeface="Cambria Math" panose="02040503050406030204" pitchFamily="18" charset="0"/>
                              </a:rPr>
                              <m:t>𝐖</m:t>
                            </m:r>
                          </m:e>
                          <m:sub>
                            <m:r>
                              <a:rPr lang="en-US" i="1" dirty="0">
                                <a:latin typeface="Cambria Math" panose="02040503050406030204" pitchFamily="18" charset="0"/>
                                <a:ea typeface="Cambria Math" panose="02040503050406030204" pitchFamily="18" charset="0"/>
                              </a:rPr>
                              <m:t>𝑥</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𝐗</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m:t>
                            </m:r>
                          </m:sub>
                        </m:sSub>
                        <m:r>
                          <a:rPr lang="en-US" i="1" dirty="0">
                            <a:latin typeface="Cambria Math" panose="02040503050406030204" pitchFamily="18" charset="0"/>
                            <a:ea typeface="Cambria Math" panose="02040503050406030204" pitchFamily="18" charset="0"/>
                          </a:rPr>
                          <m:t>+</m:t>
                        </m:r>
                        <m:sSubSup>
                          <m:sSubSupPr>
                            <m:ctrlPr>
                              <a:rPr lang="en-US" i="1" dirty="0">
                                <a:latin typeface="Cambria Math" panose="02040503050406030204" pitchFamily="18" charset="0"/>
                                <a:ea typeface="Cambria Math" panose="02040503050406030204" pitchFamily="18" charset="0"/>
                              </a:rPr>
                            </m:ctrlPr>
                          </m:sSubSupPr>
                          <m:e>
                            <m:r>
                              <a:rPr lang="en-US" b="1" dirty="0">
                                <a:latin typeface="Cambria Math" panose="02040503050406030204" pitchFamily="18" charset="0"/>
                                <a:ea typeface="Cambria Math" panose="02040503050406030204" pitchFamily="18" charset="0"/>
                              </a:rPr>
                              <m:t>𝐖</m:t>
                            </m:r>
                          </m:e>
                          <m:sub>
                            <m:r>
                              <a:rPr lang="en-US" i="1" dirty="0">
                                <a:latin typeface="Cambria Math" panose="02040503050406030204" pitchFamily="18" charset="0"/>
                                <a:ea typeface="Cambria Math" panose="02040503050406030204" pitchFamily="18" charset="0"/>
                              </a:rPr>
                              <m:t>𝑦</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𝐘</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b="1" dirty="0">
                            <a:latin typeface="Cambria Math" panose="02040503050406030204" pitchFamily="18" charset="0"/>
                            <a:ea typeface="Cambria Math" panose="02040503050406030204" pitchFamily="18" charset="0"/>
                          </a:rPr>
                          <m:t>𝐛</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22298"/>
                <a:ext cx="8798859" cy="6099177"/>
              </a:xfrm>
              <a:blipFill>
                <a:blip r:embed="rId3"/>
                <a:stretch>
                  <a:fillRect l="-277" t="-1199" r="-9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7</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p14="http://schemas.microsoft.com/office/powerpoint/2010/main">
        <mc:Choice Requires="p14">
          <p:contentPart p14:bwMode="auto" r:id="rId4">
            <p14:nvContentPartPr>
              <p14:cNvPr id="125" name="Ink 124">
                <a:extLst>
                  <a:ext uri="{FF2B5EF4-FFF2-40B4-BE49-F238E27FC236}">
                    <a16:creationId xmlns:a16="http://schemas.microsoft.com/office/drawing/2014/main" id="{8FC2F507-FDB9-4384-9C1A-48E25F3065C9}"/>
                  </a:ext>
                </a:extLst>
              </p14:cNvPr>
              <p14:cNvContentPartPr/>
              <p14:nvPr/>
            </p14:nvContentPartPr>
            <p14:xfrm>
              <a:off x="10429855" y="4030315"/>
              <a:ext cx="42480" cy="25200"/>
            </p14:xfrm>
          </p:contentPart>
        </mc:Choice>
        <mc:Fallback xmlns="">
          <p:pic>
            <p:nvPicPr>
              <p:cNvPr id="125" name="Ink 124">
                <a:extLst>
                  <a:ext uri="{FF2B5EF4-FFF2-40B4-BE49-F238E27FC236}">
                    <a16:creationId xmlns:a16="http://schemas.microsoft.com/office/drawing/2014/main" id="{8FC2F507-FDB9-4384-9C1A-48E25F3065C9}"/>
                  </a:ext>
                </a:extLst>
              </p:cNvPr>
              <p:cNvPicPr/>
              <p:nvPr/>
            </p:nvPicPr>
            <p:blipFill>
              <a:blip r:embed="rId138"/>
              <a:stretch>
                <a:fillRect/>
              </a:stretch>
            </p:blipFill>
            <p:spPr>
              <a:xfrm>
                <a:off x="10420855" y="4021315"/>
                <a:ext cx="60120" cy="42840"/>
              </a:xfrm>
              <a:prstGeom prst="rect">
                <a:avLst/>
              </a:prstGeom>
            </p:spPr>
          </p:pic>
        </mc:Fallback>
      </mc:AlternateContent>
    </p:spTree>
    <p:extLst>
      <p:ext uri="{BB962C8B-B14F-4D97-AF65-F5344CB8AC3E}">
        <p14:creationId xmlns:p14="http://schemas.microsoft.com/office/powerpoint/2010/main" val="202635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 Recurrent Neurons and Layers</a:t>
            </a:r>
            <a:endParaRPr lang="en-US" sz="3200" dirty="0">
              <a:solidFill>
                <a:srgbClr val="09064E"/>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22298"/>
                <a:ext cx="8798859" cy="6007101"/>
              </a:xfrm>
            </p:spPr>
            <p:txBody>
              <a:bodyPr>
                <a:normAutofit fontScale="77500" lnSpcReduction="20000"/>
              </a:bodyPr>
              <a:lstStyle/>
              <a:p>
                <a:pPr algn="just"/>
                <a:r>
                  <a:rPr lang="en-US" dirty="0"/>
                  <a:t>In Equation 2: 	</a:t>
                </a:r>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rPr>
                          <m:t>𝐘</m:t>
                        </m:r>
                      </m:e>
                      <m:sub>
                        <m:d>
                          <m:dPr>
                            <m:ctrlPr>
                              <a:rPr lang="en-US" i="1">
                                <a:latin typeface="Cambria Math" panose="02040503050406030204" pitchFamily="18" charset="0"/>
                              </a:rPr>
                            </m:ctrlPr>
                          </m:dPr>
                          <m:e>
                            <m:r>
                              <a:rPr lang="en-US" i="1">
                                <a:latin typeface="Cambria Math" panose="02040503050406030204" pitchFamily="18" charset="0"/>
                              </a:rPr>
                              <m:t>𝑡</m:t>
                            </m:r>
                          </m:e>
                        </m:d>
                      </m:sub>
                    </m:sSub>
                  </m:oMath>
                </a14:m>
                <a:r>
                  <a:rPr lang="en-US" dirty="0"/>
                  <a:t>=</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sSubSup>
                          <m:sSubSupPr>
                            <m:ctrlPr>
                              <a:rPr lang="en-US" i="1" dirty="0">
                                <a:latin typeface="Cambria Math" panose="02040503050406030204" pitchFamily="18" charset="0"/>
                                <a:ea typeface="Cambria Math" panose="02040503050406030204" pitchFamily="18" charset="0"/>
                              </a:rPr>
                            </m:ctrlPr>
                          </m:sSubSupPr>
                          <m:e>
                            <m:r>
                              <a:rPr lang="en-US" b="1" dirty="0">
                                <a:latin typeface="Cambria Math" panose="02040503050406030204" pitchFamily="18" charset="0"/>
                                <a:ea typeface="Cambria Math" panose="02040503050406030204" pitchFamily="18" charset="0"/>
                              </a:rPr>
                              <m:t>𝐖</m:t>
                            </m:r>
                          </m:e>
                          <m:sub>
                            <m:r>
                              <a:rPr lang="en-US" i="1" dirty="0">
                                <a:latin typeface="Cambria Math" panose="02040503050406030204" pitchFamily="18" charset="0"/>
                                <a:ea typeface="Cambria Math" panose="02040503050406030204" pitchFamily="18" charset="0"/>
                              </a:rPr>
                              <m:t>𝑥</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𝐗</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m:t>
                            </m:r>
                          </m:sub>
                        </m:sSub>
                        <m:r>
                          <a:rPr lang="en-US" i="1" dirty="0">
                            <a:latin typeface="Cambria Math" panose="02040503050406030204" pitchFamily="18" charset="0"/>
                            <a:ea typeface="Cambria Math" panose="02040503050406030204" pitchFamily="18" charset="0"/>
                          </a:rPr>
                          <m:t>+</m:t>
                        </m:r>
                        <m:sSubSup>
                          <m:sSubSupPr>
                            <m:ctrlPr>
                              <a:rPr lang="en-US" i="1" dirty="0">
                                <a:latin typeface="Cambria Math" panose="02040503050406030204" pitchFamily="18" charset="0"/>
                                <a:ea typeface="Cambria Math" panose="02040503050406030204" pitchFamily="18" charset="0"/>
                              </a:rPr>
                            </m:ctrlPr>
                          </m:sSubSupPr>
                          <m:e>
                            <m:r>
                              <a:rPr lang="en-US" b="1" dirty="0">
                                <a:latin typeface="Cambria Math" panose="02040503050406030204" pitchFamily="18" charset="0"/>
                                <a:ea typeface="Cambria Math" panose="02040503050406030204" pitchFamily="18" charset="0"/>
                              </a:rPr>
                              <m:t>𝐖</m:t>
                            </m:r>
                          </m:e>
                          <m:sub>
                            <m:r>
                              <a:rPr lang="en-US" i="1" dirty="0">
                                <a:latin typeface="Cambria Math" panose="02040503050406030204" pitchFamily="18" charset="0"/>
                                <a:ea typeface="Cambria Math" panose="02040503050406030204" pitchFamily="18" charset="0"/>
                              </a:rPr>
                              <m:t>𝑦</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𝐘</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b="1" dirty="0">
                            <a:latin typeface="Cambria Math" panose="02040503050406030204" pitchFamily="18" charset="0"/>
                            <a:ea typeface="Cambria Math" panose="02040503050406030204" pitchFamily="18" charset="0"/>
                          </a:rPr>
                          <m:t>𝐛</m:t>
                        </m:r>
                      </m:e>
                    </m:d>
                  </m:oMath>
                </a14:m>
                <a:r>
                  <a:rPr lang="en-US" dirty="0"/>
                  <a:t>,</a:t>
                </a:r>
              </a:p>
              <a:p>
                <a:pPr algn="just"/>
                <a:r>
                  <a:rPr lang="en-US" dirty="0"/>
                  <a:t>Or,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𝐘</m:t>
                        </m:r>
                      </m:e>
                      <m:sub>
                        <m:d>
                          <m:dPr>
                            <m:ctrlPr>
                              <a:rPr lang="en-US" i="1">
                                <a:latin typeface="Cambria Math" panose="02040503050406030204" pitchFamily="18" charset="0"/>
                              </a:rPr>
                            </m:ctrlPr>
                          </m:dPr>
                          <m:e>
                            <m:r>
                              <a:rPr lang="en-US" i="1">
                                <a:latin typeface="Cambria Math" panose="02040503050406030204" pitchFamily="18" charset="0"/>
                              </a:rPr>
                              <m:t>𝑡</m:t>
                            </m:r>
                          </m:e>
                        </m:d>
                      </m:sub>
                    </m:sSub>
                  </m:oMath>
                </a14:m>
                <a:r>
                  <a:rPr lang="en-US" dirty="0"/>
                  <a:t>=</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d>
                          <m:dPr>
                            <m:begChr m:val="["/>
                            <m:endChr m:val="]"/>
                            <m:ctrlPr>
                              <a:rPr lang="en-US"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b="1" dirty="0">
                                    <a:latin typeface="Cambria Math" panose="02040503050406030204" pitchFamily="18" charset="0"/>
                                    <a:ea typeface="Cambria Math" panose="02040503050406030204" pitchFamily="18" charset="0"/>
                                  </a:rPr>
                                  <m:t>𝐗</m:t>
                                </m:r>
                              </m:e>
                              <m:sub>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𝑡</m:t>
                                    </m:r>
                                  </m:e>
                                </m:d>
                              </m:sub>
                            </m:sSub>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dirty="0">
                                    <a:latin typeface="Cambria Math" panose="02040503050406030204" pitchFamily="18" charset="0"/>
                                    <a:ea typeface="Cambria Math" panose="02040503050406030204" pitchFamily="18" charset="0"/>
                                  </a:rPr>
                                  <m:t>𝐘</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−1)</m:t>
                                </m:r>
                              </m:sub>
                            </m:sSub>
                          </m:e>
                        </m:d>
                        <m:r>
                          <a:rPr lang="en-US" b="0" i="1" dirty="0" smtClean="0">
                            <a:latin typeface="Cambria Math" panose="02040503050406030204" pitchFamily="18" charset="0"/>
                            <a:ea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𝐖</m:t>
                        </m:r>
                        <m:r>
                          <a:rPr lang="en-US" i="1" dirty="0">
                            <a:latin typeface="Cambria Math" panose="02040503050406030204" pitchFamily="18" charset="0"/>
                            <a:ea typeface="Cambria Math" panose="02040503050406030204" pitchFamily="18" charset="0"/>
                          </a:rPr>
                          <m:t>+</m:t>
                        </m:r>
                        <m:r>
                          <a:rPr lang="en-US" b="1" dirty="0">
                            <a:latin typeface="Cambria Math" panose="02040503050406030204" pitchFamily="18" charset="0"/>
                            <a:ea typeface="Cambria Math" panose="02040503050406030204" pitchFamily="18" charset="0"/>
                          </a:rPr>
                          <m:t>𝐛</m:t>
                        </m:r>
                      </m:e>
                    </m:d>
                  </m:oMath>
                </a14:m>
                <a:r>
                  <a:rPr lang="en-US" dirty="0"/>
                  <a:t> with </a:t>
                </a:r>
                <a14:m>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𝐖</m:t>
                                  </m:r>
                                </m:e>
                                <m:sub>
                                  <m:r>
                                    <a:rPr lang="en-US" b="0" i="1" smtClean="0">
                                      <a:latin typeface="Cambria Math" panose="02040503050406030204" pitchFamily="18" charset="0"/>
                                    </a:rPr>
                                    <m:t>𝑥</m:t>
                                  </m:r>
                                </m:sub>
                              </m:sSub>
                            </m:e>
                          </m:mr>
                          <m:m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𝐖</m:t>
                                  </m:r>
                                </m:e>
                                <m:sub>
                                  <m:r>
                                    <a:rPr lang="en-US" b="0" i="1" smtClean="0">
                                      <a:latin typeface="Cambria Math" panose="02040503050406030204" pitchFamily="18" charset="0"/>
                                    </a:rPr>
                                    <m:t>𝑦</m:t>
                                  </m:r>
                                </m:sub>
                              </m:sSub>
                            </m:e>
                          </m:mr>
                        </m:m>
                      </m:e>
                    </m:d>
                  </m:oMath>
                </a14:m>
                <a:endParaRPr lang="en-US" dirty="0"/>
              </a:p>
              <a:p>
                <a:pPr algn="just"/>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b="1" dirty="0">
                            <a:latin typeface="Cambria Math" panose="02040503050406030204" pitchFamily="18" charset="0"/>
                            <a:ea typeface="Cambria Math" panose="02040503050406030204" pitchFamily="18" charset="0"/>
                          </a:rPr>
                          <m:t>𝐗</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m:t>
                        </m:r>
                      </m:sub>
                    </m:sSub>
                  </m:oMath>
                </a14:m>
                <a:r>
                  <a:rPr lang="en-US" dirty="0"/>
                  <a:t> is an </a:t>
                </a:r>
                <a:r>
                  <a:rPr lang="en-US" i="1" dirty="0"/>
                  <a:t>m</a:t>
                </a:r>
                <a:r>
                  <a:rPr lang="en-US" dirty="0"/>
                  <a:t> × </a:t>
                </a:r>
                <a:r>
                  <a:rPr lang="en-US" i="1" dirty="0"/>
                  <a:t>n</a:t>
                </a:r>
                <a:r>
                  <a:rPr lang="en-US" baseline="-25000" dirty="0"/>
                  <a:t>inputs</a:t>
                </a:r>
                <a:r>
                  <a:rPr lang="en-US" dirty="0"/>
                  <a:t> matrix containing the inputs for all instances (</a:t>
                </a:r>
                <a:r>
                  <a:rPr lang="en-US" sz="1800" i="1" dirty="0"/>
                  <a:t>m</a:t>
                </a:r>
                <a:r>
                  <a:rPr lang="en-US" sz="1800" dirty="0"/>
                  <a:t> is the number of instances in the mini-batch and </a:t>
                </a:r>
                <a:r>
                  <a:rPr lang="en-US" sz="1800" i="1" dirty="0"/>
                  <a:t>n</a:t>
                </a:r>
                <a:r>
                  <a:rPr lang="en-US" sz="1800" baseline="-25000" dirty="0"/>
                  <a:t>inputs</a:t>
                </a:r>
                <a:r>
                  <a:rPr lang="en-US" sz="1800" dirty="0"/>
                  <a:t> is the number of input features</a:t>
                </a:r>
                <a:r>
                  <a:rPr lang="en-US" dirty="0"/>
                  <a:t>).</a:t>
                </a:r>
              </a:p>
              <a:p>
                <a:pPr algn="just"/>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𝐘</m:t>
                        </m:r>
                      </m:e>
                      <m:sub>
                        <m:d>
                          <m:dPr>
                            <m:ctrlPr>
                              <a:rPr lang="en-US" i="1">
                                <a:latin typeface="Cambria Math" panose="02040503050406030204" pitchFamily="18" charset="0"/>
                              </a:rPr>
                            </m:ctrlPr>
                          </m:dPr>
                          <m:e>
                            <m:r>
                              <a:rPr lang="en-US" i="1">
                                <a:latin typeface="Cambria Math" panose="02040503050406030204" pitchFamily="18" charset="0"/>
                              </a:rPr>
                              <m:t>𝑡</m:t>
                            </m:r>
                          </m:e>
                        </m:d>
                      </m:sub>
                    </m:sSub>
                  </m:oMath>
                </a14:m>
                <a:r>
                  <a:rPr lang="en-US" dirty="0"/>
                  <a:t> is an </a:t>
                </a:r>
                <a:r>
                  <a:rPr lang="en-US" i="1" dirty="0"/>
                  <a:t>m</a:t>
                </a:r>
                <a:r>
                  <a:rPr lang="en-US" dirty="0"/>
                  <a:t> × </a:t>
                </a:r>
                <a:r>
                  <a:rPr lang="en-US" i="1" dirty="0"/>
                  <a:t>n</a:t>
                </a:r>
                <a:r>
                  <a:rPr lang="en-US" baseline="-25000" dirty="0"/>
                  <a:t>neurons</a:t>
                </a:r>
                <a:r>
                  <a:rPr lang="en-US" dirty="0"/>
                  <a:t> matrix containing the layer’s outputs at time step </a:t>
                </a:r>
                <a:r>
                  <a:rPr lang="en-US" i="1" dirty="0"/>
                  <a:t>t</a:t>
                </a:r>
                <a:r>
                  <a:rPr lang="en-US" dirty="0"/>
                  <a:t> for each instance in the mini-batch (</a:t>
                </a:r>
                <a:r>
                  <a:rPr lang="en-US" i="1" dirty="0"/>
                  <a:t>n</a:t>
                </a:r>
                <a:r>
                  <a:rPr lang="en-US" baseline="-25000" dirty="0"/>
                  <a:t>neurons</a:t>
                </a:r>
                <a:r>
                  <a:rPr lang="en-US" dirty="0"/>
                  <a:t> is the number of neurons).</a:t>
                </a:r>
              </a:p>
              <a:p>
                <a:pPr algn="just"/>
                <a:r>
                  <a:rPr lang="en-US" b="1" dirty="0"/>
                  <a:t>W</a:t>
                </a:r>
                <a:r>
                  <a:rPr lang="en-US" i="1" baseline="-25000" dirty="0"/>
                  <a:t>x </a:t>
                </a:r>
                <a:r>
                  <a:rPr lang="en-US" dirty="0"/>
                  <a:t>is an </a:t>
                </a:r>
                <a:r>
                  <a:rPr lang="en-US" i="1" dirty="0"/>
                  <a:t>n</a:t>
                </a:r>
                <a:r>
                  <a:rPr lang="en-US" baseline="-25000" dirty="0"/>
                  <a:t>inputs</a:t>
                </a:r>
                <a:r>
                  <a:rPr lang="en-US" dirty="0"/>
                  <a:t> × </a:t>
                </a:r>
                <a:r>
                  <a:rPr lang="en-US" i="1" dirty="0"/>
                  <a:t>n</a:t>
                </a:r>
                <a:r>
                  <a:rPr lang="en-US" baseline="-25000" dirty="0"/>
                  <a:t>neurons</a:t>
                </a:r>
                <a:r>
                  <a:rPr lang="en-US" dirty="0"/>
                  <a:t> matrix containing the connection weights for the inputs of the current time step.</a:t>
                </a:r>
              </a:p>
              <a:p>
                <a:pPr algn="just"/>
                <a:r>
                  <a:rPr lang="en-US" b="1" dirty="0"/>
                  <a:t>W</a:t>
                </a:r>
                <a:r>
                  <a:rPr lang="en-US" i="1" baseline="-25000" dirty="0"/>
                  <a:t>y </a:t>
                </a:r>
                <a:r>
                  <a:rPr lang="en-US" dirty="0"/>
                  <a:t>is an </a:t>
                </a:r>
                <a:r>
                  <a:rPr lang="en-US" i="1" dirty="0"/>
                  <a:t>n</a:t>
                </a:r>
                <a:r>
                  <a:rPr lang="en-US" baseline="-25000" dirty="0"/>
                  <a:t>neurons</a:t>
                </a:r>
                <a:r>
                  <a:rPr lang="en-US" dirty="0"/>
                  <a:t> × </a:t>
                </a:r>
                <a:r>
                  <a:rPr lang="en-US" i="1" dirty="0"/>
                  <a:t>n</a:t>
                </a:r>
                <a:r>
                  <a:rPr lang="en-US" baseline="-25000" dirty="0"/>
                  <a:t>neurons</a:t>
                </a:r>
                <a:r>
                  <a:rPr lang="en-US" dirty="0"/>
                  <a:t> matrix containing the connection weights for the outputs of the previous time step.</a:t>
                </a:r>
              </a:p>
              <a:p>
                <a:pPr algn="just"/>
                <a14:m>
                  <m:oMath xmlns:m="http://schemas.openxmlformats.org/officeDocument/2006/math">
                    <m:r>
                      <a:rPr lang="en-US" b="1" dirty="0">
                        <a:latin typeface="Cambria Math" panose="02040503050406030204" pitchFamily="18" charset="0"/>
                        <a:ea typeface="Cambria Math" panose="02040503050406030204" pitchFamily="18" charset="0"/>
                      </a:rPr>
                      <m:t>𝐛</m:t>
                    </m:r>
                  </m:oMath>
                </a14:m>
                <a:r>
                  <a:rPr lang="en-US" dirty="0"/>
                  <a:t> is a vector of size </a:t>
                </a:r>
                <a:r>
                  <a:rPr lang="en-US" i="1" dirty="0"/>
                  <a:t>n</a:t>
                </a:r>
                <a:r>
                  <a:rPr lang="en-US" baseline="-25000" dirty="0"/>
                  <a:t>neurons</a:t>
                </a:r>
                <a:r>
                  <a:rPr lang="en-US" dirty="0"/>
                  <a:t> containing each neuron’s bias term.</a:t>
                </a:r>
              </a:p>
              <a:p>
                <a:pPr algn="just"/>
                <a:r>
                  <a:rPr lang="en-US" dirty="0"/>
                  <a:t>The weight matrices </a:t>
                </a:r>
                <a:r>
                  <a:rPr lang="en-US" b="1" dirty="0"/>
                  <a:t>W</a:t>
                </a:r>
                <a:r>
                  <a:rPr lang="en-US" i="1" baseline="-25000" dirty="0"/>
                  <a:t>x</a:t>
                </a:r>
                <a:r>
                  <a:rPr lang="en-US" dirty="0"/>
                  <a:t> and </a:t>
                </a:r>
                <a:r>
                  <a:rPr lang="en-US" b="1" dirty="0"/>
                  <a:t>W</a:t>
                </a:r>
                <a:r>
                  <a:rPr lang="en-US" baseline="-25000" dirty="0"/>
                  <a:t>y </a:t>
                </a:r>
                <a:r>
                  <a:rPr lang="en-US" dirty="0"/>
                  <a:t>are often concatenated vertically into a single weight matrix </a:t>
                </a:r>
                <a:r>
                  <a:rPr lang="en-US" b="1" dirty="0"/>
                  <a:t>W</a:t>
                </a:r>
                <a:r>
                  <a:rPr lang="en-US" dirty="0"/>
                  <a:t> of shape (</a:t>
                </a:r>
                <a:r>
                  <a:rPr lang="en-US" i="1" dirty="0"/>
                  <a:t>n</a:t>
                </a:r>
                <a:r>
                  <a:rPr lang="en-US" baseline="-25000" dirty="0"/>
                  <a:t>inputs</a:t>
                </a:r>
                <a:r>
                  <a:rPr lang="en-US" dirty="0"/>
                  <a:t> + </a:t>
                </a:r>
                <a:r>
                  <a:rPr lang="en-US" i="1" dirty="0"/>
                  <a:t>n</a:t>
                </a:r>
                <a:r>
                  <a:rPr lang="en-US" baseline="-25000" dirty="0"/>
                  <a:t>neurons</a:t>
                </a:r>
                <a:r>
                  <a:rPr lang="en-US" dirty="0"/>
                  <a:t>) × </a:t>
                </a:r>
                <a:r>
                  <a:rPr lang="en-US" i="1" dirty="0"/>
                  <a:t>n</a:t>
                </a:r>
                <a:r>
                  <a:rPr lang="en-US" baseline="-25000" dirty="0"/>
                  <a:t>neurons</a:t>
                </a:r>
                <a:r>
                  <a:rPr lang="en-US" dirty="0"/>
                  <a:t> (see the </a:t>
                </a:r>
                <a:r>
                  <a:rPr lang="en-US" dirty="0">
                    <a:solidFill>
                      <a:srgbClr val="262BF2"/>
                    </a:solidFill>
                  </a:rPr>
                  <a:t>second line </a:t>
                </a:r>
                <a:r>
                  <a:rPr lang="en-US" dirty="0"/>
                  <a:t>of Equation 2).</a:t>
                </a:r>
              </a:p>
              <a:p>
                <a:pPr algn="just"/>
                <a:r>
                  <a:rPr lang="en-US" dirty="0"/>
                  <a:t>The notation [</a:t>
                </a:r>
                <a:r>
                  <a:rPr lang="en-US" b="1" dirty="0"/>
                  <a:t>X</a:t>
                </a:r>
                <a:r>
                  <a:rPr lang="en-US" baseline="-25000" dirty="0"/>
                  <a:t>(t)</a:t>
                </a:r>
                <a:r>
                  <a:rPr lang="en-US" dirty="0"/>
                  <a:t> </a:t>
                </a:r>
                <a:r>
                  <a:rPr lang="en-US" b="1" dirty="0"/>
                  <a:t>Y</a:t>
                </a:r>
                <a:r>
                  <a:rPr lang="en-US" baseline="-25000" dirty="0"/>
                  <a:t>(t–1)</a:t>
                </a:r>
                <a:r>
                  <a:rPr lang="en-US" dirty="0"/>
                  <a:t>] represents the horizontal concatenation of the matrices </a:t>
                </a:r>
                <a:r>
                  <a:rPr lang="en-US" b="1" dirty="0"/>
                  <a:t>X</a:t>
                </a:r>
                <a:r>
                  <a:rPr lang="en-US" baseline="-25000" dirty="0"/>
                  <a:t>(t)</a:t>
                </a:r>
                <a:r>
                  <a:rPr lang="en-US" dirty="0"/>
                  <a:t> and </a:t>
                </a:r>
                <a:r>
                  <a:rPr lang="en-US" b="1" dirty="0"/>
                  <a:t>Y</a:t>
                </a:r>
                <a:r>
                  <a:rPr lang="en-US" baseline="-25000" dirty="0"/>
                  <a:t>(t–1)</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22298"/>
                <a:ext cx="8798859" cy="6007101"/>
              </a:xfrm>
              <a:blipFill>
                <a:blip r:embed="rId3"/>
                <a:stretch>
                  <a:fillRect t="-812" r="-4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8</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8620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0" y="44453"/>
            <a:ext cx="8648438" cy="533395"/>
          </a:xfrm>
        </p:spPr>
        <p:txBody>
          <a:bodyPr/>
          <a:lstStyle/>
          <a:p>
            <a:r>
              <a:rPr lang="en-US" sz="3200" b="1" dirty="0">
                <a:solidFill>
                  <a:srgbClr val="09064E"/>
                </a:solidFill>
              </a:rPr>
              <a:t>… Recurrent Neurons and Layers</a:t>
            </a:r>
            <a:endParaRPr lang="en-US" sz="3200" dirty="0">
              <a:solidFill>
                <a:srgbClr val="09064E"/>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622298"/>
                <a:ext cx="8798859" cy="6007101"/>
              </a:xfrm>
            </p:spPr>
            <p:txBody>
              <a:bodyPr>
                <a:normAutofit/>
              </a:bodyPr>
              <a:lstStyle/>
              <a:p>
                <a:pPr algn="just"/>
                <a:r>
                  <a:rPr lang="en-US" dirty="0"/>
                  <a:t>In Equation 2: 	</a:t>
                </a:r>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rPr>
                          <m:t>𝐘</m:t>
                        </m:r>
                      </m:e>
                      <m:sub>
                        <m:d>
                          <m:dPr>
                            <m:ctrlPr>
                              <a:rPr lang="en-US" i="1">
                                <a:latin typeface="Cambria Math" panose="02040503050406030204" pitchFamily="18" charset="0"/>
                              </a:rPr>
                            </m:ctrlPr>
                          </m:dPr>
                          <m:e>
                            <m:r>
                              <a:rPr lang="en-US" i="1">
                                <a:latin typeface="Cambria Math" panose="02040503050406030204" pitchFamily="18" charset="0"/>
                              </a:rPr>
                              <m:t>𝑡</m:t>
                            </m:r>
                          </m:e>
                        </m:d>
                      </m:sub>
                    </m:sSub>
                  </m:oMath>
                </a14:m>
                <a:r>
                  <a:rPr lang="en-US" dirty="0"/>
                  <a:t>=</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sSubSup>
                          <m:sSubSupPr>
                            <m:ctrlPr>
                              <a:rPr lang="en-US" i="1" dirty="0">
                                <a:latin typeface="Cambria Math" panose="02040503050406030204" pitchFamily="18" charset="0"/>
                                <a:ea typeface="Cambria Math" panose="02040503050406030204" pitchFamily="18" charset="0"/>
                              </a:rPr>
                            </m:ctrlPr>
                          </m:sSubSupPr>
                          <m:e>
                            <m:r>
                              <a:rPr lang="en-US" b="1" dirty="0">
                                <a:latin typeface="Cambria Math" panose="02040503050406030204" pitchFamily="18" charset="0"/>
                                <a:ea typeface="Cambria Math" panose="02040503050406030204" pitchFamily="18" charset="0"/>
                              </a:rPr>
                              <m:t>𝐖</m:t>
                            </m:r>
                          </m:e>
                          <m:sub>
                            <m:r>
                              <a:rPr lang="en-US" i="1" dirty="0">
                                <a:latin typeface="Cambria Math" panose="02040503050406030204" pitchFamily="18" charset="0"/>
                                <a:ea typeface="Cambria Math" panose="02040503050406030204" pitchFamily="18" charset="0"/>
                              </a:rPr>
                              <m:t>𝑥</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𝐗</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m:t>
                            </m:r>
                          </m:sub>
                        </m:sSub>
                        <m:r>
                          <a:rPr lang="en-US" i="1" dirty="0">
                            <a:latin typeface="Cambria Math" panose="02040503050406030204" pitchFamily="18" charset="0"/>
                            <a:ea typeface="Cambria Math" panose="02040503050406030204" pitchFamily="18" charset="0"/>
                          </a:rPr>
                          <m:t>+</m:t>
                        </m:r>
                        <m:sSubSup>
                          <m:sSubSupPr>
                            <m:ctrlPr>
                              <a:rPr lang="en-US" i="1" dirty="0">
                                <a:latin typeface="Cambria Math" panose="02040503050406030204" pitchFamily="18" charset="0"/>
                                <a:ea typeface="Cambria Math" panose="02040503050406030204" pitchFamily="18" charset="0"/>
                              </a:rPr>
                            </m:ctrlPr>
                          </m:sSubSupPr>
                          <m:e>
                            <m:r>
                              <a:rPr lang="en-US" b="1" dirty="0">
                                <a:latin typeface="Cambria Math" panose="02040503050406030204" pitchFamily="18" charset="0"/>
                                <a:ea typeface="Cambria Math" panose="02040503050406030204" pitchFamily="18" charset="0"/>
                              </a:rPr>
                              <m:t>𝐖</m:t>
                            </m:r>
                          </m:e>
                          <m:sub>
                            <m:r>
                              <a:rPr lang="en-US" i="1" dirty="0">
                                <a:latin typeface="Cambria Math" panose="02040503050406030204" pitchFamily="18" charset="0"/>
                                <a:ea typeface="Cambria Math" panose="02040503050406030204" pitchFamily="18" charset="0"/>
                              </a:rPr>
                              <m:t>𝑦</m:t>
                            </m:r>
                          </m:sub>
                          <m:sup>
                            <m:r>
                              <a:rPr lang="en-US" i="1" dirty="0">
                                <a:latin typeface="Cambria Math" panose="02040503050406030204" pitchFamily="18" charset="0"/>
                                <a:ea typeface="Cambria Math" panose="02040503050406030204" pitchFamily="18" charset="0"/>
                              </a:rPr>
                              <m:t>𝑇</m:t>
                            </m:r>
                          </m:sup>
                        </m:sSubSup>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i="0" dirty="0" smtClean="0">
                                <a:latin typeface="Cambria Math" panose="02040503050406030204" pitchFamily="18" charset="0"/>
                                <a:ea typeface="Cambria Math" panose="02040503050406030204" pitchFamily="18" charset="0"/>
                              </a:rPr>
                              <m:t>𝐘</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b="1" dirty="0">
                            <a:latin typeface="Cambria Math" panose="02040503050406030204" pitchFamily="18" charset="0"/>
                            <a:ea typeface="Cambria Math" panose="02040503050406030204" pitchFamily="18" charset="0"/>
                          </a:rPr>
                          <m:t>𝐛</m:t>
                        </m:r>
                      </m:e>
                    </m:d>
                  </m:oMath>
                </a14:m>
                <a:r>
                  <a:rPr lang="en-US" dirty="0"/>
                  <a:t>,</a:t>
                </a:r>
              </a:p>
              <a:p>
                <a:pPr algn="just"/>
                <a:r>
                  <a:rPr lang="en-US" dirty="0"/>
                  <a:t>Or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𝐘</m:t>
                        </m:r>
                      </m:e>
                      <m:sub>
                        <m:d>
                          <m:dPr>
                            <m:ctrlPr>
                              <a:rPr lang="en-US" i="1">
                                <a:latin typeface="Cambria Math" panose="02040503050406030204" pitchFamily="18" charset="0"/>
                              </a:rPr>
                            </m:ctrlPr>
                          </m:dPr>
                          <m:e>
                            <m:r>
                              <a:rPr lang="en-US" i="1">
                                <a:latin typeface="Cambria Math" panose="02040503050406030204" pitchFamily="18" charset="0"/>
                              </a:rPr>
                              <m:t>𝑡</m:t>
                            </m:r>
                          </m:e>
                        </m:d>
                      </m:sub>
                    </m:sSub>
                  </m:oMath>
                </a14:m>
                <a:r>
                  <a:rPr lang="en-US" dirty="0"/>
                  <a:t>=</a:t>
                </a:r>
                <a14:m>
                  <m:oMath xmlns:m="http://schemas.openxmlformats.org/officeDocument/2006/math">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d>
                          <m:dPr>
                            <m:begChr m:val="["/>
                            <m:endChr m:val="]"/>
                            <m:ctrlPr>
                              <a:rPr lang="en-US" i="1" dirty="0" smtClean="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b="1" dirty="0">
                                    <a:latin typeface="Cambria Math" panose="02040503050406030204" pitchFamily="18" charset="0"/>
                                    <a:ea typeface="Cambria Math" panose="02040503050406030204" pitchFamily="18" charset="0"/>
                                  </a:rPr>
                                  <m:t>𝐗</m:t>
                                </m:r>
                              </m:e>
                              <m:sub>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𝑡</m:t>
                                    </m:r>
                                  </m:e>
                                </m:d>
                              </m:sub>
                            </m:sSub>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b="1" dirty="0">
                                    <a:latin typeface="Cambria Math" panose="02040503050406030204" pitchFamily="18" charset="0"/>
                                    <a:ea typeface="Cambria Math" panose="02040503050406030204" pitchFamily="18" charset="0"/>
                                  </a:rPr>
                                  <m:t>𝐘</m:t>
                                </m:r>
                              </m:e>
                              <m: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−1)</m:t>
                                </m:r>
                              </m:sub>
                            </m:sSub>
                          </m:e>
                        </m:d>
                        <m:r>
                          <a:rPr lang="en-US" b="0" i="1" dirty="0" smtClean="0">
                            <a:latin typeface="Cambria Math" panose="02040503050406030204" pitchFamily="18" charset="0"/>
                            <a:ea typeface="Cambria Math" panose="02040503050406030204" pitchFamily="18" charset="0"/>
                          </a:rPr>
                          <m:t> </m:t>
                        </m:r>
                        <m:r>
                          <a:rPr lang="en-US" b="1" i="0" dirty="0" smtClean="0">
                            <a:latin typeface="Cambria Math" panose="02040503050406030204" pitchFamily="18" charset="0"/>
                            <a:ea typeface="Cambria Math" panose="02040503050406030204" pitchFamily="18" charset="0"/>
                          </a:rPr>
                          <m:t>𝐖</m:t>
                        </m:r>
                        <m:r>
                          <a:rPr lang="en-US" i="1" dirty="0">
                            <a:latin typeface="Cambria Math" panose="02040503050406030204" pitchFamily="18" charset="0"/>
                            <a:ea typeface="Cambria Math" panose="02040503050406030204" pitchFamily="18" charset="0"/>
                          </a:rPr>
                          <m:t>+</m:t>
                        </m:r>
                        <m:r>
                          <a:rPr lang="en-US" b="1" dirty="0">
                            <a:latin typeface="Cambria Math" panose="02040503050406030204" pitchFamily="18" charset="0"/>
                            <a:ea typeface="Cambria Math" panose="02040503050406030204" pitchFamily="18" charset="0"/>
                          </a:rPr>
                          <m:t>𝐛</m:t>
                        </m:r>
                      </m:e>
                    </m:d>
                  </m:oMath>
                </a14:m>
                <a:r>
                  <a:rPr lang="en-US" dirty="0"/>
                  <a:t> with </a:t>
                </a:r>
                <a14:m>
                  <m:oMath xmlns:m="http://schemas.openxmlformats.org/officeDocument/2006/math">
                    <m:r>
                      <a:rPr lang="en-US" b="1" i="0" smtClean="0">
                        <a:latin typeface="Cambria Math" panose="02040503050406030204" pitchFamily="18" charset="0"/>
                      </a:rPr>
                      <m:t>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𝐖</m:t>
                                  </m:r>
                                </m:e>
                                <m:sub>
                                  <m:r>
                                    <a:rPr lang="en-US" b="0" i="1" smtClean="0">
                                      <a:latin typeface="Cambria Math" panose="02040503050406030204" pitchFamily="18" charset="0"/>
                                    </a:rPr>
                                    <m:t>𝑥</m:t>
                                  </m:r>
                                </m:sub>
                              </m:sSub>
                            </m:e>
                          </m:mr>
                          <m:mr>
                            <m:e>
                              <m:sSub>
                                <m:sSubPr>
                                  <m:ctrlPr>
                                    <a:rPr lang="en-US" b="0" i="1" smtClean="0">
                                      <a:latin typeface="Cambria Math" panose="02040503050406030204" pitchFamily="18" charset="0"/>
                                    </a:rPr>
                                  </m:ctrlPr>
                                </m:sSubPr>
                                <m:e>
                                  <m:r>
                                    <a:rPr lang="en-US" b="1" i="0" smtClean="0">
                                      <a:latin typeface="Cambria Math" panose="02040503050406030204" pitchFamily="18" charset="0"/>
                                    </a:rPr>
                                    <m:t>𝐖</m:t>
                                  </m:r>
                                </m:e>
                                <m:sub>
                                  <m:r>
                                    <a:rPr lang="en-US" b="0" i="1" smtClean="0">
                                      <a:latin typeface="Cambria Math" panose="02040503050406030204" pitchFamily="18" charset="0"/>
                                    </a:rPr>
                                    <m:t>𝑦</m:t>
                                  </m:r>
                                </m:sub>
                              </m:sSub>
                            </m:e>
                          </m:mr>
                        </m:m>
                      </m:e>
                    </m:d>
                  </m:oMath>
                </a14:m>
                <a:endParaRPr lang="en-US" b="0" dirty="0"/>
              </a:p>
              <a:p>
                <a:pPr algn="just"/>
                <a:r>
                  <a:rPr lang="en-US" dirty="0"/>
                  <a:t>Notice that </a:t>
                </a:r>
                <a:r>
                  <a:rPr lang="en-US" b="1" dirty="0"/>
                  <a:t>Y</a:t>
                </a:r>
                <a:r>
                  <a:rPr lang="en-US" baseline="-25000" dirty="0"/>
                  <a:t>(t)</a:t>
                </a:r>
                <a:r>
                  <a:rPr lang="en-US" dirty="0"/>
                  <a:t> is a function of </a:t>
                </a:r>
                <a:r>
                  <a:rPr lang="en-US" b="1" dirty="0"/>
                  <a:t>X</a:t>
                </a:r>
                <a:r>
                  <a:rPr lang="en-US" baseline="-25000" dirty="0"/>
                  <a:t>(t)</a:t>
                </a:r>
                <a:r>
                  <a:rPr lang="en-US" dirty="0"/>
                  <a:t> and </a:t>
                </a:r>
                <a:r>
                  <a:rPr lang="en-US" b="1" dirty="0"/>
                  <a:t>Y</a:t>
                </a:r>
                <a:r>
                  <a:rPr lang="en-US" baseline="-25000" dirty="0"/>
                  <a:t>(t–1)</a:t>
                </a:r>
                <a:r>
                  <a:rPr lang="en-US" dirty="0"/>
                  <a:t>, which is a function of </a:t>
                </a:r>
                <a:r>
                  <a:rPr lang="en-US" b="1" dirty="0"/>
                  <a:t>X</a:t>
                </a:r>
                <a:r>
                  <a:rPr lang="en-US" baseline="-25000" dirty="0"/>
                  <a:t>(t–1)</a:t>
                </a:r>
                <a:r>
                  <a:rPr lang="en-US" dirty="0"/>
                  <a:t> and </a:t>
                </a:r>
                <a:r>
                  <a:rPr lang="en-US" b="1" dirty="0"/>
                  <a:t>Y</a:t>
                </a:r>
                <a:r>
                  <a:rPr lang="en-US" baseline="-25000" dirty="0"/>
                  <a:t>(t–2)</a:t>
                </a:r>
                <a:r>
                  <a:rPr lang="en-US" dirty="0"/>
                  <a:t>, which is a function of </a:t>
                </a:r>
                <a:r>
                  <a:rPr lang="en-US" b="1" dirty="0"/>
                  <a:t>X</a:t>
                </a:r>
                <a:r>
                  <a:rPr lang="en-US" baseline="-25000" dirty="0"/>
                  <a:t>(t–2)</a:t>
                </a:r>
                <a:r>
                  <a:rPr lang="en-US" dirty="0"/>
                  <a:t> and </a:t>
                </a:r>
                <a:r>
                  <a:rPr lang="en-US" b="1" dirty="0"/>
                  <a:t>Y</a:t>
                </a:r>
                <a:r>
                  <a:rPr lang="en-US" baseline="-25000" dirty="0"/>
                  <a:t>(t–3)</a:t>
                </a:r>
                <a:r>
                  <a:rPr lang="en-US" dirty="0"/>
                  <a:t>, and so on. </a:t>
                </a:r>
              </a:p>
              <a:p>
                <a:pPr algn="just"/>
                <a:r>
                  <a:rPr lang="en-US" dirty="0"/>
                  <a:t>This makes </a:t>
                </a:r>
                <a:r>
                  <a:rPr lang="en-US" b="1" dirty="0"/>
                  <a:t>Y</a:t>
                </a:r>
                <a:r>
                  <a:rPr lang="en-US" baseline="-25000" dirty="0"/>
                  <a:t>(t)</a:t>
                </a:r>
                <a:r>
                  <a:rPr lang="en-US" dirty="0"/>
                  <a:t> a function of all the inputs since time </a:t>
                </a:r>
                <a:r>
                  <a:rPr lang="en-US" b="1" i="1" dirty="0"/>
                  <a:t>t</a:t>
                </a:r>
                <a:r>
                  <a:rPr lang="en-US" i="1" dirty="0"/>
                  <a:t> </a:t>
                </a:r>
                <a:r>
                  <a:rPr lang="en-US" dirty="0"/>
                  <a:t>= 0 (that is, </a:t>
                </a:r>
                <a:r>
                  <a:rPr lang="en-US" b="1" dirty="0"/>
                  <a:t>X</a:t>
                </a:r>
                <a:r>
                  <a:rPr lang="en-US" baseline="-25000" dirty="0"/>
                  <a:t>(0)</a:t>
                </a:r>
                <a:r>
                  <a:rPr lang="en-US" dirty="0"/>
                  <a:t>, </a:t>
                </a:r>
                <a:r>
                  <a:rPr lang="en-US" b="1" dirty="0"/>
                  <a:t>X</a:t>
                </a:r>
                <a:r>
                  <a:rPr lang="en-US" baseline="-25000" dirty="0"/>
                  <a:t>(1)</a:t>
                </a:r>
                <a:r>
                  <a:rPr lang="en-US" dirty="0"/>
                  <a:t>, …, </a:t>
                </a:r>
                <a:r>
                  <a:rPr lang="en-US" b="1" dirty="0"/>
                  <a:t>X</a:t>
                </a:r>
                <a:r>
                  <a:rPr lang="en-US" baseline="-25000" dirty="0"/>
                  <a:t>(t)</a:t>
                </a:r>
                <a:r>
                  <a:rPr lang="en-US" dirty="0"/>
                  <a:t>). </a:t>
                </a:r>
              </a:p>
              <a:p>
                <a:pPr algn="just"/>
                <a:r>
                  <a:rPr lang="en-US" dirty="0"/>
                  <a:t>At the first-time step, </a:t>
                </a:r>
                <a:r>
                  <a:rPr lang="en-US" b="1" i="1" dirty="0"/>
                  <a:t>t</a:t>
                </a:r>
                <a:r>
                  <a:rPr lang="en-US" dirty="0"/>
                  <a:t> = 0, there are no previous outputs, so they are typically assumed to be all zeros.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622298"/>
                <a:ext cx="8798859" cy="6007101"/>
              </a:xfrm>
              <a:blipFill>
                <a:blip r:embed="rId3"/>
                <a:stretch>
                  <a:fillRect l="-277" t="-406" r="-9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229599" y="6340475"/>
            <a:ext cx="783077" cy="365125"/>
          </a:xfrm>
        </p:spPr>
        <p:txBody>
          <a:bodyPr/>
          <a:lstStyle/>
          <a:p>
            <a:fld id="{38E06347-BC0D-4F40-B989-B890AD03D868}" type="slidenum">
              <a:rPr lang="en-US" smtClean="0"/>
              <a:pPr/>
              <a:t>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8856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80079</TotalTime>
  <Words>5899</Words>
  <Application>Microsoft Office PowerPoint</Application>
  <PresentationFormat>On-screen Show (4:3)</PresentationFormat>
  <Paragraphs>382</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Book Antiqua</vt:lpstr>
      <vt:lpstr>Calibri</vt:lpstr>
      <vt:lpstr>Cambria Math</vt:lpstr>
      <vt:lpstr>Comic Sans MS</vt:lpstr>
      <vt:lpstr>Wingdings</vt:lpstr>
      <vt:lpstr>Wingdings 2</vt:lpstr>
      <vt:lpstr>Saddle</vt:lpstr>
      <vt:lpstr> CSCI 6521 Advanced Machine Learning I  Chapter 06: Processing Sequences using RNNs and CNNs</vt:lpstr>
      <vt:lpstr>Recurrent Neural Networks (RNNs)</vt:lpstr>
      <vt:lpstr>… Recurrent Neural Networks (RNNs)</vt:lpstr>
      <vt:lpstr>Recurrent Neurons and Layers</vt:lpstr>
      <vt:lpstr>… Recurrent Neurons and Layers</vt:lpstr>
      <vt:lpstr>… Recurrent Neurons and Layers</vt:lpstr>
      <vt:lpstr>… Recurrent Neurons and Layers</vt:lpstr>
      <vt:lpstr>… Recurrent Neurons and Layers</vt:lpstr>
      <vt:lpstr>… Recurrent Neurons and Layers</vt:lpstr>
      <vt:lpstr>Memory Cells</vt:lpstr>
      <vt:lpstr>… Memory Cells</vt:lpstr>
      <vt:lpstr>Input and Output Sequences</vt:lpstr>
      <vt:lpstr>… Input and Output Sequences</vt:lpstr>
      <vt:lpstr>… Input and Output Sequences</vt:lpstr>
      <vt:lpstr>… Input and Output Sequences</vt:lpstr>
      <vt:lpstr>Training RNNs</vt:lpstr>
      <vt:lpstr>… Training RNNs</vt:lpstr>
      <vt:lpstr>Trend and Seasonality</vt:lpstr>
      <vt:lpstr>… Trend and Seasonality</vt:lpstr>
      <vt:lpstr>Handling Long Sequences</vt:lpstr>
      <vt:lpstr>Fighting the Unstable Gradients Problem</vt:lpstr>
      <vt:lpstr>… Fighting the Unstable Gradients Problem</vt:lpstr>
      <vt:lpstr>… Fighting the Unstable Gradients Problem</vt:lpstr>
      <vt:lpstr>… Fighting the Unstable Gradients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…Tackling the Short-Term Memory Problem</vt:lpstr>
      <vt:lpstr>LSTM: Peephole Connection</vt:lpstr>
      <vt:lpstr>Gated Recurrent Unit (GRU) Cell</vt:lpstr>
      <vt:lpstr>Gated Recurrent Unit (GRU) Cell</vt:lpstr>
      <vt:lpstr>Gated Recurrent Unit (GRU) Cell</vt:lpstr>
      <vt:lpstr>Using 1D Convolutional Layers to Process Sequences</vt:lpstr>
      <vt:lpstr>… Using 1D Convolutional Layers to Process Sequences</vt:lpstr>
      <vt:lpstr>… Using 1D Convolutional Layers to Process Sequences</vt:lpstr>
      <vt:lpstr>WaveNet</vt:lpstr>
      <vt:lpstr>… WaveNet</vt:lpstr>
      <vt:lpstr>… WaveNet</vt:lpstr>
      <vt:lpstr>… WaveNet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Md Tamjidul Hoque</dc:creator>
  <cp:lastModifiedBy>Md Tamjidul Hoque</cp:lastModifiedBy>
  <cp:revision>2829</cp:revision>
  <cp:lastPrinted>2020-02-05T15:47:49Z</cp:lastPrinted>
  <dcterms:created xsi:type="dcterms:W3CDTF">2010-11-05T16:55:14Z</dcterms:created>
  <dcterms:modified xsi:type="dcterms:W3CDTF">2023-03-09T01:05:53Z</dcterms:modified>
</cp:coreProperties>
</file>