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21"/>
  </p:notesMasterIdLst>
  <p:handoutMasterIdLst>
    <p:handoutMasterId r:id="rId22"/>
  </p:handoutMasterIdLst>
  <p:sldIdLst>
    <p:sldId id="467" r:id="rId2"/>
    <p:sldId id="651" r:id="rId3"/>
    <p:sldId id="682" r:id="rId4"/>
    <p:sldId id="683" r:id="rId5"/>
    <p:sldId id="684" r:id="rId6"/>
    <p:sldId id="709" r:id="rId7"/>
    <p:sldId id="710" r:id="rId8"/>
    <p:sldId id="711" r:id="rId9"/>
    <p:sldId id="687" r:id="rId10"/>
    <p:sldId id="688" r:id="rId11"/>
    <p:sldId id="689" r:id="rId12"/>
    <p:sldId id="692" r:id="rId13"/>
    <p:sldId id="724" r:id="rId14"/>
    <p:sldId id="693" r:id="rId15"/>
    <p:sldId id="695" r:id="rId16"/>
    <p:sldId id="696" r:id="rId17"/>
    <p:sldId id="697" r:id="rId18"/>
    <p:sldId id="698" r:id="rId19"/>
    <p:sldId id="699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CF8"/>
    <a:srgbClr val="B000B0"/>
    <a:srgbClr val="B3EBFF"/>
    <a:srgbClr val="FFCDCD"/>
    <a:srgbClr val="07094D"/>
    <a:srgbClr val="080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2642" autoAdjust="0"/>
  </p:normalViewPr>
  <p:slideViewPr>
    <p:cSldViewPr snapToObjects="1">
      <p:cViewPr varScale="1">
        <p:scale>
          <a:sx n="71" d="100"/>
          <a:sy n="71" d="100"/>
        </p:scale>
        <p:origin x="18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r">
              <a:defRPr sz="1200"/>
            </a:lvl1pPr>
          </a:lstStyle>
          <a:p>
            <a:fld id="{A27D5C4E-375C-0D45-BAC9-2C7D27476EB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r">
              <a:defRPr sz="1200"/>
            </a:lvl1pPr>
          </a:lstStyle>
          <a:p>
            <a:fld id="{9C8E03D8-5102-8B47-8E07-C3373636B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r">
              <a:defRPr sz="1200"/>
            </a:lvl1pPr>
          </a:lstStyle>
          <a:p>
            <a:fld id="{EA472CC8-96E2-DA4F-AF59-3658B4DBAA3C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8" tIns="46219" rIns="92438" bIns="462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38" tIns="46219" rIns="92438" bIns="462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r">
              <a:defRPr sz="1200"/>
            </a:lvl1pPr>
          </a:lstStyle>
          <a:p>
            <a:fld id="{717347E0-AEBB-E840-BDD8-2436C83FF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7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3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03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8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8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9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7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Books followed</a:t>
            </a:r>
            <a:r>
              <a:rPr lang="en-US" dirty="0"/>
              <a:t>:</a:t>
            </a:r>
          </a:p>
          <a:p>
            <a:r>
              <a:rPr lang="en-US" dirty="0"/>
              <a:t>[1]: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 with TensorFlow, by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Thushan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Ganegedara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en-US" dirty="0"/>
              <a:t>[2]: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 Language Processing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Build Intelligent Language Applications Using Deep Learning, by Brian McMahan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5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6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1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3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6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7FF49AA-5FB4-B445-9D26-BF6666E25061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A0CB-B01B-A748-B657-D0FAFEFFE4D8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FF26-BBCD-DE4B-8024-454BBE5B4B8A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8A11-2C66-9448-88A1-A5E38107FCFA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F04C6C6-F4AD-7A44-B3AE-2505FDE24BD9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506F-1ABF-0D40-986B-BA31E644D2DC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E65AB05-FD93-AA42-AD07-984EF816C821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6BB-CAEC-204D-8944-3B2715FBA477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19-B526-0040-87DC-1E2EC540FE6B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30D5-4FF8-CF4B-9C66-1CC51F4DF38B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BE2F-4514-F649-A820-3409E8B211B6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5E9-EA82-EE4E-8CFB-822799F2D0EC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0588-083D-7445-B9C2-7D1315E62A51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48B01E-565E-D744-8F6F-916EAB403632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18E161-C840-FB4F-B633-36084F6677D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Comic Sans MS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Arial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or.tensorflow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62" y="1447800"/>
            <a:ext cx="8839200" cy="1066800"/>
          </a:xfrm>
        </p:spPr>
        <p:txBody>
          <a:bodyPr>
            <a:normAutofit fontScale="90000"/>
          </a:bodyPr>
          <a:lstStyle/>
          <a:p>
            <a:br>
              <a:rPr lang="en-US" sz="5300" dirty="0"/>
            </a:br>
            <a:br>
              <a:rPr lang="en-US" sz="700" dirty="0"/>
            </a:br>
            <a:r>
              <a:rPr lang="en-US" dirty="0">
                <a:effectLst/>
              </a:rPr>
              <a:t>Supplementary Slides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496" y="4742688"/>
            <a:ext cx="8147304" cy="66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25400" dist="25400" dir="4200000" algn="ctr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560882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Md</a:t>
            </a:r>
            <a:r>
              <a:rPr lang="en-US" sz="2400" dirty="0"/>
              <a:t> </a:t>
            </a:r>
            <a:r>
              <a:rPr lang="en-US" sz="2400" dirty="0" err="1"/>
              <a:t>Tamjidul</a:t>
            </a:r>
            <a:r>
              <a:rPr lang="en-US" sz="2400" dirty="0"/>
              <a:t> </a:t>
            </a:r>
            <a:r>
              <a:rPr lang="en-US" sz="2400" dirty="0" err="1"/>
              <a:t>Hoque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54927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 … The skip-gram algorithm: Training Model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22324"/>
            <a:ext cx="8798859" cy="5730876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Once the data is in the (input, output) format, we can use a neural network to learn the word embeddings.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First, let us identify the variables we need to learn the word embeddings.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To store the word embeddings, we need a N × D matrix, where N is the vocabulary size and D is the dimensionality of the word embeddings (that is, the number of elements in the vector that represents a single word).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D is a user-defined hyperparameter.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higher the D is, the more expressive the word embeddings learned will be.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This matrix will be referred to as the </a:t>
            </a:r>
            <a:r>
              <a:rPr lang="en-US" i="1" dirty="0">
                <a:solidFill>
                  <a:srgbClr val="262BF2"/>
                </a:solidFill>
              </a:rPr>
              <a:t>embedding space </a:t>
            </a:r>
            <a:r>
              <a:rPr lang="en-US" dirty="0"/>
              <a:t>or the </a:t>
            </a:r>
            <a:r>
              <a:rPr lang="en-US" i="1" dirty="0">
                <a:solidFill>
                  <a:srgbClr val="262BF2"/>
                </a:solidFill>
              </a:rPr>
              <a:t>embedding layer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54927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 … The skip-gram algorithm: Training Model</a:t>
            </a:r>
            <a:endParaRPr lang="en-US" sz="3200" dirty="0">
              <a:solidFill>
                <a:srgbClr val="09064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22324"/>
                <a:ext cx="8798859" cy="5730876"/>
              </a:xfrm>
            </p:spPr>
            <p:txBody>
              <a:bodyPr>
                <a:normAutofit/>
              </a:bodyPr>
              <a:lstStyle/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Next, we have a </a:t>
                </a:r>
                <a:r>
                  <a:rPr lang="en-US" dirty="0" err="1"/>
                  <a:t>softmax</a:t>
                </a:r>
                <a:r>
                  <a:rPr lang="en-US" dirty="0"/>
                  <a:t> layer with weights of size D × N, a bias of size N.</a:t>
                </a:r>
              </a:p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Each word will be represented as a </a:t>
                </a:r>
                <a:r>
                  <a:rPr lang="en-US" i="1" dirty="0">
                    <a:solidFill>
                      <a:srgbClr val="262BF2"/>
                    </a:solidFill>
                  </a:rPr>
                  <a:t>one-hot encoded vector of size N </a:t>
                </a:r>
                <a:r>
                  <a:rPr lang="en-US" dirty="0"/>
                  <a:t>with one element being 1 and all the others being 0. 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Therefore, an input word and the corresponding output words would each be of size N. 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Let us refer to the i</a:t>
                </a:r>
                <a:r>
                  <a:rPr lang="en-US" baseline="30000" dirty="0"/>
                  <a:t>th</a:t>
                </a:r>
                <a:r>
                  <a:rPr lang="en-US" dirty="0"/>
                  <a:t> input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corresponding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the corresponding output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At this point, we have the necessary variables defined. 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Next, 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will look up the embedding vectors from the embedding layer corresponding to the input.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22324"/>
                <a:ext cx="8798859" cy="5730876"/>
              </a:xfrm>
              <a:blipFill>
                <a:blip r:embed="rId3"/>
                <a:stretch>
                  <a:fillRect l="-277" t="-638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2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4937"/>
            <a:ext cx="9144000" cy="54927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 … The skip-gram algorithm: Training Model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8AAEA-F706-4E0A-B1DE-06F59E5D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" y="391990"/>
            <a:ext cx="4362450" cy="6343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6B79F7-E777-4430-9542-E34A5B667B70}"/>
              </a:ext>
            </a:extLst>
          </p:cNvPr>
          <p:cNvSpPr txBox="1"/>
          <p:nvPr/>
        </p:nvSpPr>
        <p:spPr>
          <a:xfrm>
            <a:off x="4056185" y="6366308"/>
            <a:ext cx="4595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7</a:t>
            </a:r>
            <a:r>
              <a:rPr lang="en-US" dirty="0"/>
              <a:t>: The conceptual skip-gram model.</a:t>
            </a:r>
          </a:p>
        </p:txBody>
      </p:sp>
    </p:spTree>
    <p:extLst>
      <p:ext uri="{BB962C8B-B14F-4D97-AF65-F5344CB8AC3E}">
        <p14:creationId xmlns:p14="http://schemas.microsoft.com/office/powerpoint/2010/main" val="112249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42F648-7766-4E75-889B-EBE5CC7D354E}"/>
              </a:ext>
            </a:extLst>
          </p:cNvPr>
          <p:cNvGrpSpPr/>
          <p:nvPr/>
        </p:nvGrpSpPr>
        <p:grpSpPr>
          <a:xfrm>
            <a:off x="304800" y="490086"/>
            <a:ext cx="8305800" cy="6307593"/>
            <a:chOff x="304800" y="490086"/>
            <a:chExt cx="8305800" cy="630759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050759-95F1-4795-A672-E691DC9BB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490086"/>
              <a:ext cx="8305800" cy="630759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4A8867-96C0-4717-BC4A-AAFE91126F50}"/>
                </a:ext>
              </a:extLst>
            </p:cNvPr>
            <p:cNvSpPr txBox="1"/>
            <p:nvPr/>
          </p:nvSpPr>
          <p:spPr>
            <a:xfrm rot="16200000">
              <a:off x="7816056" y="1392188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Context word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158D15-56EC-4421-8973-3A670DB6439E}"/>
                </a:ext>
              </a:extLst>
            </p:cNvPr>
            <p:cNvSpPr txBox="1"/>
            <p:nvPr/>
          </p:nvSpPr>
          <p:spPr>
            <a:xfrm rot="16200000">
              <a:off x="7845131" y="32905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Context word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8AAAF8-2987-410C-88A9-2BE75EC1B6C9}"/>
                </a:ext>
              </a:extLst>
            </p:cNvPr>
            <p:cNvSpPr txBox="1"/>
            <p:nvPr/>
          </p:nvSpPr>
          <p:spPr>
            <a:xfrm rot="16200000">
              <a:off x="7816056" y="529676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62BF2"/>
                  </a:solidFill>
                </a:rPr>
                <a:t>Context word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759A7D3-AB79-4CCD-B6F7-91CA50AAD111}"/>
              </a:ext>
            </a:extLst>
          </p:cNvPr>
          <p:cNvSpPr txBox="1"/>
          <p:nvPr/>
        </p:nvSpPr>
        <p:spPr>
          <a:xfrm>
            <a:off x="6485" y="635635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</a:t>
            </a:r>
            <a:r>
              <a:rPr lang="en-US"/>
              <a:t>: Skip-gram </a:t>
            </a:r>
            <a:r>
              <a:rPr lang="en-US" dirty="0"/>
              <a:t>training (more expressive).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2"/>
            <a:ext cx="9144000" cy="473071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 </a:t>
            </a:r>
            <a:r>
              <a:rPr lang="en-US" sz="2400" b="1" dirty="0">
                <a:solidFill>
                  <a:srgbClr val="09064E"/>
                </a:solidFill>
              </a:rPr>
              <a:t> … The skip-gram algorithm: Training Model</a:t>
            </a:r>
            <a:endParaRPr lang="en-US" sz="2400" dirty="0">
              <a:solidFill>
                <a:srgbClr val="0906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2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75"/>
            <a:ext cx="9144000" cy="54927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 … The skip-gram algorithm: Training Model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B79F7-E777-4430-9542-E34A5B667B70}"/>
              </a:ext>
            </a:extLst>
          </p:cNvPr>
          <p:cNvSpPr txBox="1"/>
          <p:nvPr/>
        </p:nvSpPr>
        <p:spPr>
          <a:xfrm>
            <a:off x="457200" y="6488668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8</a:t>
            </a:r>
            <a:r>
              <a:rPr lang="en-US" dirty="0"/>
              <a:t>: The implementation of the skip-gram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A8471-F747-4796-A152-1B466068A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457200"/>
            <a:ext cx="67151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8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54927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 … The skip-gram algorithm: Training Model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22324"/>
            <a:ext cx="8798859" cy="4664076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See exercise: (file) #</a:t>
            </a:r>
            <a:r>
              <a:rPr lang="en-US" sz="2000" dirty="0">
                <a:solidFill>
                  <a:srgbClr val="262BF2"/>
                </a:solidFill>
              </a:rPr>
              <a:t>7.1_word2vec_skip_gram_tensorflow.ipynb 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262B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549275"/>
          </a:xfrm>
        </p:spPr>
        <p:txBody>
          <a:bodyPr/>
          <a:lstStyle/>
          <a:p>
            <a:r>
              <a:rPr lang="en-US" sz="2800" b="1" dirty="0">
                <a:solidFill>
                  <a:srgbClr val="09064E"/>
                </a:solidFill>
              </a:rPr>
              <a:t>The Continuous Bag-Of-Words (CBOW) Algorithm</a:t>
            </a:r>
            <a:endParaRPr lang="en-US" sz="28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22324"/>
            <a:ext cx="8798859" cy="4664076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CBOW model has a working similar to the skip-gram algorithm with one significant change in the problem formulation.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the skip-gram model, we predicted the context words from the target word.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However, in the CBOW model, we will predict the target from contextual words. 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Let us compare what data looks like for </a:t>
            </a:r>
            <a:r>
              <a:rPr lang="en-US" sz="2000" dirty="0" err="1"/>
              <a:t>skipgram</a:t>
            </a:r>
            <a:r>
              <a:rPr lang="en-US" sz="2000" dirty="0"/>
              <a:t> and CBOW by taking the previous example sentence: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262BF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54927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… The Continuous Bag-Of-Words (CBOW) Algorithm</a:t>
            </a:r>
            <a:endParaRPr lang="en-US" sz="26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22324"/>
            <a:ext cx="8798859" cy="4664076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2000" i="1" dirty="0">
                <a:solidFill>
                  <a:srgbClr val="0616B2"/>
                </a:solidFill>
              </a:rPr>
              <a:t>		The dog barked at the mailman</a:t>
            </a:r>
            <a:r>
              <a:rPr lang="en-US" sz="2000" dirty="0"/>
              <a:t>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For </a:t>
            </a:r>
            <a:r>
              <a:rPr lang="en-US" sz="2000" b="1" dirty="0"/>
              <a:t>skip-gram</a:t>
            </a:r>
            <a:r>
              <a:rPr lang="en-US" sz="2000" dirty="0"/>
              <a:t>, data tuples - (input word, output word) - might look like this:</a:t>
            </a:r>
          </a:p>
          <a:p>
            <a:pPr lvl="2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(</a:t>
            </a:r>
            <a:r>
              <a:rPr lang="en-US" sz="1600" i="1" dirty="0">
                <a:solidFill>
                  <a:srgbClr val="C00000"/>
                </a:solidFill>
              </a:rPr>
              <a:t>dog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2BF2"/>
                </a:solidFill>
              </a:rPr>
              <a:t>the</a:t>
            </a:r>
            <a:r>
              <a:rPr lang="en-US" sz="1600" dirty="0"/>
              <a:t>), (</a:t>
            </a:r>
            <a:r>
              <a:rPr lang="en-US" sz="1600" i="1" dirty="0">
                <a:solidFill>
                  <a:srgbClr val="C00000"/>
                </a:solidFill>
              </a:rPr>
              <a:t>dog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2BF2"/>
                </a:solidFill>
              </a:rPr>
              <a:t>barked</a:t>
            </a:r>
            <a:r>
              <a:rPr lang="en-US" sz="1600" dirty="0"/>
              <a:t>), (</a:t>
            </a:r>
            <a:r>
              <a:rPr lang="en-US" sz="1600" i="1" dirty="0">
                <a:solidFill>
                  <a:srgbClr val="C00000"/>
                </a:solidFill>
              </a:rPr>
              <a:t>barked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262BF2"/>
                </a:solidFill>
              </a:rPr>
              <a:t>dog</a:t>
            </a:r>
            <a:r>
              <a:rPr lang="en-US" sz="1600" dirty="0"/>
              <a:t>) and so on.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For </a:t>
            </a:r>
            <a:r>
              <a:rPr lang="en-US" sz="2000" b="1" dirty="0"/>
              <a:t>CBOW</a:t>
            </a:r>
            <a:r>
              <a:rPr lang="en-US" sz="2000" dirty="0"/>
              <a:t>, data tuples would look like the following: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([</a:t>
            </a:r>
            <a:r>
              <a:rPr lang="en-US" sz="1800" i="1" dirty="0">
                <a:solidFill>
                  <a:srgbClr val="C00000"/>
                </a:solidFill>
              </a:rPr>
              <a:t>the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C00000"/>
                </a:solidFill>
              </a:rPr>
              <a:t>barked</a:t>
            </a:r>
            <a:r>
              <a:rPr lang="en-US" sz="1800" dirty="0"/>
              <a:t>], </a:t>
            </a:r>
            <a:r>
              <a:rPr lang="en-US" sz="1800" i="1" dirty="0">
                <a:solidFill>
                  <a:srgbClr val="262BF2"/>
                </a:solidFill>
              </a:rPr>
              <a:t>dog</a:t>
            </a:r>
            <a:r>
              <a:rPr lang="en-US" sz="1800" dirty="0"/>
              <a:t>), ([</a:t>
            </a:r>
            <a:r>
              <a:rPr lang="en-US" sz="1800" i="1" dirty="0">
                <a:solidFill>
                  <a:srgbClr val="C00000"/>
                </a:solidFill>
              </a:rPr>
              <a:t>dog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C00000"/>
                </a:solidFill>
              </a:rPr>
              <a:t>at</a:t>
            </a:r>
            <a:r>
              <a:rPr lang="en-US" sz="1800" dirty="0"/>
              <a:t>], </a:t>
            </a:r>
            <a:r>
              <a:rPr lang="en-US" sz="1800" i="1" dirty="0">
                <a:solidFill>
                  <a:srgbClr val="262BF2"/>
                </a:solidFill>
              </a:rPr>
              <a:t>barked</a:t>
            </a:r>
            <a:r>
              <a:rPr lang="en-US" sz="1800" dirty="0"/>
              <a:t>), and so on.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Consequently, the input of the CBOW has a dimensionality of 2 × </a:t>
            </a:r>
            <a:r>
              <a:rPr lang="en-US" b="1" i="1" dirty="0"/>
              <a:t>m</a:t>
            </a:r>
            <a:r>
              <a:rPr lang="en-US" dirty="0"/>
              <a:t> × D, where </a:t>
            </a:r>
            <a:r>
              <a:rPr lang="en-US" b="1" i="1" dirty="0"/>
              <a:t>m</a:t>
            </a:r>
            <a:r>
              <a:rPr lang="en-US" dirty="0"/>
              <a:t> is the context window size and D is the dimensionality of the embeddings.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263"/>
            <a:ext cx="9144000" cy="54927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… The Continuous Bag-Of-Words (CBOW) Algorithm</a:t>
            </a:r>
            <a:endParaRPr lang="en-US" sz="2600" dirty="0">
              <a:solidFill>
                <a:srgbClr val="09064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F3DA2-0906-40DB-81CC-81549F01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40348"/>
            <a:ext cx="5943600" cy="6141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81A443-F663-4A79-A681-DADEC0615214}"/>
              </a:ext>
            </a:extLst>
          </p:cNvPr>
          <p:cNvSpPr txBox="1"/>
          <p:nvPr/>
        </p:nvSpPr>
        <p:spPr>
          <a:xfrm>
            <a:off x="5943600" y="1362718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13</a:t>
            </a:r>
            <a:r>
              <a:rPr lang="en-US" dirty="0"/>
              <a:t>: The CBOW model.</a:t>
            </a:r>
          </a:p>
        </p:txBody>
      </p:sp>
    </p:spTree>
    <p:extLst>
      <p:ext uri="{BB962C8B-B14F-4D97-AF65-F5344CB8AC3E}">
        <p14:creationId xmlns:p14="http://schemas.microsoft.com/office/powerpoint/2010/main" val="325801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… The Continuous Bag-Of-Words (CBOW) Algorithm</a:t>
            </a:r>
            <a:endParaRPr lang="en-US" sz="26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98859" cy="5867400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See exercise: (file) </a:t>
            </a:r>
            <a:r>
              <a:rPr lang="en-US" sz="2400" dirty="0">
                <a:solidFill>
                  <a:srgbClr val="262BF2"/>
                </a:solidFill>
              </a:rPr>
              <a:t>#7.2_word2vec_CBOW_tensorflow.ipynb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81" y="176681"/>
            <a:ext cx="8648438" cy="533395"/>
          </a:xfrm>
        </p:spPr>
        <p:txBody>
          <a:bodyPr/>
          <a:lstStyle/>
          <a:p>
            <a:r>
              <a:rPr lang="en-US" sz="2800" b="1" dirty="0">
                <a:solidFill>
                  <a:srgbClr val="09064E"/>
                </a:solidFill>
              </a:rPr>
              <a:t>… Word Embeddings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98859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US" sz="2400" i="1" dirty="0"/>
              <a:t>“You shall know a </a:t>
            </a:r>
            <a:r>
              <a:rPr lang="en-US" sz="2400" i="1" dirty="0">
                <a:solidFill>
                  <a:srgbClr val="262BF2"/>
                </a:solidFill>
              </a:rPr>
              <a:t>word</a:t>
            </a:r>
            <a:r>
              <a:rPr lang="en-US" sz="2400" i="1" dirty="0"/>
              <a:t> by the </a:t>
            </a:r>
            <a:r>
              <a:rPr lang="en-US" sz="2400" i="1" dirty="0">
                <a:solidFill>
                  <a:srgbClr val="262BF2"/>
                </a:solidFill>
              </a:rPr>
              <a:t>company</a:t>
            </a:r>
            <a:r>
              <a:rPr lang="en-US" sz="2400" i="1" dirty="0"/>
              <a:t> it keeps.”</a:t>
            </a:r>
          </a:p>
          <a:p>
            <a:pPr algn="r">
              <a:buFontTx/>
              <a:buChar char="-"/>
            </a:pPr>
            <a:r>
              <a:rPr lang="en-US" sz="2400" i="1" dirty="0"/>
              <a:t>J. R. Firth</a:t>
            </a:r>
          </a:p>
          <a:p>
            <a:pPr algn="r">
              <a:buFontTx/>
              <a:buChar char="-"/>
            </a:pPr>
            <a:endParaRPr lang="en-US" sz="2400" i="1" dirty="0"/>
          </a:p>
          <a:p>
            <a:pPr algn="r">
              <a:buFontTx/>
              <a:buChar char="-"/>
            </a:pPr>
            <a:endParaRPr lang="en-US" sz="2400" i="1" dirty="0"/>
          </a:p>
          <a:p>
            <a:pPr marL="0" indent="0" algn="ctr">
              <a:buNone/>
            </a:pPr>
            <a:r>
              <a:rPr lang="en-US" i="1" dirty="0"/>
              <a:t>See: </a:t>
            </a:r>
            <a:r>
              <a:rPr lang="en-US" dirty="0">
                <a:hlinkClick r:id="rId3"/>
              </a:rPr>
              <a:t>https://projector.tensorflow.org/</a:t>
            </a:r>
            <a:r>
              <a:rPr lang="en-US" i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0" y="190075"/>
            <a:ext cx="8970440" cy="930278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 </a:t>
            </a:r>
            <a:br>
              <a:rPr lang="en-US" sz="2600" b="1" dirty="0">
                <a:solidFill>
                  <a:srgbClr val="09064E"/>
                </a:solidFill>
              </a:rPr>
            </a:br>
            <a:br>
              <a:rPr lang="en-US" sz="2600" b="1" dirty="0">
                <a:solidFill>
                  <a:srgbClr val="09064E"/>
                </a:solidFill>
              </a:rPr>
            </a:br>
            <a:r>
              <a:rPr lang="en-US" sz="2600" b="1" dirty="0">
                <a:solidFill>
                  <a:srgbClr val="09064E"/>
                </a:solidFill>
              </a:rPr>
              <a:t>Word Embedding </a:t>
            </a:r>
            <a:br>
              <a:rPr lang="en-US" sz="2600" b="1" dirty="0">
                <a:solidFill>
                  <a:srgbClr val="09064E"/>
                </a:solidFill>
              </a:rPr>
            </a:br>
            <a:r>
              <a:rPr lang="en-US" sz="2500" b="1" dirty="0">
                <a:solidFill>
                  <a:srgbClr val="09064E"/>
                </a:solidFill>
              </a:rPr>
              <a:t>Designing a </a:t>
            </a:r>
            <a:r>
              <a:rPr lang="en-US" sz="2500" b="1" dirty="0">
                <a:solidFill>
                  <a:srgbClr val="C00000"/>
                </a:solidFill>
              </a:rPr>
              <a:t>loss function </a:t>
            </a:r>
            <a:r>
              <a:rPr lang="en-US" sz="2500" b="1" dirty="0">
                <a:solidFill>
                  <a:srgbClr val="09064E"/>
                </a:solidFill>
              </a:rPr>
              <a:t>for learning word embeddings</a:t>
            </a:r>
            <a:endParaRPr lang="en-US" sz="25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0" y="1310427"/>
            <a:ext cx="8798859" cy="505937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vocabulary for even a simple real-world task can easily exceed 10,000 words.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Therefore, we cannot develop word vectors by hand for large text corpora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and need to devise a way to automatically find good word embeddings using some </a:t>
            </a:r>
            <a:r>
              <a:rPr lang="en-US" dirty="0">
                <a:solidFill>
                  <a:srgbClr val="262BF2"/>
                </a:solidFill>
              </a:rPr>
              <a:t>machine learning algorithms</a:t>
            </a:r>
            <a:r>
              <a:rPr lang="en-US" dirty="0"/>
              <a:t> (for example, neural networks) to perform this laborious task efficiently.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Also, to use any sort of machine learning algorithm for any sort of task, we need to define a </a:t>
            </a:r>
            <a:r>
              <a:rPr lang="en-US" dirty="0">
                <a:solidFill>
                  <a:srgbClr val="262BF2"/>
                </a:solidFill>
              </a:rPr>
              <a:t>loss</a:t>
            </a:r>
            <a:r>
              <a:rPr lang="en-US" dirty="0"/>
              <a:t>, so completing the task becomes minimizing the loss.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Let us define the loss for finding good word embedding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2"/>
            <a:ext cx="9144000" cy="54927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 </a:t>
            </a:r>
            <a:r>
              <a:rPr lang="en-US" sz="2400" b="1" dirty="0">
                <a:solidFill>
                  <a:srgbClr val="09064E"/>
                </a:solidFill>
              </a:rPr>
              <a:t>… Designing a </a:t>
            </a:r>
            <a:r>
              <a:rPr lang="en-US" sz="2400" b="1" dirty="0">
                <a:solidFill>
                  <a:srgbClr val="C00000"/>
                </a:solidFill>
              </a:rPr>
              <a:t>loss function </a:t>
            </a:r>
            <a:r>
              <a:rPr lang="en-US" sz="2400" b="1" dirty="0">
                <a:solidFill>
                  <a:srgbClr val="09064E"/>
                </a:solidFill>
              </a:rPr>
              <a:t>for learning word embeddings</a:t>
            </a:r>
            <a:endParaRPr lang="en-US" sz="2400" dirty="0">
              <a:solidFill>
                <a:srgbClr val="09064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69918"/>
                <a:ext cx="8798859" cy="5883282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First, let us recall the equation we discussed at the beginning of this section: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With this equation in mind, we can define a </a:t>
                </a:r>
                <a:r>
                  <a:rPr lang="en-US" dirty="0">
                    <a:solidFill>
                      <a:srgbClr val="C00000"/>
                    </a:solidFill>
                  </a:rPr>
                  <a:t>loss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C00000"/>
                    </a:solidFill>
                  </a:rPr>
                  <a:t>cost function </a:t>
                </a:r>
                <a:r>
                  <a:rPr lang="en-US" dirty="0"/>
                  <a:t>for the machine learning model (e.g., neural network):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∏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Remember,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a loss (that is, cost), </a:t>
                </a:r>
                <a:r>
                  <a:rPr lang="en-US" dirty="0">
                    <a:solidFill>
                      <a:srgbClr val="C00000"/>
                    </a:solidFill>
                  </a:rPr>
                  <a:t>not a reward</a:t>
                </a:r>
                <a:r>
                  <a:rPr lang="en-US" dirty="0"/>
                  <a:t>. </a:t>
                </a:r>
              </a:p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Also, we want to maximize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Thus, we need a </a:t>
                </a:r>
                <a:r>
                  <a:rPr lang="en-US" dirty="0">
                    <a:solidFill>
                      <a:srgbClr val="C00000"/>
                    </a:solidFill>
                  </a:rPr>
                  <a:t>minus sign </a:t>
                </a:r>
                <a:r>
                  <a:rPr lang="en-US" dirty="0"/>
                  <a:t>in front of the expression to convert it into a </a:t>
                </a:r>
                <a:r>
                  <a:rPr lang="en-US" dirty="0">
                    <a:solidFill>
                      <a:srgbClr val="262BF2"/>
                    </a:solidFill>
                  </a:rPr>
                  <a:t>cost function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69918"/>
                <a:ext cx="8798859" cy="5883282"/>
              </a:xfrm>
              <a:blipFill>
                <a:blip r:embed="rId3"/>
                <a:stretch>
                  <a:fillRect l="-277" t="-1244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2"/>
            <a:ext cx="9144000" cy="54927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 </a:t>
            </a:r>
            <a:r>
              <a:rPr lang="en-US" sz="2400" b="1" dirty="0">
                <a:solidFill>
                  <a:srgbClr val="09064E"/>
                </a:solidFill>
              </a:rPr>
              <a:t>… Designing a </a:t>
            </a:r>
            <a:r>
              <a:rPr lang="en-US" sz="2400" b="1" dirty="0">
                <a:solidFill>
                  <a:srgbClr val="C00000"/>
                </a:solidFill>
              </a:rPr>
              <a:t>loss function </a:t>
            </a:r>
            <a:r>
              <a:rPr lang="en-US" sz="2400" b="1" dirty="0">
                <a:solidFill>
                  <a:srgbClr val="09064E"/>
                </a:solidFill>
              </a:rPr>
              <a:t>for learning word embeddings</a:t>
            </a:r>
            <a:endParaRPr lang="en-US" sz="2400" dirty="0">
              <a:solidFill>
                <a:srgbClr val="09064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798859" cy="5791200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Now, instead of working with the product operator, let us convert this to log space. </a:t>
                </a:r>
              </a:p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Converting the equation to log space will introduce consistency and numerical stability. </a:t>
                </a:r>
              </a:p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This gives us the following equation: </a:t>
                </a:r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This formulation of the cost function is known as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negative log-likelihood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798859" cy="5791200"/>
              </a:xfrm>
              <a:blipFill>
                <a:blip r:embed="rId3"/>
                <a:stretch>
                  <a:fillRect l="-277" t="-632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2"/>
            <a:ext cx="9144000" cy="549275"/>
          </a:xfrm>
        </p:spPr>
        <p:txBody>
          <a:bodyPr/>
          <a:lstStyle/>
          <a:p>
            <a:r>
              <a:rPr lang="en-US" sz="2600" b="1" dirty="0">
                <a:solidFill>
                  <a:srgbClr val="09064E"/>
                </a:solidFill>
              </a:rPr>
              <a:t> </a:t>
            </a:r>
            <a:r>
              <a:rPr lang="en-US" sz="2400" b="1" dirty="0">
                <a:solidFill>
                  <a:srgbClr val="09064E"/>
                </a:solidFill>
              </a:rPr>
              <a:t>… Designing a </a:t>
            </a:r>
            <a:r>
              <a:rPr lang="en-US" sz="2400" b="1" dirty="0">
                <a:solidFill>
                  <a:srgbClr val="C00000"/>
                </a:solidFill>
              </a:rPr>
              <a:t>loss function </a:t>
            </a:r>
            <a:r>
              <a:rPr lang="en-US" sz="2400" b="1" dirty="0">
                <a:solidFill>
                  <a:srgbClr val="09064E"/>
                </a:solidFill>
              </a:rPr>
              <a:t>for learning word embeddings</a:t>
            </a:r>
            <a:endParaRPr lang="en-US" sz="2400" dirty="0">
              <a:solidFill>
                <a:srgbClr val="09064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" y="673161"/>
                <a:ext cx="8915400" cy="5791200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Now, how do we calculate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We use two vectors per word </a:t>
                </a:r>
                <a:r>
                  <a:rPr lang="en-US" i="1" dirty="0"/>
                  <a:t>w </a:t>
                </a:r>
                <a:r>
                  <a:rPr lang="en-US" dirty="0"/>
                  <a:t>as: </a:t>
                </a:r>
              </a:p>
              <a:p>
                <a:pPr lvl="2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w</a:t>
                </a:r>
                <a:r>
                  <a:rPr lang="en-US" dirty="0"/>
                  <a:t> is the center word and</a:t>
                </a:r>
              </a:p>
              <a:p>
                <a:pPr lvl="2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w</a:t>
                </a:r>
                <a:r>
                  <a:rPr lang="en-US" dirty="0"/>
                  <a:t> is the context word.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Then for a center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and a context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914400" lvl="2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2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Here the dot product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 compares similarity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. Since,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., where D is the size of the coding dimension. </a:t>
                </a:r>
              </a:p>
              <a:p>
                <a:pPr lvl="2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part normalize over the entire vocabulary to provide probability distribution.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Now, it is time to learn about the existing algorithms that use this cost function to find good word embeddings.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673161"/>
                <a:ext cx="8915400" cy="5791200"/>
              </a:xfrm>
              <a:blipFill>
                <a:blip r:embed="rId3"/>
                <a:stretch>
                  <a:fillRect l="-889" t="-31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54927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 The skip-gram algorithm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22324"/>
            <a:ext cx="8798859" cy="5730876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skip-gram algorithm (developed in 2013), is an algorithm that exploits the </a:t>
            </a:r>
            <a:r>
              <a:rPr lang="en-US" dirty="0">
                <a:solidFill>
                  <a:srgbClr val="0616B2"/>
                </a:solidFill>
              </a:rPr>
              <a:t>context of the words of written text </a:t>
            </a:r>
            <a:r>
              <a:rPr lang="en-US" dirty="0"/>
              <a:t>to learn good word embeddings. 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First, we need to design a mechanism to extract a </a:t>
            </a:r>
            <a:r>
              <a:rPr lang="en-US" dirty="0">
                <a:solidFill>
                  <a:srgbClr val="C00000"/>
                </a:solidFill>
              </a:rPr>
              <a:t>dataset</a:t>
            </a:r>
            <a:r>
              <a:rPr lang="en-US" dirty="0"/>
              <a:t> that can be fed to our learning model: 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Such a dataset should be a set of tuples of the format </a:t>
            </a:r>
            <a:r>
              <a:rPr lang="en-US" dirty="0">
                <a:solidFill>
                  <a:srgbClr val="C00000"/>
                </a:solidFill>
              </a:rPr>
              <a:t>(input, output)</a:t>
            </a:r>
            <a:r>
              <a:rPr lang="en-US" dirty="0"/>
              <a:t>. 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data preparation process should do the following:</a:t>
            </a:r>
          </a:p>
          <a:p>
            <a:pPr lvl="2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Capture the surrounding words of a given word</a:t>
            </a:r>
          </a:p>
          <a:p>
            <a:pPr lvl="2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Perform in an unsupervised manner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skip-gram model uses the following approach to design such a dataset: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54927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 … The skip-gram algorithm: dataset</a:t>
            </a:r>
            <a:endParaRPr lang="en-US" sz="3200" dirty="0">
              <a:solidFill>
                <a:srgbClr val="09064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22324"/>
                <a:ext cx="8798859" cy="5730876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dirty="0"/>
                  <a:t>For a given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 context window size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</a:t>
                </a:r>
                <a:r>
                  <a:rPr lang="en-US" dirty="0"/>
                  <a:t> is assumed. 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By context window size, we mean the number of words considered as context on a single side. 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Therefore,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 context window (including the target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will be of size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2m+1</a:t>
                </a:r>
                <a:r>
                  <a:rPr lang="en-US" dirty="0"/>
                  <a:t> and will look like this: </a:t>
                </a:r>
              </a:p>
              <a:p>
                <a:pPr lvl="2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].</a:t>
                </a:r>
              </a:p>
              <a:p>
                <a:pPr algn="just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dirty="0"/>
                  <a:t>Next, input-output tuples are formed as: 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[…,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), …,(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), …,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), …]; 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here, (</a:t>
                </a:r>
                <a:r>
                  <a:rPr lang="en-US" b="1" i="1" dirty="0"/>
                  <a:t>m+1</a:t>
                </a:r>
                <a:r>
                  <a:rPr lang="en-US" dirty="0"/>
                  <a:t>) ≤ 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dirty="0"/>
                  <a:t> ≤ (</a:t>
                </a:r>
                <a:r>
                  <a:rPr lang="en-US" b="1" i="1" dirty="0"/>
                  <a:t>N−m</a:t>
                </a:r>
                <a:r>
                  <a:rPr lang="en-US" dirty="0"/>
                  <a:t>) and </a:t>
                </a:r>
                <a:r>
                  <a:rPr lang="en-US" b="1" i="1" dirty="0"/>
                  <a:t>N</a:t>
                </a:r>
                <a:r>
                  <a:rPr lang="en-US" dirty="0"/>
                  <a:t> is the number of words in the text to get a practical insight. </a:t>
                </a:r>
              </a:p>
              <a:p>
                <a:pPr lvl="1" algn="just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dirty="0"/>
                  <a:t>Let us assume the following sentence and context window size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</a:t>
                </a:r>
                <a:r>
                  <a:rPr lang="en-US" dirty="0"/>
                  <a:t>) of 1: </a:t>
                </a:r>
                <a:r>
                  <a:rPr lang="en-US" i="1" dirty="0">
                    <a:solidFill>
                      <a:srgbClr val="0616B2"/>
                    </a:solidFill>
                  </a:rPr>
                  <a:t>The dog barked at the mailman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22324"/>
                <a:ext cx="8798859" cy="5730876"/>
              </a:xfrm>
              <a:blipFill>
                <a:blip r:embed="rId3"/>
                <a:stretch>
                  <a:fillRect l="-277" t="-638" r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549275"/>
          </a:xfrm>
        </p:spPr>
        <p:txBody>
          <a:bodyPr/>
          <a:lstStyle/>
          <a:p>
            <a:r>
              <a:rPr lang="en-US" sz="3200" b="1" dirty="0">
                <a:solidFill>
                  <a:srgbClr val="09064E"/>
                </a:solidFill>
              </a:rPr>
              <a:t> … The skip-gram algorithm: dataset</a:t>
            </a:r>
            <a:endParaRPr lang="en-US" sz="32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22324"/>
            <a:ext cx="8798859" cy="5730876"/>
          </a:xfrm>
        </p:spPr>
        <p:txBody>
          <a:bodyPr>
            <a:normAutofit/>
          </a:bodyPr>
          <a:lstStyle/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Let us assume the following sentence and context window size (</a:t>
            </a:r>
            <a:r>
              <a:rPr lang="en-US" b="1" i="1" dirty="0">
                <a:solidFill>
                  <a:srgbClr val="C00000"/>
                </a:solidFill>
              </a:rPr>
              <a:t>m</a:t>
            </a:r>
            <a:r>
              <a:rPr lang="en-US" dirty="0"/>
              <a:t>) of 1: </a:t>
            </a:r>
            <a:r>
              <a:rPr lang="en-US" i="1" dirty="0">
                <a:solidFill>
                  <a:srgbClr val="0616B2"/>
                </a:solidFill>
              </a:rPr>
              <a:t>The dog barked at the mailman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For this example, the dataset would be as follows:</a:t>
            </a:r>
          </a:p>
          <a:p>
            <a:pPr lvl="2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[(</a:t>
            </a:r>
            <a:r>
              <a:rPr lang="en-US" i="1" dirty="0">
                <a:solidFill>
                  <a:srgbClr val="262BF2"/>
                </a:solidFill>
              </a:rPr>
              <a:t>dog</a:t>
            </a:r>
            <a:r>
              <a:rPr lang="en-US" dirty="0"/>
              <a:t>, </a:t>
            </a:r>
            <a:r>
              <a:rPr lang="en-US" i="1" dirty="0">
                <a:solidFill>
                  <a:srgbClr val="262BF2"/>
                </a:solidFill>
              </a:rPr>
              <a:t>The</a:t>
            </a:r>
            <a:r>
              <a:rPr lang="en-US" dirty="0"/>
              <a:t>), (</a:t>
            </a:r>
            <a:r>
              <a:rPr lang="en-US" i="1" dirty="0">
                <a:solidFill>
                  <a:srgbClr val="262BF2"/>
                </a:solidFill>
              </a:rPr>
              <a:t>dog</a:t>
            </a:r>
            <a:r>
              <a:rPr lang="en-US" dirty="0"/>
              <a:t>, </a:t>
            </a:r>
            <a:r>
              <a:rPr lang="en-US" i="1" dirty="0">
                <a:solidFill>
                  <a:srgbClr val="262BF2"/>
                </a:solidFill>
              </a:rPr>
              <a:t>barked</a:t>
            </a:r>
            <a:r>
              <a:rPr lang="en-US" dirty="0"/>
              <a:t>), (</a:t>
            </a:r>
            <a:r>
              <a:rPr lang="en-US" i="1" dirty="0">
                <a:solidFill>
                  <a:srgbClr val="262BF2"/>
                </a:solidFill>
              </a:rPr>
              <a:t>barked</a:t>
            </a:r>
            <a:r>
              <a:rPr lang="en-US" dirty="0"/>
              <a:t>, </a:t>
            </a:r>
            <a:r>
              <a:rPr lang="en-US" i="1" dirty="0">
                <a:solidFill>
                  <a:srgbClr val="262BF2"/>
                </a:solidFill>
              </a:rPr>
              <a:t>dog</a:t>
            </a:r>
            <a:r>
              <a:rPr lang="en-US" dirty="0"/>
              <a:t>), (</a:t>
            </a:r>
            <a:r>
              <a:rPr lang="en-US" i="1" dirty="0">
                <a:solidFill>
                  <a:srgbClr val="262BF2"/>
                </a:solidFill>
              </a:rPr>
              <a:t>barked</a:t>
            </a:r>
            <a:r>
              <a:rPr lang="en-US" dirty="0"/>
              <a:t>, </a:t>
            </a:r>
            <a:r>
              <a:rPr lang="en-US" i="1" dirty="0">
                <a:solidFill>
                  <a:srgbClr val="262BF2"/>
                </a:solidFill>
              </a:rPr>
              <a:t>at</a:t>
            </a:r>
            <a:r>
              <a:rPr lang="en-US" dirty="0"/>
              <a:t>), ..., (</a:t>
            </a:r>
            <a:r>
              <a:rPr lang="en-US" i="1" dirty="0">
                <a:solidFill>
                  <a:srgbClr val="262BF2"/>
                </a:solidFill>
              </a:rPr>
              <a:t>the</a:t>
            </a:r>
            <a:r>
              <a:rPr lang="en-US" dirty="0"/>
              <a:t>, </a:t>
            </a:r>
            <a:r>
              <a:rPr lang="en-US" i="1" dirty="0">
                <a:solidFill>
                  <a:srgbClr val="262BF2"/>
                </a:solidFill>
              </a:rPr>
              <a:t>at</a:t>
            </a:r>
            <a:r>
              <a:rPr lang="en-US" dirty="0"/>
              <a:t>),  (</a:t>
            </a:r>
            <a:r>
              <a:rPr lang="en-US" i="1" dirty="0">
                <a:solidFill>
                  <a:srgbClr val="262BF2"/>
                </a:solidFill>
              </a:rPr>
              <a:t>the</a:t>
            </a:r>
            <a:r>
              <a:rPr lang="en-US" dirty="0"/>
              <a:t>, </a:t>
            </a:r>
            <a:r>
              <a:rPr lang="en-US" i="1" dirty="0">
                <a:solidFill>
                  <a:srgbClr val="262BF2"/>
                </a:solidFill>
              </a:rPr>
              <a:t>mailman</a:t>
            </a:r>
            <a:r>
              <a:rPr lang="en-US" dirty="0"/>
              <a:t>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46793</TotalTime>
  <Words>1451</Words>
  <Application>Microsoft Office PowerPoint</Application>
  <PresentationFormat>On-screen Show (4:3)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 Antiqua</vt:lpstr>
      <vt:lpstr>Calibri</vt:lpstr>
      <vt:lpstr>Cambria Math</vt:lpstr>
      <vt:lpstr>Comic Sans MS</vt:lpstr>
      <vt:lpstr>Wingdings</vt:lpstr>
      <vt:lpstr>Wingdings 2</vt:lpstr>
      <vt:lpstr>Saddle</vt:lpstr>
      <vt:lpstr>  Supplementary Slides</vt:lpstr>
      <vt:lpstr>… Word Embeddings</vt:lpstr>
      <vt:lpstr>   Word Embedding  Designing a loss function for learning word embeddings</vt:lpstr>
      <vt:lpstr> … Designing a loss function for learning word embeddings</vt:lpstr>
      <vt:lpstr> … Designing a loss function for learning word embeddings</vt:lpstr>
      <vt:lpstr> … Designing a loss function for learning word embeddings</vt:lpstr>
      <vt:lpstr> The skip-gram algorithm</vt:lpstr>
      <vt:lpstr> … The skip-gram algorithm: dataset</vt:lpstr>
      <vt:lpstr> … The skip-gram algorithm: dataset</vt:lpstr>
      <vt:lpstr> … The skip-gram algorithm: Training Model</vt:lpstr>
      <vt:lpstr> … The skip-gram algorithm: Training Model</vt:lpstr>
      <vt:lpstr> … The skip-gram algorithm: Training Model</vt:lpstr>
      <vt:lpstr>  … The skip-gram algorithm: Training Model</vt:lpstr>
      <vt:lpstr> … The skip-gram algorithm: Training Model</vt:lpstr>
      <vt:lpstr> … The skip-gram algorithm: Training Model</vt:lpstr>
      <vt:lpstr>The Continuous Bag-Of-Words (CBOW) Algorithm</vt:lpstr>
      <vt:lpstr>… The Continuous Bag-Of-Words (CBOW) Algorithm</vt:lpstr>
      <vt:lpstr>… The Continuous Bag-Of-Words (CBOW) Algorithm</vt:lpstr>
      <vt:lpstr>… The Continuous Bag-Of-Words (CBOW)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4401: Principles of Operating Systems I</dc:title>
  <dc:creator>MTH</dc:creator>
  <cp:lastModifiedBy>Md Tamjidul Hoque</cp:lastModifiedBy>
  <cp:revision>2587</cp:revision>
  <cp:lastPrinted>2020-08-18T17:21:49Z</cp:lastPrinted>
  <dcterms:created xsi:type="dcterms:W3CDTF">2010-11-05T16:55:14Z</dcterms:created>
  <dcterms:modified xsi:type="dcterms:W3CDTF">2021-04-21T18:20:19Z</dcterms:modified>
</cp:coreProperties>
</file>