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3" r:id="rId1"/>
  </p:sldMasterIdLst>
  <p:notesMasterIdLst>
    <p:notesMasterId r:id="rId78"/>
  </p:notesMasterIdLst>
  <p:handoutMasterIdLst>
    <p:handoutMasterId r:id="rId79"/>
  </p:handoutMasterIdLst>
  <p:sldIdLst>
    <p:sldId id="467" r:id="rId2"/>
    <p:sldId id="651" r:id="rId3"/>
    <p:sldId id="652" r:id="rId4"/>
    <p:sldId id="653" r:id="rId5"/>
    <p:sldId id="655" r:id="rId6"/>
    <p:sldId id="656" r:id="rId7"/>
    <p:sldId id="657" r:id="rId8"/>
    <p:sldId id="658" r:id="rId9"/>
    <p:sldId id="659" r:id="rId10"/>
    <p:sldId id="660" r:id="rId11"/>
    <p:sldId id="661" r:id="rId12"/>
    <p:sldId id="662" r:id="rId13"/>
    <p:sldId id="724" r:id="rId14"/>
    <p:sldId id="663" r:id="rId15"/>
    <p:sldId id="664" r:id="rId16"/>
    <p:sldId id="665" r:id="rId17"/>
    <p:sldId id="666" r:id="rId18"/>
    <p:sldId id="667" r:id="rId19"/>
    <p:sldId id="668" r:id="rId20"/>
    <p:sldId id="669" r:id="rId21"/>
    <p:sldId id="670" r:id="rId22"/>
    <p:sldId id="671" r:id="rId23"/>
    <p:sldId id="672" r:id="rId24"/>
    <p:sldId id="673" r:id="rId25"/>
    <p:sldId id="674" r:id="rId26"/>
    <p:sldId id="675" r:id="rId27"/>
    <p:sldId id="676" r:id="rId28"/>
    <p:sldId id="677" r:id="rId29"/>
    <p:sldId id="678" r:id="rId30"/>
    <p:sldId id="679" r:id="rId31"/>
    <p:sldId id="680" r:id="rId32"/>
    <p:sldId id="681" r:id="rId33"/>
    <p:sldId id="682" r:id="rId34"/>
    <p:sldId id="683" r:id="rId35"/>
    <p:sldId id="684" r:id="rId36"/>
    <p:sldId id="685" r:id="rId37"/>
    <p:sldId id="686" r:id="rId38"/>
    <p:sldId id="687" r:id="rId39"/>
    <p:sldId id="688" r:id="rId40"/>
    <p:sldId id="689" r:id="rId41"/>
    <p:sldId id="690" r:id="rId42"/>
    <p:sldId id="691" r:id="rId43"/>
    <p:sldId id="692" r:id="rId44"/>
    <p:sldId id="693" r:id="rId45"/>
    <p:sldId id="694" r:id="rId46"/>
    <p:sldId id="695" r:id="rId47"/>
    <p:sldId id="696" r:id="rId48"/>
    <p:sldId id="697" r:id="rId49"/>
    <p:sldId id="698" r:id="rId50"/>
    <p:sldId id="725" r:id="rId51"/>
    <p:sldId id="654" r:id="rId52"/>
    <p:sldId id="699" r:id="rId53"/>
    <p:sldId id="700" r:id="rId54"/>
    <p:sldId id="701" r:id="rId55"/>
    <p:sldId id="702" r:id="rId56"/>
    <p:sldId id="703" r:id="rId57"/>
    <p:sldId id="704" r:id="rId58"/>
    <p:sldId id="705" r:id="rId59"/>
    <p:sldId id="706" r:id="rId60"/>
    <p:sldId id="707" r:id="rId61"/>
    <p:sldId id="708" r:id="rId62"/>
    <p:sldId id="709" r:id="rId63"/>
    <p:sldId id="726" r:id="rId64"/>
    <p:sldId id="711" r:id="rId65"/>
    <p:sldId id="712" r:id="rId66"/>
    <p:sldId id="713" r:id="rId67"/>
    <p:sldId id="714" r:id="rId68"/>
    <p:sldId id="715" r:id="rId69"/>
    <p:sldId id="716" r:id="rId70"/>
    <p:sldId id="717" r:id="rId71"/>
    <p:sldId id="718" r:id="rId72"/>
    <p:sldId id="719" r:id="rId73"/>
    <p:sldId id="720" r:id="rId74"/>
    <p:sldId id="721" r:id="rId75"/>
    <p:sldId id="722" r:id="rId76"/>
    <p:sldId id="723" r:id="rId77"/>
  </p:sldIdLst>
  <p:sldSz cx="9144000" cy="6858000" type="screen4x3"/>
  <p:notesSz cx="6881813"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mjidul Hoque" initials="TH" lastIdx="2" clrIdx="0">
    <p:extLst>
      <p:ext uri="{19B8F6BF-5375-455C-9EA6-DF929625EA0E}">
        <p15:presenceInfo xmlns:p15="http://schemas.microsoft.com/office/powerpoint/2012/main" userId="Tamjidul Hoqu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7F1"/>
    <a:srgbClr val="262BF2"/>
    <a:srgbClr val="B000B0"/>
    <a:srgbClr val="0616B2"/>
    <a:srgbClr val="06274E"/>
    <a:srgbClr val="3D054F"/>
    <a:srgbClr val="030A51"/>
    <a:srgbClr val="0906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68" autoAdjust="0"/>
    <p:restoredTop sz="91206" autoAdjust="0"/>
  </p:normalViewPr>
  <p:slideViewPr>
    <p:cSldViewPr snapToObjects="1">
      <p:cViewPr varScale="1">
        <p:scale>
          <a:sx n="78" d="100"/>
          <a:sy n="78" d="100"/>
        </p:scale>
        <p:origin x="1651" y="86"/>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2119" cy="464820"/>
          </a:xfrm>
          <a:prstGeom prst="rect">
            <a:avLst/>
          </a:prstGeom>
        </p:spPr>
        <p:txBody>
          <a:bodyPr vert="horz" lIns="92435" tIns="46218" rIns="92435" bIns="46218" rtlCol="0"/>
          <a:lstStyle>
            <a:lvl1pPr algn="l">
              <a:defRPr sz="1300"/>
            </a:lvl1pPr>
          </a:lstStyle>
          <a:p>
            <a:endParaRPr lang="en-US"/>
          </a:p>
        </p:txBody>
      </p:sp>
      <p:sp>
        <p:nvSpPr>
          <p:cNvPr id="3" name="Date Placeholder 2"/>
          <p:cNvSpPr>
            <a:spLocks noGrp="1"/>
          </p:cNvSpPr>
          <p:nvPr>
            <p:ph type="dt" sz="quarter" idx="1"/>
          </p:nvPr>
        </p:nvSpPr>
        <p:spPr>
          <a:xfrm>
            <a:off x="3898101" y="1"/>
            <a:ext cx="2982119" cy="464820"/>
          </a:xfrm>
          <a:prstGeom prst="rect">
            <a:avLst/>
          </a:prstGeom>
        </p:spPr>
        <p:txBody>
          <a:bodyPr vert="horz" lIns="92435" tIns="46218" rIns="92435" bIns="46218" rtlCol="0"/>
          <a:lstStyle>
            <a:lvl1pPr algn="r">
              <a:defRPr sz="1300"/>
            </a:lvl1pPr>
          </a:lstStyle>
          <a:p>
            <a:fld id="{A27D5C4E-375C-0D45-BAC9-2C7D27476EBB}" type="datetimeFigureOut">
              <a:rPr lang="en-US" smtClean="0"/>
              <a:pPr/>
              <a:t>5/3/2022</a:t>
            </a:fld>
            <a:endParaRPr lang="en-US"/>
          </a:p>
        </p:txBody>
      </p:sp>
      <p:sp>
        <p:nvSpPr>
          <p:cNvPr id="4" name="Footer Placeholder 3"/>
          <p:cNvSpPr>
            <a:spLocks noGrp="1"/>
          </p:cNvSpPr>
          <p:nvPr>
            <p:ph type="ftr" sz="quarter" idx="2"/>
          </p:nvPr>
        </p:nvSpPr>
        <p:spPr>
          <a:xfrm>
            <a:off x="0" y="8829967"/>
            <a:ext cx="2982119" cy="464820"/>
          </a:xfrm>
          <a:prstGeom prst="rect">
            <a:avLst/>
          </a:prstGeom>
        </p:spPr>
        <p:txBody>
          <a:bodyPr vert="horz" lIns="92435" tIns="46218" rIns="92435" bIns="46218" rtlCol="0" anchor="b"/>
          <a:lstStyle>
            <a:lvl1pPr algn="l">
              <a:defRPr sz="1300"/>
            </a:lvl1pPr>
          </a:lstStyle>
          <a:p>
            <a:endParaRPr lang="en-US"/>
          </a:p>
        </p:txBody>
      </p:sp>
      <p:sp>
        <p:nvSpPr>
          <p:cNvPr id="5" name="Slide Number Placeholder 4"/>
          <p:cNvSpPr>
            <a:spLocks noGrp="1"/>
          </p:cNvSpPr>
          <p:nvPr>
            <p:ph type="sldNum" sz="quarter" idx="3"/>
          </p:nvPr>
        </p:nvSpPr>
        <p:spPr>
          <a:xfrm>
            <a:off x="3898101" y="8829967"/>
            <a:ext cx="2982119" cy="464820"/>
          </a:xfrm>
          <a:prstGeom prst="rect">
            <a:avLst/>
          </a:prstGeom>
        </p:spPr>
        <p:txBody>
          <a:bodyPr vert="horz" lIns="92435" tIns="46218" rIns="92435" bIns="46218" rtlCol="0" anchor="b"/>
          <a:lstStyle>
            <a:lvl1pPr algn="r">
              <a:defRPr sz="1300"/>
            </a:lvl1pPr>
          </a:lstStyle>
          <a:p>
            <a:fld id="{9C8E03D8-5102-8B47-8E07-C3373636B684}" type="slidenum">
              <a:rPr lang="en-US" smtClean="0"/>
              <a:pPr/>
              <a:t>‹#›</a:t>
            </a:fld>
            <a:endParaRPr lang="en-US"/>
          </a:p>
        </p:txBody>
      </p:sp>
    </p:spTree>
    <p:extLst>
      <p:ext uri="{BB962C8B-B14F-4D97-AF65-F5344CB8AC3E}">
        <p14:creationId xmlns:p14="http://schemas.microsoft.com/office/powerpoint/2010/main" val="14552127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2119" cy="464820"/>
          </a:xfrm>
          <a:prstGeom prst="rect">
            <a:avLst/>
          </a:prstGeom>
        </p:spPr>
        <p:txBody>
          <a:bodyPr vert="horz" lIns="92435" tIns="46218" rIns="92435" bIns="46218" rtlCol="0"/>
          <a:lstStyle>
            <a:lvl1pPr algn="l">
              <a:defRPr sz="1300"/>
            </a:lvl1pPr>
          </a:lstStyle>
          <a:p>
            <a:endParaRPr lang="en-US"/>
          </a:p>
        </p:txBody>
      </p:sp>
      <p:sp>
        <p:nvSpPr>
          <p:cNvPr id="3" name="Date Placeholder 2"/>
          <p:cNvSpPr>
            <a:spLocks noGrp="1"/>
          </p:cNvSpPr>
          <p:nvPr>
            <p:ph type="dt" idx="1"/>
          </p:nvPr>
        </p:nvSpPr>
        <p:spPr>
          <a:xfrm>
            <a:off x="3898101" y="1"/>
            <a:ext cx="2982119" cy="464820"/>
          </a:xfrm>
          <a:prstGeom prst="rect">
            <a:avLst/>
          </a:prstGeom>
        </p:spPr>
        <p:txBody>
          <a:bodyPr vert="horz" lIns="92435" tIns="46218" rIns="92435" bIns="46218" rtlCol="0"/>
          <a:lstStyle>
            <a:lvl1pPr algn="r">
              <a:defRPr sz="1300"/>
            </a:lvl1pPr>
          </a:lstStyle>
          <a:p>
            <a:fld id="{EA472CC8-96E2-DA4F-AF59-3658B4DBAA3C}" type="datetimeFigureOut">
              <a:rPr lang="en-US" smtClean="0"/>
              <a:pPr/>
              <a:t>5/3/2022</a:t>
            </a:fld>
            <a:endParaRPr lang="en-US"/>
          </a:p>
        </p:txBody>
      </p:sp>
      <p:sp>
        <p:nvSpPr>
          <p:cNvPr id="4" name="Slide Image Placeholder 3"/>
          <p:cNvSpPr>
            <a:spLocks noGrp="1" noRot="1" noChangeAspect="1"/>
          </p:cNvSpPr>
          <p:nvPr>
            <p:ph type="sldImg" idx="2"/>
          </p:nvPr>
        </p:nvSpPr>
        <p:spPr>
          <a:xfrm>
            <a:off x="1117600" y="698500"/>
            <a:ext cx="4646613" cy="3486150"/>
          </a:xfrm>
          <a:prstGeom prst="rect">
            <a:avLst/>
          </a:prstGeom>
          <a:noFill/>
          <a:ln w="12700">
            <a:solidFill>
              <a:prstClr val="black"/>
            </a:solidFill>
          </a:ln>
        </p:spPr>
        <p:txBody>
          <a:bodyPr vert="horz" lIns="92435" tIns="46218" rIns="92435" bIns="46218" rtlCol="0" anchor="ctr"/>
          <a:lstStyle/>
          <a:p>
            <a:endParaRPr lang="en-US"/>
          </a:p>
        </p:txBody>
      </p:sp>
      <p:sp>
        <p:nvSpPr>
          <p:cNvPr id="5" name="Notes Placeholder 4"/>
          <p:cNvSpPr>
            <a:spLocks noGrp="1"/>
          </p:cNvSpPr>
          <p:nvPr>
            <p:ph type="body" sz="quarter" idx="3"/>
          </p:nvPr>
        </p:nvSpPr>
        <p:spPr>
          <a:xfrm>
            <a:off x="688182" y="4415791"/>
            <a:ext cx="5505450" cy="4183380"/>
          </a:xfrm>
          <a:prstGeom prst="rect">
            <a:avLst/>
          </a:prstGeom>
        </p:spPr>
        <p:txBody>
          <a:bodyPr vert="horz" lIns="92435" tIns="46218" rIns="92435" bIns="462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4820"/>
          </a:xfrm>
          <a:prstGeom prst="rect">
            <a:avLst/>
          </a:prstGeom>
        </p:spPr>
        <p:txBody>
          <a:bodyPr vert="horz" lIns="92435" tIns="46218" rIns="92435" bIns="46218" rtlCol="0" anchor="b"/>
          <a:lstStyle>
            <a:lvl1pPr algn="l">
              <a:defRPr sz="1300"/>
            </a:lvl1pPr>
          </a:lstStyle>
          <a:p>
            <a:endParaRPr lang="en-US"/>
          </a:p>
        </p:txBody>
      </p:sp>
      <p:sp>
        <p:nvSpPr>
          <p:cNvPr id="7" name="Slide Number Placeholder 6"/>
          <p:cNvSpPr>
            <a:spLocks noGrp="1"/>
          </p:cNvSpPr>
          <p:nvPr>
            <p:ph type="sldNum" sz="quarter" idx="5"/>
          </p:nvPr>
        </p:nvSpPr>
        <p:spPr>
          <a:xfrm>
            <a:off x="3898101" y="8829967"/>
            <a:ext cx="2982119" cy="464820"/>
          </a:xfrm>
          <a:prstGeom prst="rect">
            <a:avLst/>
          </a:prstGeom>
        </p:spPr>
        <p:txBody>
          <a:bodyPr vert="horz" lIns="92435" tIns="46218" rIns="92435" bIns="46218" rtlCol="0" anchor="b"/>
          <a:lstStyle>
            <a:lvl1pPr algn="r">
              <a:defRPr sz="1300"/>
            </a:lvl1pPr>
          </a:lstStyle>
          <a:p>
            <a:fld id="{717347E0-AEBB-E840-BDD8-2436C83FF7EF}" type="slidenum">
              <a:rPr lang="en-US" smtClean="0"/>
              <a:pPr/>
              <a:t>‹#›</a:t>
            </a:fld>
            <a:endParaRPr lang="en-US"/>
          </a:p>
        </p:txBody>
      </p:sp>
    </p:spTree>
    <p:extLst>
      <p:ext uri="{BB962C8B-B14F-4D97-AF65-F5344CB8AC3E}">
        <p14:creationId xmlns:p14="http://schemas.microsoft.com/office/powerpoint/2010/main" val="10633956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a:t>
            </a:fld>
            <a:endParaRPr lang="en-US"/>
          </a:p>
        </p:txBody>
      </p:sp>
    </p:spTree>
    <p:extLst>
      <p:ext uri="{BB962C8B-B14F-4D97-AF65-F5344CB8AC3E}">
        <p14:creationId xmlns:p14="http://schemas.microsoft.com/office/powerpoint/2010/main" val="514327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Paper #1: </a:t>
            </a:r>
            <a:r>
              <a:rPr lang="en-US" dirty="0" err="1"/>
              <a:t>Taku</a:t>
            </a:r>
            <a:r>
              <a:rPr lang="en-US" dirty="0"/>
              <a:t> Kudo, “</a:t>
            </a:r>
            <a:r>
              <a:rPr lang="en-US" dirty="0" err="1"/>
              <a:t>Subword</a:t>
            </a:r>
            <a:r>
              <a:rPr lang="en-US" dirty="0"/>
              <a:t> Regularization: Improving Neural Network Translation Models with Multiple </a:t>
            </a:r>
            <a:r>
              <a:rPr lang="en-US" dirty="0" err="1"/>
              <a:t>Subword</a:t>
            </a:r>
            <a:r>
              <a:rPr lang="en-US" dirty="0"/>
              <a:t> Candidates,” </a:t>
            </a:r>
            <a:r>
              <a:rPr lang="en-US" dirty="0" err="1"/>
              <a:t>arXiv</a:t>
            </a:r>
            <a:r>
              <a:rPr lang="en-US" dirty="0"/>
              <a:t> preprint arXiv:1804.10959 (2018). </a:t>
            </a:r>
          </a:p>
          <a:p>
            <a:endParaRPr lang="en-US" dirty="0"/>
          </a:p>
          <a:p>
            <a:r>
              <a:rPr lang="en-US" dirty="0"/>
              <a:t>Paper #2: </a:t>
            </a:r>
            <a:r>
              <a:rPr lang="en-US" sz="1200" b="0" i="0" u="none" strike="noStrike" kern="1200" baseline="0" dirty="0" err="1">
                <a:solidFill>
                  <a:schemeClr val="tx1"/>
                </a:solidFill>
                <a:latin typeface="+mn-lt"/>
                <a:ea typeface="+mn-ea"/>
                <a:cs typeface="+mn-cs"/>
              </a:rPr>
              <a:t>Taku</a:t>
            </a:r>
            <a:r>
              <a:rPr lang="en-US" sz="1200" b="0" i="0" u="none" strike="noStrike" kern="1200" baseline="0" dirty="0">
                <a:solidFill>
                  <a:schemeClr val="tx1"/>
                </a:solidFill>
                <a:latin typeface="+mn-lt"/>
                <a:ea typeface="+mn-ea"/>
                <a:cs typeface="+mn-cs"/>
              </a:rPr>
              <a:t> Kudo and John Richardson, “</a:t>
            </a:r>
            <a:r>
              <a:rPr lang="en-US" sz="1200" b="0" i="0" u="none" strike="noStrike" kern="1200" baseline="0" dirty="0" err="1">
                <a:solidFill>
                  <a:schemeClr val="tx1"/>
                </a:solidFill>
                <a:latin typeface="+mn-lt"/>
                <a:ea typeface="+mn-ea"/>
                <a:cs typeface="+mn-cs"/>
              </a:rPr>
              <a:t>SentencePiece</a:t>
            </a:r>
            <a:r>
              <a:rPr lang="en-US" sz="1200" b="0" i="0" u="none" strike="noStrike" kern="1200" baseline="0" dirty="0">
                <a:solidFill>
                  <a:schemeClr val="tx1"/>
                </a:solidFill>
                <a:latin typeface="+mn-lt"/>
                <a:ea typeface="+mn-ea"/>
                <a:cs typeface="+mn-cs"/>
              </a:rPr>
              <a:t>: A Simple and Language Independent </a:t>
            </a:r>
            <a:r>
              <a:rPr lang="en-US" sz="1200" b="0" i="0" u="none" strike="noStrike" kern="1200" baseline="0" dirty="0" err="1">
                <a:solidFill>
                  <a:schemeClr val="tx1"/>
                </a:solidFill>
                <a:latin typeface="+mn-lt"/>
                <a:ea typeface="+mn-ea"/>
                <a:cs typeface="+mn-cs"/>
              </a:rPr>
              <a:t>Subword</a:t>
            </a:r>
            <a:r>
              <a:rPr lang="en-US" sz="1200" b="0" i="0" u="none" strike="noStrike" kern="1200" baseline="0" dirty="0">
                <a:solidFill>
                  <a:schemeClr val="tx1"/>
                </a:solidFill>
                <a:latin typeface="+mn-lt"/>
                <a:ea typeface="+mn-ea"/>
                <a:cs typeface="+mn-cs"/>
              </a:rPr>
              <a:t> Tokenizer and </a:t>
            </a:r>
            <a:r>
              <a:rPr lang="en-US" sz="1200" b="0" i="0" u="none" strike="noStrike" kern="1200" baseline="0" dirty="0" err="1">
                <a:solidFill>
                  <a:schemeClr val="tx1"/>
                </a:solidFill>
                <a:latin typeface="+mn-lt"/>
                <a:ea typeface="+mn-ea"/>
                <a:cs typeface="+mn-cs"/>
              </a:rPr>
              <a:t>Detokenizer</a:t>
            </a:r>
            <a:r>
              <a:rPr lang="en-US" sz="1200" b="0" i="0" u="none" strike="noStrike" kern="1200" baseline="0" dirty="0">
                <a:solidFill>
                  <a:schemeClr val="tx1"/>
                </a:solidFill>
                <a:latin typeface="+mn-lt"/>
                <a:ea typeface="+mn-ea"/>
                <a:cs typeface="+mn-cs"/>
              </a:rPr>
              <a:t> for Neural Text Processing,” </a:t>
            </a:r>
            <a:r>
              <a:rPr lang="en-US" sz="1200" b="0" i="0" u="none" strike="noStrike" kern="1200" baseline="0" dirty="0" err="1">
                <a:solidFill>
                  <a:schemeClr val="tx1"/>
                </a:solidFill>
                <a:latin typeface="+mn-lt"/>
                <a:ea typeface="+mn-ea"/>
                <a:cs typeface="+mn-cs"/>
              </a:rPr>
              <a:t>arXiv</a:t>
            </a:r>
            <a:r>
              <a:rPr lang="en-US" sz="1200" b="0" i="0" u="none" strike="noStrike" kern="1200" baseline="0" dirty="0">
                <a:solidFill>
                  <a:schemeClr val="tx1"/>
                </a:solidFill>
                <a:latin typeface="+mn-lt"/>
                <a:ea typeface="+mn-ea"/>
                <a:cs typeface="+mn-cs"/>
              </a:rPr>
              <a:t> preprint arXiv:1808.06226 (2018).</a:t>
            </a:r>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10</a:t>
            </a:fld>
            <a:endParaRPr lang="en-US"/>
          </a:p>
        </p:txBody>
      </p:sp>
    </p:spTree>
    <p:extLst>
      <p:ext uri="{BB962C8B-B14F-4D97-AF65-F5344CB8AC3E}">
        <p14:creationId xmlns:p14="http://schemas.microsoft.com/office/powerpoint/2010/main" val="4148358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Paper</a:t>
            </a:r>
            <a:r>
              <a:rPr lang="en-US" dirty="0"/>
              <a:t> #1: </a:t>
            </a:r>
            <a:r>
              <a:rPr lang="en-US" sz="1200" b="0" i="0" u="none" strike="noStrike" kern="1200" baseline="0" dirty="0">
                <a:solidFill>
                  <a:schemeClr val="tx1"/>
                </a:solidFill>
                <a:latin typeface="+mn-lt"/>
                <a:ea typeface="+mn-ea"/>
                <a:cs typeface="+mn-cs"/>
              </a:rPr>
              <a:t>Rico </a:t>
            </a:r>
            <a:r>
              <a:rPr lang="en-US" sz="1200" b="0" i="0" u="none" strike="noStrike" kern="1200" baseline="0" dirty="0" err="1">
                <a:solidFill>
                  <a:schemeClr val="tx1"/>
                </a:solidFill>
                <a:latin typeface="+mn-lt"/>
                <a:ea typeface="+mn-ea"/>
                <a:cs typeface="+mn-cs"/>
              </a:rPr>
              <a:t>Sennrich</a:t>
            </a:r>
            <a:r>
              <a:rPr lang="en-US" sz="1200" b="0" i="0" u="none" strike="noStrike" kern="1200" baseline="0" dirty="0">
                <a:solidFill>
                  <a:schemeClr val="tx1"/>
                </a:solidFill>
                <a:latin typeface="+mn-lt"/>
                <a:ea typeface="+mn-ea"/>
                <a:cs typeface="+mn-cs"/>
              </a:rPr>
              <a:t> et al., “Neural Machine Translation of Rare Words with </a:t>
            </a:r>
            <a:r>
              <a:rPr lang="en-US" sz="1200" b="0" i="0" u="none" strike="noStrike" kern="1200" baseline="0" dirty="0" err="1">
                <a:solidFill>
                  <a:schemeClr val="tx1"/>
                </a:solidFill>
                <a:latin typeface="+mn-lt"/>
                <a:ea typeface="+mn-ea"/>
                <a:cs typeface="+mn-cs"/>
              </a:rPr>
              <a:t>Subword</a:t>
            </a:r>
            <a:r>
              <a:rPr lang="en-US" sz="1200" b="0" i="0" u="none" strike="noStrike" kern="1200" baseline="0" dirty="0">
                <a:solidFill>
                  <a:schemeClr val="tx1"/>
                </a:solidFill>
                <a:latin typeface="+mn-lt"/>
                <a:ea typeface="+mn-ea"/>
                <a:cs typeface="+mn-cs"/>
              </a:rPr>
              <a:t> Units,” </a:t>
            </a:r>
            <a:r>
              <a:rPr lang="en-US" sz="1200" b="0" i="1" u="none" strike="noStrike" kern="1200" baseline="0" dirty="0">
                <a:solidFill>
                  <a:schemeClr val="tx1"/>
                </a:solidFill>
                <a:latin typeface="+mn-lt"/>
                <a:ea typeface="+mn-ea"/>
                <a:cs typeface="+mn-cs"/>
              </a:rPr>
              <a:t>Proceedings of the 54</a:t>
            </a:r>
            <a:r>
              <a:rPr lang="en-US" sz="1200" b="0" i="1" u="none" strike="noStrike" kern="1200" baseline="30000" dirty="0">
                <a:solidFill>
                  <a:schemeClr val="tx1"/>
                </a:solidFill>
                <a:latin typeface="+mn-lt"/>
                <a:ea typeface="+mn-ea"/>
                <a:cs typeface="+mn-cs"/>
              </a:rPr>
              <a:t>th</a:t>
            </a:r>
            <a:r>
              <a:rPr lang="en-US" sz="1200" b="0" i="1" u="none" strike="noStrike" kern="1200" baseline="0" dirty="0">
                <a:solidFill>
                  <a:schemeClr val="tx1"/>
                </a:solidFill>
                <a:latin typeface="+mn-lt"/>
                <a:ea typeface="+mn-ea"/>
                <a:cs typeface="+mn-cs"/>
              </a:rPr>
              <a:t> Annual Meeting of the Association for Computational Linguistics </a:t>
            </a:r>
            <a:r>
              <a:rPr lang="en-US" sz="1200" b="0" i="0" u="none" strike="noStrike" kern="1200" baseline="0" dirty="0">
                <a:solidFill>
                  <a:schemeClr val="tx1"/>
                </a:solidFill>
                <a:latin typeface="+mn-lt"/>
                <a:ea typeface="+mn-ea"/>
                <a:cs typeface="+mn-cs"/>
              </a:rPr>
              <a:t>1 (2016): 1715–1725.0</a:t>
            </a:r>
          </a:p>
          <a:p>
            <a:r>
              <a:rPr lang="en-US" sz="1200" b="1" i="0" u="none" strike="noStrike" kern="1200" baseline="0" dirty="0">
                <a:solidFill>
                  <a:schemeClr val="tx1"/>
                </a:solidFill>
                <a:latin typeface="+mn-lt"/>
                <a:ea typeface="+mn-ea"/>
                <a:cs typeface="+mn-cs"/>
              </a:rPr>
              <a:t>Paper</a:t>
            </a:r>
            <a:r>
              <a:rPr lang="en-US" sz="1200" b="0" i="0" u="none" strike="noStrike" kern="1200" baseline="0" dirty="0">
                <a:solidFill>
                  <a:schemeClr val="tx1"/>
                </a:solidFill>
                <a:latin typeface="+mn-lt"/>
                <a:ea typeface="+mn-ea"/>
                <a:cs typeface="+mn-cs"/>
              </a:rPr>
              <a:t> #2: </a:t>
            </a:r>
            <a:r>
              <a:rPr lang="en-US" sz="1200" b="0" i="0" u="none" strike="noStrike" kern="1200" baseline="0" dirty="0" err="1">
                <a:solidFill>
                  <a:schemeClr val="tx1"/>
                </a:solidFill>
                <a:latin typeface="+mn-lt"/>
                <a:ea typeface="+mn-ea"/>
                <a:cs typeface="+mn-cs"/>
              </a:rPr>
              <a:t>Yonghui</a:t>
            </a:r>
            <a:r>
              <a:rPr lang="en-US" sz="1200" b="0" i="0" u="none" strike="noStrike" kern="1200" baseline="0" dirty="0">
                <a:solidFill>
                  <a:schemeClr val="tx1"/>
                </a:solidFill>
                <a:latin typeface="+mn-lt"/>
                <a:ea typeface="+mn-ea"/>
                <a:cs typeface="+mn-cs"/>
              </a:rPr>
              <a:t> Wu et al., “Google’s Neural Machine Translation System: Bridging the Gap Between Human and Machine Translation,” </a:t>
            </a:r>
            <a:r>
              <a:rPr lang="en-US" sz="1200" b="0" i="0" u="none" strike="noStrike" kern="1200" baseline="0" dirty="0" err="1">
                <a:solidFill>
                  <a:schemeClr val="tx1"/>
                </a:solidFill>
                <a:latin typeface="+mn-lt"/>
                <a:ea typeface="+mn-ea"/>
                <a:cs typeface="+mn-cs"/>
              </a:rPr>
              <a:t>arXiv</a:t>
            </a:r>
            <a:r>
              <a:rPr lang="en-US" sz="1200" b="0" i="0" u="none" strike="noStrike" kern="1200" baseline="0" dirty="0">
                <a:solidFill>
                  <a:schemeClr val="tx1"/>
                </a:solidFill>
                <a:latin typeface="+mn-lt"/>
                <a:ea typeface="+mn-ea"/>
                <a:cs typeface="+mn-cs"/>
              </a:rPr>
              <a:t> preprint arXiv:1609.08144 (2016).</a:t>
            </a:r>
          </a:p>
          <a:p>
            <a:r>
              <a:rPr lang="en-US" b="1" i="1" dirty="0">
                <a:effectLst>
                  <a:outerShdw blurRad="38100" dist="38100" dir="2700000" algn="tl">
                    <a:srgbClr val="000000">
                      <a:alpha val="43137"/>
                    </a:srgbClr>
                  </a:outerShdw>
                </a:effectLst>
              </a:rPr>
              <a:t>Byte pair encoding</a:t>
            </a:r>
            <a:r>
              <a:rPr lang="en-US" dirty="0"/>
              <a:t> </a:t>
            </a:r>
            <a:r>
              <a:rPr lang="en-US"/>
              <a:t>or di-gram </a:t>
            </a:r>
            <a:r>
              <a:rPr lang="en-US" dirty="0"/>
              <a:t>coding is a simple form of data compression in which the most common </a:t>
            </a:r>
            <a:r>
              <a:rPr lang="en-US" i="1" dirty="0"/>
              <a:t>pair</a:t>
            </a:r>
            <a:r>
              <a:rPr lang="en-US" dirty="0"/>
              <a:t> of consecutive </a:t>
            </a:r>
            <a:r>
              <a:rPr lang="en-US" i="1" dirty="0"/>
              <a:t>bytes</a:t>
            </a:r>
            <a:r>
              <a:rPr lang="en-US" dirty="0"/>
              <a:t> of data is replaced with a </a:t>
            </a:r>
            <a:r>
              <a:rPr lang="en-US" i="1" dirty="0"/>
              <a:t>byte</a:t>
            </a:r>
            <a:r>
              <a:rPr lang="en-US" dirty="0"/>
              <a:t> that does not occur within that data.</a:t>
            </a:r>
          </a:p>
        </p:txBody>
      </p:sp>
      <p:sp>
        <p:nvSpPr>
          <p:cNvPr id="4" name="Slide Number Placeholder 3"/>
          <p:cNvSpPr>
            <a:spLocks noGrp="1"/>
          </p:cNvSpPr>
          <p:nvPr>
            <p:ph type="sldNum" sz="quarter" idx="10"/>
          </p:nvPr>
        </p:nvSpPr>
        <p:spPr/>
        <p:txBody>
          <a:bodyPr/>
          <a:lstStyle/>
          <a:p>
            <a:fld id="{717347E0-AEBB-E840-BDD8-2436C83FF7EF}" type="slidenum">
              <a:rPr lang="en-US" smtClean="0"/>
              <a:pPr/>
              <a:t>11</a:t>
            </a:fld>
            <a:endParaRPr lang="en-US"/>
          </a:p>
        </p:txBody>
      </p:sp>
    </p:spTree>
    <p:extLst>
      <p:ext uri="{BB962C8B-B14F-4D97-AF65-F5344CB8AC3E}">
        <p14:creationId xmlns:p14="http://schemas.microsoft.com/office/powerpoint/2010/main" val="3044300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Code Generation</a:t>
            </a:r>
            <a:r>
              <a:rPr lang="en-US" dirty="0"/>
              <a:t>: see (1) https://gpt3demo.com/apps/openai-codex or (2) https://openai.com/blog/openai-codex/ </a:t>
            </a:r>
          </a:p>
        </p:txBody>
      </p:sp>
      <p:sp>
        <p:nvSpPr>
          <p:cNvPr id="4" name="Slide Number Placeholder 3"/>
          <p:cNvSpPr>
            <a:spLocks noGrp="1"/>
          </p:cNvSpPr>
          <p:nvPr>
            <p:ph type="sldNum" sz="quarter" idx="10"/>
          </p:nvPr>
        </p:nvSpPr>
        <p:spPr/>
        <p:txBody>
          <a:bodyPr/>
          <a:lstStyle/>
          <a:p>
            <a:fld id="{717347E0-AEBB-E840-BDD8-2436C83FF7EF}" type="slidenum">
              <a:rPr lang="en-US" smtClean="0"/>
              <a:pPr/>
              <a:t>12</a:t>
            </a:fld>
            <a:endParaRPr lang="en-US"/>
          </a:p>
        </p:txBody>
      </p:sp>
    </p:spTree>
    <p:extLst>
      <p:ext uri="{BB962C8B-B14F-4D97-AF65-F5344CB8AC3E}">
        <p14:creationId xmlns:p14="http://schemas.microsoft.com/office/powerpoint/2010/main" val="4063727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Paper #1: </a:t>
            </a:r>
            <a:r>
              <a:rPr lang="en-US" sz="1200" b="0" i="0" u="none" strike="noStrike" kern="1200" baseline="0" dirty="0">
                <a:solidFill>
                  <a:schemeClr val="tx1"/>
                </a:solidFill>
                <a:latin typeface="+mn-lt"/>
                <a:ea typeface="+mn-ea"/>
                <a:cs typeface="+mn-cs"/>
              </a:rPr>
              <a:t>Ilya </a:t>
            </a:r>
            <a:r>
              <a:rPr lang="en-US" sz="1200" b="0" i="0" u="none" strike="noStrike" kern="1200" baseline="0" dirty="0" err="1">
                <a:solidFill>
                  <a:schemeClr val="tx1"/>
                </a:solidFill>
                <a:latin typeface="+mn-lt"/>
                <a:ea typeface="+mn-ea"/>
                <a:cs typeface="+mn-cs"/>
              </a:rPr>
              <a:t>Sutskever</a:t>
            </a:r>
            <a:r>
              <a:rPr lang="en-US" sz="1200" b="0" i="0" u="none" strike="noStrike" kern="1200" baseline="0" dirty="0">
                <a:solidFill>
                  <a:schemeClr val="tx1"/>
                </a:solidFill>
                <a:latin typeface="+mn-lt"/>
                <a:ea typeface="+mn-ea"/>
                <a:cs typeface="+mn-cs"/>
              </a:rPr>
              <a:t> et al., “Sequence to Sequence Learning with Neural Networks,” </a:t>
            </a:r>
            <a:r>
              <a:rPr lang="en-US" sz="1200" b="0" i="0" u="none" strike="noStrike" kern="1200" baseline="0" dirty="0" err="1">
                <a:solidFill>
                  <a:schemeClr val="tx1"/>
                </a:solidFill>
                <a:latin typeface="+mn-lt"/>
                <a:ea typeface="+mn-ea"/>
                <a:cs typeface="+mn-cs"/>
              </a:rPr>
              <a:t>arXiv</a:t>
            </a:r>
            <a:r>
              <a:rPr lang="en-US" sz="1200" b="0" i="0" u="none" strike="noStrike" kern="1200" baseline="0" dirty="0">
                <a:solidFill>
                  <a:schemeClr val="tx1"/>
                </a:solidFill>
                <a:latin typeface="+mn-lt"/>
                <a:ea typeface="+mn-ea"/>
                <a:cs typeface="+mn-cs"/>
              </a:rPr>
              <a:t> preprint arXiv:1409.3215 (2014).</a:t>
            </a:r>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13</a:t>
            </a:fld>
            <a:endParaRPr lang="en-US"/>
          </a:p>
        </p:txBody>
      </p:sp>
    </p:spTree>
    <p:extLst>
      <p:ext uri="{BB962C8B-B14F-4D97-AF65-F5344CB8AC3E}">
        <p14:creationId xmlns:p14="http://schemas.microsoft.com/office/powerpoint/2010/main" val="516069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14</a:t>
            </a:fld>
            <a:endParaRPr lang="en-US"/>
          </a:p>
        </p:txBody>
      </p:sp>
    </p:spTree>
    <p:extLst>
      <p:ext uri="{BB962C8B-B14F-4D97-AF65-F5344CB8AC3E}">
        <p14:creationId xmlns:p14="http://schemas.microsoft.com/office/powerpoint/2010/main" val="2817776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15</a:t>
            </a:fld>
            <a:endParaRPr lang="en-US"/>
          </a:p>
        </p:txBody>
      </p:sp>
    </p:spTree>
    <p:extLst>
      <p:ext uri="{BB962C8B-B14F-4D97-AF65-F5344CB8AC3E}">
        <p14:creationId xmlns:p14="http://schemas.microsoft.com/office/powerpoint/2010/main" val="17328353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16</a:t>
            </a:fld>
            <a:endParaRPr lang="en-US"/>
          </a:p>
        </p:txBody>
      </p:sp>
    </p:spTree>
    <p:extLst>
      <p:ext uri="{BB962C8B-B14F-4D97-AF65-F5344CB8AC3E}">
        <p14:creationId xmlns:p14="http://schemas.microsoft.com/office/powerpoint/2010/main" val="71505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17</a:t>
            </a:fld>
            <a:endParaRPr lang="en-US"/>
          </a:p>
        </p:txBody>
      </p:sp>
    </p:spTree>
    <p:extLst>
      <p:ext uri="{BB962C8B-B14F-4D97-AF65-F5344CB8AC3E}">
        <p14:creationId xmlns:p14="http://schemas.microsoft.com/office/powerpoint/2010/main" val="3882889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18</a:t>
            </a:fld>
            <a:endParaRPr lang="en-US"/>
          </a:p>
        </p:txBody>
      </p:sp>
    </p:spTree>
    <p:extLst>
      <p:ext uri="{BB962C8B-B14F-4D97-AF65-F5344CB8AC3E}">
        <p14:creationId xmlns:p14="http://schemas.microsoft.com/office/powerpoint/2010/main" val="3115418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19</a:t>
            </a:fld>
            <a:endParaRPr lang="en-US"/>
          </a:p>
        </p:txBody>
      </p:sp>
    </p:spTree>
    <p:extLst>
      <p:ext uri="{BB962C8B-B14F-4D97-AF65-F5344CB8AC3E}">
        <p14:creationId xmlns:p14="http://schemas.microsoft.com/office/powerpoint/2010/main" val="3162096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2</a:t>
            </a:fld>
            <a:endParaRPr lang="en-US"/>
          </a:p>
        </p:txBody>
      </p:sp>
    </p:spTree>
    <p:extLst>
      <p:ext uri="{BB962C8B-B14F-4D97-AF65-F5344CB8AC3E}">
        <p14:creationId xmlns:p14="http://schemas.microsoft.com/office/powerpoint/2010/main" val="653098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Paper #1: </a:t>
            </a:r>
            <a:r>
              <a:rPr lang="en-US" sz="1200" b="0" i="0" u="none" strike="noStrike" kern="1200" baseline="0" dirty="0">
                <a:solidFill>
                  <a:schemeClr val="tx1"/>
                </a:solidFill>
                <a:latin typeface="+mn-lt"/>
                <a:ea typeface="+mn-ea"/>
                <a:cs typeface="+mn-cs"/>
              </a:rPr>
              <a:t>Sebastien Jean et al., “On Using Very Large Target Vocabulary for Neural Machine Translation,” </a:t>
            </a:r>
            <a:r>
              <a:rPr lang="en-US" sz="1200" b="0" i="1" u="none" strike="noStrike" kern="1200" baseline="0" dirty="0">
                <a:solidFill>
                  <a:schemeClr val="tx1"/>
                </a:solidFill>
                <a:latin typeface="+mn-lt"/>
                <a:ea typeface="+mn-ea"/>
                <a:cs typeface="+mn-cs"/>
              </a:rPr>
              <a:t>Proceedings of the 53rd Annual Meeting of the Association for Computational Linguistics and the 7th International Joint Conference on Natural Language Processing of the Asian Federation of Natural Language Processing </a:t>
            </a:r>
            <a:r>
              <a:rPr lang="en-US" sz="1200" b="0" i="0" u="none" strike="noStrike" kern="1200" baseline="0" dirty="0">
                <a:solidFill>
                  <a:schemeClr val="tx1"/>
                </a:solidFill>
                <a:latin typeface="+mn-lt"/>
                <a:ea typeface="+mn-ea"/>
                <a:cs typeface="+mn-cs"/>
              </a:rPr>
              <a:t>1 (2015): 1–10.</a:t>
            </a:r>
            <a:r>
              <a:rPr lang="en-US" dirty="0"/>
              <a:t> </a:t>
            </a:r>
          </a:p>
        </p:txBody>
      </p:sp>
      <p:sp>
        <p:nvSpPr>
          <p:cNvPr id="4" name="Slide Number Placeholder 3"/>
          <p:cNvSpPr>
            <a:spLocks noGrp="1"/>
          </p:cNvSpPr>
          <p:nvPr>
            <p:ph type="sldNum" sz="quarter" idx="10"/>
          </p:nvPr>
        </p:nvSpPr>
        <p:spPr/>
        <p:txBody>
          <a:bodyPr/>
          <a:lstStyle/>
          <a:p>
            <a:fld id="{717347E0-AEBB-E840-BDD8-2436C83FF7EF}" type="slidenum">
              <a:rPr lang="en-US" smtClean="0"/>
              <a:pPr/>
              <a:t>20</a:t>
            </a:fld>
            <a:endParaRPr lang="en-US"/>
          </a:p>
        </p:txBody>
      </p:sp>
    </p:spTree>
    <p:extLst>
      <p:ext uri="{BB962C8B-B14F-4D97-AF65-F5344CB8AC3E}">
        <p14:creationId xmlns:p14="http://schemas.microsoft.com/office/powerpoint/2010/main" val="40740004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21</a:t>
            </a:fld>
            <a:endParaRPr lang="en-US"/>
          </a:p>
        </p:txBody>
      </p:sp>
    </p:spTree>
    <p:extLst>
      <p:ext uri="{BB962C8B-B14F-4D97-AF65-F5344CB8AC3E}">
        <p14:creationId xmlns:p14="http://schemas.microsoft.com/office/powerpoint/2010/main" val="8316688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22</a:t>
            </a:fld>
            <a:endParaRPr lang="en-US"/>
          </a:p>
        </p:txBody>
      </p:sp>
    </p:spTree>
    <p:extLst>
      <p:ext uri="{BB962C8B-B14F-4D97-AF65-F5344CB8AC3E}">
        <p14:creationId xmlns:p14="http://schemas.microsoft.com/office/powerpoint/2010/main" val="35061423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23</a:t>
            </a:fld>
            <a:endParaRPr lang="en-US"/>
          </a:p>
        </p:txBody>
      </p:sp>
    </p:spTree>
    <p:extLst>
      <p:ext uri="{BB962C8B-B14F-4D97-AF65-F5344CB8AC3E}">
        <p14:creationId xmlns:p14="http://schemas.microsoft.com/office/powerpoint/2010/main" val="1334443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24</a:t>
            </a:fld>
            <a:endParaRPr lang="en-US"/>
          </a:p>
        </p:txBody>
      </p:sp>
    </p:spTree>
    <p:extLst>
      <p:ext uri="{BB962C8B-B14F-4D97-AF65-F5344CB8AC3E}">
        <p14:creationId xmlns:p14="http://schemas.microsoft.com/office/powerpoint/2010/main" val="20259156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25</a:t>
            </a:fld>
            <a:endParaRPr lang="en-US"/>
          </a:p>
        </p:txBody>
      </p:sp>
    </p:spTree>
    <p:extLst>
      <p:ext uri="{BB962C8B-B14F-4D97-AF65-F5344CB8AC3E}">
        <p14:creationId xmlns:p14="http://schemas.microsoft.com/office/powerpoint/2010/main" val="17292445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26</a:t>
            </a:fld>
            <a:endParaRPr lang="en-US"/>
          </a:p>
        </p:txBody>
      </p:sp>
    </p:spTree>
    <p:extLst>
      <p:ext uri="{BB962C8B-B14F-4D97-AF65-F5344CB8AC3E}">
        <p14:creationId xmlns:p14="http://schemas.microsoft.com/office/powerpoint/2010/main" val="10095667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27</a:t>
            </a:fld>
            <a:endParaRPr lang="en-US"/>
          </a:p>
        </p:txBody>
      </p:sp>
    </p:spTree>
    <p:extLst>
      <p:ext uri="{BB962C8B-B14F-4D97-AF65-F5344CB8AC3E}">
        <p14:creationId xmlns:p14="http://schemas.microsoft.com/office/powerpoint/2010/main" val="28629246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28</a:t>
            </a:fld>
            <a:endParaRPr lang="en-US"/>
          </a:p>
        </p:txBody>
      </p:sp>
    </p:spTree>
    <p:extLst>
      <p:ext uri="{BB962C8B-B14F-4D97-AF65-F5344CB8AC3E}">
        <p14:creationId xmlns:p14="http://schemas.microsoft.com/office/powerpoint/2010/main" val="4511224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29</a:t>
            </a:fld>
            <a:endParaRPr lang="en-US"/>
          </a:p>
        </p:txBody>
      </p:sp>
    </p:spTree>
    <p:extLst>
      <p:ext uri="{BB962C8B-B14F-4D97-AF65-F5344CB8AC3E}">
        <p14:creationId xmlns:p14="http://schemas.microsoft.com/office/powerpoint/2010/main" val="2479570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GPT-2</a:t>
            </a:r>
            <a:r>
              <a:rPr lang="en-US" dirty="0"/>
              <a:t>: Generative Pre-trained Transformer 2.</a:t>
            </a:r>
          </a:p>
          <a:p>
            <a:endParaRPr lang="en-US" dirty="0"/>
          </a:p>
          <a:p>
            <a:r>
              <a:rPr lang="en-US" b="1" dirty="0"/>
              <a:t>BERT</a:t>
            </a:r>
            <a:r>
              <a:rPr lang="en-US" dirty="0"/>
              <a:t>: </a:t>
            </a:r>
            <a:r>
              <a:rPr lang="en-US" b="1" dirty="0"/>
              <a:t>B</a:t>
            </a:r>
            <a:r>
              <a:rPr lang="en-US" dirty="0"/>
              <a:t>idirectional </a:t>
            </a:r>
            <a:r>
              <a:rPr lang="en-US" b="1" dirty="0"/>
              <a:t>E</a:t>
            </a:r>
            <a:r>
              <a:rPr lang="en-US" dirty="0"/>
              <a:t>ncoder </a:t>
            </a:r>
            <a:r>
              <a:rPr lang="en-US" b="1" dirty="0"/>
              <a:t>R</a:t>
            </a:r>
            <a:r>
              <a:rPr lang="en-US" dirty="0"/>
              <a:t>epresentations from </a:t>
            </a:r>
            <a:r>
              <a:rPr lang="en-US" b="1" dirty="0"/>
              <a:t>T</a:t>
            </a:r>
            <a:r>
              <a:rPr lang="en-US" dirty="0"/>
              <a:t>ransformers is a Transformer-based machine learning technique for natural language processing pre-training developed by Google.</a:t>
            </a:r>
          </a:p>
          <a:p>
            <a:r>
              <a:rPr lang="en-US" sz="1800" dirty="0">
                <a:solidFill>
                  <a:srgbClr val="000000"/>
                </a:solidFill>
                <a:effectLst/>
                <a:latin typeface="Calibri" panose="020F0502020204030204" pitchFamily="34" charset="0"/>
              </a:rPr>
              <a:t>Compared to </a:t>
            </a:r>
            <a:r>
              <a:rPr lang="en-US" sz="1800" u="sng" dirty="0">
                <a:solidFill>
                  <a:srgbClr val="000000"/>
                </a:solidFill>
                <a:effectLst/>
                <a:latin typeface="Calibri" panose="020F0502020204030204" pitchFamily="34" charset="0"/>
              </a:rPr>
              <a:t>Word2Vec</a:t>
            </a:r>
            <a:r>
              <a:rPr lang="en-US" sz="1800" dirty="0">
                <a:solidFill>
                  <a:srgbClr val="000000"/>
                </a:solidFill>
                <a:effectLst/>
                <a:latin typeface="Calibri" panose="020F0502020204030204" pitchFamily="34" charset="0"/>
              </a:rPr>
              <a:t>, </a:t>
            </a:r>
            <a:r>
              <a:rPr lang="en-US" sz="1800" u="sng" dirty="0">
                <a:solidFill>
                  <a:srgbClr val="000000"/>
                </a:solidFill>
                <a:effectLst/>
                <a:latin typeface="Calibri" panose="020F0502020204030204" pitchFamily="34" charset="0"/>
              </a:rPr>
              <a:t>BERT</a:t>
            </a:r>
            <a:r>
              <a:rPr lang="en-US" sz="1800" dirty="0">
                <a:solidFill>
                  <a:srgbClr val="000000"/>
                </a:solidFill>
                <a:effectLst/>
                <a:latin typeface="Calibri" panose="020F0502020204030204" pitchFamily="34" charset="0"/>
              </a:rPr>
              <a:t> will provide different embedding vector for "lead" in "I lead the project" than lead in "The lead water pipe is not healthy."</a:t>
            </a:r>
          </a:p>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3</a:t>
            </a:fld>
            <a:endParaRPr lang="en-US"/>
          </a:p>
        </p:txBody>
      </p:sp>
    </p:spTree>
    <p:extLst>
      <p:ext uri="{BB962C8B-B14F-4D97-AF65-F5344CB8AC3E}">
        <p14:creationId xmlns:p14="http://schemas.microsoft.com/office/powerpoint/2010/main" val="3911626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30</a:t>
            </a:fld>
            <a:endParaRPr lang="en-US"/>
          </a:p>
        </p:txBody>
      </p:sp>
    </p:spTree>
    <p:extLst>
      <p:ext uri="{BB962C8B-B14F-4D97-AF65-F5344CB8AC3E}">
        <p14:creationId xmlns:p14="http://schemas.microsoft.com/office/powerpoint/2010/main" val="3463363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Paper #1: </a:t>
            </a:r>
            <a:r>
              <a:rPr lang="en-US" sz="1200" b="0" i="0" u="none" strike="noStrike" kern="1200" baseline="0" dirty="0" err="1">
                <a:solidFill>
                  <a:schemeClr val="tx1"/>
                </a:solidFill>
                <a:latin typeface="+mn-lt"/>
                <a:ea typeface="+mn-ea"/>
                <a:cs typeface="+mn-cs"/>
              </a:rPr>
              <a:t>Dzmitry</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Bahdanau</a:t>
            </a:r>
            <a:r>
              <a:rPr lang="en-US" sz="1200" b="0" i="0" u="none" strike="noStrike" kern="1200" baseline="0" dirty="0">
                <a:solidFill>
                  <a:schemeClr val="tx1"/>
                </a:solidFill>
                <a:latin typeface="+mn-lt"/>
                <a:ea typeface="+mn-ea"/>
                <a:cs typeface="+mn-cs"/>
              </a:rPr>
              <a:t> et al., “Neural Machine Translation by Jointly Learning to Align and Translate,” </a:t>
            </a:r>
            <a:r>
              <a:rPr lang="en-US" sz="1200" b="0" i="0" u="none" strike="noStrike" kern="1200" baseline="0" dirty="0" err="1">
                <a:solidFill>
                  <a:schemeClr val="tx1"/>
                </a:solidFill>
                <a:latin typeface="+mn-lt"/>
                <a:ea typeface="+mn-ea"/>
                <a:cs typeface="+mn-cs"/>
              </a:rPr>
              <a:t>arXiv</a:t>
            </a:r>
            <a:r>
              <a:rPr lang="en-US" sz="1200" b="0" i="0" u="none" strike="noStrike" kern="1200" baseline="0" dirty="0">
                <a:solidFill>
                  <a:schemeClr val="tx1"/>
                </a:solidFill>
                <a:latin typeface="+mn-lt"/>
                <a:ea typeface="+mn-ea"/>
                <a:cs typeface="+mn-cs"/>
              </a:rPr>
              <a:t> preprint arXiv:1409.0473 (</a:t>
            </a:r>
            <a:r>
              <a:rPr lang="en-US" sz="1200" b="1" i="0" u="none" strike="noStrike" kern="1200" baseline="0" dirty="0">
                <a:solidFill>
                  <a:srgbClr val="262BF2"/>
                </a:solidFill>
                <a:effectLst>
                  <a:outerShdw blurRad="38100" dist="38100" dir="2700000" algn="tl">
                    <a:srgbClr val="000000">
                      <a:alpha val="43137"/>
                    </a:srgbClr>
                  </a:outerShdw>
                </a:effectLst>
                <a:latin typeface="+mn-lt"/>
                <a:ea typeface="+mn-ea"/>
                <a:cs typeface="+mn-cs"/>
              </a:rPr>
              <a:t>2014</a:t>
            </a:r>
            <a:r>
              <a:rPr lang="en-US" sz="1200" b="0" i="0" u="none" strike="noStrike" kern="1200" baseline="0" dirty="0">
                <a:solidFill>
                  <a:schemeClr val="tx1"/>
                </a:solidFill>
                <a:latin typeface="+mn-lt"/>
                <a:ea typeface="+mn-ea"/>
                <a:cs typeface="+mn-cs"/>
              </a:rPr>
              <a:t>).</a:t>
            </a:r>
          </a:p>
          <a:p>
            <a:endParaRPr lang="en-US" sz="1200" b="0" i="0" u="none" strike="noStrike" kern="1200" baseline="0" dirty="0">
              <a:solidFill>
                <a:schemeClr val="tx1"/>
              </a:solidFill>
              <a:latin typeface="+mn-lt"/>
              <a:ea typeface="+mn-ea"/>
              <a:cs typeface="+mn-cs"/>
            </a:endParaRPr>
          </a:p>
          <a:p>
            <a:r>
              <a:rPr lang="en-US" sz="1200" dirty="0"/>
              <a:t>† </a:t>
            </a:r>
            <a:r>
              <a:rPr lang="en-US" sz="1200" b="0" i="0" u="none" strike="noStrike" kern="1200" baseline="0" dirty="0">
                <a:solidFill>
                  <a:schemeClr val="tx1"/>
                </a:solidFill>
                <a:latin typeface="+mn-lt"/>
                <a:ea typeface="+mn-ea"/>
                <a:cs typeface="+mn-cs"/>
              </a:rPr>
              <a:t>The most common metric used in NMT is the </a:t>
            </a:r>
            <a:r>
              <a:rPr lang="en-US" sz="1200" b="0" i="0" u="sng" strike="noStrike" kern="1200" baseline="0" dirty="0" err="1">
                <a:solidFill>
                  <a:schemeClr val="tx1"/>
                </a:solidFill>
                <a:effectLst>
                  <a:outerShdw blurRad="38100" dist="38100" dir="2700000" algn="tl">
                    <a:srgbClr val="000000">
                      <a:alpha val="43137"/>
                    </a:srgbClr>
                  </a:outerShdw>
                </a:effectLst>
                <a:latin typeface="+mn-lt"/>
                <a:ea typeface="+mn-ea"/>
                <a:cs typeface="+mn-cs"/>
              </a:rPr>
              <a:t>BiLingual</a:t>
            </a:r>
            <a:r>
              <a:rPr lang="en-US" sz="1200" b="0" i="0" u="sng" strike="noStrike" kern="1200" baseline="0" dirty="0">
                <a:solidFill>
                  <a:schemeClr val="tx1"/>
                </a:solidFill>
                <a:effectLst>
                  <a:outerShdw blurRad="38100" dist="38100" dir="2700000" algn="tl">
                    <a:srgbClr val="000000">
                      <a:alpha val="43137"/>
                    </a:srgbClr>
                  </a:outerShdw>
                </a:effectLst>
                <a:latin typeface="+mn-lt"/>
                <a:ea typeface="+mn-ea"/>
                <a:cs typeface="+mn-cs"/>
              </a:rPr>
              <a:t> Evaluation Understudy </a:t>
            </a:r>
            <a:r>
              <a:rPr lang="en-US" sz="1200" b="0" i="0" u="none" strike="noStrike" kern="1200" baseline="0" dirty="0">
                <a:solidFill>
                  <a:schemeClr val="tx1"/>
                </a:solidFill>
                <a:latin typeface="+mn-lt"/>
                <a:ea typeface="+mn-ea"/>
                <a:cs typeface="+mn-cs"/>
              </a:rPr>
              <a:t>(</a:t>
            </a:r>
            <a:r>
              <a:rPr lang="en-US" sz="1200" b="1" i="0" u="none" strike="noStrike" kern="1200" baseline="0" dirty="0">
                <a:solidFill>
                  <a:schemeClr val="tx1"/>
                </a:solidFill>
                <a:latin typeface="+mn-lt"/>
                <a:ea typeface="+mn-ea"/>
                <a:cs typeface="+mn-cs"/>
              </a:rPr>
              <a:t>BLEU</a:t>
            </a:r>
            <a:r>
              <a:rPr lang="en-US" sz="1200" b="0" i="0" u="none" strike="noStrike" kern="1200" baseline="0" dirty="0">
                <a:solidFill>
                  <a:schemeClr val="tx1"/>
                </a:solidFill>
                <a:latin typeface="+mn-lt"/>
                <a:ea typeface="+mn-ea"/>
                <a:cs typeface="+mn-cs"/>
              </a:rPr>
              <a:t>) score, which compares each translation produced by the model with several good translations produced by humans: it counts the number of </a:t>
            </a:r>
            <a:r>
              <a:rPr lang="en-US" sz="1200" b="0" i="1" u="none" strike="noStrike" kern="1200" baseline="0" dirty="0">
                <a:solidFill>
                  <a:schemeClr val="tx1"/>
                </a:solidFill>
                <a:latin typeface="+mn-lt"/>
                <a:ea typeface="+mn-ea"/>
                <a:cs typeface="+mn-cs"/>
              </a:rPr>
              <a:t>n</a:t>
            </a:r>
            <a:r>
              <a:rPr lang="en-US" sz="1200" b="0" i="0" u="none" strike="noStrike" kern="1200" baseline="0" dirty="0">
                <a:solidFill>
                  <a:schemeClr val="tx1"/>
                </a:solidFill>
                <a:latin typeface="+mn-lt"/>
                <a:ea typeface="+mn-ea"/>
                <a:cs typeface="+mn-cs"/>
              </a:rPr>
              <a:t>-grams (sequences of </a:t>
            </a:r>
            <a:r>
              <a:rPr lang="en-US" sz="1200" b="0" i="1" u="none" strike="noStrike" kern="1200" baseline="0" dirty="0">
                <a:solidFill>
                  <a:schemeClr val="tx1"/>
                </a:solidFill>
                <a:latin typeface="+mn-lt"/>
                <a:ea typeface="+mn-ea"/>
                <a:cs typeface="+mn-cs"/>
              </a:rPr>
              <a:t>n </a:t>
            </a:r>
            <a:r>
              <a:rPr lang="en-US" sz="1200" b="0" i="0" u="none" strike="noStrike" kern="1200" baseline="0" dirty="0">
                <a:solidFill>
                  <a:schemeClr val="tx1"/>
                </a:solidFill>
                <a:latin typeface="+mn-lt"/>
                <a:ea typeface="+mn-ea"/>
                <a:cs typeface="+mn-cs"/>
              </a:rPr>
              <a:t>words) that appear in any of the target translations and adjusts the score to take into account the frequency of the produced </a:t>
            </a:r>
            <a:r>
              <a:rPr lang="en-US" sz="1200" b="0" i="1" u="none" strike="noStrike" kern="1200" baseline="0" dirty="0">
                <a:solidFill>
                  <a:schemeClr val="tx1"/>
                </a:solidFill>
                <a:latin typeface="+mn-lt"/>
                <a:ea typeface="+mn-ea"/>
                <a:cs typeface="+mn-cs"/>
              </a:rPr>
              <a:t>n</a:t>
            </a:r>
            <a:r>
              <a:rPr lang="en-US" sz="1200" b="0" i="0" u="none" strike="noStrike" kern="1200" baseline="0" dirty="0">
                <a:solidFill>
                  <a:schemeClr val="tx1"/>
                </a:solidFill>
                <a:latin typeface="+mn-lt"/>
                <a:ea typeface="+mn-ea"/>
                <a:cs typeface="+mn-cs"/>
              </a:rPr>
              <a:t>-grams in the target translations.</a:t>
            </a:r>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31</a:t>
            </a:fld>
            <a:endParaRPr lang="en-US"/>
          </a:p>
        </p:txBody>
      </p:sp>
    </p:spTree>
    <p:extLst>
      <p:ext uri="{BB962C8B-B14F-4D97-AF65-F5344CB8AC3E}">
        <p14:creationId xmlns:p14="http://schemas.microsoft.com/office/powerpoint/2010/main" val="39163744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32</a:t>
            </a:fld>
            <a:endParaRPr lang="en-US"/>
          </a:p>
        </p:txBody>
      </p:sp>
    </p:spTree>
    <p:extLst>
      <p:ext uri="{BB962C8B-B14F-4D97-AF65-F5344CB8AC3E}">
        <p14:creationId xmlns:p14="http://schemas.microsoft.com/office/powerpoint/2010/main" val="2232376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33</a:t>
            </a:fld>
            <a:endParaRPr lang="en-US"/>
          </a:p>
        </p:txBody>
      </p:sp>
    </p:spTree>
    <p:extLst>
      <p:ext uri="{BB962C8B-B14F-4D97-AF65-F5344CB8AC3E}">
        <p14:creationId xmlns:p14="http://schemas.microsoft.com/office/powerpoint/2010/main" val="33972153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34</a:t>
            </a:fld>
            <a:endParaRPr lang="en-US"/>
          </a:p>
        </p:txBody>
      </p:sp>
    </p:spTree>
    <p:extLst>
      <p:ext uri="{BB962C8B-B14F-4D97-AF65-F5344CB8AC3E}">
        <p14:creationId xmlns:p14="http://schemas.microsoft.com/office/powerpoint/2010/main" val="28482791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35</a:t>
            </a:fld>
            <a:endParaRPr lang="en-US"/>
          </a:p>
        </p:txBody>
      </p:sp>
    </p:spTree>
    <p:extLst>
      <p:ext uri="{BB962C8B-B14F-4D97-AF65-F5344CB8AC3E}">
        <p14:creationId xmlns:p14="http://schemas.microsoft.com/office/powerpoint/2010/main" val="4225471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sz="1200" b="0" i="0" u="none" strike="noStrike" kern="1200" baseline="0" dirty="0">
                <a:solidFill>
                  <a:schemeClr val="tx1"/>
                </a:solidFill>
                <a:latin typeface="+mn-lt"/>
                <a:ea typeface="+mn-ea"/>
                <a:cs typeface="+mn-cs"/>
              </a:rPr>
              <a:t>Recall that a time-distributed Dense layer is equivalent to a regular Dense layer that you apply independently at each time step (only much faster).</a:t>
            </a:r>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36</a:t>
            </a:fld>
            <a:endParaRPr lang="en-US"/>
          </a:p>
        </p:txBody>
      </p:sp>
    </p:spTree>
    <p:extLst>
      <p:ext uri="{BB962C8B-B14F-4D97-AF65-F5344CB8AC3E}">
        <p14:creationId xmlns:p14="http://schemas.microsoft.com/office/powerpoint/2010/main" val="34908468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Paper #1: </a:t>
            </a:r>
            <a:r>
              <a:rPr lang="en-US" sz="1200" b="0" i="0" u="none" strike="noStrike" kern="1200" baseline="0" dirty="0">
                <a:solidFill>
                  <a:schemeClr val="tx1"/>
                </a:solidFill>
                <a:latin typeface="+mn-lt"/>
                <a:ea typeface="+mn-ea"/>
                <a:cs typeface="+mn-cs"/>
              </a:rPr>
              <a:t>Minh-Thang Luong et al., “Effective Approaches to Attention-Based Neural Machine Translation,” </a:t>
            </a:r>
            <a:r>
              <a:rPr lang="en-US" sz="1200" b="0" i="1" u="none" strike="noStrike" kern="1200" baseline="0" dirty="0">
                <a:solidFill>
                  <a:schemeClr val="tx1"/>
                </a:solidFill>
                <a:latin typeface="+mn-lt"/>
                <a:ea typeface="+mn-ea"/>
                <a:cs typeface="+mn-cs"/>
              </a:rPr>
              <a:t>Proceedings of the 2015 Conference on Empirical Methods in Natural Language Processing </a:t>
            </a:r>
            <a:r>
              <a:rPr lang="en-US" sz="1200" b="0" i="0" u="none" strike="noStrike" kern="1200" baseline="0" dirty="0">
                <a:solidFill>
                  <a:schemeClr val="tx1"/>
                </a:solidFill>
                <a:latin typeface="+mn-lt"/>
                <a:ea typeface="+mn-ea"/>
                <a:cs typeface="+mn-cs"/>
              </a:rPr>
              <a:t>(2015): 1412–1421.</a:t>
            </a:r>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37</a:t>
            </a:fld>
            <a:endParaRPr lang="en-US"/>
          </a:p>
        </p:txBody>
      </p:sp>
    </p:spTree>
    <p:extLst>
      <p:ext uri="{BB962C8B-B14F-4D97-AF65-F5344CB8AC3E}">
        <p14:creationId xmlns:p14="http://schemas.microsoft.com/office/powerpoint/2010/main" val="41174041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38</a:t>
            </a:fld>
            <a:endParaRPr lang="en-US"/>
          </a:p>
        </p:txBody>
      </p:sp>
    </p:spTree>
    <p:extLst>
      <p:ext uri="{BB962C8B-B14F-4D97-AF65-F5344CB8AC3E}">
        <p14:creationId xmlns:p14="http://schemas.microsoft.com/office/powerpoint/2010/main" val="5150770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39</a:t>
            </a:fld>
            <a:endParaRPr lang="en-US"/>
          </a:p>
        </p:txBody>
      </p:sp>
    </p:spTree>
    <p:extLst>
      <p:ext uri="{BB962C8B-B14F-4D97-AF65-F5344CB8AC3E}">
        <p14:creationId xmlns:p14="http://schemas.microsoft.com/office/powerpoint/2010/main" val="568325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4</a:t>
            </a:fld>
            <a:endParaRPr lang="en-US"/>
          </a:p>
        </p:txBody>
      </p:sp>
    </p:spTree>
    <p:extLst>
      <p:ext uri="{BB962C8B-B14F-4D97-AF65-F5344CB8AC3E}">
        <p14:creationId xmlns:p14="http://schemas.microsoft.com/office/powerpoint/2010/main" val="22048802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40</a:t>
            </a:fld>
            <a:endParaRPr lang="en-US"/>
          </a:p>
        </p:txBody>
      </p:sp>
    </p:spTree>
    <p:extLst>
      <p:ext uri="{BB962C8B-B14F-4D97-AF65-F5344CB8AC3E}">
        <p14:creationId xmlns:p14="http://schemas.microsoft.com/office/powerpoint/2010/main" val="29854712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Paper #1: </a:t>
            </a:r>
            <a:r>
              <a:rPr lang="en-US" sz="1200" b="0" i="0" u="none" strike="noStrike" kern="1200" baseline="0" dirty="0">
                <a:solidFill>
                  <a:schemeClr val="tx1"/>
                </a:solidFill>
                <a:latin typeface="+mn-lt"/>
                <a:ea typeface="+mn-ea"/>
                <a:cs typeface="+mn-cs"/>
              </a:rPr>
              <a:t>Kelvin Xu et al., “Show, Attend and Tell: Neural Image Caption Generation with Visual Attention,” </a:t>
            </a:r>
            <a:r>
              <a:rPr lang="en-US" sz="1200" b="0" i="1" u="none" strike="noStrike" kern="1200" baseline="0" dirty="0">
                <a:solidFill>
                  <a:schemeClr val="tx1"/>
                </a:solidFill>
                <a:latin typeface="+mn-lt"/>
                <a:ea typeface="+mn-ea"/>
                <a:cs typeface="+mn-cs"/>
              </a:rPr>
              <a:t>Proceedings of the 32nd International Conference on Machine Learning </a:t>
            </a:r>
            <a:r>
              <a:rPr lang="en-US" sz="1200" b="0" i="0" u="none" strike="noStrike" kern="1200" baseline="0" dirty="0">
                <a:solidFill>
                  <a:schemeClr val="tx1"/>
                </a:solidFill>
                <a:latin typeface="+mn-lt"/>
                <a:ea typeface="+mn-ea"/>
                <a:cs typeface="+mn-cs"/>
              </a:rPr>
              <a:t>(2015): 2048–2057.</a:t>
            </a:r>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41</a:t>
            </a:fld>
            <a:endParaRPr lang="en-US"/>
          </a:p>
        </p:txBody>
      </p:sp>
    </p:spTree>
    <p:extLst>
      <p:ext uri="{BB962C8B-B14F-4D97-AF65-F5344CB8AC3E}">
        <p14:creationId xmlns:p14="http://schemas.microsoft.com/office/powerpoint/2010/main" val="6770454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42</a:t>
            </a:fld>
            <a:endParaRPr lang="en-US"/>
          </a:p>
        </p:txBody>
      </p:sp>
    </p:spTree>
    <p:extLst>
      <p:ext uri="{BB962C8B-B14F-4D97-AF65-F5344CB8AC3E}">
        <p14:creationId xmlns:p14="http://schemas.microsoft.com/office/powerpoint/2010/main" val="28556208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43</a:t>
            </a:fld>
            <a:endParaRPr lang="en-US"/>
          </a:p>
        </p:txBody>
      </p:sp>
    </p:spTree>
    <p:extLst>
      <p:ext uri="{BB962C8B-B14F-4D97-AF65-F5344CB8AC3E}">
        <p14:creationId xmlns:p14="http://schemas.microsoft.com/office/powerpoint/2010/main" val="41951128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Paper #1: </a:t>
            </a:r>
            <a:r>
              <a:rPr lang="en-US" sz="1200" b="0" i="0" u="none" strike="noStrike" kern="1200" baseline="0" dirty="0">
                <a:solidFill>
                  <a:schemeClr val="tx1"/>
                </a:solidFill>
                <a:latin typeface="+mn-lt"/>
                <a:ea typeface="+mn-ea"/>
                <a:cs typeface="+mn-cs"/>
              </a:rPr>
              <a:t>Marco Tulio Ribeiro et al., “‘Why Should I Trust You?’: Explaining the Predictions of Any Classifier,” </a:t>
            </a:r>
            <a:r>
              <a:rPr lang="en-US" sz="1200" b="0" i="1" u="none" strike="noStrike" kern="1200" baseline="0" dirty="0">
                <a:solidFill>
                  <a:schemeClr val="tx1"/>
                </a:solidFill>
                <a:latin typeface="+mn-lt"/>
                <a:ea typeface="+mn-ea"/>
                <a:cs typeface="+mn-cs"/>
              </a:rPr>
              <a:t>Proceedings of the 22nd ACM SIGKDD International Conference on Knowledge Discovery and Data Mining </a:t>
            </a:r>
            <a:r>
              <a:rPr lang="en-US" sz="1200" b="0" i="0" u="none" strike="noStrike" kern="1200" baseline="0" dirty="0">
                <a:solidFill>
                  <a:schemeClr val="tx1"/>
                </a:solidFill>
                <a:latin typeface="+mn-lt"/>
                <a:ea typeface="+mn-ea"/>
                <a:cs typeface="+mn-cs"/>
              </a:rPr>
              <a:t>(2016): 1135–1144.</a:t>
            </a:r>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44</a:t>
            </a:fld>
            <a:endParaRPr lang="en-US"/>
          </a:p>
        </p:txBody>
      </p:sp>
    </p:spTree>
    <p:extLst>
      <p:ext uri="{BB962C8B-B14F-4D97-AF65-F5344CB8AC3E}">
        <p14:creationId xmlns:p14="http://schemas.microsoft.com/office/powerpoint/2010/main" val="26179557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Paper #1: </a:t>
            </a:r>
            <a:r>
              <a:rPr lang="en-US" sz="1200" b="0" i="0" u="none" strike="noStrike" kern="1200" baseline="0" dirty="0">
                <a:solidFill>
                  <a:schemeClr val="tx1"/>
                </a:solidFill>
                <a:latin typeface="+mn-lt"/>
                <a:ea typeface="+mn-ea"/>
                <a:cs typeface="+mn-cs"/>
              </a:rPr>
              <a:t>Ashish Vaswani et al., “Attention Is All You Need,” </a:t>
            </a:r>
            <a:r>
              <a:rPr lang="en-US" sz="1200" b="0" i="1" u="none" strike="noStrike" kern="1200" baseline="0" dirty="0">
                <a:solidFill>
                  <a:schemeClr val="tx1"/>
                </a:solidFill>
                <a:latin typeface="+mn-lt"/>
                <a:ea typeface="+mn-ea"/>
                <a:cs typeface="+mn-cs"/>
              </a:rPr>
              <a:t>Proceedings of the 31st International Conference on Neural Information Processing Systems </a:t>
            </a:r>
            <a:r>
              <a:rPr lang="en-US" sz="1200" b="0" i="0" u="none" strike="noStrike" kern="1200" baseline="0" dirty="0">
                <a:solidFill>
                  <a:schemeClr val="tx1"/>
                </a:solidFill>
                <a:latin typeface="+mn-lt"/>
                <a:ea typeface="+mn-ea"/>
                <a:cs typeface="+mn-cs"/>
              </a:rPr>
              <a:t>(2017): 6000–6010. </a:t>
            </a:r>
            <a:r>
              <a:rPr lang="en-US" sz="1200" b="0" i="0" u="none" strike="noStrike" kern="1200" baseline="0" dirty="0" err="1">
                <a:solidFill>
                  <a:schemeClr val="tx1"/>
                </a:solidFill>
                <a:latin typeface="+mn-lt"/>
                <a:ea typeface="+mn-ea"/>
                <a:cs typeface="+mn-cs"/>
              </a:rPr>
              <a:t>Link:https</a:t>
            </a:r>
            <a:r>
              <a:rPr lang="en-US" sz="1200" b="0" i="0" u="none" strike="noStrike" kern="1200" baseline="0" dirty="0">
                <a:solidFill>
                  <a:schemeClr val="tx1"/>
                </a:solidFill>
                <a:latin typeface="+mn-lt"/>
                <a:ea typeface="+mn-ea"/>
                <a:cs typeface="+mn-cs"/>
              </a:rPr>
              <a:t>://papers.nips.cc/paper/2017/file/3f5ee243547dee91fbd053c1c4a845aa-Paper.pdf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Code: https://github.com/tensorflow/tensor2tensor</a:t>
            </a:r>
          </a:p>
          <a:p>
            <a:endParaRPr lang="en-US" dirty="0"/>
          </a:p>
          <a:p>
            <a:r>
              <a:rPr lang="en-US" sz="1200" b="0" i="0" u="none" strike="noStrike" kern="1200" baseline="0" dirty="0">
                <a:solidFill>
                  <a:schemeClr val="tx1"/>
                </a:solidFill>
                <a:latin typeface="+mn-lt"/>
                <a:ea typeface="+mn-ea"/>
                <a:cs typeface="+mn-cs"/>
              </a:rPr>
              <a:t>† Since the Transformer uses time-distributed Dense layers, you could argue that it uses 1D convolutional layers with a kernel size of 1.</a:t>
            </a:r>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45</a:t>
            </a:fld>
            <a:endParaRPr lang="en-US"/>
          </a:p>
        </p:txBody>
      </p:sp>
    </p:spTree>
    <p:extLst>
      <p:ext uri="{BB962C8B-B14F-4D97-AF65-F5344CB8AC3E}">
        <p14:creationId xmlns:p14="http://schemas.microsoft.com/office/powerpoint/2010/main" val="14065142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http://peterbloem.nl/blog/transformers</a:t>
            </a:r>
          </a:p>
        </p:txBody>
      </p:sp>
      <p:sp>
        <p:nvSpPr>
          <p:cNvPr id="4" name="Slide Number Placeholder 3"/>
          <p:cNvSpPr>
            <a:spLocks noGrp="1"/>
          </p:cNvSpPr>
          <p:nvPr>
            <p:ph type="sldNum" sz="quarter" idx="10"/>
          </p:nvPr>
        </p:nvSpPr>
        <p:spPr/>
        <p:txBody>
          <a:bodyPr/>
          <a:lstStyle/>
          <a:p>
            <a:fld id="{717347E0-AEBB-E840-BDD8-2436C83FF7EF}" type="slidenum">
              <a:rPr lang="en-US" smtClean="0"/>
              <a:pPr/>
              <a:t>46</a:t>
            </a:fld>
            <a:endParaRPr lang="en-US"/>
          </a:p>
        </p:txBody>
      </p:sp>
    </p:spTree>
    <p:extLst>
      <p:ext uri="{BB962C8B-B14F-4D97-AF65-F5344CB8AC3E}">
        <p14:creationId xmlns:p14="http://schemas.microsoft.com/office/powerpoint/2010/main" val="26686728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47</a:t>
            </a:fld>
            <a:endParaRPr lang="en-US"/>
          </a:p>
        </p:txBody>
      </p:sp>
    </p:spTree>
    <p:extLst>
      <p:ext uri="{BB962C8B-B14F-4D97-AF65-F5344CB8AC3E}">
        <p14:creationId xmlns:p14="http://schemas.microsoft.com/office/powerpoint/2010/main" val="6530986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48</a:t>
            </a:fld>
            <a:endParaRPr lang="en-US"/>
          </a:p>
        </p:txBody>
      </p:sp>
    </p:spTree>
    <p:extLst>
      <p:ext uri="{BB962C8B-B14F-4D97-AF65-F5344CB8AC3E}">
        <p14:creationId xmlns:p14="http://schemas.microsoft.com/office/powerpoint/2010/main" val="7549071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49</a:t>
            </a:fld>
            <a:endParaRPr lang="en-US"/>
          </a:p>
        </p:txBody>
      </p:sp>
    </p:spTree>
    <p:extLst>
      <p:ext uri="{BB962C8B-B14F-4D97-AF65-F5344CB8AC3E}">
        <p14:creationId xmlns:p14="http://schemas.microsoft.com/office/powerpoint/2010/main" val="625676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5</a:t>
            </a:fld>
            <a:endParaRPr lang="en-US"/>
          </a:p>
        </p:txBody>
      </p:sp>
    </p:spTree>
    <p:extLst>
      <p:ext uri="{BB962C8B-B14F-4D97-AF65-F5344CB8AC3E}">
        <p14:creationId xmlns:p14="http://schemas.microsoft.com/office/powerpoint/2010/main" val="23576675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Paper #1:</a:t>
            </a:r>
          </a:p>
        </p:txBody>
      </p:sp>
      <p:sp>
        <p:nvSpPr>
          <p:cNvPr id="4" name="Slide Number Placeholder 3"/>
          <p:cNvSpPr>
            <a:spLocks noGrp="1"/>
          </p:cNvSpPr>
          <p:nvPr>
            <p:ph type="sldNum" sz="quarter" idx="10"/>
          </p:nvPr>
        </p:nvSpPr>
        <p:spPr/>
        <p:txBody>
          <a:bodyPr/>
          <a:lstStyle/>
          <a:p>
            <a:fld id="{717347E0-AEBB-E840-BDD8-2436C83FF7EF}" type="slidenum">
              <a:rPr lang="en-US" smtClean="0"/>
              <a:pPr/>
              <a:t>50</a:t>
            </a:fld>
            <a:endParaRPr lang="en-US"/>
          </a:p>
        </p:txBody>
      </p:sp>
    </p:spTree>
    <p:extLst>
      <p:ext uri="{BB962C8B-B14F-4D97-AF65-F5344CB8AC3E}">
        <p14:creationId xmlns:p14="http://schemas.microsoft.com/office/powerpoint/2010/main" val="39607116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51</a:t>
            </a:fld>
            <a:endParaRPr lang="en-US"/>
          </a:p>
        </p:txBody>
      </p:sp>
    </p:spTree>
    <p:extLst>
      <p:ext uri="{BB962C8B-B14F-4D97-AF65-F5344CB8AC3E}">
        <p14:creationId xmlns:p14="http://schemas.microsoft.com/office/powerpoint/2010/main" val="21526194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52</a:t>
            </a:fld>
            <a:endParaRPr lang="en-US"/>
          </a:p>
        </p:txBody>
      </p:sp>
    </p:spTree>
    <p:extLst>
      <p:ext uri="{BB962C8B-B14F-4D97-AF65-F5344CB8AC3E}">
        <p14:creationId xmlns:p14="http://schemas.microsoft.com/office/powerpoint/2010/main" val="30960111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53</a:t>
            </a:fld>
            <a:endParaRPr lang="en-US"/>
          </a:p>
        </p:txBody>
      </p:sp>
    </p:spTree>
    <p:extLst>
      <p:ext uri="{BB962C8B-B14F-4D97-AF65-F5344CB8AC3E}">
        <p14:creationId xmlns:p14="http://schemas.microsoft.com/office/powerpoint/2010/main" val="35932909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54</a:t>
            </a:fld>
            <a:endParaRPr lang="en-US"/>
          </a:p>
        </p:txBody>
      </p:sp>
    </p:spTree>
    <p:extLst>
      <p:ext uri="{BB962C8B-B14F-4D97-AF65-F5344CB8AC3E}">
        <p14:creationId xmlns:p14="http://schemas.microsoft.com/office/powerpoint/2010/main" val="34202843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55</a:t>
            </a:fld>
            <a:endParaRPr lang="en-US"/>
          </a:p>
        </p:txBody>
      </p:sp>
    </p:spTree>
    <p:extLst>
      <p:ext uri="{BB962C8B-B14F-4D97-AF65-F5344CB8AC3E}">
        <p14:creationId xmlns:p14="http://schemas.microsoft.com/office/powerpoint/2010/main" val="1329586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56</a:t>
            </a:fld>
            <a:endParaRPr lang="en-US"/>
          </a:p>
        </p:txBody>
      </p:sp>
    </p:spTree>
    <p:extLst>
      <p:ext uri="{BB962C8B-B14F-4D97-AF65-F5344CB8AC3E}">
        <p14:creationId xmlns:p14="http://schemas.microsoft.com/office/powerpoint/2010/main" val="104355237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57</a:t>
            </a:fld>
            <a:endParaRPr lang="en-US"/>
          </a:p>
        </p:txBody>
      </p:sp>
    </p:spTree>
    <p:extLst>
      <p:ext uri="{BB962C8B-B14F-4D97-AF65-F5344CB8AC3E}">
        <p14:creationId xmlns:p14="http://schemas.microsoft.com/office/powerpoint/2010/main" val="38818914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58</a:t>
            </a:fld>
            <a:endParaRPr lang="en-US"/>
          </a:p>
        </p:txBody>
      </p:sp>
    </p:spTree>
    <p:extLst>
      <p:ext uri="{BB962C8B-B14F-4D97-AF65-F5344CB8AC3E}">
        <p14:creationId xmlns:p14="http://schemas.microsoft.com/office/powerpoint/2010/main" val="366524559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59</a:t>
            </a:fld>
            <a:endParaRPr lang="en-US"/>
          </a:p>
        </p:txBody>
      </p:sp>
    </p:spTree>
    <p:extLst>
      <p:ext uri="{BB962C8B-B14F-4D97-AF65-F5344CB8AC3E}">
        <p14:creationId xmlns:p14="http://schemas.microsoft.com/office/powerpoint/2010/main" val="2998666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6</a:t>
            </a:fld>
            <a:endParaRPr lang="en-US"/>
          </a:p>
        </p:txBody>
      </p:sp>
    </p:spTree>
    <p:extLst>
      <p:ext uri="{BB962C8B-B14F-4D97-AF65-F5344CB8AC3E}">
        <p14:creationId xmlns:p14="http://schemas.microsoft.com/office/powerpoint/2010/main" val="1867469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60</a:t>
            </a:fld>
            <a:endParaRPr lang="en-US"/>
          </a:p>
        </p:txBody>
      </p:sp>
    </p:spTree>
    <p:extLst>
      <p:ext uri="{BB962C8B-B14F-4D97-AF65-F5344CB8AC3E}">
        <p14:creationId xmlns:p14="http://schemas.microsoft.com/office/powerpoint/2010/main" val="18706947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61</a:t>
            </a:fld>
            <a:endParaRPr lang="en-US"/>
          </a:p>
        </p:txBody>
      </p:sp>
    </p:spTree>
    <p:extLst>
      <p:ext uri="{BB962C8B-B14F-4D97-AF65-F5344CB8AC3E}">
        <p14:creationId xmlns:p14="http://schemas.microsoft.com/office/powerpoint/2010/main" val="10697214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62</a:t>
            </a:fld>
            <a:endParaRPr lang="en-US"/>
          </a:p>
        </p:txBody>
      </p:sp>
    </p:spTree>
    <p:extLst>
      <p:ext uri="{BB962C8B-B14F-4D97-AF65-F5344CB8AC3E}">
        <p14:creationId xmlns:p14="http://schemas.microsoft.com/office/powerpoint/2010/main" val="248340468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Paper #1:</a:t>
            </a:r>
          </a:p>
        </p:txBody>
      </p:sp>
      <p:sp>
        <p:nvSpPr>
          <p:cNvPr id="4" name="Slide Number Placeholder 3"/>
          <p:cNvSpPr>
            <a:spLocks noGrp="1"/>
          </p:cNvSpPr>
          <p:nvPr>
            <p:ph type="sldNum" sz="quarter" idx="10"/>
          </p:nvPr>
        </p:nvSpPr>
        <p:spPr/>
        <p:txBody>
          <a:bodyPr/>
          <a:lstStyle/>
          <a:p>
            <a:fld id="{717347E0-AEBB-E840-BDD8-2436C83FF7EF}" type="slidenum">
              <a:rPr lang="en-US" smtClean="0"/>
              <a:pPr/>
              <a:t>63</a:t>
            </a:fld>
            <a:endParaRPr lang="en-US"/>
          </a:p>
        </p:txBody>
      </p:sp>
    </p:spTree>
    <p:extLst>
      <p:ext uri="{BB962C8B-B14F-4D97-AF65-F5344CB8AC3E}">
        <p14:creationId xmlns:p14="http://schemas.microsoft.com/office/powerpoint/2010/main" val="30575686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64</a:t>
            </a:fld>
            <a:endParaRPr lang="en-US"/>
          </a:p>
        </p:txBody>
      </p:sp>
    </p:spTree>
    <p:extLst>
      <p:ext uri="{BB962C8B-B14F-4D97-AF65-F5344CB8AC3E}">
        <p14:creationId xmlns:p14="http://schemas.microsoft.com/office/powerpoint/2010/main" val="379202121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65</a:t>
            </a:fld>
            <a:endParaRPr lang="en-US"/>
          </a:p>
        </p:txBody>
      </p:sp>
    </p:spTree>
    <p:extLst>
      <p:ext uri="{BB962C8B-B14F-4D97-AF65-F5344CB8AC3E}">
        <p14:creationId xmlns:p14="http://schemas.microsoft.com/office/powerpoint/2010/main" val="34843711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http://peterbloem.nl/blog/transformers </a:t>
            </a:r>
          </a:p>
        </p:txBody>
      </p:sp>
      <p:sp>
        <p:nvSpPr>
          <p:cNvPr id="4" name="Slide Number Placeholder 3"/>
          <p:cNvSpPr>
            <a:spLocks noGrp="1"/>
          </p:cNvSpPr>
          <p:nvPr>
            <p:ph type="sldNum" sz="quarter" idx="10"/>
          </p:nvPr>
        </p:nvSpPr>
        <p:spPr/>
        <p:txBody>
          <a:bodyPr/>
          <a:lstStyle/>
          <a:p>
            <a:fld id="{717347E0-AEBB-E840-BDD8-2436C83FF7EF}" type="slidenum">
              <a:rPr lang="en-US" smtClean="0"/>
              <a:pPr/>
              <a:t>66</a:t>
            </a:fld>
            <a:endParaRPr lang="en-US"/>
          </a:p>
        </p:txBody>
      </p:sp>
    </p:spTree>
    <p:extLst>
      <p:ext uri="{BB962C8B-B14F-4D97-AF65-F5344CB8AC3E}">
        <p14:creationId xmlns:p14="http://schemas.microsoft.com/office/powerpoint/2010/main" val="235238678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67</a:t>
            </a:fld>
            <a:endParaRPr lang="en-US"/>
          </a:p>
        </p:txBody>
      </p:sp>
    </p:spTree>
    <p:extLst>
      <p:ext uri="{BB962C8B-B14F-4D97-AF65-F5344CB8AC3E}">
        <p14:creationId xmlns:p14="http://schemas.microsoft.com/office/powerpoint/2010/main" val="170799359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68</a:t>
            </a:fld>
            <a:endParaRPr lang="en-US"/>
          </a:p>
        </p:txBody>
      </p:sp>
    </p:spTree>
    <p:extLst>
      <p:ext uri="{BB962C8B-B14F-4D97-AF65-F5344CB8AC3E}">
        <p14:creationId xmlns:p14="http://schemas.microsoft.com/office/powerpoint/2010/main" val="22999334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69</a:t>
            </a:fld>
            <a:endParaRPr lang="en-US"/>
          </a:p>
        </p:txBody>
      </p:sp>
    </p:spTree>
    <p:extLst>
      <p:ext uri="{BB962C8B-B14F-4D97-AF65-F5344CB8AC3E}">
        <p14:creationId xmlns:p14="http://schemas.microsoft.com/office/powerpoint/2010/main" val="2792747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b="1" dirty="0"/>
              <a:t>Stationary</a:t>
            </a:r>
            <a:r>
              <a:rPr lang="en-US" dirty="0"/>
              <a:t>: </a:t>
            </a:r>
            <a:r>
              <a:rPr lang="en-US" sz="1200" b="0" i="0" u="none" strike="noStrike" kern="1200" baseline="0" dirty="0">
                <a:solidFill>
                  <a:schemeClr val="tx1"/>
                </a:solidFill>
                <a:latin typeface="+mn-lt"/>
                <a:ea typeface="+mn-ea"/>
                <a:cs typeface="+mn-cs"/>
              </a:rPr>
              <a:t>By definition, a stationary time series' mean, variance, and </a:t>
            </a:r>
            <a:r>
              <a:rPr lang="en-US" sz="1200" b="0" i="1" u="none" strike="noStrike" kern="1200" baseline="0" dirty="0">
                <a:solidFill>
                  <a:schemeClr val="tx1"/>
                </a:solidFill>
                <a:latin typeface="+mn-lt"/>
                <a:ea typeface="+mn-ea"/>
                <a:cs typeface="+mn-cs"/>
              </a:rPr>
              <a:t>autocorrelations </a:t>
            </a:r>
            <a:r>
              <a:rPr lang="en-US" sz="1200" b="0" i="0" u="none" strike="noStrike" kern="1200" baseline="0" dirty="0">
                <a:solidFill>
                  <a:schemeClr val="tx1"/>
                </a:solidFill>
                <a:latin typeface="+mn-lt"/>
                <a:ea typeface="+mn-ea"/>
                <a:cs typeface="+mn-cs"/>
              </a:rPr>
              <a:t>(i.e., correlations between values in the time series separated by a given interval) do not change over time. </a:t>
            </a:r>
          </a:p>
          <a:p>
            <a:r>
              <a:rPr lang="en-US" sz="1200" b="0" i="0" u="none" strike="noStrike" kern="1200" baseline="0" dirty="0">
                <a:solidFill>
                  <a:schemeClr val="tx1"/>
                </a:solidFill>
                <a:latin typeface="+mn-lt"/>
                <a:ea typeface="+mn-ea"/>
                <a:cs typeface="+mn-cs"/>
              </a:rPr>
              <a:t>This is quite restrictive; for example, it excludes time series with trends or cyclical patterns. </a:t>
            </a:r>
          </a:p>
          <a:p>
            <a:r>
              <a:rPr lang="en-US" sz="1200" b="0" i="0" u="none" strike="noStrike" kern="1200" baseline="0" dirty="0">
                <a:solidFill>
                  <a:schemeClr val="tx1"/>
                </a:solidFill>
                <a:latin typeface="+mn-lt"/>
                <a:ea typeface="+mn-ea"/>
                <a:cs typeface="+mn-cs"/>
              </a:rPr>
              <a:t>RNNs are more tolerant in that they can learn trends and cyclical patterns.</a:t>
            </a:r>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7</a:t>
            </a:fld>
            <a:endParaRPr lang="en-US"/>
          </a:p>
        </p:txBody>
      </p:sp>
    </p:spTree>
    <p:extLst>
      <p:ext uri="{BB962C8B-B14F-4D97-AF65-F5344CB8AC3E}">
        <p14:creationId xmlns:p14="http://schemas.microsoft.com/office/powerpoint/2010/main" val="65918076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Paper #1</a:t>
            </a:r>
            <a:r>
              <a:rPr lang="en-US" dirty="0"/>
              <a:t>: </a:t>
            </a:r>
            <a:r>
              <a:rPr lang="en-US" sz="1200" b="0" i="0" u="none" strike="noStrike" kern="1200" baseline="0" dirty="0">
                <a:solidFill>
                  <a:schemeClr val="tx1"/>
                </a:solidFill>
                <a:latin typeface="+mn-lt"/>
                <a:ea typeface="+mn-ea"/>
                <a:cs typeface="+mn-cs"/>
              </a:rPr>
              <a:t>Matthew Peters </a:t>
            </a:r>
            <a:r>
              <a:rPr lang="en-US" sz="1200" b="0" i="1" u="none" strike="noStrike" kern="1200" baseline="0" dirty="0">
                <a:solidFill>
                  <a:schemeClr val="tx1"/>
                </a:solidFill>
                <a:latin typeface="+mn-lt"/>
                <a:ea typeface="+mn-ea"/>
                <a:cs typeface="+mn-cs"/>
              </a:rPr>
              <a:t>et al</a:t>
            </a:r>
            <a:r>
              <a:rPr lang="en-US" sz="1200" b="0" i="0" u="none" strike="noStrike" kern="1200" baseline="0" dirty="0">
                <a:solidFill>
                  <a:schemeClr val="tx1"/>
                </a:solidFill>
                <a:latin typeface="+mn-lt"/>
                <a:ea typeface="+mn-ea"/>
                <a:cs typeface="+mn-cs"/>
              </a:rPr>
              <a:t>., “Deep Contextualized Word Representations,” </a:t>
            </a:r>
            <a:r>
              <a:rPr lang="en-US" sz="1200" b="0" i="1" u="none" strike="noStrike" kern="1200" baseline="0" dirty="0">
                <a:solidFill>
                  <a:schemeClr val="tx1"/>
                </a:solidFill>
                <a:latin typeface="+mn-lt"/>
                <a:ea typeface="+mn-ea"/>
                <a:cs typeface="+mn-cs"/>
              </a:rPr>
              <a:t>Proceedings of the 2018 Conference of the North American Chapter of the Association for Computational Linguistics: Human Language Technologies </a:t>
            </a:r>
            <a:r>
              <a:rPr lang="en-US" sz="1200" b="0" i="0" u="none" strike="noStrike" kern="1200" baseline="0" dirty="0">
                <a:solidFill>
                  <a:schemeClr val="tx1"/>
                </a:solidFill>
                <a:latin typeface="+mn-lt"/>
                <a:ea typeface="+mn-ea"/>
                <a:cs typeface="+mn-cs"/>
              </a:rPr>
              <a:t>1 (2018): 2227–2237.</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Paper #2</a:t>
            </a:r>
            <a:r>
              <a:rPr lang="en-US" sz="1200" b="0" i="0" u="none" strike="noStrike" kern="1200" baseline="0" dirty="0">
                <a:solidFill>
                  <a:schemeClr val="tx1"/>
                </a:solidFill>
                <a:latin typeface="+mn-lt"/>
                <a:ea typeface="+mn-ea"/>
                <a:cs typeface="+mn-cs"/>
              </a:rPr>
              <a:t>: Jeremy Howard and Sebastian Ruder, “Universal Language Model Fine-Tuning for Text Classification,” Proceedings of the 56th Annual Meeting of the Association for Computational Linguistics 1 (2018): 328–339.</a:t>
            </a:r>
          </a:p>
          <a:p>
            <a:endParaRPr lang="en-US" dirty="0"/>
          </a:p>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70</a:t>
            </a:fld>
            <a:endParaRPr lang="en-US"/>
          </a:p>
        </p:txBody>
      </p:sp>
    </p:spTree>
    <p:extLst>
      <p:ext uri="{BB962C8B-B14F-4D97-AF65-F5344CB8AC3E}">
        <p14:creationId xmlns:p14="http://schemas.microsoft.com/office/powerpoint/2010/main" val="299485884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Paper #1</a:t>
            </a:r>
            <a:r>
              <a:rPr lang="en-US" dirty="0"/>
              <a:t>: </a:t>
            </a:r>
            <a:r>
              <a:rPr lang="en-US" sz="1200" b="0" i="0" u="none" strike="noStrike" kern="1200" baseline="0" dirty="0">
                <a:solidFill>
                  <a:schemeClr val="tx1"/>
                </a:solidFill>
                <a:latin typeface="+mn-lt"/>
                <a:ea typeface="+mn-ea"/>
                <a:cs typeface="+mn-cs"/>
              </a:rPr>
              <a:t>Alec Radford </a:t>
            </a:r>
            <a:r>
              <a:rPr lang="en-US" sz="1200" b="0" i="1" u="none" strike="noStrike" kern="1200" baseline="0" dirty="0">
                <a:solidFill>
                  <a:schemeClr val="tx1"/>
                </a:solidFill>
                <a:latin typeface="+mn-lt"/>
                <a:ea typeface="+mn-ea"/>
                <a:cs typeface="+mn-cs"/>
              </a:rPr>
              <a:t>et al</a:t>
            </a:r>
            <a:r>
              <a:rPr lang="en-US" sz="1200" b="0" i="0" u="none" strike="noStrike" kern="1200" baseline="0" dirty="0">
                <a:solidFill>
                  <a:schemeClr val="tx1"/>
                </a:solidFill>
                <a:latin typeface="+mn-lt"/>
                <a:ea typeface="+mn-ea"/>
                <a:cs typeface="+mn-cs"/>
              </a:rPr>
              <a:t>., “Improving Language Understanding by Generative Pre-Training” (2018).</a:t>
            </a:r>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71</a:t>
            </a:fld>
            <a:endParaRPr lang="en-US"/>
          </a:p>
        </p:txBody>
      </p:sp>
    </p:spTree>
    <p:extLst>
      <p:ext uri="{BB962C8B-B14F-4D97-AF65-F5344CB8AC3E}">
        <p14:creationId xmlns:p14="http://schemas.microsoft.com/office/powerpoint/2010/main" val="71276025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Paper #1</a:t>
            </a:r>
            <a:r>
              <a:rPr lang="en-US" dirty="0"/>
              <a:t>: </a:t>
            </a:r>
            <a:r>
              <a:rPr lang="en-US" sz="1200" b="0" i="0" u="none" strike="noStrike" kern="1200" baseline="0" dirty="0">
                <a:solidFill>
                  <a:schemeClr val="tx1"/>
                </a:solidFill>
                <a:latin typeface="+mn-lt"/>
                <a:ea typeface="+mn-ea"/>
                <a:cs typeface="+mn-cs"/>
              </a:rPr>
              <a:t>Alec Radford </a:t>
            </a:r>
            <a:r>
              <a:rPr lang="en-US" sz="1200" b="0" i="1" u="none" strike="noStrike" kern="1200" baseline="0" dirty="0">
                <a:solidFill>
                  <a:schemeClr val="tx1"/>
                </a:solidFill>
                <a:latin typeface="+mn-lt"/>
                <a:ea typeface="+mn-ea"/>
                <a:cs typeface="+mn-cs"/>
              </a:rPr>
              <a:t>et al</a:t>
            </a:r>
            <a:r>
              <a:rPr lang="en-US" sz="1200" b="0" i="0" u="none" strike="noStrike" kern="1200" baseline="0" dirty="0">
                <a:solidFill>
                  <a:schemeClr val="tx1"/>
                </a:solidFill>
                <a:latin typeface="+mn-lt"/>
                <a:ea typeface="+mn-ea"/>
                <a:cs typeface="+mn-cs"/>
              </a:rPr>
              <a:t>., “Language Models Are Unsupervised Multitask Learners” (2019).</a:t>
            </a:r>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72</a:t>
            </a:fld>
            <a:endParaRPr lang="en-US"/>
          </a:p>
        </p:txBody>
      </p:sp>
    </p:spTree>
    <p:extLst>
      <p:ext uri="{BB962C8B-B14F-4D97-AF65-F5344CB8AC3E}">
        <p14:creationId xmlns:p14="http://schemas.microsoft.com/office/powerpoint/2010/main" val="360056341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Paper #1</a:t>
            </a:r>
            <a:r>
              <a:rPr lang="en-US" dirty="0"/>
              <a:t>: </a:t>
            </a:r>
            <a:r>
              <a:rPr lang="en-US" sz="1200" b="0" i="0" u="none" strike="noStrike" kern="1200" baseline="0" dirty="0">
                <a:solidFill>
                  <a:schemeClr val="tx1"/>
                </a:solidFill>
                <a:latin typeface="+mn-lt"/>
                <a:ea typeface="+mn-ea"/>
                <a:cs typeface="+mn-cs"/>
              </a:rPr>
              <a:t>Jacob Devlin </a:t>
            </a:r>
            <a:r>
              <a:rPr lang="en-US" sz="1200" b="0" i="1" u="none" strike="noStrike" kern="1200" baseline="0" dirty="0">
                <a:solidFill>
                  <a:schemeClr val="tx1"/>
                </a:solidFill>
                <a:latin typeface="+mn-lt"/>
                <a:ea typeface="+mn-ea"/>
                <a:cs typeface="+mn-cs"/>
              </a:rPr>
              <a:t>et al</a:t>
            </a:r>
            <a:r>
              <a:rPr lang="en-US" sz="1200" b="0" i="0" u="none" strike="noStrike" kern="1200" baseline="0" dirty="0">
                <a:solidFill>
                  <a:schemeClr val="tx1"/>
                </a:solidFill>
                <a:latin typeface="+mn-lt"/>
                <a:ea typeface="+mn-ea"/>
                <a:cs typeface="+mn-cs"/>
              </a:rPr>
              <a:t>., “BERT: Pre-training of Deep Bidirectional Transformers for Language Understanding,” </a:t>
            </a:r>
            <a:r>
              <a:rPr lang="en-US" sz="1200" b="0" i="1" u="none" strike="noStrike" kern="1200" baseline="0" dirty="0">
                <a:solidFill>
                  <a:schemeClr val="tx1"/>
                </a:solidFill>
                <a:latin typeface="+mn-lt"/>
                <a:ea typeface="+mn-ea"/>
                <a:cs typeface="+mn-cs"/>
              </a:rPr>
              <a:t>Proceedings of the 2018 Conference of the North American Chapter of the Association for Computational Linguistics: Human Language Technologies </a:t>
            </a:r>
            <a:r>
              <a:rPr lang="en-US" sz="1200" b="0" i="0" u="none" strike="noStrike" kern="1200" baseline="0" dirty="0">
                <a:solidFill>
                  <a:schemeClr val="tx1"/>
                </a:solidFill>
                <a:latin typeface="+mn-lt"/>
                <a:ea typeface="+mn-ea"/>
                <a:cs typeface="+mn-cs"/>
              </a:rPr>
              <a:t>1 (2019).</a:t>
            </a:r>
          </a:p>
          <a:p>
            <a:endParaRPr lang="en-US" sz="1200" b="0" i="0" u="none" strike="noStrike" kern="1200" baseline="0" dirty="0">
              <a:solidFill>
                <a:schemeClr val="tx1"/>
              </a:solidFill>
              <a:latin typeface="+mn-lt"/>
              <a:ea typeface="+mn-ea"/>
              <a:cs typeface="+mn-cs"/>
            </a:endParaRPr>
          </a:p>
          <a:p>
            <a:r>
              <a:rPr lang="en-US" dirty="0"/>
              <a:t>For an </a:t>
            </a:r>
            <a:r>
              <a:rPr lang="en-US" b="1" dirty="0"/>
              <a:t>End-to-end Masked Language Modeling with BERT</a:t>
            </a:r>
            <a:r>
              <a:rPr lang="en-US" dirty="0"/>
              <a:t>, see https://keras.io/examples/nlp/masked_language_modeling/</a:t>
            </a:r>
          </a:p>
        </p:txBody>
      </p:sp>
      <p:sp>
        <p:nvSpPr>
          <p:cNvPr id="4" name="Slide Number Placeholder 3"/>
          <p:cNvSpPr>
            <a:spLocks noGrp="1"/>
          </p:cNvSpPr>
          <p:nvPr>
            <p:ph type="sldNum" sz="quarter" idx="10"/>
          </p:nvPr>
        </p:nvSpPr>
        <p:spPr/>
        <p:txBody>
          <a:bodyPr/>
          <a:lstStyle/>
          <a:p>
            <a:fld id="{717347E0-AEBB-E840-BDD8-2436C83FF7EF}" type="slidenum">
              <a:rPr lang="en-US" smtClean="0"/>
              <a:pPr/>
              <a:t>73</a:t>
            </a:fld>
            <a:endParaRPr lang="en-US"/>
          </a:p>
        </p:txBody>
      </p:sp>
    </p:spTree>
    <p:extLst>
      <p:ext uri="{BB962C8B-B14F-4D97-AF65-F5344CB8AC3E}">
        <p14:creationId xmlns:p14="http://schemas.microsoft.com/office/powerpoint/2010/main" val="87913822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74</a:t>
            </a:fld>
            <a:endParaRPr lang="en-US"/>
          </a:p>
        </p:txBody>
      </p:sp>
    </p:spTree>
    <p:extLst>
      <p:ext uri="{BB962C8B-B14F-4D97-AF65-F5344CB8AC3E}">
        <p14:creationId xmlns:p14="http://schemas.microsoft.com/office/powerpoint/2010/main" val="377777116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t>
            </a:r>
            <a:r>
              <a:rPr lang="en-US" dirty="0" err="1"/>
              <a:t>XLNet</a:t>
            </a:r>
            <a:r>
              <a:rPr lang="en-US" dirty="0"/>
              <a:t> outperforms BERT, https://arxiv.org/pdf/1906.08237.pdf </a:t>
            </a:r>
          </a:p>
        </p:txBody>
      </p:sp>
      <p:sp>
        <p:nvSpPr>
          <p:cNvPr id="4" name="Slide Number Placeholder 3"/>
          <p:cNvSpPr>
            <a:spLocks noGrp="1"/>
          </p:cNvSpPr>
          <p:nvPr>
            <p:ph type="sldNum" sz="quarter" idx="10"/>
          </p:nvPr>
        </p:nvSpPr>
        <p:spPr/>
        <p:txBody>
          <a:bodyPr/>
          <a:lstStyle/>
          <a:p>
            <a:fld id="{717347E0-AEBB-E840-BDD8-2436C83FF7EF}" type="slidenum">
              <a:rPr lang="en-US" smtClean="0"/>
              <a:pPr/>
              <a:t>75</a:t>
            </a:fld>
            <a:endParaRPr lang="en-US"/>
          </a:p>
        </p:txBody>
      </p:sp>
    </p:spTree>
    <p:extLst>
      <p:ext uri="{BB962C8B-B14F-4D97-AF65-F5344CB8AC3E}">
        <p14:creationId xmlns:p14="http://schemas.microsoft.com/office/powerpoint/2010/main" val="109462691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Paper #1</a:t>
            </a:r>
            <a:r>
              <a:rPr lang="en-US" dirty="0"/>
              <a:t>: </a:t>
            </a:r>
            <a:r>
              <a:rPr lang="en-US" sz="1200" b="0" i="0" u="none" strike="noStrike" kern="1200" baseline="0" dirty="0" err="1">
                <a:solidFill>
                  <a:schemeClr val="tx1"/>
                </a:solidFill>
                <a:latin typeface="+mn-lt"/>
                <a:ea typeface="+mn-ea"/>
                <a:cs typeface="+mn-cs"/>
              </a:rPr>
              <a:t>Maha</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Elbayad</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et al</a:t>
            </a:r>
            <a:r>
              <a:rPr lang="en-US" sz="1200" b="0" i="0" u="none" strike="noStrike" kern="1200" baseline="0" dirty="0">
                <a:solidFill>
                  <a:schemeClr val="tx1"/>
                </a:solidFill>
                <a:latin typeface="+mn-lt"/>
                <a:ea typeface="+mn-ea"/>
                <a:cs typeface="+mn-cs"/>
              </a:rPr>
              <a:t>., “Pervasive Attention: 2D Convolutional Neural Networks for Sequence-to-Sequence Prediction,” </a:t>
            </a:r>
            <a:r>
              <a:rPr lang="en-US" sz="1200" b="0" i="0" u="none" strike="noStrike" kern="1200" baseline="0" dirty="0" err="1">
                <a:solidFill>
                  <a:schemeClr val="tx1"/>
                </a:solidFill>
                <a:latin typeface="+mn-lt"/>
                <a:ea typeface="+mn-ea"/>
                <a:cs typeface="+mn-cs"/>
              </a:rPr>
              <a:t>arXiv</a:t>
            </a:r>
            <a:r>
              <a:rPr lang="en-US" sz="1200" b="0" i="0" u="none" strike="noStrike" kern="1200" baseline="0" dirty="0">
                <a:solidFill>
                  <a:schemeClr val="tx1"/>
                </a:solidFill>
                <a:latin typeface="+mn-lt"/>
                <a:ea typeface="+mn-ea"/>
                <a:cs typeface="+mn-cs"/>
              </a:rPr>
              <a:t> preprint arXiv:1808.03867 (2018).</a:t>
            </a:r>
            <a:endParaRPr lang="en-US" dirty="0"/>
          </a:p>
          <a:p>
            <a:endParaRPr lang="en-US" dirty="0"/>
          </a:p>
          <a:p>
            <a:r>
              <a:rPr lang="en-US" b="1" dirty="0"/>
              <a:t>Paper #2</a:t>
            </a:r>
            <a:r>
              <a:rPr lang="en-US" dirty="0"/>
              <a:t>:  </a:t>
            </a:r>
            <a:r>
              <a:rPr lang="en-US" sz="1200" b="0" i="0" u="none" strike="noStrike" kern="1200" baseline="0" dirty="0">
                <a:solidFill>
                  <a:schemeClr val="tx1"/>
                </a:solidFill>
                <a:latin typeface="+mn-lt"/>
                <a:ea typeface="+mn-ea"/>
                <a:cs typeface="+mn-cs"/>
              </a:rPr>
              <a:t>Shuai Li </a:t>
            </a:r>
            <a:r>
              <a:rPr lang="en-US" sz="1200" b="0" i="1" u="none" strike="noStrike" kern="1200" baseline="0" dirty="0">
                <a:solidFill>
                  <a:schemeClr val="tx1"/>
                </a:solidFill>
                <a:latin typeface="+mn-lt"/>
                <a:ea typeface="+mn-ea"/>
                <a:cs typeface="+mn-cs"/>
              </a:rPr>
              <a:t>et al</a:t>
            </a:r>
            <a:r>
              <a:rPr lang="en-US" sz="1200" b="0" i="0" u="none" strike="noStrike" kern="1200" baseline="0" dirty="0">
                <a:solidFill>
                  <a:schemeClr val="tx1"/>
                </a:solidFill>
                <a:latin typeface="+mn-lt"/>
                <a:ea typeface="+mn-ea"/>
                <a:cs typeface="+mn-cs"/>
              </a:rPr>
              <a:t>., “Independently Recurrent Neural Network (</a:t>
            </a:r>
            <a:r>
              <a:rPr lang="en-US" sz="1200" b="0" i="0" u="none" strike="noStrike" kern="1200" baseline="0" dirty="0" err="1">
                <a:solidFill>
                  <a:schemeClr val="tx1"/>
                </a:solidFill>
                <a:latin typeface="+mn-lt"/>
                <a:ea typeface="+mn-ea"/>
                <a:cs typeface="+mn-cs"/>
              </a:rPr>
              <a:t>IndRNN</a:t>
            </a:r>
            <a:r>
              <a:rPr lang="en-US" sz="1200" b="0" i="0" u="none" strike="noStrike" kern="1200" baseline="0" dirty="0">
                <a:solidFill>
                  <a:schemeClr val="tx1"/>
                </a:solidFill>
                <a:latin typeface="+mn-lt"/>
                <a:ea typeface="+mn-ea"/>
                <a:cs typeface="+mn-cs"/>
              </a:rPr>
              <a:t>): Building a Longer and Deeper RNN,” </a:t>
            </a:r>
            <a:r>
              <a:rPr lang="en-US" sz="1200" b="0" i="1" u="none" strike="noStrike" kern="1200" baseline="0" dirty="0">
                <a:solidFill>
                  <a:schemeClr val="tx1"/>
                </a:solidFill>
                <a:latin typeface="+mn-lt"/>
                <a:ea typeface="+mn-ea"/>
                <a:cs typeface="+mn-cs"/>
              </a:rPr>
              <a:t>Proceedings of the IEEE Conference on Computer Vision and Pattern Recognition </a:t>
            </a:r>
            <a:r>
              <a:rPr lang="en-US" sz="1200" b="0" i="0" u="none" strike="noStrike" kern="1200" baseline="0" dirty="0">
                <a:solidFill>
                  <a:schemeClr val="tx1"/>
                </a:solidFill>
                <a:latin typeface="+mn-lt"/>
                <a:ea typeface="+mn-ea"/>
                <a:cs typeface="+mn-cs"/>
              </a:rPr>
              <a:t>(2018): 5457–5466.</a:t>
            </a:r>
          </a:p>
          <a:p>
            <a:endParaRPr lang="en-US" sz="1200" b="0" i="0" u="none" strike="noStrike" kern="1200" baseline="0" dirty="0">
              <a:solidFill>
                <a:schemeClr val="tx1"/>
              </a:solidFill>
              <a:latin typeface="+mn-lt"/>
              <a:ea typeface="+mn-ea"/>
              <a:cs typeface="+mn-cs"/>
            </a:endParaRPr>
          </a:p>
          <a:p>
            <a:r>
              <a:rPr lang="en-US" b="1" u="sng" dirty="0"/>
              <a:t>See further development here (2020)</a:t>
            </a:r>
            <a:r>
              <a:rPr lang="en-US" dirty="0"/>
              <a:t>: https://www.youtube.com/watch?v=04E3EjsQLYo&amp;t=179s</a:t>
            </a:r>
          </a:p>
          <a:p>
            <a:r>
              <a:rPr lang="en-US" b="1" u="sng" dirty="0"/>
              <a:t>More (2021)</a:t>
            </a:r>
            <a:r>
              <a:rPr lang="en-US" dirty="0"/>
              <a:t>: https://www.youtube.com/watch?v=eAn_oiZwUXA</a:t>
            </a:r>
          </a:p>
        </p:txBody>
      </p:sp>
      <p:sp>
        <p:nvSpPr>
          <p:cNvPr id="4" name="Slide Number Placeholder 3"/>
          <p:cNvSpPr>
            <a:spLocks noGrp="1"/>
          </p:cNvSpPr>
          <p:nvPr>
            <p:ph type="sldNum" sz="quarter" idx="10"/>
          </p:nvPr>
        </p:nvSpPr>
        <p:spPr/>
        <p:txBody>
          <a:bodyPr/>
          <a:lstStyle/>
          <a:p>
            <a:fld id="{717347E0-AEBB-E840-BDD8-2436C83FF7EF}" type="slidenum">
              <a:rPr lang="en-US" smtClean="0"/>
              <a:pPr/>
              <a:t>76</a:t>
            </a:fld>
            <a:endParaRPr lang="en-US"/>
          </a:p>
        </p:txBody>
      </p:sp>
    </p:spTree>
    <p:extLst>
      <p:ext uri="{BB962C8B-B14F-4D97-AF65-F5344CB8AC3E}">
        <p14:creationId xmlns:p14="http://schemas.microsoft.com/office/powerpoint/2010/main" val="1241298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8</a:t>
            </a:fld>
            <a:endParaRPr lang="en-US"/>
          </a:p>
        </p:txBody>
      </p:sp>
    </p:spTree>
    <p:extLst>
      <p:ext uri="{BB962C8B-B14F-4D97-AF65-F5344CB8AC3E}">
        <p14:creationId xmlns:p14="http://schemas.microsoft.com/office/powerpoint/2010/main" val="139428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9</a:t>
            </a:fld>
            <a:endParaRPr lang="en-US"/>
          </a:p>
        </p:txBody>
      </p:sp>
    </p:spTree>
    <p:extLst>
      <p:ext uri="{BB962C8B-B14F-4D97-AF65-F5344CB8AC3E}">
        <p14:creationId xmlns:p14="http://schemas.microsoft.com/office/powerpoint/2010/main" val="2067395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98348" y="1371600"/>
            <a:ext cx="8147304" cy="1344168"/>
          </a:xfrm>
        </p:spPr>
        <p:txBody>
          <a:bodyPr vert="horz" lIns="91440" tIns="45720" rIns="91440" bIns="45720" rtlCol="0" anchor="b" anchorCtr="0">
            <a:normAutofit/>
            <a:scene3d>
              <a:camera prst="orthographicFront"/>
              <a:lightRig rig="threePt" dir="t">
                <a:rot lat="0" lon="0" rev="10800000"/>
              </a:lightRig>
            </a:scene3d>
            <a:sp3d extrusionH="57150">
              <a:bevelT w="38100" h="38100" prst="relaxedInset"/>
              <a:bevelB w="38100" h="38100" prst="relaxedInset"/>
            </a:sp3d>
          </a:bodyPr>
          <a:lstStyle>
            <a:lvl1pPr algn="ctr" defTabSz="914400" rtl="0" eaLnBrk="1" latinLnBrk="0" hangingPunct="1">
              <a:lnSpc>
                <a:spcPts val="6400"/>
              </a:lnSpc>
              <a:spcBef>
                <a:spcPct val="0"/>
              </a:spcBef>
              <a:buNone/>
              <a:defRPr sz="6000" kern="1200">
                <a:solidFill>
                  <a:schemeClr val="bg1"/>
                </a:solidFill>
                <a:effectLst>
                  <a:outerShdw blurRad="25400" dist="19050" dir="4200000" algn="ctr" rotWithShape="0">
                    <a:schemeClr val="tx1">
                      <a:alpha val="40000"/>
                    </a:schemeClr>
                  </a:outerShdw>
                </a:effectLst>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98348" y="2715767"/>
            <a:ext cx="8147304" cy="667512"/>
          </a:xfrm>
        </p:spPr>
        <p:txBody>
          <a:bodyPr vert="horz" lIns="91440" tIns="45720" rIns="91440" bIns="45720" rtlCol="0">
            <a:normAutofit/>
            <a:scene3d>
              <a:camera prst="orthographicFront"/>
              <a:lightRig rig="threePt" dir="t"/>
            </a:scene3d>
            <a:sp3d extrusionH="57150">
              <a:bevelT w="38100" h="38100" prst="relaxedInset"/>
              <a:bevelB w="38100" h="38100" prst="relaxedInset"/>
            </a:sp3d>
          </a:bodyPr>
          <a:lstStyle>
            <a:lvl1pPr marL="0" indent="0" algn="ctr" defTabSz="914400" rtl="0" eaLnBrk="1" latinLnBrk="0" hangingPunct="1">
              <a:spcBef>
                <a:spcPts val="0"/>
              </a:spcBef>
              <a:buClr>
                <a:schemeClr val="tx1">
                  <a:lumMod val="75000"/>
                  <a:lumOff val="25000"/>
                </a:schemeClr>
              </a:buClr>
              <a:buSzPct val="75000"/>
              <a:buFont typeface="Wingdings 2" pitchFamily="18" charset="2"/>
              <a:buNone/>
              <a:defRPr sz="2200" b="0" kern="1200" baseline="0">
                <a:solidFill>
                  <a:schemeClr val="bg1"/>
                </a:solidFill>
                <a:effectLst>
                  <a:outerShdw blurRad="25400" dist="25400" dir="4200000" algn="ctr" rotWithShape="0">
                    <a:schemeClr val="tx1">
                      <a:alpha val="40000"/>
                    </a:scheme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67FF49AA-5FB4-B445-9D26-BF6666E25061}" type="datetime1">
              <a:rPr lang="en-US" smtClean="0"/>
              <a:t>5/3/2022</a:t>
            </a:fld>
            <a:endParaRPr 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endParaRPr 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38E06347-BC0D-4F40-B989-B890AD03D86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7540" y="416859"/>
            <a:ext cx="3840480" cy="1994647"/>
          </a:xfrm>
        </p:spPr>
        <p:txBody>
          <a:bodyPr anchor="b"/>
          <a:lstStyle>
            <a:lvl1pPr algn="ctr">
              <a:defRPr sz="4400" b="0"/>
            </a:lvl1pPr>
          </a:lstStyle>
          <a:p>
            <a:r>
              <a:rPr lang="en-US"/>
              <a:t>Click to edit Master title style</a:t>
            </a:r>
            <a:endParaRPr/>
          </a:p>
        </p:txBody>
      </p:sp>
      <p:sp>
        <p:nvSpPr>
          <p:cNvPr id="4" name="Text Placeholder 3"/>
          <p:cNvSpPr>
            <a:spLocks noGrp="1"/>
          </p:cNvSpPr>
          <p:nvPr>
            <p:ph type="body" sz="half" idx="2"/>
          </p:nvPr>
        </p:nvSpPr>
        <p:spPr>
          <a:xfrm>
            <a:off x="497540" y="2438400"/>
            <a:ext cx="3840480" cy="3316942"/>
          </a:xfrm>
        </p:spPr>
        <p:txBody>
          <a:bodyPr>
            <a:normAutofit/>
          </a:bodyPr>
          <a:lstStyle>
            <a:lvl1pPr marL="0" indent="0" algn="ctr">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DDA0CB-B01B-A748-B657-D0FAFEFFE4D8}" type="datetime1">
              <a:rPr lang="en-US" smtClean="0"/>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06347-BC0D-4F40-B989-B890AD03D868}" type="slidenum">
              <a:rPr lang="en-US" smtClean="0"/>
              <a:pPr/>
              <a:t>‹#›</a:t>
            </a:fld>
            <a:endParaRPr lang="en-US"/>
          </a:p>
        </p:txBody>
      </p:sp>
      <p:sp>
        <p:nvSpPr>
          <p:cNvPr id="8" name="Picture Placeholder 2"/>
          <p:cNvSpPr>
            <a:spLocks noGrp="1"/>
          </p:cNvSpPr>
          <p:nvPr>
            <p:ph type="pic" idx="1"/>
          </p:nvPr>
        </p:nvSpPr>
        <p:spPr>
          <a:xfrm>
            <a:off x="4805045" y="430306"/>
            <a:ext cx="3840480" cy="5432612"/>
          </a:xfrm>
          <a:solidFill>
            <a:schemeClr val="bg1">
              <a:lumMod val="85000"/>
            </a:schemeClr>
          </a:solidFill>
          <a:ln w="127000" cap="sq">
            <a:solidFill>
              <a:schemeClr val="bg1"/>
            </a:solidFill>
            <a:miter lim="800000"/>
          </a:ln>
          <a:effectLst>
            <a:outerShdw blurRad="76200" dist="12700" dir="5400000" sx="100500" sy="100500" rotWithShape="0">
              <a:prstClr val="black">
                <a:alpha val="30000"/>
              </a:prstClr>
            </a:outerShdw>
          </a:effectLst>
          <a:scene3d>
            <a:camera prst="orthographicFront"/>
            <a:lightRig rig="threePt" dir="t"/>
          </a:scene3d>
          <a:sp3d extrusionH="50800">
            <a:extrusionClr>
              <a:schemeClr val="tx1"/>
            </a:extrusionClr>
            <a:contourClr>
              <a:schemeClr val="tx1"/>
            </a:contourClr>
          </a:sp3d>
        </p:spPr>
        <p:txBody>
          <a:bodyPr vert="horz" lIns="91440" tIns="45720" rIns="91440" bIns="45720" rtlCol="0">
            <a:normAutofit/>
          </a:bodyPr>
          <a:lstStyle>
            <a:lvl1pPr marL="457200" indent="-457200" algn="l" defTabSz="914400" rtl="0" eaLnBrk="1" latinLnBrk="0" hangingPunct="1">
              <a:spcBef>
                <a:spcPts val="2000"/>
              </a:spcBef>
              <a:buClr>
                <a:schemeClr val="accent2">
                  <a:lumMod val="50000"/>
                  <a:lumOff val="50000"/>
                </a:schemeClr>
              </a:buClr>
              <a:buSzPct val="75000"/>
              <a:buFont typeface="Wingdings 2" pitchFamily="18" charset="2"/>
              <a:buNone/>
              <a:defRPr sz="2200" kern="1200">
                <a:solidFill>
                  <a:schemeClr val="tx1">
                    <a:lumMod val="75000"/>
                    <a:lumOff val="2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D67FF26-BBCD-DE4B-8024-454BBE5B4B8A}" type="datetime1">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1412" y="417513"/>
            <a:ext cx="1600200" cy="570865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511174" y="417513"/>
            <a:ext cx="6499225" cy="5708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DB38A11-2C66-9448-88A1-A5E38107FCFA}" type="datetime1">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vert="horz" lIns="91440" tIns="45720" rIns="91440" bIns="45720" rtlCol="0" anchor="ctr"/>
          <a:lstStyle>
            <a:lvl1pPr marL="0" algn="l"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6F04C6C6-F4AD-7A44-B3AE-2505FDE24BD9}" type="datetime1">
              <a:rPr lang="en-US" smtClean="0"/>
              <a:t>5/3/2022</a:t>
            </a:fld>
            <a:endParaRPr lang="en-US"/>
          </a:p>
        </p:txBody>
      </p:sp>
      <p:sp>
        <p:nvSpPr>
          <p:cNvPr id="4" name="Footer Placeholder 3"/>
          <p:cNvSpPr>
            <a:spLocks noGrp="1"/>
          </p:cNvSpPr>
          <p:nvPr>
            <p:ph type="ftr" sz="quarter" idx="11"/>
          </p:nvPr>
        </p:nvSpPr>
        <p:spPr/>
        <p:txBody>
          <a:bodyPr vert="horz" lIns="91440" tIns="45720" rIns="91440" bIns="45720" rtlCol="0" anchor="ctr"/>
          <a:lstStyle>
            <a:lvl1pPr marL="0" algn="ct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endParaRPr lang="en-US"/>
          </a:p>
        </p:txBody>
      </p:sp>
      <p:sp>
        <p:nvSpPr>
          <p:cNvPr id="5" name="Slide Number Placeholder 4"/>
          <p:cNvSpPr>
            <a:spLocks noGrp="1"/>
          </p:cNvSpPr>
          <p:nvPr>
            <p:ph type="sldNum" sz="quarter" idx="12"/>
          </p:nvPr>
        </p:nvSpPr>
        <p:spPr/>
        <p:txBody>
          <a:bodyPr vert="horz" lIns="91440" tIns="45720" rIns="91440" bIns="45720" rtlCol="0" anchor="ctr"/>
          <a:lstStyle>
            <a:lvl1pPr marL="0" algn="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38E06347-BC0D-4F40-B989-B890AD03D86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3C5506F-1ABF-0D40-986B-BA31E644D2DC}" type="datetime1">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498475" y="4343398"/>
            <a:ext cx="8147049" cy="1346013"/>
          </a:xfrm>
        </p:spPr>
        <p:txBody>
          <a:bodyPr>
            <a:normAutofit/>
            <a:scene3d>
              <a:camera prst="orthographicFront"/>
              <a:lightRig rig="threePt" dir="t">
                <a:rot lat="0" lon="0" rev="10800000"/>
              </a:lightRig>
            </a:scene3d>
            <a:sp3d extrusionH="57150">
              <a:bevelT w="38100" h="38100" prst="relaxedInset"/>
              <a:bevelB w="38100" h="38100" prst="relaxedInset"/>
            </a:sp3d>
          </a:bodyPr>
          <a:lstStyle>
            <a:lvl1pPr>
              <a:lnSpc>
                <a:spcPts val="6400"/>
              </a:lnSpc>
              <a:defRPr sz="6000">
                <a:solidFill>
                  <a:schemeClr val="bg1"/>
                </a:solidFill>
                <a:effectLst>
                  <a:outerShdw blurRad="25400" dist="19050" dir="4200000" algn="ctr" rotWithShape="0">
                    <a:schemeClr val="tx1">
                      <a:alpha val="40000"/>
                    </a:schemeClr>
                  </a:outerShdw>
                </a:effectLst>
              </a:defRPr>
            </a:lvl1pPr>
          </a:lstStyle>
          <a:p>
            <a:r>
              <a:rPr lang="en-US"/>
              <a:t>Click to edit Master title style</a:t>
            </a:r>
            <a:endParaRPr/>
          </a:p>
        </p:txBody>
      </p:sp>
      <p:sp>
        <p:nvSpPr>
          <p:cNvPr id="3" name="Subtitle 2"/>
          <p:cNvSpPr>
            <a:spLocks noGrp="1"/>
          </p:cNvSpPr>
          <p:nvPr>
            <p:ph type="subTitle" idx="1"/>
          </p:nvPr>
        </p:nvSpPr>
        <p:spPr>
          <a:xfrm>
            <a:off x="498475" y="5688105"/>
            <a:ext cx="8147050" cy="663387"/>
          </a:xfrm>
        </p:spPr>
        <p:txBody>
          <a:bodyPr>
            <a:scene3d>
              <a:camera prst="orthographicFront"/>
              <a:lightRig rig="threePt" dir="t"/>
            </a:scene3d>
            <a:sp3d extrusionH="57150">
              <a:bevelT w="38100" h="38100" prst="relaxedInset"/>
              <a:bevelB w="38100" h="38100" prst="relaxedInset"/>
            </a:sp3d>
          </a:bodyPr>
          <a:lstStyle>
            <a:lvl1pPr marL="0" indent="0" algn="ctr">
              <a:spcBef>
                <a:spcPts val="0"/>
              </a:spcBef>
              <a:buNone/>
              <a:defRPr b="0" baseline="0">
                <a:solidFill>
                  <a:schemeClr val="bg1"/>
                </a:solidFill>
                <a:effectLst>
                  <a:outerShdw blurRad="25400" dist="25400" dir="4200000" algn="ctr"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fld id="{9E65AB05-FD93-AA42-AD07-984EF816C821}" type="datetime1">
              <a:rPr lang="en-US" smtClean="0"/>
              <a:t>5/3/2022</a:t>
            </a:fld>
            <a:endParaRPr lang="en-US"/>
          </a:p>
        </p:txBody>
      </p:sp>
      <p:sp>
        <p:nvSpPr>
          <p:cNvPr id="5" name="Footer Placeholder 4"/>
          <p:cNvSpPr>
            <a:spLocks noGrp="1"/>
          </p:cNvSpPr>
          <p:nvPr>
            <p:ph type="ftr" sz="quarter" idx="11"/>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fld id="{38E06347-BC0D-4F40-B989-B890AD03D868}" type="slidenum">
              <a:rPr lang="en-US" smtClean="0"/>
              <a:pPr/>
              <a:t>‹#›</a:t>
            </a:fld>
            <a:endParaRPr lang="en-US"/>
          </a:p>
        </p:txBody>
      </p:sp>
      <p:sp>
        <p:nvSpPr>
          <p:cNvPr id="8" name="Picture Placeholder 7"/>
          <p:cNvSpPr>
            <a:spLocks noGrp="1"/>
          </p:cNvSpPr>
          <p:nvPr>
            <p:ph type="pic" sz="quarter" idx="13"/>
          </p:nvPr>
        </p:nvSpPr>
        <p:spPr>
          <a:xfrm>
            <a:off x="1981200" y="685800"/>
            <a:ext cx="5181600" cy="3352800"/>
          </a:xfrm>
          <a:solidFill>
            <a:schemeClr val="tx1">
              <a:lumMod val="75000"/>
            </a:schemeClr>
          </a:solidFill>
          <a:ln w="127000" cap="sq">
            <a:solidFill>
              <a:schemeClr val="tx1"/>
            </a:solidFill>
            <a:miter lim="800000"/>
          </a:ln>
          <a:effectLst>
            <a:outerShdw blurRad="63500" sx="101000" sy="101000" algn="ctr" rotWithShape="0">
              <a:schemeClr val="bg2">
                <a:lumMod val="20000"/>
                <a:lumOff val="80000"/>
                <a:alpha val="40000"/>
              </a:schemeClr>
            </a:outerShdw>
          </a:effectLst>
          <a:scene3d>
            <a:camera prst="orthographicFront"/>
            <a:lightRig rig="twoPt" dir="t">
              <a:rot lat="0" lon="0" rev="9000000"/>
            </a:lightRig>
          </a:scene3d>
          <a:sp3d prstMaterial="matte">
            <a:bevelT w="12700" prst="relaxedInset"/>
            <a:bevelB w="38100" h="127000" prst="relaxedInset"/>
            <a:extrusionClr>
              <a:schemeClr val="tx1"/>
            </a:extrusionClr>
            <a:contourClr>
              <a:schemeClr val="tx1"/>
            </a:contourClr>
          </a:sp3d>
        </p:spPr>
        <p:txBody>
          <a:bodyPr/>
          <a:lstStyle>
            <a:lvl1pPr>
              <a:buNone/>
              <a:defRPr/>
            </a:lvl1pPr>
          </a:lstStyle>
          <a:p>
            <a:r>
              <a:rPr lang="en-US"/>
              <a:t>Click icon to add picture</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8475" y="1774826"/>
            <a:ext cx="8147050" cy="1873250"/>
          </a:xfrm>
        </p:spPr>
        <p:txBody>
          <a:bodyPr anchor="b" anchorCtr="0"/>
          <a:lstStyle>
            <a:lvl1pPr algn="ctr">
              <a:defRPr sz="6000" b="0" cap="none" baseline="0"/>
            </a:lvl1pPr>
          </a:lstStyle>
          <a:p>
            <a:r>
              <a:rPr lang="en-US"/>
              <a:t>Click to edit Master title style</a:t>
            </a:r>
            <a:endParaRPr/>
          </a:p>
        </p:txBody>
      </p:sp>
      <p:sp>
        <p:nvSpPr>
          <p:cNvPr id="3" name="Text Placeholder 2"/>
          <p:cNvSpPr>
            <a:spLocks noGrp="1"/>
          </p:cNvSpPr>
          <p:nvPr>
            <p:ph type="body" idx="1"/>
          </p:nvPr>
        </p:nvSpPr>
        <p:spPr>
          <a:xfrm>
            <a:off x="498475" y="3654519"/>
            <a:ext cx="8147050" cy="1500187"/>
          </a:xfrm>
        </p:spPr>
        <p:txBody>
          <a:bodyPr anchor="t" anchorCtr="0">
            <a:normAutofit/>
          </a:bodyPr>
          <a:lstStyle>
            <a:lvl1pPr marL="0" indent="0" algn="ctr">
              <a:spcBef>
                <a:spcPts val="0"/>
              </a:spcBef>
              <a:buNone/>
              <a:defRPr sz="22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2476BB-CAEC-204D-8944-3B2715FBA477}" type="datetime1">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1452283"/>
          </a:xfrm>
        </p:spPr>
        <p:txBody>
          <a:bodyPr/>
          <a:lstStyle/>
          <a:p>
            <a:r>
              <a:rPr lang="en-US"/>
              <a:t>Click to edit Master title style</a:t>
            </a:r>
            <a:endParaRPr/>
          </a:p>
        </p:txBody>
      </p:sp>
      <p:sp>
        <p:nvSpPr>
          <p:cNvPr id="3" name="Content Placeholder 2"/>
          <p:cNvSpPr>
            <a:spLocks noGrp="1"/>
          </p:cNvSpPr>
          <p:nvPr>
            <p:ph sz="half" idx="1"/>
          </p:nvPr>
        </p:nvSpPr>
        <p:spPr>
          <a:xfrm>
            <a:off x="498475" y="1762125"/>
            <a:ext cx="3840480" cy="4364038"/>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805046" y="1762125"/>
            <a:ext cx="3840480" cy="4364038"/>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ACC0F619-B526-0040-87DC-1E2EC540FE6B}" type="datetime1">
              <a:rPr lang="en-US" smtClean="0"/>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1452283"/>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98475" y="1550894"/>
            <a:ext cx="3840480" cy="715962"/>
          </a:xfrm>
        </p:spPr>
        <p:txBody>
          <a:bodyPr anchor="b"/>
          <a:lstStyle>
            <a:lvl1pPr marL="0" indent="0" algn="ctr">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8475" y="2541494"/>
            <a:ext cx="3840480" cy="3584668"/>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805046" y="1550894"/>
            <a:ext cx="3840480" cy="715962"/>
          </a:xfrm>
        </p:spPr>
        <p:txBody>
          <a:bodyPr anchor="b"/>
          <a:lstStyle>
            <a:lvl1pPr marL="0" indent="0" algn="ctr">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5046" y="2541494"/>
            <a:ext cx="3840480" cy="3584668"/>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35DD30D5-4FF8-CF4B-9C66-1CC51F4DF38B}" type="datetime1">
              <a:rPr lang="en-US" smtClean="0"/>
              <a:t>5/3/2022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E06347-BC0D-4F40-B989-B890AD03D868}" type="slidenum">
              <a:rPr lang="en-US" smtClean="0"/>
              <a:pPr/>
              <a:t>‹#›</a:t>
            </a:fld>
            <a:endParaRPr lang="en-US"/>
          </a:p>
        </p:txBody>
      </p:sp>
      <p:cxnSp>
        <p:nvCxnSpPr>
          <p:cNvPr id="11" name="Straight Connector 10"/>
          <p:cNvCxnSpPr/>
          <p:nvPr/>
        </p:nvCxnSpPr>
        <p:spPr>
          <a:xfrm>
            <a:off x="502920" y="2353235"/>
            <a:ext cx="3840480" cy="1588"/>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805045" y="2353235"/>
            <a:ext cx="3840480" cy="1588"/>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655BE2F-4514-F649-A820-3409E8B211B6}" type="datetime1">
              <a:rPr lang="en-US" smtClean="0"/>
              <a:t>5/3/2022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E85E9-EA82-EE4E-8CFB-822799F2D0EC}" type="datetime1">
              <a:rPr lang="en-US" smtClean="0"/>
              <a:t>5/3/2022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7540" y="416859"/>
            <a:ext cx="3840480" cy="1994647"/>
          </a:xfrm>
        </p:spPr>
        <p:txBody>
          <a:bodyPr anchor="b"/>
          <a:lstStyle>
            <a:lvl1pPr algn="ctr">
              <a:defRPr sz="4400" b="0"/>
            </a:lvl1pPr>
          </a:lstStyle>
          <a:p>
            <a:r>
              <a:rPr lang="en-US"/>
              <a:t>Click to edit Master title style</a:t>
            </a:r>
            <a:endParaRPr/>
          </a:p>
        </p:txBody>
      </p:sp>
      <p:sp>
        <p:nvSpPr>
          <p:cNvPr id="3" name="Content Placeholder 2"/>
          <p:cNvSpPr>
            <a:spLocks noGrp="1"/>
          </p:cNvSpPr>
          <p:nvPr>
            <p:ph idx="1"/>
          </p:nvPr>
        </p:nvSpPr>
        <p:spPr>
          <a:xfrm>
            <a:off x="4792532" y="403412"/>
            <a:ext cx="3840480" cy="5722751"/>
          </a:xfrm>
        </p:spPr>
        <p:txBody>
          <a:bodyPr>
            <a:normAutofit/>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497540" y="2438400"/>
            <a:ext cx="3840480" cy="3316942"/>
          </a:xfrm>
        </p:spPr>
        <p:txBody>
          <a:bodyPr>
            <a:normAutofit/>
          </a:bodyPr>
          <a:lstStyle>
            <a:lvl1pPr marL="0" indent="0" algn="ctr">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360588-083D-7445-B9C2-7D1315E62A51}" type="datetime1">
              <a:rPr lang="en-US" smtClean="0"/>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5" y="94129"/>
            <a:ext cx="8147051" cy="1452283"/>
          </a:xfrm>
          <a:prstGeom prst="rect">
            <a:avLst/>
          </a:prstGeom>
        </p:spPr>
        <p:txBody>
          <a:bodyPr vert="horz" lIns="91440" tIns="45720" rIns="91440" bIns="45720" rtlCol="0" anchor="b" anchorCtr="0">
            <a:noAutofit/>
          </a:bodyPr>
          <a:lstStyle/>
          <a:p>
            <a:r>
              <a:rPr lang="en-US" dirty="0"/>
              <a:t>Click to edit Master title style</a:t>
            </a:r>
            <a:endParaRPr dirty="0"/>
          </a:p>
        </p:txBody>
      </p:sp>
      <p:sp>
        <p:nvSpPr>
          <p:cNvPr id="3" name="Text Placeholder 2"/>
          <p:cNvSpPr>
            <a:spLocks noGrp="1"/>
          </p:cNvSpPr>
          <p:nvPr>
            <p:ph type="body" idx="1"/>
          </p:nvPr>
        </p:nvSpPr>
        <p:spPr>
          <a:xfrm>
            <a:off x="498475" y="1761565"/>
            <a:ext cx="8147051" cy="43645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188259" y="6356350"/>
            <a:ext cx="2133600" cy="365125"/>
          </a:xfrm>
          <a:prstGeom prst="rect">
            <a:avLst/>
          </a:prstGeom>
        </p:spPr>
        <p:txBody>
          <a:bodyPr vert="horz" lIns="91440" tIns="45720" rIns="91440" bIns="45720" rtlCol="0" anchor="ctr"/>
          <a:lstStyle>
            <a:lvl1pPr algn="l">
              <a:defRPr sz="1100">
                <a:solidFill>
                  <a:schemeClr val="tx1">
                    <a:lumMod val="75000"/>
                    <a:lumOff val="25000"/>
                  </a:schemeClr>
                </a:solidFill>
              </a:defRPr>
            </a:lvl1pPr>
          </a:lstStyle>
          <a:p>
            <a:fld id="{BF48B01E-565E-D744-8F6F-916EAB403632}" type="datetime1">
              <a:rPr lang="en-US" smtClean="0"/>
              <a:t>5/3/2022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1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6817659" y="6356350"/>
            <a:ext cx="2133600" cy="365125"/>
          </a:xfrm>
          <a:prstGeom prst="rect">
            <a:avLst/>
          </a:prstGeom>
        </p:spPr>
        <p:txBody>
          <a:bodyPr vert="horz" lIns="91440" tIns="45720" rIns="91440" bIns="45720" rtlCol="0" anchor="ctr"/>
          <a:lstStyle>
            <a:lvl1pPr algn="r">
              <a:defRPr sz="1100">
                <a:solidFill>
                  <a:schemeClr val="tx1">
                    <a:lumMod val="75000"/>
                    <a:lumOff val="25000"/>
                  </a:schemeClr>
                </a:solidFill>
              </a:defRPr>
            </a:lvl1pPr>
          </a:lstStyle>
          <a:p>
            <a:fld id="{EE18E161-C840-FB4F-B633-36084F6677D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Lst>
  <p:hf hdr="0" ftr="0" dt="0"/>
  <p:txStyles>
    <p:titleStyle>
      <a:lvl1pPr algn="ctr" defTabSz="914400" rtl="0" eaLnBrk="1" latinLnBrk="0" hangingPunct="1">
        <a:spcBef>
          <a:spcPct val="0"/>
        </a:spcBef>
        <a:buNone/>
        <a:defRPr sz="5000" kern="1200">
          <a:solidFill>
            <a:schemeClr val="tx1"/>
          </a:solidFill>
          <a:latin typeface="Comic Sans MS"/>
          <a:ea typeface="+mj-ea"/>
          <a:cs typeface="+mj-cs"/>
        </a:defRPr>
      </a:lvl1pPr>
    </p:titleStyle>
    <p:bodyStyle>
      <a:lvl1pPr marL="457200" indent="-457200" algn="l" defTabSz="914400" rtl="0" eaLnBrk="1" latinLnBrk="0" hangingPunct="1">
        <a:spcBef>
          <a:spcPts val="2000"/>
        </a:spcBef>
        <a:buClr>
          <a:schemeClr val="tx1">
            <a:lumMod val="75000"/>
            <a:lumOff val="25000"/>
          </a:schemeClr>
        </a:buClr>
        <a:buSzPct val="75000"/>
        <a:buFont typeface="Wingdings" charset="2"/>
        <a:buChar char="Ø"/>
        <a:defRPr sz="2200" kern="1200">
          <a:solidFill>
            <a:schemeClr val="tx1"/>
          </a:solidFill>
          <a:latin typeface="Arial"/>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charset="2"/>
        <a:buChar char="Ø"/>
        <a:defRPr sz="2000" kern="1200">
          <a:solidFill>
            <a:schemeClr val="tx1"/>
          </a:solidFill>
          <a:latin typeface="Arial"/>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charset="2"/>
        <a:buChar char="Ø"/>
        <a:defRPr sz="1800" kern="1200">
          <a:solidFill>
            <a:schemeClr val="tx1"/>
          </a:solidFill>
          <a:latin typeface="Arial"/>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charset="2"/>
        <a:buChar char="Ø"/>
        <a:defRPr sz="1800" kern="1200">
          <a:solidFill>
            <a:schemeClr val="tx1"/>
          </a:solidFill>
          <a:latin typeface="Arial"/>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charset="2"/>
        <a:buChar char="Ø"/>
        <a:defRPr sz="1800" kern="1200">
          <a:solidFill>
            <a:schemeClr val="tx1"/>
          </a:solidFill>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Creating%20a%20Space%20Game%20with%20OpenAI%20Codex.mp4"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Data%20Science%20with%20OpenAI%20Codex.mp4"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3.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www.tensorflow.org/tutorials/text/transformer" TargetMode="External"/><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hyperlink" Target="https://www.tensorflow.org/addons/api_docs/python/tfa/layers/MultiHeadAttention"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github.com/openai/gpt-2" TargetMode="External"/><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Subtitle 2"/>
          <p:cNvSpPr txBox="1">
            <a:spLocks/>
          </p:cNvSpPr>
          <p:nvPr/>
        </p:nvSpPr>
        <p:spPr>
          <a:xfrm>
            <a:off x="539496" y="4742688"/>
            <a:ext cx="8147304" cy="667512"/>
          </a:xfrm>
          <a:prstGeom prst="rect">
            <a:avLst/>
          </a:prstGeom>
        </p:spPr>
        <p:txBody>
          <a:bodyPr vert="horz" lIns="91440" tIns="45720" rIns="91440" bIns="45720" rtlCol="0">
            <a:noAutofit/>
            <a:scene3d>
              <a:camera prst="orthographicFront"/>
              <a:lightRig rig="threePt" dir="t"/>
            </a:scene3d>
            <a:sp3d extrusionH="57150">
              <a:bevelT w="38100" h="38100" prst="relaxedInset"/>
              <a:bevelB w="38100" h="38100" prst="relaxedInset"/>
            </a:sp3d>
          </a:bodyPr>
          <a:lstStyle/>
          <a:p>
            <a:pPr marL="0" marR="0" lvl="0" indent="0" algn="ctr" defTabSz="914400" rtl="0" eaLnBrk="1" fontAlgn="auto" latinLnBrk="0" hangingPunct="1">
              <a:lnSpc>
                <a:spcPct val="100000"/>
              </a:lnSpc>
              <a:spcBef>
                <a:spcPts val="0"/>
              </a:spcBef>
              <a:spcAft>
                <a:spcPts val="0"/>
              </a:spcAft>
              <a:buClr>
                <a:schemeClr val="tx1">
                  <a:lumMod val="75000"/>
                  <a:lumOff val="25000"/>
                </a:schemeClr>
              </a:buClr>
              <a:buSzPct val="75000"/>
              <a:buFont typeface="Wingdings 2" pitchFamily="18" charset="2"/>
              <a:buNone/>
              <a:tabLst/>
              <a:defRPr/>
            </a:pPr>
            <a:endParaRPr kumimoji="0" lang="en-US" sz="4000" b="0" i="0" u="none" strike="noStrike" kern="1200" cap="none" spc="0" normalizeH="0" baseline="0" noProof="0" dirty="0">
              <a:ln>
                <a:noFill/>
              </a:ln>
              <a:solidFill>
                <a:schemeClr val="bg1"/>
              </a:solidFill>
              <a:effectLst>
                <a:outerShdw blurRad="25400" dist="25400" dir="4200000" algn="ctr" rotWithShape="0">
                  <a:schemeClr val="tx1">
                    <a:alpha val="40000"/>
                  </a:schemeClr>
                </a:outerShdw>
              </a:effectLst>
              <a:uLnTx/>
              <a:uFillTx/>
              <a:latin typeface="+mn-lt"/>
              <a:ea typeface="+mn-ea"/>
              <a:cs typeface="+mn-cs"/>
            </a:endParaRPr>
          </a:p>
        </p:txBody>
      </p:sp>
      <p:sp>
        <p:nvSpPr>
          <p:cNvPr id="3" name="TextBox 2"/>
          <p:cNvSpPr txBox="1"/>
          <p:nvPr/>
        </p:nvSpPr>
        <p:spPr>
          <a:xfrm>
            <a:off x="2743200" y="6132294"/>
            <a:ext cx="4191000" cy="461665"/>
          </a:xfrm>
          <a:prstGeom prst="rect">
            <a:avLst/>
          </a:prstGeom>
          <a:noFill/>
        </p:spPr>
        <p:txBody>
          <a:bodyPr wrap="square" rtlCol="0">
            <a:spAutoFit/>
          </a:bodyPr>
          <a:lstStyle/>
          <a:p>
            <a:pPr algn="ctr"/>
            <a:r>
              <a:rPr lang="en-US" sz="2400" dirty="0" err="1"/>
              <a:t>Md</a:t>
            </a:r>
            <a:r>
              <a:rPr lang="en-US" sz="2400" dirty="0"/>
              <a:t> </a:t>
            </a:r>
            <a:r>
              <a:rPr lang="en-US" sz="2400" dirty="0" err="1"/>
              <a:t>Tamjidul</a:t>
            </a:r>
            <a:r>
              <a:rPr lang="en-US" sz="2400" dirty="0"/>
              <a:t> </a:t>
            </a:r>
            <a:r>
              <a:rPr lang="en-US" sz="2400" dirty="0" err="1"/>
              <a:t>Hoque</a:t>
            </a:r>
            <a:endParaRPr lang="en-US" sz="2400" dirty="0"/>
          </a:p>
        </p:txBody>
      </p:sp>
      <p:sp>
        <p:nvSpPr>
          <p:cNvPr id="6" name="Title 5">
            <a:extLst>
              <a:ext uri="{FF2B5EF4-FFF2-40B4-BE49-F238E27FC236}">
                <a16:creationId xmlns:a16="http://schemas.microsoft.com/office/drawing/2014/main" id="{5867BF8F-E46E-4E87-B926-4722FD3E7ABB}"/>
              </a:ext>
            </a:extLst>
          </p:cNvPr>
          <p:cNvSpPr>
            <a:spLocks noGrp="1"/>
          </p:cNvSpPr>
          <p:nvPr>
            <p:ph type="ctrTitle"/>
          </p:nvPr>
        </p:nvSpPr>
        <p:spPr>
          <a:xfrm>
            <a:off x="290114" y="914400"/>
            <a:ext cx="8763000" cy="4381500"/>
          </a:xfrm>
        </p:spPr>
        <p:txBody>
          <a:bodyPr>
            <a:normAutofit fontScale="90000"/>
          </a:bodyPr>
          <a:lstStyle/>
          <a:p>
            <a:br>
              <a:rPr lang="en-US" dirty="0"/>
            </a:br>
            <a:r>
              <a:rPr lang="en-US" dirty="0"/>
              <a:t>CSCI 6521</a:t>
            </a:r>
            <a:br>
              <a:rPr lang="en-US" dirty="0"/>
            </a:br>
            <a:r>
              <a:rPr lang="en-US" sz="4800" dirty="0"/>
              <a:t>Advanced Machine Learning I</a:t>
            </a:r>
            <a:br>
              <a:rPr lang="en-US" sz="4800" dirty="0"/>
            </a:br>
            <a:br>
              <a:rPr lang="en-US" sz="4800" dirty="0"/>
            </a:br>
            <a:r>
              <a:rPr lang="en-US">
                <a:solidFill>
                  <a:srgbClr val="002060"/>
                </a:solidFill>
              </a:rPr>
              <a:t>Chapter 07</a:t>
            </a:r>
            <a:r>
              <a:rPr lang="en-US"/>
              <a:t>: </a:t>
            </a:r>
            <a:r>
              <a:rPr lang="en-US" b="1" dirty="0"/>
              <a:t>NLP with RNNs and Attention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8602"/>
            <a:ext cx="9144000" cy="533395"/>
          </a:xfrm>
        </p:spPr>
        <p:txBody>
          <a:bodyPr/>
          <a:lstStyle/>
          <a:p>
            <a:r>
              <a:rPr lang="en-US" sz="2400" b="1" dirty="0">
                <a:solidFill>
                  <a:srgbClr val="09064E"/>
                </a:solidFill>
              </a:rPr>
              <a:t>Tokenize Text</a:t>
            </a:r>
            <a:endParaRPr lang="en-US" sz="2400" dirty="0">
              <a:solidFill>
                <a:srgbClr val="09064E"/>
              </a:solidFill>
            </a:endParaRPr>
          </a:p>
        </p:txBody>
      </p:sp>
      <p:sp>
        <p:nvSpPr>
          <p:cNvPr id="3" name="Content Placeholder 2"/>
          <p:cNvSpPr>
            <a:spLocks noGrp="1"/>
          </p:cNvSpPr>
          <p:nvPr>
            <p:ph idx="1"/>
          </p:nvPr>
        </p:nvSpPr>
        <p:spPr>
          <a:xfrm>
            <a:off x="152400" y="685799"/>
            <a:ext cx="8798859" cy="6035675"/>
          </a:xfrm>
        </p:spPr>
        <p:txBody>
          <a:bodyPr>
            <a:normAutofit lnSpcReduction="10000"/>
          </a:bodyPr>
          <a:lstStyle/>
          <a:p>
            <a:pPr marL="0" indent="0">
              <a:buNone/>
            </a:pPr>
            <a:r>
              <a:rPr lang="en-US" dirty="0"/>
              <a:t>Spaces are not always the best way to tokenize text:</a:t>
            </a:r>
          </a:p>
          <a:p>
            <a:r>
              <a:rPr lang="en-US" dirty="0"/>
              <a:t>Think of “San Francisco” or “#</a:t>
            </a:r>
            <a:r>
              <a:rPr lang="en-US" dirty="0" err="1"/>
              <a:t>ILoveDeepLearning</a:t>
            </a:r>
            <a:r>
              <a:rPr lang="en-US" dirty="0"/>
              <a:t>.”</a:t>
            </a:r>
          </a:p>
          <a:p>
            <a:pPr marL="0" indent="0">
              <a:buNone/>
            </a:pPr>
            <a:r>
              <a:rPr lang="en-US" dirty="0"/>
              <a:t>Fortunately, there are better options:</a:t>
            </a:r>
          </a:p>
          <a:p>
            <a:r>
              <a:rPr lang="en-US" dirty="0"/>
              <a:t>See paper #1 for an unsupervised learning technique to tokenize and detokenize text at the </a:t>
            </a:r>
            <a:r>
              <a:rPr lang="en-US" dirty="0" err="1">
                <a:solidFill>
                  <a:srgbClr val="262BF2"/>
                </a:solidFill>
              </a:rPr>
              <a:t>subword</a:t>
            </a:r>
            <a:r>
              <a:rPr lang="en-US" dirty="0"/>
              <a:t> </a:t>
            </a:r>
            <a:r>
              <a:rPr lang="en-US" dirty="0">
                <a:solidFill>
                  <a:srgbClr val="262BF2"/>
                </a:solidFill>
              </a:rPr>
              <a:t>level</a:t>
            </a:r>
            <a:r>
              <a:rPr lang="en-US" dirty="0"/>
              <a:t> in a language-independent way, treating spaces like other characters.</a:t>
            </a:r>
          </a:p>
          <a:p>
            <a:r>
              <a:rPr lang="en-US" dirty="0"/>
              <a:t>With this approach, even if your model encounters a word, it has </a:t>
            </a:r>
            <a:r>
              <a:rPr lang="en-US" dirty="0">
                <a:solidFill>
                  <a:srgbClr val="262BF2"/>
                </a:solidFill>
              </a:rPr>
              <a:t>never seen </a:t>
            </a:r>
            <a:r>
              <a:rPr lang="en-US" dirty="0"/>
              <a:t>before, it can still reasonably </a:t>
            </a:r>
            <a:r>
              <a:rPr lang="en-US" dirty="0">
                <a:solidFill>
                  <a:srgbClr val="262BF2"/>
                </a:solidFill>
              </a:rPr>
              <a:t>guess what it means</a:t>
            </a:r>
            <a:r>
              <a:rPr lang="en-US" dirty="0"/>
              <a:t>.</a:t>
            </a:r>
          </a:p>
          <a:p>
            <a:r>
              <a:rPr lang="en-US" dirty="0"/>
              <a:t>For example, it may never have seen the word “</a:t>
            </a:r>
            <a:r>
              <a:rPr lang="en-US" dirty="0">
                <a:solidFill>
                  <a:srgbClr val="C00000"/>
                </a:solidFill>
              </a:rPr>
              <a:t>smartest</a:t>
            </a:r>
            <a:r>
              <a:rPr lang="en-US" dirty="0"/>
              <a:t>” during training, but perhaps it learned the word “</a:t>
            </a:r>
            <a:r>
              <a:rPr lang="en-US" dirty="0">
                <a:solidFill>
                  <a:srgbClr val="262BF2"/>
                </a:solidFill>
              </a:rPr>
              <a:t>smart</a:t>
            </a:r>
            <a:r>
              <a:rPr lang="en-US" dirty="0"/>
              <a:t>,” and it also learned that the suffix “</a:t>
            </a:r>
            <a:r>
              <a:rPr lang="en-US" dirty="0" err="1">
                <a:solidFill>
                  <a:srgbClr val="262BF2"/>
                </a:solidFill>
              </a:rPr>
              <a:t>est</a:t>
            </a:r>
            <a:r>
              <a:rPr lang="en-US" dirty="0"/>
              <a:t>” means “the most,” so it can infer the meaning of “smartest.”</a:t>
            </a:r>
          </a:p>
          <a:p>
            <a:r>
              <a:rPr lang="en-US" dirty="0"/>
              <a:t>Google’s </a:t>
            </a:r>
            <a:r>
              <a:rPr lang="en-US" i="1" dirty="0" err="1">
                <a:solidFill>
                  <a:srgbClr val="C00000"/>
                </a:solidFill>
              </a:rPr>
              <a:t>SentencePiece</a:t>
            </a:r>
            <a:r>
              <a:rPr lang="en-US" dirty="0"/>
              <a:t> project provides an open-source implementation, described in a paper #2.</a:t>
            </a:r>
          </a:p>
          <a:p>
            <a:pPr marL="457200" lvl="1" indent="0">
              <a:buNone/>
            </a:pPr>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10</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1283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8602"/>
            <a:ext cx="9144000" cy="533395"/>
          </a:xfrm>
        </p:spPr>
        <p:txBody>
          <a:bodyPr/>
          <a:lstStyle/>
          <a:p>
            <a:r>
              <a:rPr lang="en-US" sz="2400" b="1" dirty="0">
                <a:solidFill>
                  <a:srgbClr val="09064E"/>
                </a:solidFill>
              </a:rPr>
              <a:t>… Tokenize Text</a:t>
            </a:r>
            <a:endParaRPr lang="en-US" sz="2400" dirty="0">
              <a:solidFill>
                <a:srgbClr val="09064E"/>
              </a:solidFill>
            </a:endParaRPr>
          </a:p>
        </p:txBody>
      </p:sp>
      <p:sp>
        <p:nvSpPr>
          <p:cNvPr id="3" name="Content Placeholder 2"/>
          <p:cNvSpPr>
            <a:spLocks noGrp="1"/>
          </p:cNvSpPr>
          <p:nvPr>
            <p:ph idx="1"/>
          </p:nvPr>
        </p:nvSpPr>
        <p:spPr>
          <a:xfrm>
            <a:off x="152400" y="685799"/>
            <a:ext cx="8798859" cy="6035675"/>
          </a:xfrm>
        </p:spPr>
        <p:txBody>
          <a:bodyPr>
            <a:normAutofit/>
          </a:bodyPr>
          <a:lstStyle/>
          <a:p>
            <a:pPr>
              <a:buFont typeface="Wingdings" panose="05000000000000000000" pitchFamily="2" charset="2"/>
              <a:buChar char="Ø"/>
            </a:pPr>
            <a:r>
              <a:rPr lang="en-US" dirty="0"/>
              <a:t>Paper #1 explores creating </a:t>
            </a:r>
            <a:r>
              <a:rPr lang="en-US" dirty="0" err="1"/>
              <a:t>subword</a:t>
            </a:r>
            <a:r>
              <a:rPr lang="en-US" dirty="0"/>
              <a:t> encodings using </a:t>
            </a:r>
            <a:r>
              <a:rPr lang="en-US" dirty="0">
                <a:solidFill>
                  <a:srgbClr val="262BF2"/>
                </a:solidFill>
              </a:rPr>
              <a:t>byte pair encoding</a:t>
            </a:r>
            <a:r>
              <a:rPr lang="en-US" dirty="0"/>
              <a:t>.</a:t>
            </a:r>
          </a:p>
          <a:p>
            <a:pPr>
              <a:buFont typeface="Wingdings" panose="05000000000000000000" pitchFamily="2" charset="2"/>
              <a:buChar char="Ø"/>
            </a:pPr>
            <a:r>
              <a:rPr lang="en-US" dirty="0"/>
              <a:t>TensorFlow team released the </a:t>
            </a:r>
            <a:r>
              <a:rPr lang="en-US" dirty="0" err="1">
                <a:highlight>
                  <a:srgbClr val="C0C0C0"/>
                </a:highlight>
              </a:rPr>
              <a:t>TF.Text</a:t>
            </a:r>
            <a:r>
              <a:rPr lang="en-US" dirty="0"/>
              <a:t> library in June 2019, which implements various tokenization strategies, including </a:t>
            </a:r>
            <a:r>
              <a:rPr lang="en-US" b="1" i="1" dirty="0" err="1">
                <a:solidFill>
                  <a:srgbClr val="C00000"/>
                </a:solidFill>
              </a:rPr>
              <a:t>WordPiece</a:t>
            </a:r>
            <a:r>
              <a:rPr lang="en-US" dirty="0"/>
              <a:t> (see paper #2) (a variant of </a:t>
            </a:r>
            <a:r>
              <a:rPr lang="en-US" dirty="0">
                <a:solidFill>
                  <a:srgbClr val="262BF2"/>
                </a:solidFill>
              </a:rPr>
              <a:t>byte pair encoding</a:t>
            </a:r>
            <a:r>
              <a:rPr lang="en-US" dirty="0"/>
              <a:t>).</a:t>
            </a:r>
          </a:p>
          <a:p>
            <a:pPr>
              <a:buFont typeface="Wingdings" panose="05000000000000000000" pitchFamily="2" charset="2"/>
              <a:buChar char="Ø"/>
            </a:pPr>
            <a:r>
              <a:rPr lang="en-US" b="1" dirty="0"/>
              <a:t>Masking</a:t>
            </a:r>
            <a:r>
              <a:rPr lang="en-US" dirty="0"/>
              <a:t> (</a:t>
            </a:r>
            <a:r>
              <a:rPr lang="en-US" b="1" dirty="0">
                <a:solidFill>
                  <a:srgbClr val="262BF2"/>
                </a:solidFill>
              </a:rPr>
              <a:t>see exercise</a:t>
            </a:r>
            <a:r>
              <a:rPr lang="en-US" dirty="0"/>
              <a:t>): </a:t>
            </a:r>
          </a:p>
          <a:p>
            <a:pPr lvl="1" algn="just">
              <a:buFont typeface="Wingdings" panose="05000000000000000000" pitchFamily="2" charset="2"/>
              <a:buChar char="Ø"/>
            </a:pPr>
            <a:r>
              <a:rPr lang="en-US" b="1" dirty="0"/>
              <a:t>Masking</a:t>
            </a:r>
            <a:r>
              <a:rPr lang="en-US" dirty="0"/>
              <a:t> is a way to tell sequence-processing layers that certain timesteps in an input are missing, and thus should be skipped when processing the data.</a:t>
            </a:r>
          </a:p>
          <a:p>
            <a:pPr>
              <a:buFont typeface="Wingdings" panose="05000000000000000000" pitchFamily="2" charset="2"/>
              <a:buChar char="Ø"/>
            </a:pPr>
            <a:r>
              <a:rPr lang="en-US" b="1" dirty="0"/>
              <a:t>Reusing Pretrained Embeddings </a:t>
            </a:r>
            <a:r>
              <a:rPr lang="en-US" dirty="0"/>
              <a:t>(</a:t>
            </a:r>
            <a:r>
              <a:rPr lang="en-US" b="1" dirty="0">
                <a:solidFill>
                  <a:srgbClr val="262BF2"/>
                </a:solidFill>
              </a:rPr>
              <a:t>see exercise</a:t>
            </a:r>
            <a:r>
              <a:rPr lang="en-US" dirty="0"/>
              <a:t>) </a:t>
            </a:r>
          </a:p>
          <a:p>
            <a:pPr>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11</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017747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71" y="190502"/>
            <a:ext cx="9144000" cy="533395"/>
          </a:xfrm>
        </p:spPr>
        <p:txBody>
          <a:bodyPr/>
          <a:lstStyle/>
          <a:p>
            <a:r>
              <a:rPr lang="en-US" sz="2300" b="1" dirty="0"/>
              <a:t>Encoder–Decoder or Seq2Seq is Multipurpose</a:t>
            </a:r>
            <a:endParaRPr lang="en-US" sz="2300"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12</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Content Placeholder 2">
            <a:extLst>
              <a:ext uri="{FF2B5EF4-FFF2-40B4-BE49-F238E27FC236}">
                <a16:creationId xmlns:a16="http://schemas.microsoft.com/office/drawing/2014/main" id="{275D87B2-D233-41E5-80FB-934AA6A96B82}"/>
              </a:ext>
            </a:extLst>
          </p:cNvPr>
          <p:cNvSpPr>
            <a:spLocks noGrp="1"/>
          </p:cNvSpPr>
          <p:nvPr>
            <p:ph idx="1"/>
          </p:nvPr>
        </p:nvSpPr>
        <p:spPr>
          <a:xfrm>
            <a:off x="0" y="990600"/>
            <a:ext cx="8951259" cy="5410200"/>
          </a:xfrm>
        </p:spPr>
        <p:txBody>
          <a:bodyPr>
            <a:normAutofit/>
          </a:bodyPr>
          <a:lstStyle/>
          <a:p>
            <a:pPr>
              <a:buFont typeface="Wingdings" panose="05000000000000000000" pitchFamily="2" charset="2"/>
              <a:buChar char="Ø"/>
            </a:pPr>
            <a:r>
              <a:rPr lang="en-US" dirty="0"/>
              <a:t>Many NLP tasks can be solved using seq2seq, such as:</a:t>
            </a:r>
          </a:p>
          <a:p>
            <a:pPr marL="0" indent="0">
              <a:buNone/>
            </a:pPr>
            <a:endParaRPr lang="en-US" dirty="0"/>
          </a:p>
          <a:p>
            <a:pPr lvl="1">
              <a:spcAft>
                <a:spcPts val="2400"/>
              </a:spcAft>
              <a:buFont typeface="Wingdings" panose="05000000000000000000" pitchFamily="2" charset="2"/>
              <a:buChar char="Ø"/>
            </a:pPr>
            <a:r>
              <a:rPr lang="en-US" dirty="0"/>
              <a:t>Neural Machine Translation (e.g., English text to France text),</a:t>
            </a:r>
          </a:p>
          <a:p>
            <a:pPr lvl="1">
              <a:spcAft>
                <a:spcPts val="2400"/>
              </a:spcAft>
              <a:buFont typeface="Wingdings" panose="05000000000000000000" pitchFamily="2" charset="2"/>
              <a:buChar char="Ø"/>
            </a:pPr>
            <a:r>
              <a:rPr lang="en-US" dirty="0"/>
              <a:t>Code Generation (e.g., Natural language to C++ code, </a:t>
            </a:r>
            <a:r>
              <a:rPr lang="en-US" sz="1600" dirty="0"/>
              <a:t>see </a:t>
            </a:r>
            <a:r>
              <a:rPr lang="en-US" sz="1600" dirty="0">
                <a:hlinkClick r:id="rId3" action="ppaction://hlinkfile"/>
              </a:rPr>
              <a:t>ex1</a:t>
            </a:r>
            <a:r>
              <a:rPr lang="en-US" sz="1600" dirty="0"/>
              <a:t>, </a:t>
            </a:r>
            <a:r>
              <a:rPr lang="en-US" sz="1600" dirty="0">
                <a:hlinkClick r:id="rId4" action="ppaction://hlinkfile"/>
              </a:rPr>
              <a:t>ex2</a:t>
            </a:r>
            <a:r>
              <a:rPr lang="en-US" dirty="0"/>
              <a:t>),</a:t>
            </a:r>
          </a:p>
          <a:p>
            <a:pPr lvl="1">
              <a:spcAft>
                <a:spcPts val="2400"/>
              </a:spcAft>
              <a:buFont typeface="Wingdings" panose="05000000000000000000" pitchFamily="2" charset="2"/>
              <a:buChar char="Ø"/>
            </a:pPr>
            <a:r>
              <a:rPr lang="en-US" dirty="0"/>
              <a:t>Chatbots and Dialogue Systems (e.g., Conversational Agents),</a:t>
            </a:r>
          </a:p>
          <a:p>
            <a:pPr lvl="1">
              <a:spcAft>
                <a:spcPts val="2400"/>
              </a:spcAft>
              <a:buFont typeface="Wingdings" panose="05000000000000000000" pitchFamily="2" charset="2"/>
              <a:buChar char="Ø"/>
            </a:pPr>
            <a:r>
              <a:rPr lang="en-US" dirty="0"/>
              <a:t>Summarization (e.g., Long text to short text), etc.</a:t>
            </a:r>
          </a:p>
        </p:txBody>
      </p:sp>
    </p:spTree>
    <p:extLst>
      <p:ext uri="{BB962C8B-B14F-4D97-AF65-F5344CB8AC3E}">
        <p14:creationId xmlns:p14="http://schemas.microsoft.com/office/powerpoint/2010/main" val="108210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71" y="-5932"/>
            <a:ext cx="9144000" cy="533395"/>
          </a:xfrm>
        </p:spPr>
        <p:txBody>
          <a:bodyPr/>
          <a:lstStyle/>
          <a:p>
            <a:r>
              <a:rPr lang="en-US" sz="2300" b="1" dirty="0">
                <a:solidFill>
                  <a:srgbClr val="09064E"/>
                </a:solidFill>
              </a:rPr>
              <a:t>An </a:t>
            </a:r>
            <a:r>
              <a:rPr lang="en-US" sz="2300" b="1" dirty="0">
                <a:solidFill>
                  <a:srgbClr val="262BF2"/>
                </a:solidFill>
              </a:rPr>
              <a:t>Encoder–Decoder </a:t>
            </a:r>
            <a:r>
              <a:rPr lang="en-US" sz="2300" b="1" dirty="0">
                <a:solidFill>
                  <a:srgbClr val="09064E"/>
                </a:solidFill>
              </a:rPr>
              <a:t>Network for </a:t>
            </a:r>
            <a:r>
              <a:rPr lang="en-US" sz="2300" b="1" dirty="0">
                <a:solidFill>
                  <a:srgbClr val="C00000"/>
                </a:solidFill>
              </a:rPr>
              <a:t>Neural Machine Translation</a:t>
            </a:r>
            <a:endParaRPr lang="en-US" sz="2300" dirty="0">
              <a:solidFill>
                <a:srgbClr val="C00000"/>
              </a:solidFill>
            </a:endParaRPr>
          </a:p>
        </p:txBody>
      </p:sp>
      <p:sp>
        <p:nvSpPr>
          <p:cNvPr id="4" name="Slide Number Placeholder 3"/>
          <p:cNvSpPr>
            <a:spLocks noGrp="1"/>
          </p:cNvSpPr>
          <p:nvPr>
            <p:ph type="sldNum" sz="quarter" idx="12"/>
          </p:nvPr>
        </p:nvSpPr>
        <p:spPr/>
        <p:txBody>
          <a:bodyPr/>
          <a:lstStyle/>
          <a:p>
            <a:fld id="{38E06347-BC0D-4F40-B989-B890AD03D868}" type="slidenum">
              <a:rPr lang="en-US" smtClean="0"/>
              <a:pPr/>
              <a:t>13</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8" name="Group 7">
            <a:extLst>
              <a:ext uri="{FF2B5EF4-FFF2-40B4-BE49-F238E27FC236}">
                <a16:creationId xmlns:a16="http://schemas.microsoft.com/office/drawing/2014/main" id="{CE174333-5A27-47FA-BA33-80C21DA85E14}"/>
              </a:ext>
            </a:extLst>
          </p:cNvPr>
          <p:cNvGrpSpPr/>
          <p:nvPr/>
        </p:nvGrpSpPr>
        <p:grpSpPr>
          <a:xfrm>
            <a:off x="170936" y="1524000"/>
            <a:ext cx="8337361" cy="5186234"/>
            <a:chOff x="170936" y="1524000"/>
            <a:chExt cx="8337361" cy="5186234"/>
          </a:xfrm>
        </p:grpSpPr>
        <p:pic>
          <p:nvPicPr>
            <p:cNvPr id="5" name="Picture 4">
              <a:extLst>
                <a:ext uri="{FF2B5EF4-FFF2-40B4-BE49-F238E27FC236}">
                  <a16:creationId xmlns:a16="http://schemas.microsoft.com/office/drawing/2014/main" id="{E1F66E1A-8BF3-4A74-B1FF-0294998A598F}"/>
                </a:ext>
              </a:extLst>
            </p:cNvPr>
            <p:cNvPicPr>
              <a:picLocks noChangeAspect="1"/>
            </p:cNvPicPr>
            <p:nvPr/>
          </p:nvPicPr>
          <p:blipFill>
            <a:blip r:embed="rId3"/>
            <a:stretch>
              <a:fillRect/>
            </a:stretch>
          </p:blipFill>
          <p:spPr>
            <a:xfrm>
              <a:off x="1524830" y="1524000"/>
              <a:ext cx="6983467" cy="4724400"/>
            </a:xfrm>
            <a:prstGeom prst="rect">
              <a:avLst/>
            </a:prstGeom>
          </p:spPr>
        </p:pic>
        <p:sp>
          <p:nvSpPr>
            <p:cNvPr id="6" name="Rectangle 5">
              <a:extLst>
                <a:ext uri="{FF2B5EF4-FFF2-40B4-BE49-F238E27FC236}">
                  <a16:creationId xmlns:a16="http://schemas.microsoft.com/office/drawing/2014/main" id="{2A791939-A588-486A-940A-632325C9DAB1}"/>
                </a:ext>
              </a:extLst>
            </p:cNvPr>
            <p:cNvSpPr/>
            <p:nvPr/>
          </p:nvSpPr>
          <p:spPr>
            <a:xfrm>
              <a:off x="170936" y="6340902"/>
              <a:ext cx="7732058" cy="369332"/>
            </a:xfrm>
            <a:prstGeom prst="rect">
              <a:avLst/>
            </a:prstGeom>
          </p:spPr>
          <p:txBody>
            <a:bodyPr wrap="square">
              <a:spAutoFit/>
            </a:bodyPr>
            <a:lstStyle/>
            <a:p>
              <a:r>
                <a:rPr lang="en-US" b="1" dirty="0"/>
                <a:t>Figure 3</a:t>
              </a:r>
              <a:r>
                <a:rPr lang="en-US" dirty="0"/>
                <a:t>: A simple machine translation model.</a:t>
              </a:r>
            </a:p>
          </p:txBody>
        </p:sp>
      </p:grpSp>
      <p:sp>
        <p:nvSpPr>
          <p:cNvPr id="3" name="Content Placeholder 2"/>
          <p:cNvSpPr>
            <a:spLocks noGrp="1"/>
          </p:cNvSpPr>
          <p:nvPr>
            <p:ph idx="1"/>
          </p:nvPr>
        </p:nvSpPr>
        <p:spPr>
          <a:xfrm>
            <a:off x="152399" y="514290"/>
            <a:ext cx="8798859" cy="1143001"/>
          </a:xfrm>
        </p:spPr>
        <p:txBody>
          <a:bodyPr>
            <a:normAutofit/>
          </a:bodyPr>
          <a:lstStyle/>
          <a:p>
            <a:pPr>
              <a:buFont typeface="Wingdings" panose="05000000000000000000" pitchFamily="2" charset="2"/>
              <a:buChar char="Ø"/>
            </a:pPr>
            <a:r>
              <a:rPr lang="en-US" dirty="0"/>
              <a:t>Let us look at a simple </a:t>
            </a:r>
            <a:r>
              <a:rPr lang="en-US" dirty="0">
                <a:solidFill>
                  <a:srgbClr val="C00000"/>
                </a:solidFill>
              </a:rPr>
              <a:t>neural machine translation </a:t>
            </a:r>
            <a:r>
              <a:rPr lang="en-US" dirty="0"/>
              <a:t>model (see </a:t>
            </a:r>
            <a:r>
              <a:rPr lang="en-US" dirty="0">
                <a:solidFill>
                  <a:srgbClr val="C00000"/>
                </a:solidFill>
              </a:rPr>
              <a:t>paper #1</a:t>
            </a:r>
            <a:r>
              <a:rPr lang="en-US" dirty="0"/>
              <a:t>) that will translate English sentences to French (see Figure 3).</a:t>
            </a:r>
          </a:p>
        </p:txBody>
      </p:sp>
    </p:spTree>
    <p:extLst>
      <p:ext uri="{BB962C8B-B14F-4D97-AF65-F5344CB8AC3E}">
        <p14:creationId xmlns:p14="http://schemas.microsoft.com/office/powerpoint/2010/main" val="117107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8602"/>
            <a:ext cx="9144000" cy="533395"/>
          </a:xfrm>
        </p:spPr>
        <p:txBody>
          <a:bodyPr/>
          <a:lstStyle/>
          <a:p>
            <a:r>
              <a:rPr lang="en-US" sz="2200" b="1" dirty="0">
                <a:solidFill>
                  <a:srgbClr val="09064E"/>
                </a:solidFill>
              </a:rPr>
              <a:t>… An </a:t>
            </a:r>
            <a:r>
              <a:rPr lang="en-US" sz="2200" b="1" dirty="0">
                <a:solidFill>
                  <a:srgbClr val="262BF2"/>
                </a:solidFill>
              </a:rPr>
              <a:t>Encoder–Decoder </a:t>
            </a:r>
            <a:r>
              <a:rPr lang="en-US" sz="2200" b="1" dirty="0">
                <a:solidFill>
                  <a:srgbClr val="09064E"/>
                </a:solidFill>
              </a:rPr>
              <a:t>Network for </a:t>
            </a:r>
            <a:r>
              <a:rPr lang="en-US" sz="2200" b="1" dirty="0">
                <a:solidFill>
                  <a:srgbClr val="C00000"/>
                </a:solidFill>
              </a:rPr>
              <a:t>Neural Machine Translation</a:t>
            </a:r>
            <a:endParaRPr lang="en-US" sz="2200" dirty="0">
              <a:solidFill>
                <a:srgbClr val="C00000"/>
              </a:solidFill>
            </a:endParaRPr>
          </a:p>
        </p:txBody>
      </p:sp>
      <p:sp>
        <p:nvSpPr>
          <p:cNvPr id="4" name="Slide Number Placeholder 3"/>
          <p:cNvSpPr>
            <a:spLocks noGrp="1"/>
          </p:cNvSpPr>
          <p:nvPr>
            <p:ph type="sldNum" sz="quarter" idx="12"/>
          </p:nvPr>
        </p:nvSpPr>
        <p:spPr/>
        <p:txBody>
          <a:bodyPr/>
          <a:lstStyle/>
          <a:p>
            <a:fld id="{38E06347-BC0D-4F40-B989-B890AD03D868}" type="slidenum">
              <a:rPr lang="en-US" smtClean="0"/>
              <a:pPr/>
              <a:t>14</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52400" y="685799"/>
            <a:ext cx="8798859" cy="5715001"/>
          </a:xfrm>
        </p:spPr>
        <p:txBody>
          <a:bodyPr>
            <a:normAutofit/>
          </a:bodyPr>
          <a:lstStyle/>
          <a:p>
            <a:pPr>
              <a:buFont typeface="Wingdings" panose="05000000000000000000" pitchFamily="2" charset="2"/>
              <a:buChar char="Ø"/>
            </a:pPr>
            <a:r>
              <a:rPr lang="en-US" dirty="0"/>
              <a:t>In short, the English sentences are fed to the encoder, and the decoder outputs the French translations. </a:t>
            </a:r>
          </a:p>
          <a:p>
            <a:pPr>
              <a:buFont typeface="Wingdings" panose="05000000000000000000" pitchFamily="2" charset="2"/>
              <a:buChar char="Ø"/>
            </a:pPr>
            <a:r>
              <a:rPr lang="en-US" dirty="0"/>
              <a:t>Note that the French translations are also used as inputs to the decoder but shifted back by one step. </a:t>
            </a:r>
          </a:p>
          <a:p>
            <a:pPr>
              <a:buFont typeface="Wingdings" panose="05000000000000000000" pitchFamily="2" charset="2"/>
              <a:buChar char="Ø"/>
            </a:pPr>
            <a:r>
              <a:rPr lang="en-US" dirty="0"/>
              <a:t>In other words, the decoder is given as input the word that it </a:t>
            </a:r>
            <a:r>
              <a:rPr lang="en-US" i="1" dirty="0"/>
              <a:t>should</a:t>
            </a:r>
            <a:r>
              <a:rPr lang="en-US" dirty="0"/>
              <a:t> have output at the previous step (regardless of what it actually output). </a:t>
            </a:r>
          </a:p>
          <a:p>
            <a:pPr>
              <a:buFont typeface="Wingdings" panose="05000000000000000000" pitchFamily="2" charset="2"/>
              <a:buChar char="Ø"/>
            </a:pPr>
            <a:r>
              <a:rPr lang="en-US" dirty="0"/>
              <a:t>For the very first word, it is given the </a:t>
            </a:r>
            <a:r>
              <a:rPr lang="en-US" dirty="0">
                <a:solidFill>
                  <a:srgbClr val="262BF2"/>
                </a:solidFill>
              </a:rPr>
              <a:t>start-of-sequence </a:t>
            </a:r>
            <a:r>
              <a:rPr lang="en-US" dirty="0"/>
              <a:t>(</a:t>
            </a:r>
            <a:r>
              <a:rPr lang="en-US" dirty="0">
                <a:solidFill>
                  <a:srgbClr val="C00000"/>
                </a:solidFill>
              </a:rPr>
              <a:t>SOS</a:t>
            </a:r>
            <a:r>
              <a:rPr lang="en-US" dirty="0"/>
              <a:t>) token. </a:t>
            </a:r>
          </a:p>
          <a:p>
            <a:pPr>
              <a:buFont typeface="Wingdings" panose="05000000000000000000" pitchFamily="2" charset="2"/>
              <a:buChar char="Ø"/>
            </a:pPr>
            <a:r>
              <a:rPr lang="en-US" dirty="0"/>
              <a:t>The decoder is expected to end the sentence with an </a:t>
            </a:r>
            <a:r>
              <a:rPr lang="en-US" dirty="0">
                <a:solidFill>
                  <a:srgbClr val="262BF2"/>
                </a:solidFill>
              </a:rPr>
              <a:t>end-of-sequence</a:t>
            </a:r>
            <a:r>
              <a:rPr lang="en-US" dirty="0"/>
              <a:t> (</a:t>
            </a:r>
            <a:r>
              <a:rPr lang="en-US" dirty="0">
                <a:solidFill>
                  <a:srgbClr val="C00000"/>
                </a:solidFill>
              </a:rPr>
              <a:t>EOS</a:t>
            </a:r>
            <a:r>
              <a:rPr lang="en-US" dirty="0"/>
              <a:t>) token.</a:t>
            </a:r>
          </a:p>
        </p:txBody>
      </p:sp>
    </p:spTree>
    <p:extLst>
      <p:ext uri="{BB962C8B-B14F-4D97-AF65-F5344CB8AC3E}">
        <p14:creationId xmlns:p14="http://schemas.microsoft.com/office/powerpoint/2010/main" val="134680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395"/>
          </a:xfrm>
        </p:spPr>
        <p:txBody>
          <a:bodyPr/>
          <a:lstStyle/>
          <a:p>
            <a:r>
              <a:rPr lang="en-US" sz="2200" b="1" dirty="0">
                <a:solidFill>
                  <a:srgbClr val="09064E"/>
                </a:solidFill>
              </a:rPr>
              <a:t>… An </a:t>
            </a:r>
            <a:r>
              <a:rPr lang="en-US" sz="2200" b="1" dirty="0">
                <a:solidFill>
                  <a:srgbClr val="262BF2"/>
                </a:solidFill>
              </a:rPr>
              <a:t>Encoder–Decoder </a:t>
            </a:r>
            <a:r>
              <a:rPr lang="en-US" sz="2200" b="1" dirty="0">
                <a:solidFill>
                  <a:srgbClr val="09064E"/>
                </a:solidFill>
              </a:rPr>
              <a:t>Network for </a:t>
            </a:r>
            <a:r>
              <a:rPr lang="en-US" sz="2200" b="1" dirty="0">
                <a:solidFill>
                  <a:srgbClr val="C00000"/>
                </a:solidFill>
              </a:rPr>
              <a:t>Neural Machine Translation</a:t>
            </a:r>
            <a:endParaRPr lang="en-US" sz="2200" dirty="0">
              <a:solidFill>
                <a:srgbClr val="C00000"/>
              </a:solidFill>
            </a:endParaRPr>
          </a:p>
        </p:txBody>
      </p:sp>
      <p:sp>
        <p:nvSpPr>
          <p:cNvPr id="4" name="Slide Number Placeholder 3"/>
          <p:cNvSpPr>
            <a:spLocks noGrp="1"/>
          </p:cNvSpPr>
          <p:nvPr>
            <p:ph type="sldNum" sz="quarter" idx="12"/>
          </p:nvPr>
        </p:nvSpPr>
        <p:spPr/>
        <p:txBody>
          <a:bodyPr/>
          <a:lstStyle/>
          <a:p>
            <a:fld id="{38E06347-BC0D-4F40-B989-B890AD03D868}" type="slidenum">
              <a:rPr lang="en-US" smtClean="0"/>
              <a:pPr/>
              <a:t>15</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52400" y="533395"/>
            <a:ext cx="8798859" cy="5867405"/>
          </a:xfrm>
        </p:spPr>
        <p:txBody>
          <a:bodyPr>
            <a:normAutofit/>
          </a:bodyPr>
          <a:lstStyle/>
          <a:p>
            <a:pPr>
              <a:buFont typeface="Wingdings" panose="05000000000000000000" pitchFamily="2" charset="2"/>
              <a:buChar char="Ø"/>
            </a:pPr>
            <a:r>
              <a:rPr lang="en-US" dirty="0"/>
              <a:t>Note that the English sentences are reversed before they are fed to the encoder. </a:t>
            </a:r>
          </a:p>
          <a:p>
            <a:pPr>
              <a:buFont typeface="Wingdings" panose="05000000000000000000" pitchFamily="2" charset="2"/>
              <a:buChar char="Ø"/>
            </a:pPr>
            <a:r>
              <a:rPr lang="en-US" dirty="0"/>
              <a:t>For example, “I drink milk” is reversed to “milk drink I.” </a:t>
            </a:r>
          </a:p>
          <a:p>
            <a:pPr>
              <a:buFont typeface="Wingdings" panose="05000000000000000000" pitchFamily="2" charset="2"/>
              <a:buChar char="Ø"/>
            </a:pPr>
            <a:r>
              <a:rPr lang="en-US" dirty="0"/>
              <a:t>This ensures that the beginning of the English sentence will be fed last to the encoder, which is useful because that’s generally the first thing that the decoder needs to translate.</a:t>
            </a:r>
          </a:p>
        </p:txBody>
      </p:sp>
      <p:grpSp>
        <p:nvGrpSpPr>
          <p:cNvPr id="6" name="Group 5">
            <a:extLst>
              <a:ext uri="{FF2B5EF4-FFF2-40B4-BE49-F238E27FC236}">
                <a16:creationId xmlns:a16="http://schemas.microsoft.com/office/drawing/2014/main" id="{7DCDE190-8C15-487B-929E-A5B642FC3D7D}"/>
              </a:ext>
            </a:extLst>
          </p:cNvPr>
          <p:cNvGrpSpPr/>
          <p:nvPr/>
        </p:nvGrpSpPr>
        <p:grpSpPr>
          <a:xfrm>
            <a:off x="304800" y="3256390"/>
            <a:ext cx="8269630" cy="3465085"/>
            <a:chOff x="170936" y="3429815"/>
            <a:chExt cx="8269630" cy="3465085"/>
          </a:xfrm>
        </p:grpSpPr>
        <p:pic>
          <p:nvPicPr>
            <p:cNvPr id="8" name="Picture 7">
              <a:extLst>
                <a:ext uri="{FF2B5EF4-FFF2-40B4-BE49-F238E27FC236}">
                  <a16:creationId xmlns:a16="http://schemas.microsoft.com/office/drawing/2014/main" id="{558CA8D3-9A4E-461A-A6F3-87DA8DF38E9E}"/>
                </a:ext>
              </a:extLst>
            </p:cNvPr>
            <p:cNvPicPr>
              <a:picLocks noChangeAspect="1"/>
            </p:cNvPicPr>
            <p:nvPr/>
          </p:nvPicPr>
          <p:blipFill>
            <a:blip r:embed="rId3"/>
            <a:stretch>
              <a:fillRect/>
            </a:stretch>
          </p:blipFill>
          <p:spPr>
            <a:xfrm>
              <a:off x="3905223" y="3429815"/>
              <a:ext cx="4535343" cy="3068215"/>
            </a:xfrm>
            <a:prstGeom prst="rect">
              <a:avLst/>
            </a:prstGeom>
          </p:spPr>
        </p:pic>
        <p:sp>
          <p:nvSpPr>
            <p:cNvPr id="9" name="Rectangle 8">
              <a:extLst>
                <a:ext uri="{FF2B5EF4-FFF2-40B4-BE49-F238E27FC236}">
                  <a16:creationId xmlns:a16="http://schemas.microsoft.com/office/drawing/2014/main" id="{7A48A0AC-5FF5-43D5-A6FD-FF29E38058A3}"/>
                </a:ext>
              </a:extLst>
            </p:cNvPr>
            <p:cNvSpPr/>
            <p:nvPr/>
          </p:nvSpPr>
          <p:spPr>
            <a:xfrm>
              <a:off x="170936" y="6525568"/>
              <a:ext cx="7732058" cy="369332"/>
            </a:xfrm>
            <a:prstGeom prst="rect">
              <a:avLst/>
            </a:prstGeom>
          </p:spPr>
          <p:txBody>
            <a:bodyPr wrap="square">
              <a:spAutoFit/>
            </a:bodyPr>
            <a:lstStyle/>
            <a:p>
              <a:r>
                <a:rPr lang="en-US" b="1" dirty="0"/>
                <a:t>Figure 3</a:t>
              </a:r>
              <a:r>
                <a:rPr lang="en-US" dirty="0"/>
                <a:t>: A simple machine translation model.</a:t>
              </a:r>
            </a:p>
          </p:txBody>
        </p:sp>
      </p:grpSp>
    </p:spTree>
    <p:extLst>
      <p:ext uri="{BB962C8B-B14F-4D97-AF65-F5344CB8AC3E}">
        <p14:creationId xmlns:p14="http://schemas.microsoft.com/office/powerpoint/2010/main" val="3672258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395"/>
          </a:xfrm>
        </p:spPr>
        <p:txBody>
          <a:bodyPr/>
          <a:lstStyle/>
          <a:p>
            <a:r>
              <a:rPr lang="en-US" sz="2200" b="1" dirty="0">
                <a:solidFill>
                  <a:srgbClr val="09064E"/>
                </a:solidFill>
              </a:rPr>
              <a:t>… An </a:t>
            </a:r>
            <a:r>
              <a:rPr lang="en-US" sz="2200" b="1" dirty="0">
                <a:solidFill>
                  <a:srgbClr val="262BF2"/>
                </a:solidFill>
              </a:rPr>
              <a:t>Encoder–Decoder </a:t>
            </a:r>
            <a:r>
              <a:rPr lang="en-US" sz="2200" b="1" dirty="0">
                <a:solidFill>
                  <a:srgbClr val="09064E"/>
                </a:solidFill>
              </a:rPr>
              <a:t>Network for </a:t>
            </a:r>
            <a:r>
              <a:rPr lang="en-US" sz="2200" b="1" dirty="0">
                <a:solidFill>
                  <a:srgbClr val="C00000"/>
                </a:solidFill>
              </a:rPr>
              <a:t>Neural Machine Translation</a:t>
            </a:r>
            <a:endParaRPr lang="en-US" sz="2200" dirty="0">
              <a:solidFill>
                <a:srgbClr val="C00000"/>
              </a:solidFill>
            </a:endParaRPr>
          </a:p>
        </p:txBody>
      </p:sp>
      <p:sp>
        <p:nvSpPr>
          <p:cNvPr id="4" name="Slide Number Placeholder 3"/>
          <p:cNvSpPr>
            <a:spLocks noGrp="1"/>
          </p:cNvSpPr>
          <p:nvPr>
            <p:ph type="sldNum" sz="quarter" idx="12"/>
          </p:nvPr>
        </p:nvSpPr>
        <p:spPr/>
        <p:txBody>
          <a:bodyPr/>
          <a:lstStyle/>
          <a:p>
            <a:fld id="{38E06347-BC0D-4F40-B989-B890AD03D868}" type="slidenum">
              <a:rPr lang="en-US" smtClean="0"/>
              <a:pPr/>
              <a:t>16</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52400" y="533395"/>
            <a:ext cx="8798859" cy="5867405"/>
          </a:xfrm>
        </p:spPr>
        <p:txBody>
          <a:bodyPr>
            <a:normAutofit/>
          </a:bodyPr>
          <a:lstStyle/>
          <a:p>
            <a:pPr>
              <a:buFont typeface="Wingdings" panose="05000000000000000000" pitchFamily="2" charset="2"/>
              <a:buChar char="Ø"/>
            </a:pPr>
            <a:r>
              <a:rPr lang="en-US" dirty="0"/>
              <a:t>Each word is initially represented by its ID (e.g., 288 for the word “milk”). </a:t>
            </a:r>
          </a:p>
          <a:p>
            <a:pPr>
              <a:buFont typeface="Wingdings" panose="05000000000000000000" pitchFamily="2" charset="2"/>
              <a:buChar char="Ø"/>
            </a:pPr>
            <a:r>
              <a:rPr lang="en-US" dirty="0"/>
              <a:t>Next, an embedding layer returns the word embedding. These word embeddings are what is actually fed to the encoder and the decoder.</a:t>
            </a:r>
          </a:p>
        </p:txBody>
      </p:sp>
      <p:grpSp>
        <p:nvGrpSpPr>
          <p:cNvPr id="6" name="Group 5">
            <a:extLst>
              <a:ext uri="{FF2B5EF4-FFF2-40B4-BE49-F238E27FC236}">
                <a16:creationId xmlns:a16="http://schemas.microsoft.com/office/drawing/2014/main" id="{7DCDE190-8C15-487B-929E-A5B642FC3D7D}"/>
              </a:ext>
            </a:extLst>
          </p:cNvPr>
          <p:cNvGrpSpPr/>
          <p:nvPr/>
        </p:nvGrpSpPr>
        <p:grpSpPr>
          <a:xfrm>
            <a:off x="304800" y="2362200"/>
            <a:ext cx="8269631" cy="4359275"/>
            <a:chOff x="170936" y="2535625"/>
            <a:chExt cx="8269631" cy="4359275"/>
          </a:xfrm>
        </p:grpSpPr>
        <p:pic>
          <p:nvPicPr>
            <p:cNvPr id="8" name="Picture 7">
              <a:extLst>
                <a:ext uri="{FF2B5EF4-FFF2-40B4-BE49-F238E27FC236}">
                  <a16:creationId xmlns:a16="http://schemas.microsoft.com/office/drawing/2014/main" id="{558CA8D3-9A4E-461A-A6F3-87DA8DF38E9E}"/>
                </a:ext>
              </a:extLst>
            </p:cNvPr>
            <p:cNvPicPr>
              <a:picLocks noChangeAspect="1"/>
            </p:cNvPicPr>
            <p:nvPr/>
          </p:nvPicPr>
          <p:blipFill>
            <a:blip r:embed="rId3"/>
            <a:stretch>
              <a:fillRect/>
            </a:stretch>
          </p:blipFill>
          <p:spPr>
            <a:xfrm>
              <a:off x="2583459" y="2535625"/>
              <a:ext cx="5857108" cy="3962405"/>
            </a:xfrm>
            <a:prstGeom prst="rect">
              <a:avLst/>
            </a:prstGeom>
          </p:spPr>
        </p:pic>
        <p:sp>
          <p:nvSpPr>
            <p:cNvPr id="9" name="Rectangle 8">
              <a:extLst>
                <a:ext uri="{FF2B5EF4-FFF2-40B4-BE49-F238E27FC236}">
                  <a16:creationId xmlns:a16="http://schemas.microsoft.com/office/drawing/2014/main" id="{7A48A0AC-5FF5-43D5-A6FD-FF29E38058A3}"/>
                </a:ext>
              </a:extLst>
            </p:cNvPr>
            <p:cNvSpPr/>
            <p:nvPr/>
          </p:nvSpPr>
          <p:spPr>
            <a:xfrm>
              <a:off x="170936" y="6525568"/>
              <a:ext cx="7732058" cy="369332"/>
            </a:xfrm>
            <a:prstGeom prst="rect">
              <a:avLst/>
            </a:prstGeom>
          </p:spPr>
          <p:txBody>
            <a:bodyPr wrap="square">
              <a:spAutoFit/>
            </a:bodyPr>
            <a:lstStyle/>
            <a:p>
              <a:r>
                <a:rPr lang="en-US" b="1" dirty="0"/>
                <a:t>Figure 3</a:t>
              </a:r>
              <a:r>
                <a:rPr lang="en-US" dirty="0"/>
                <a:t>: A simple machine translation model.</a:t>
              </a:r>
            </a:p>
          </p:txBody>
        </p:sp>
      </p:grpSp>
    </p:spTree>
    <p:extLst>
      <p:ext uri="{BB962C8B-B14F-4D97-AF65-F5344CB8AC3E}">
        <p14:creationId xmlns:p14="http://schemas.microsoft.com/office/powerpoint/2010/main" val="422617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395"/>
          </a:xfrm>
        </p:spPr>
        <p:txBody>
          <a:bodyPr/>
          <a:lstStyle/>
          <a:p>
            <a:r>
              <a:rPr lang="en-US" sz="2200" b="1" dirty="0">
                <a:solidFill>
                  <a:srgbClr val="09064E"/>
                </a:solidFill>
              </a:rPr>
              <a:t>… An </a:t>
            </a:r>
            <a:r>
              <a:rPr lang="en-US" sz="2200" b="1" dirty="0">
                <a:solidFill>
                  <a:srgbClr val="262BF2"/>
                </a:solidFill>
              </a:rPr>
              <a:t>Encoder–Decoder </a:t>
            </a:r>
            <a:r>
              <a:rPr lang="en-US" sz="2200" b="1" dirty="0">
                <a:solidFill>
                  <a:srgbClr val="09064E"/>
                </a:solidFill>
              </a:rPr>
              <a:t>Network for </a:t>
            </a:r>
            <a:r>
              <a:rPr lang="en-US" sz="2200" b="1" dirty="0">
                <a:solidFill>
                  <a:srgbClr val="C00000"/>
                </a:solidFill>
              </a:rPr>
              <a:t>Neural Machine Translation</a:t>
            </a:r>
            <a:endParaRPr lang="en-US" sz="2200" dirty="0">
              <a:solidFill>
                <a:srgbClr val="C00000"/>
              </a:solidFill>
            </a:endParaRPr>
          </a:p>
        </p:txBody>
      </p:sp>
      <p:sp>
        <p:nvSpPr>
          <p:cNvPr id="4" name="Slide Number Placeholder 3"/>
          <p:cNvSpPr>
            <a:spLocks noGrp="1"/>
          </p:cNvSpPr>
          <p:nvPr>
            <p:ph type="sldNum" sz="quarter" idx="12"/>
          </p:nvPr>
        </p:nvSpPr>
        <p:spPr/>
        <p:txBody>
          <a:bodyPr/>
          <a:lstStyle/>
          <a:p>
            <a:fld id="{38E06347-BC0D-4F40-B989-B890AD03D868}" type="slidenum">
              <a:rPr lang="en-US" smtClean="0"/>
              <a:pPr/>
              <a:t>17</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6" name="Group 5">
            <a:extLst>
              <a:ext uri="{FF2B5EF4-FFF2-40B4-BE49-F238E27FC236}">
                <a16:creationId xmlns:a16="http://schemas.microsoft.com/office/drawing/2014/main" id="{7DCDE190-8C15-487B-929E-A5B642FC3D7D}"/>
              </a:ext>
            </a:extLst>
          </p:cNvPr>
          <p:cNvGrpSpPr/>
          <p:nvPr/>
        </p:nvGrpSpPr>
        <p:grpSpPr>
          <a:xfrm>
            <a:off x="304800" y="3666180"/>
            <a:ext cx="7732058" cy="3055295"/>
            <a:chOff x="170936" y="3839605"/>
            <a:chExt cx="7732058" cy="3055295"/>
          </a:xfrm>
        </p:grpSpPr>
        <p:pic>
          <p:nvPicPr>
            <p:cNvPr id="8" name="Picture 7">
              <a:extLst>
                <a:ext uri="{FF2B5EF4-FFF2-40B4-BE49-F238E27FC236}">
                  <a16:creationId xmlns:a16="http://schemas.microsoft.com/office/drawing/2014/main" id="{558CA8D3-9A4E-461A-A6F3-87DA8DF38E9E}"/>
                </a:ext>
              </a:extLst>
            </p:cNvPr>
            <p:cNvPicPr>
              <a:picLocks noChangeAspect="1"/>
            </p:cNvPicPr>
            <p:nvPr/>
          </p:nvPicPr>
          <p:blipFill>
            <a:blip r:embed="rId3"/>
            <a:stretch>
              <a:fillRect/>
            </a:stretch>
          </p:blipFill>
          <p:spPr>
            <a:xfrm>
              <a:off x="3834974" y="3839605"/>
              <a:ext cx="3912077" cy="2646568"/>
            </a:xfrm>
            <a:prstGeom prst="rect">
              <a:avLst/>
            </a:prstGeom>
          </p:spPr>
        </p:pic>
        <p:sp>
          <p:nvSpPr>
            <p:cNvPr id="9" name="Rectangle 8">
              <a:extLst>
                <a:ext uri="{FF2B5EF4-FFF2-40B4-BE49-F238E27FC236}">
                  <a16:creationId xmlns:a16="http://schemas.microsoft.com/office/drawing/2014/main" id="{7A48A0AC-5FF5-43D5-A6FD-FF29E38058A3}"/>
                </a:ext>
              </a:extLst>
            </p:cNvPr>
            <p:cNvSpPr/>
            <p:nvPr/>
          </p:nvSpPr>
          <p:spPr>
            <a:xfrm>
              <a:off x="170936" y="6525568"/>
              <a:ext cx="7732058" cy="369332"/>
            </a:xfrm>
            <a:prstGeom prst="rect">
              <a:avLst/>
            </a:prstGeom>
          </p:spPr>
          <p:txBody>
            <a:bodyPr wrap="square">
              <a:spAutoFit/>
            </a:bodyPr>
            <a:lstStyle/>
            <a:p>
              <a:r>
                <a:rPr lang="en-US" b="1" dirty="0"/>
                <a:t>Figure 3</a:t>
              </a:r>
              <a:r>
                <a:rPr lang="en-US" dirty="0"/>
                <a:t>: A simple machine translation model.</a:t>
              </a:r>
            </a:p>
          </p:txBody>
        </p:sp>
      </p:grpSp>
      <p:sp>
        <p:nvSpPr>
          <p:cNvPr id="3" name="Content Placeholder 2"/>
          <p:cNvSpPr>
            <a:spLocks noGrp="1"/>
          </p:cNvSpPr>
          <p:nvPr>
            <p:ph idx="1"/>
          </p:nvPr>
        </p:nvSpPr>
        <p:spPr>
          <a:xfrm>
            <a:off x="152400" y="533395"/>
            <a:ext cx="8798859" cy="5867405"/>
          </a:xfrm>
        </p:spPr>
        <p:txBody>
          <a:bodyPr>
            <a:normAutofit/>
          </a:bodyPr>
          <a:lstStyle/>
          <a:p>
            <a:pPr>
              <a:buFont typeface="Wingdings" panose="05000000000000000000" pitchFamily="2" charset="2"/>
              <a:buChar char="Ø"/>
            </a:pPr>
            <a:r>
              <a:rPr lang="en-US" sz="2000" dirty="0"/>
              <a:t>At each step, the decoder outputs a score for each word in the output vocabulary (i.e., French), and then the </a:t>
            </a:r>
            <a:r>
              <a:rPr lang="en-US" sz="2000" dirty="0" err="1"/>
              <a:t>softmax</a:t>
            </a:r>
            <a:r>
              <a:rPr lang="en-US" sz="2000" dirty="0"/>
              <a:t> layer turns these scores into probabilities. </a:t>
            </a:r>
          </a:p>
          <a:p>
            <a:pPr>
              <a:buFont typeface="Wingdings" panose="05000000000000000000" pitchFamily="2" charset="2"/>
              <a:buChar char="Ø"/>
            </a:pPr>
            <a:r>
              <a:rPr lang="en-US" sz="2000" dirty="0"/>
              <a:t>For example, at the first step the word “Je” may have a probability of 20%, “Tu” may have a probability of 1%, and so on. </a:t>
            </a:r>
          </a:p>
          <a:p>
            <a:pPr>
              <a:buFont typeface="Wingdings" panose="05000000000000000000" pitchFamily="2" charset="2"/>
              <a:buChar char="Ø"/>
            </a:pPr>
            <a:r>
              <a:rPr lang="en-US" sz="2000" dirty="0"/>
              <a:t>The word with the highest probability is output. This is very much like a regular classification task, so you can train the model using the "</a:t>
            </a:r>
            <a:r>
              <a:rPr lang="en-US" sz="2000" dirty="0" err="1"/>
              <a:t>sparse_categorical_crossentropy</a:t>
            </a:r>
            <a:r>
              <a:rPr lang="en-US" sz="2000" dirty="0"/>
              <a:t>" loss, much like we did in the Char-RNN model.</a:t>
            </a:r>
          </a:p>
        </p:txBody>
      </p:sp>
    </p:spTree>
    <p:extLst>
      <p:ext uri="{BB962C8B-B14F-4D97-AF65-F5344CB8AC3E}">
        <p14:creationId xmlns:p14="http://schemas.microsoft.com/office/powerpoint/2010/main" val="2670891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395"/>
          </a:xfrm>
        </p:spPr>
        <p:txBody>
          <a:bodyPr/>
          <a:lstStyle/>
          <a:p>
            <a:r>
              <a:rPr lang="en-US" sz="2200" b="1" dirty="0">
                <a:solidFill>
                  <a:srgbClr val="09064E"/>
                </a:solidFill>
              </a:rPr>
              <a:t>… An </a:t>
            </a:r>
            <a:r>
              <a:rPr lang="en-US" sz="2200" b="1" dirty="0">
                <a:solidFill>
                  <a:srgbClr val="262BF2"/>
                </a:solidFill>
              </a:rPr>
              <a:t>Encoder–Decoder </a:t>
            </a:r>
            <a:r>
              <a:rPr lang="en-US" sz="2200" b="1" dirty="0">
                <a:solidFill>
                  <a:srgbClr val="09064E"/>
                </a:solidFill>
              </a:rPr>
              <a:t>Network for </a:t>
            </a:r>
            <a:r>
              <a:rPr lang="en-US" sz="2200" b="1" dirty="0">
                <a:solidFill>
                  <a:srgbClr val="C00000"/>
                </a:solidFill>
              </a:rPr>
              <a:t>Neural Machine Translation</a:t>
            </a:r>
            <a:endParaRPr lang="en-US" sz="2200" dirty="0">
              <a:solidFill>
                <a:srgbClr val="C00000"/>
              </a:solidFill>
            </a:endParaRPr>
          </a:p>
        </p:txBody>
      </p:sp>
      <p:sp>
        <p:nvSpPr>
          <p:cNvPr id="4" name="Slide Number Placeholder 3"/>
          <p:cNvSpPr>
            <a:spLocks noGrp="1"/>
          </p:cNvSpPr>
          <p:nvPr>
            <p:ph type="sldNum" sz="quarter" idx="12"/>
          </p:nvPr>
        </p:nvSpPr>
        <p:spPr/>
        <p:txBody>
          <a:bodyPr/>
          <a:lstStyle/>
          <a:p>
            <a:fld id="{38E06347-BC0D-4F40-B989-B890AD03D868}" type="slidenum">
              <a:rPr lang="en-US" smtClean="0"/>
              <a:pPr/>
              <a:t>18</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92741" y="844100"/>
            <a:ext cx="8798859" cy="5638800"/>
          </a:xfrm>
        </p:spPr>
        <p:txBody>
          <a:bodyPr>
            <a:normAutofit/>
          </a:bodyPr>
          <a:lstStyle/>
          <a:p>
            <a:pPr>
              <a:buFont typeface="Wingdings" panose="05000000000000000000" pitchFamily="2" charset="2"/>
              <a:buChar char="Ø"/>
            </a:pPr>
            <a:r>
              <a:rPr lang="en-US" sz="2000" dirty="0"/>
              <a:t>Note that at inference time (after training), we will not have the target sentence to feed to the decoder. </a:t>
            </a:r>
          </a:p>
          <a:p>
            <a:pPr>
              <a:buFont typeface="Wingdings" panose="05000000000000000000" pitchFamily="2" charset="2"/>
              <a:buChar char="Ø"/>
            </a:pPr>
            <a:r>
              <a:rPr lang="en-US" sz="2000" dirty="0"/>
              <a:t>Instead, simply feed the decoder the word that it output at the previous step, as shown in Figure 4 (this will require an embedding lookup that is not shown in the diagram).</a:t>
            </a:r>
          </a:p>
        </p:txBody>
      </p:sp>
      <p:grpSp>
        <p:nvGrpSpPr>
          <p:cNvPr id="10" name="Group 9">
            <a:extLst>
              <a:ext uri="{FF2B5EF4-FFF2-40B4-BE49-F238E27FC236}">
                <a16:creationId xmlns:a16="http://schemas.microsoft.com/office/drawing/2014/main" id="{A3E8F0A9-7C17-477D-A437-7DE492A152D8}"/>
              </a:ext>
            </a:extLst>
          </p:cNvPr>
          <p:cNvGrpSpPr/>
          <p:nvPr/>
        </p:nvGrpSpPr>
        <p:grpSpPr>
          <a:xfrm>
            <a:off x="457200" y="3345868"/>
            <a:ext cx="7732058" cy="3239598"/>
            <a:chOff x="457200" y="3345868"/>
            <a:chExt cx="7732058" cy="3239598"/>
          </a:xfrm>
        </p:grpSpPr>
        <p:sp>
          <p:nvSpPr>
            <p:cNvPr id="9" name="Rectangle 8">
              <a:extLst>
                <a:ext uri="{FF2B5EF4-FFF2-40B4-BE49-F238E27FC236}">
                  <a16:creationId xmlns:a16="http://schemas.microsoft.com/office/drawing/2014/main" id="{7A48A0AC-5FF5-43D5-A6FD-FF29E38058A3}"/>
                </a:ext>
              </a:extLst>
            </p:cNvPr>
            <p:cNvSpPr/>
            <p:nvPr/>
          </p:nvSpPr>
          <p:spPr>
            <a:xfrm>
              <a:off x="457200" y="6216134"/>
              <a:ext cx="7732058" cy="369332"/>
            </a:xfrm>
            <a:prstGeom prst="rect">
              <a:avLst/>
            </a:prstGeom>
          </p:spPr>
          <p:txBody>
            <a:bodyPr wrap="square">
              <a:spAutoFit/>
            </a:bodyPr>
            <a:lstStyle/>
            <a:p>
              <a:r>
                <a:rPr lang="en-US" b="1" dirty="0"/>
                <a:t>Figure 4</a:t>
              </a:r>
              <a:r>
                <a:rPr lang="en-US" dirty="0"/>
                <a:t>: Feeding the previous output word as input at inference time.</a:t>
              </a:r>
            </a:p>
          </p:txBody>
        </p:sp>
        <p:pic>
          <p:nvPicPr>
            <p:cNvPr id="5" name="Picture 4">
              <a:extLst>
                <a:ext uri="{FF2B5EF4-FFF2-40B4-BE49-F238E27FC236}">
                  <a16:creationId xmlns:a16="http://schemas.microsoft.com/office/drawing/2014/main" id="{DF5866A0-C2D2-4DA5-AAF4-EB2449B9E2E5}"/>
                </a:ext>
              </a:extLst>
            </p:cNvPr>
            <p:cNvPicPr>
              <a:picLocks noChangeAspect="1"/>
            </p:cNvPicPr>
            <p:nvPr/>
          </p:nvPicPr>
          <p:blipFill>
            <a:blip r:embed="rId3"/>
            <a:stretch>
              <a:fillRect/>
            </a:stretch>
          </p:blipFill>
          <p:spPr>
            <a:xfrm>
              <a:off x="2069277" y="3345868"/>
              <a:ext cx="5815182" cy="2631691"/>
            </a:xfrm>
            <a:prstGeom prst="rect">
              <a:avLst/>
            </a:prstGeom>
          </p:spPr>
        </p:pic>
      </p:grpSp>
    </p:spTree>
    <p:extLst>
      <p:ext uri="{BB962C8B-B14F-4D97-AF65-F5344CB8AC3E}">
        <p14:creationId xmlns:p14="http://schemas.microsoft.com/office/powerpoint/2010/main" val="2425649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395"/>
          </a:xfrm>
        </p:spPr>
        <p:txBody>
          <a:bodyPr/>
          <a:lstStyle/>
          <a:p>
            <a:r>
              <a:rPr lang="en-US" sz="2200" b="1" dirty="0">
                <a:solidFill>
                  <a:srgbClr val="09064E"/>
                </a:solidFill>
              </a:rPr>
              <a:t>… An </a:t>
            </a:r>
            <a:r>
              <a:rPr lang="en-US" sz="2200" b="1" dirty="0">
                <a:solidFill>
                  <a:srgbClr val="262BF2"/>
                </a:solidFill>
              </a:rPr>
              <a:t>Encoder–Decoder </a:t>
            </a:r>
            <a:r>
              <a:rPr lang="en-US" sz="2200" b="1" dirty="0">
                <a:solidFill>
                  <a:srgbClr val="09064E"/>
                </a:solidFill>
              </a:rPr>
              <a:t>Network for </a:t>
            </a:r>
            <a:r>
              <a:rPr lang="en-US" sz="2200" b="1" dirty="0">
                <a:solidFill>
                  <a:srgbClr val="C00000"/>
                </a:solidFill>
              </a:rPr>
              <a:t>Neural Machine Translation</a:t>
            </a:r>
            <a:endParaRPr lang="en-US" sz="2200" dirty="0">
              <a:solidFill>
                <a:srgbClr val="C00000"/>
              </a:solidFill>
            </a:endParaRPr>
          </a:p>
        </p:txBody>
      </p:sp>
      <p:sp>
        <p:nvSpPr>
          <p:cNvPr id="4" name="Slide Number Placeholder 3"/>
          <p:cNvSpPr>
            <a:spLocks noGrp="1"/>
          </p:cNvSpPr>
          <p:nvPr>
            <p:ph type="sldNum" sz="quarter" idx="12"/>
          </p:nvPr>
        </p:nvSpPr>
        <p:spPr/>
        <p:txBody>
          <a:bodyPr/>
          <a:lstStyle/>
          <a:p>
            <a:fld id="{38E06347-BC0D-4F40-B989-B890AD03D868}" type="slidenum">
              <a:rPr lang="en-US" smtClean="0"/>
              <a:pPr/>
              <a:t>19</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92741" y="533395"/>
            <a:ext cx="8798859" cy="5949505"/>
          </a:xfrm>
        </p:spPr>
        <p:txBody>
          <a:bodyPr>
            <a:normAutofit lnSpcReduction="10000"/>
          </a:bodyPr>
          <a:lstStyle/>
          <a:p>
            <a:pPr marL="0" indent="0">
              <a:buNone/>
            </a:pPr>
            <a:r>
              <a:rPr lang="en-US" sz="2000" u="sng" dirty="0"/>
              <a:t>Still, there are a few more details to handle if we implement this model</a:t>
            </a:r>
            <a:r>
              <a:rPr lang="en-US" sz="2000" dirty="0"/>
              <a:t>:</a:t>
            </a:r>
          </a:p>
          <a:p>
            <a:pPr marL="0" indent="0">
              <a:buNone/>
            </a:pPr>
            <a:r>
              <a:rPr lang="en-US" sz="2000" dirty="0"/>
              <a:t>So far, we have assumed that all input sequences (to the encoder and to the decoder) have a constant length. But obviously sentence lengths vary. </a:t>
            </a:r>
          </a:p>
          <a:p>
            <a:pPr>
              <a:buFont typeface="Wingdings" panose="05000000000000000000" pitchFamily="2" charset="2"/>
              <a:buChar char="Ø"/>
            </a:pPr>
            <a:r>
              <a:rPr lang="en-US" sz="2000" dirty="0">
                <a:solidFill>
                  <a:srgbClr val="262BF2"/>
                </a:solidFill>
              </a:rPr>
              <a:t>Since regular tensors have fixed shapes, they can only contain sentences of the same length</a:t>
            </a:r>
            <a:r>
              <a:rPr lang="en-US" sz="2000" dirty="0"/>
              <a:t>. </a:t>
            </a:r>
          </a:p>
          <a:p>
            <a:pPr>
              <a:buFont typeface="Wingdings" panose="05000000000000000000" pitchFamily="2" charset="2"/>
              <a:buChar char="Ø"/>
            </a:pPr>
            <a:r>
              <a:rPr lang="en-US" sz="2000" dirty="0"/>
              <a:t>We can use masking to handle this. </a:t>
            </a:r>
          </a:p>
          <a:p>
            <a:pPr>
              <a:buFont typeface="Wingdings" panose="05000000000000000000" pitchFamily="2" charset="2"/>
              <a:buChar char="Ø"/>
            </a:pPr>
            <a:r>
              <a:rPr lang="en-US" sz="2000" dirty="0"/>
              <a:t>However, if the sentences have very different lengths, </a:t>
            </a:r>
            <a:r>
              <a:rPr lang="en-US" sz="2000" dirty="0">
                <a:solidFill>
                  <a:srgbClr val="262BF2"/>
                </a:solidFill>
              </a:rPr>
              <a:t>we can’t just crop them</a:t>
            </a:r>
            <a:r>
              <a:rPr lang="en-US" sz="2000" dirty="0"/>
              <a:t> like we did for sentiment analysis (because we want full translations, </a:t>
            </a:r>
            <a:r>
              <a:rPr lang="en-US" sz="2000" dirty="0">
                <a:solidFill>
                  <a:srgbClr val="262BF2"/>
                </a:solidFill>
              </a:rPr>
              <a:t>not cropped translations</a:t>
            </a:r>
            <a:r>
              <a:rPr lang="en-US" sz="2000" dirty="0"/>
              <a:t>). </a:t>
            </a:r>
          </a:p>
          <a:p>
            <a:pPr>
              <a:buFont typeface="Wingdings" panose="05000000000000000000" pitchFamily="2" charset="2"/>
              <a:buChar char="Ø"/>
            </a:pPr>
            <a:r>
              <a:rPr lang="en-US" sz="2000" dirty="0"/>
              <a:t>Instead, group sentences into buckets of similar lengths (e.g., a bucket for the 1- to 6-word sentences, another for the 7- to 12-word sentences, and so on), using padding for the shorter sequences to ensure all sentences in a bucket have the same length (check out the </a:t>
            </a:r>
            <a:r>
              <a:rPr lang="en-US" sz="2000" dirty="0" err="1">
                <a:highlight>
                  <a:srgbClr val="C0C0C0"/>
                </a:highlight>
              </a:rPr>
              <a:t>tf.data.experimental.bucket_by_sequence_length</a:t>
            </a:r>
            <a:r>
              <a:rPr lang="en-US" sz="2000" dirty="0">
                <a:highlight>
                  <a:srgbClr val="C0C0C0"/>
                </a:highlight>
              </a:rPr>
              <a:t>()</a:t>
            </a:r>
            <a:r>
              <a:rPr lang="en-US" sz="2000" dirty="0"/>
              <a:t> function for this). </a:t>
            </a:r>
          </a:p>
          <a:p>
            <a:pPr>
              <a:buFont typeface="Wingdings" panose="05000000000000000000" pitchFamily="2" charset="2"/>
              <a:buChar char="Ø"/>
            </a:pPr>
            <a:r>
              <a:rPr lang="en-US" sz="2000" dirty="0"/>
              <a:t>For example, “I drink milk” becomes “&lt;pad&gt; &lt;pad&gt; &lt;pad&gt; milk drink I.”</a:t>
            </a:r>
          </a:p>
        </p:txBody>
      </p:sp>
    </p:spTree>
    <p:extLst>
      <p:ext uri="{BB962C8B-B14F-4D97-AF65-F5344CB8AC3E}">
        <p14:creationId xmlns:p14="http://schemas.microsoft.com/office/powerpoint/2010/main" val="213648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317" y="212729"/>
            <a:ext cx="8648438" cy="533395"/>
          </a:xfrm>
        </p:spPr>
        <p:txBody>
          <a:bodyPr/>
          <a:lstStyle/>
          <a:p>
            <a:r>
              <a:rPr lang="en-US" sz="3200" b="1" dirty="0">
                <a:solidFill>
                  <a:srgbClr val="09064E"/>
                </a:solidFill>
              </a:rPr>
              <a:t>NLP with RNNs and Attention</a:t>
            </a:r>
            <a:endParaRPr lang="en-US" sz="3200" dirty="0">
              <a:solidFill>
                <a:srgbClr val="09064E"/>
              </a:solidFill>
            </a:endParaRPr>
          </a:p>
        </p:txBody>
      </p:sp>
      <p:sp>
        <p:nvSpPr>
          <p:cNvPr id="3" name="Content Placeholder 2"/>
          <p:cNvSpPr>
            <a:spLocks noGrp="1"/>
          </p:cNvSpPr>
          <p:nvPr>
            <p:ph idx="1"/>
          </p:nvPr>
        </p:nvSpPr>
        <p:spPr>
          <a:xfrm>
            <a:off x="152400" y="838204"/>
            <a:ext cx="8798859" cy="5714996"/>
          </a:xfrm>
        </p:spPr>
        <p:txBody>
          <a:bodyPr>
            <a:normAutofit lnSpcReduction="10000"/>
          </a:bodyPr>
          <a:lstStyle/>
          <a:p>
            <a:pPr marL="0" indent="0" algn="just">
              <a:buNone/>
            </a:pPr>
            <a:r>
              <a:rPr lang="en-US" sz="2400" dirty="0"/>
              <a:t>Here, we want to build a machine that can read and </a:t>
            </a:r>
            <a:r>
              <a:rPr lang="en-US" sz="2400" dirty="0">
                <a:solidFill>
                  <a:srgbClr val="262BF2"/>
                </a:solidFill>
              </a:rPr>
              <a:t>write</a:t>
            </a:r>
            <a:r>
              <a:rPr lang="en-US" sz="2400" dirty="0"/>
              <a:t> natural language:</a:t>
            </a:r>
          </a:p>
          <a:p>
            <a:pPr algn="just"/>
            <a:r>
              <a:rPr lang="en-US" dirty="0"/>
              <a:t>A common approach for natural language tasks is to use recurrent neural networks (RNNs).</a:t>
            </a:r>
          </a:p>
          <a:p>
            <a:pPr algn="just"/>
            <a:r>
              <a:rPr lang="en-US" dirty="0"/>
              <a:t>First, we will build a </a:t>
            </a:r>
            <a:r>
              <a:rPr lang="en-US" i="1" dirty="0">
                <a:solidFill>
                  <a:srgbClr val="262BF2"/>
                </a:solidFill>
              </a:rPr>
              <a:t>character RNN</a:t>
            </a:r>
            <a:r>
              <a:rPr lang="en-US" dirty="0"/>
              <a:t>, trained to predict the next character in a sentence.</a:t>
            </a:r>
          </a:p>
          <a:p>
            <a:pPr lvl="1">
              <a:spcBef>
                <a:spcPts val="1200"/>
              </a:spcBef>
            </a:pPr>
            <a:r>
              <a:rPr lang="en-US" dirty="0"/>
              <a:t>This will allow us to generate some original text, and in the process, we will see how to build a TensorFlow Dataset on a very long sequence. </a:t>
            </a:r>
          </a:p>
          <a:p>
            <a:pPr lvl="1">
              <a:spcBef>
                <a:spcPts val="1200"/>
              </a:spcBef>
            </a:pPr>
            <a:r>
              <a:rPr lang="en-US" dirty="0"/>
              <a:t>We will first use a </a:t>
            </a:r>
            <a:r>
              <a:rPr lang="en-US" i="1" dirty="0">
                <a:solidFill>
                  <a:srgbClr val="262BF2"/>
                </a:solidFill>
              </a:rPr>
              <a:t>stateless RNN, </a:t>
            </a:r>
            <a:r>
              <a:rPr lang="en-US" dirty="0"/>
              <a:t>which </a:t>
            </a:r>
            <a:r>
              <a:rPr lang="en-US" dirty="0">
                <a:solidFill>
                  <a:srgbClr val="262BF2"/>
                </a:solidFill>
              </a:rPr>
              <a:t>learns on random portions </a:t>
            </a:r>
            <a:r>
              <a:rPr lang="en-US" dirty="0"/>
              <a:t>of text at each iteration, without any information on the rest of the text, </a:t>
            </a:r>
          </a:p>
          <a:p>
            <a:pPr lvl="1">
              <a:spcBef>
                <a:spcPts val="1200"/>
              </a:spcBef>
            </a:pPr>
            <a:r>
              <a:rPr lang="en-US" dirty="0"/>
              <a:t>then we will build a </a:t>
            </a:r>
            <a:r>
              <a:rPr lang="en-US" i="1" dirty="0">
                <a:solidFill>
                  <a:srgbClr val="262BF2"/>
                </a:solidFill>
              </a:rPr>
              <a:t>stateful RNN, </a:t>
            </a:r>
            <a:r>
              <a:rPr lang="en-US" dirty="0"/>
              <a:t>which </a:t>
            </a:r>
            <a:r>
              <a:rPr lang="en-US" dirty="0">
                <a:solidFill>
                  <a:srgbClr val="262BF2"/>
                </a:solidFill>
              </a:rPr>
              <a:t>preserves the hidden state </a:t>
            </a:r>
            <a:r>
              <a:rPr lang="en-US" dirty="0"/>
              <a:t>between training iterations and continues reading where it left off, allowing it to learn longer patterns.</a:t>
            </a:r>
          </a:p>
        </p:txBody>
      </p:sp>
      <p:sp>
        <p:nvSpPr>
          <p:cNvPr id="4" name="Slide Number Placeholder 3"/>
          <p:cNvSpPr>
            <a:spLocks noGrp="1"/>
          </p:cNvSpPr>
          <p:nvPr>
            <p:ph type="sldNum" sz="quarter" idx="12"/>
          </p:nvPr>
        </p:nvSpPr>
        <p:spPr/>
        <p:txBody>
          <a:bodyPr/>
          <a:lstStyle/>
          <a:p>
            <a:fld id="{38E06347-BC0D-4F40-B989-B890AD03D868}" type="slidenum">
              <a:rPr lang="en-US" smtClean="0"/>
              <a:pPr/>
              <a:t>2</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4080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395"/>
          </a:xfrm>
        </p:spPr>
        <p:txBody>
          <a:bodyPr/>
          <a:lstStyle/>
          <a:p>
            <a:r>
              <a:rPr lang="en-US" sz="2200" b="1" dirty="0">
                <a:solidFill>
                  <a:srgbClr val="09064E"/>
                </a:solidFill>
              </a:rPr>
              <a:t>… An </a:t>
            </a:r>
            <a:r>
              <a:rPr lang="en-US" sz="2200" b="1" dirty="0">
                <a:solidFill>
                  <a:srgbClr val="262BF2"/>
                </a:solidFill>
              </a:rPr>
              <a:t>Encoder–Decoder </a:t>
            </a:r>
            <a:r>
              <a:rPr lang="en-US" sz="2200" b="1" dirty="0">
                <a:solidFill>
                  <a:srgbClr val="09064E"/>
                </a:solidFill>
              </a:rPr>
              <a:t>Network for </a:t>
            </a:r>
            <a:r>
              <a:rPr lang="en-US" sz="2200" b="1" dirty="0">
                <a:solidFill>
                  <a:srgbClr val="C00000"/>
                </a:solidFill>
              </a:rPr>
              <a:t>Neural Machine Translation</a:t>
            </a:r>
            <a:endParaRPr lang="en-US" sz="2200" dirty="0">
              <a:solidFill>
                <a:srgbClr val="C00000"/>
              </a:solidFill>
            </a:endParaRPr>
          </a:p>
        </p:txBody>
      </p:sp>
      <p:sp>
        <p:nvSpPr>
          <p:cNvPr id="4" name="Slide Number Placeholder 3"/>
          <p:cNvSpPr>
            <a:spLocks noGrp="1"/>
          </p:cNvSpPr>
          <p:nvPr>
            <p:ph type="sldNum" sz="quarter" idx="12"/>
          </p:nvPr>
        </p:nvSpPr>
        <p:spPr/>
        <p:txBody>
          <a:bodyPr/>
          <a:lstStyle/>
          <a:p>
            <a:fld id="{38E06347-BC0D-4F40-B989-B890AD03D868}" type="slidenum">
              <a:rPr lang="en-US" smtClean="0"/>
              <a:pPr/>
              <a:t>20</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92741" y="609599"/>
            <a:ext cx="8798859" cy="6111875"/>
          </a:xfrm>
        </p:spPr>
        <p:txBody>
          <a:bodyPr>
            <a:normAutofit lnSpcReduction="10000"/>
          </a:bodyPr>
          <a:lstStyle/>
          <a:p>
            <a:pPr marL="0" indent="0">
              <a:buNone/>
            </a:pPr>
            <a:r>
              <a:rPr lang="en-US" sz="2000" dirty="0"/>
              <a:t>We want to ignore any output past the EOS token, so these tokens should not contribute to the loss (they must be masked out). </a:t>
            </a:r>
          </a:p>
          <a:p>
            <a:pPr>
              <a:spcBef>
                <a:spcPts val="600"/>
              </a:spcBef>
              <a:buFont typeface="Wingdings" panose="05000000000000000000" pitchFamily="2" charset="2"/>
              <a:buChar char="Ø"/>
            </a:pPr>
            <a:r>
              <a:rPr lang="en-US" sz="2000" dirty="0"/>
              <a:t>For example, if the model outputs “Je </a:t>
            </a:r>
            <a:r>
              <a:rPr lang="en-US" sz="2000" dirty="0" err="1"/>
              <a:t>bois</a:t>
            </a:r>
            <a:r>
              <a:rPr lang="en-US" sz="2000" dirty="0"/>
              <a:t> du lait &lt;</a:t>
            </a:r>
            <a:r>
              <a:rPr lang="en-US" sz="2000" dirty="0" err="1"/>
              <a:t>eos</a:t>
            </a:r>
            <a:r>
              <a:rPr lang="en-US" sz="2000" dirty="0"/>
              <a:t>&gt; </a:t>
            </a:r>
            <a:r>
              <a:rPr lang="en-US" sz="2000" dirty="0" err="1"/>
              <a:t>oui</a:t>
            </a:r>
            <a:r>
              <a:rPr lang="en-US" sz="2000" dirty="0"/>
              <a:t>,” the loss for the last word should be ignored.</a:t>
            </a:r>
          </a:p>
          <a:p>
            <a:pPr marL="0" indent="0">
              <a:buNone/>
            </a:pPr>
            <a:r>
              <a:rPr lang="en-US" sz="2000" dirty="0"/>
              <a:t>When the output vocabulary is large (which is the case here), outputting a probability for each and every possible word would be terribly slow. </a:t>
            </a:r>
          </a:p>
          <a:p>
            <a:pPr algn="just">
              <a:spcBef>
                <a:spcPts val="800"/>
              </a:spcBef>
              <a:buFont typeface="Wingdings" panose="05000000000000000000" pitchFamily="2" charset="2"/>
              <a:buChar char="Ø"/>
            </a:pPr>
            <a:r>
              <a:rPr lang="en-US" sz="2000" dirty="0"/>
              <a:t>If the target vocabulary contains, say, 50,000 French words, then the decoder would output 50,000-dimensional vectors, and then computing the </a:t>
            </a:r>
            <a:r>
              <a:rPr lang="en-US" sz="2000" dirty="0" err="1"/>
              <a:t>softmax</a:t>
            </a:r>
            <a:r>
              <a:rPr lang="en-US" sz="2000" dirty="0"/>
              <a:t> function over such a large vector would be very computationally intensive. </a:t>
            </a:r>
          </a:p>
          <a:p>
            <a:pPr algn="just">
              <a:spcBef>
                <a:spcPts val="800"/>
              </a:spcBef>
              <a:buFont typeface="Wingdings" panose="05000000000000000000" pitchFamily="2" charset="2"/>
              <a:buChar char="Ø"/>
            </a:pPr>
            <a:r>
              <a:rPr lang="en-US" sz="2000" dirty="0"/>
              <a:t>To avoid this, one solution is to </a:t>
            </a:r>
            <a:r>
              <a:rPr lang="en-US" sz="2000" dirty="0">
                <a:solidFill>
                  <a:srgbClr val="262BF2"/>
                </a:solidFill>
              </a:rPr>
              <a:t>look only at the logits output</a:t>
            </a:r>
            <a:r>
              <a:rPr lang="en-US" sz="2000" dirty="0"/>
              <a:t> by the model for the </a:t>
            </a:r>
            <a:r>
              <a:rPr lang="en-US" sz="2000" dirty="0">
                <a:solidFill>
                  <a:srgbClr val="C00000"/>
                </a:solidFill>
              </a:rPr>
              <a:t>correct word</a:t>
            </a:r>
            <a:r>
              <a:rPr lang="en-US" sz="2000" dirty="0"/>
              <a:t> and for a </a:t>
            </a:r>
            <a:r>
              <a:rPr lang="en-US" sz="2000" dirty="0">
                <a:solidFill>
                  <a:srgbClr val="262BF2"/>
                </a:solidFill>
              </a:rPr>
              <a:t>random sample of incorrect words</a:t>
            </a:r>
            <a:r>
              <a:rPr lang="en-US" sz="2000" dirty="0"/>
              <a:t>, </a:t>
            </a:r>
          </a:p>
          <a:p>
            <a:pPr algn="just">
              <a:spcBef>
                <a:spcPts val="800"/>
              </a:spcBef>
              <a:buFont typeface="Wingdings" panose="05000000000000000000" pitchFamily="2" charset="2"/>
              <a:buChar char="Ø"/>
            </a:pPr>
            <a:r>
              <a:rPr lang="en-US" sz="2000" dirty="0"/>
              <a:t>then compute an approximation of the loss based only on these logits. </a:t>
            </a:r>
          </a:p>
          <a:p>
            <a:pPr algn="just">
              <a:spcBef>
                <a:spcPts val="800"/>
              </a:spcBef>
              <a:buFont typeface="Wingdings" panose="05000000000000000000" pitchFamily="2" charset="2"/>
              <a:buChar char="Ø"/>
            </a:pPr>
            <a:r>
              <a:rPr lang="en-US" sz="2000" dirty="0"/>
              <a:t>This sampled </a:t>
            </a:r>
            <a:r>
              <a:rPr lang="en-US" sz="2000" dirty="0" err="1"/>
              <a:t>softmax</a:t>
            </a:r>
            <a:r>
              <a:rPr lang="en-US" sz="2000" dirty="0"/>
              <a:t> technique was introduced in </a:t>
            </a:r>
            <a:r>
              <a:rPr lang="en-US" sz="2000" dirty="0">
                <a:solidFill>
                  <a:srgbClr val="262BF2"/>
                </a:solidFill>
              </a:rPr>
              <a:t>paper #1</a:t>
            </a:r>
            <a:r>
              <a:rPr lang="en-US" sz="2000" dirty="0"/>
              <a:t>. </a:t>
            </a:r>
          </a:p>
          <a:p>
            <a:pPr algn="just">
              <a:spcBef>
                <a:spcPts val="800"/>
              </a:spcBef>
              <a:buFont typeface="Wingdings" panose="05000000000000000000" pitchFamily="2" charset="2"/>
              <a:buChar char="Ø"/>
            </a:pPr>
            <a:r>
              <a:rPr lang="en-US" sz="2000" dirty="0"/>
              <a:t>In TensorFlow we can use the </a:t>
            </a:r>
            <a:r>
              <a:rPr lang="en-US" sz="2000" dirty="0" err="1">
                <a:highlight>
                  <a:srgbClr val="C0C0C0"/>
                </a:highlight>
              </a:rPr>
              <a:t>tf.nn.sampled_softmax_loss</a:t>
            </a:r>
            <a:r>
              <a:rPr lang="en-US" sz="2000" dirty="0">
                <a:highlight>
                  <a:srgbClr val="C0C0C0"/>
                </a:highlight>
              </a:rPr>
              <a:t>()</a:t>
            </a:r>
            <a:r>
              <a:rPr lang="en-US" sz="2000" dirty="0"/>
              <a:t> function for this during training and use the normal </a:t>
            </a:r>
            <a:r>
              <a:rPr lang="en-US" sz="2000" dirty="0" err="1"/>
              <a:t>softmax</a:t>
            </a:r>
            <a:r>
              <a:rPr lang="en-US" sz="2000" dirty="0"/>
              <a:t> function at inference time (</a:t>
            </a:r>
            <a:r>
              <a:rPr lang="en-US" sz="2000" dirty="0">
                <a:solidFill>
                  <a:srgbClr val="C00000"/>
                </a:solidFill>
              </a:rPr>
              <a:t>sampled </a:t>
            </a:r>
            <a:r>
              <a:rPr lang="en-US" sz="2000" dirty="0" err="1">
                <a:solidFill>
                  <a:srgbClr val="C00000"/>
                </a:solidFill>
              </a:rPr>
              <a:t>softmax</a:t>
            </a:r>
            <a:r>
              <a:rPr lang="en-US" sz="2000" dirty="0">
                <a:solidFill>
                  <a:srgbClr val="C00000"/>
                </a:solidFill>
              </a:rPr>
              <a:t> cannot be used at inference time because it requires knowing the target</a:t>
            </a:r>
            <a:r>
              <a:rPr lang="en-US" sz="2000" dirty="0"/>
              <a:t>) [</a:t>
            </a:r>
            <a:r>
              <a:rPr lang="en-US" sz="2000" b="1" dirty="0">
                <a:solidFill>
                  <a:srgbClr val="262BF2"/>
                </a:solidFill>
              </a:rPr>
              <a:t>see exercise</a:t>
            </a:r>
            <a:r>
              <a:rPr lang="en-US" sz="2000" dirty="0"/>
              <a:t>].</a:t>
            </a:r>
          </a:p>
        </p:txBody>
      </p:sp>
    </p:spTree>
    <p:extLst>
      <p:ext uri="{BB962C8B-B14F-4D97-AF65-F5344CB8AC3E}">
        <p14:creationId xmlns:p14="http://schemas.microsoft.com/office/powerpoint/2010/main" val="150472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395"/>
          </a:xfrm>
        </p:spPr>
        <p:txBody>
          <a:bodyPr/>
          <a:lstStyle/>
          <a:p>
            <a:r>
              <a:rPr lang="en-US" sz="2200" b="1" dirty="0"/>
              <a:t>Bidirectional RNNs</a:t>
            </a:r>
            <a:endParaRPr lang="en-US" sz="2200"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21</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92741" y="609599"/>
            <a:ext cx="8798859" cy="6111875"/>
          </a:xfrm>
        </p:spPr>
        <p:txBody>
          <a:bodyPr>
            <a:normAutofit/>
          </a:bodyPr>
          <a:lstStyle/>
          <a:p>
            <a:pPr algn="just">
              <a:buFont typeface="Wingdings" panose="05000000000000000000" pitchFamily="2" charset="2"/>
              <a:buChar char="Ø"/>
            </a:pPr>
            <a:r>
              <a:rPr lang="en-US" sz="2000" dirty="0"/>
              <a:t>At each time step, a regular recurrent layer only looks at </a:t>
            </a:r>
            <a:r>
              <a:rPr lang="en-US" sz="2000" dirty="0">
                <a:solidFill>
                  <a:srgbClr val="262BF2"/>
                </a:solidFill>
              </a:rPr>
              <a:t>past and present</a:t>
            </a:r>
            <a:r>
              <a:rPr lang="en-US" sz="2000" dirty="0"/>
              <a:t> inputs before generating its output. </a:t>
            </a:r>
          </a:p>
          <a:p>
            <a:pPr algn="just">
              <a:buFont typeface="Wingdings" panose="05000000000000000000" pitchFamily="2" charset="2"/>
              <a:buChar char="Ø"/>
            </a:pPr>
            <a:r>
              <a:rPr lang="en-US" sz="2000" dirty="0"/>
              <a:t>In other words, it is “causal,” meaning it cannot look into the future. </a:t>
            </a:r>
          </a:p>
          <a:p>
            <a:pPr algn="just">
              <a:buFont typeface="Wingdings" panose="05000000000000000000" pitchFamily="2" charset="2"/>
              <a:buChar char="Ø"/>
            </a:pPr>
            <a:r>
              <a:rPr lang="en-US" sz="2000" dirty="0"/>
              <a:t>This type of RNN makes sense when forecasting time series, but for many NLP tasks, such as </a:t>
            </a:r>
            <a:r>
              <a:rPr lang="en-US" sz="2000" dirty="0">
                <a:solidFill>
                  <a:srgbClr val="262BF2"/>
                </a:solidFill>
              </a:rPr>
              <a:t>Neural Machine Translation</a:t>
            </a:r>
            <a:r>
              <a:rPr lang="en-US" sz="2000" dirty="0"/>
              <a:t>, it is often preferable to look ahead at the next words before encoding a given word. </a:t>
            </a:r>
          </a:p>
          <a:p>
            <a:pPr algn="just">
              <a:buFont typeface="Wingdings" panose="05000000000000000000" pitchFamily="2" charset="2"/>
              <a:buChar char="Ø"/>
            </a:pPr>
            <a:r>
              <a:rPr lang="en-US" sz="2000" dirty="0"/>
              <a:t>For example, consider the phrases </a:t>
            </a:r>
          </a:p>
          <a:p>
            <a:pPr lvl="2" algn="just">
              <a:buFont typeface="Wingdings" panose="05000000000000000000" pitchFamily="2" charset="2"/>
              <a:buChar char="Ø"/>
            </a:pPr>
            <a:r>
              <a:rPr lang="en-US" sz="1600" dirty="0"/>
              <a:t>“the Queen of the United Kingdom,” </a:t>
            </a:r>
          </a:p>
          <a:p>
            <a:pPr lvl="2" algn="just">
              <a:buFont typeface="Wingdings" panose="05000000000000000000" pitchFamily="2" charset="2"/>
              <a:buChar char="Ø"/>
            </a:pPr>
            <a:r>
              <a:rPr lang="en-US" sz="1600" dirty="0"/>
              <a:t>“the queen of hearts,” and </a:t>
            </a:r>
          </a:p>
          <a:p>
            <a:pPr lvl="2" algn="just">
              <a:buFont typeface="Wingdings" panose="05000000000000000000" pitchFamily="2" charset="2"/>
              <a:buChar char="Ø"/>
            </a:pPr>
            <a:r>
              <a:rPr lang="en-US" sz="1600" dirty="0"/>
              <a:t>“the queen bee”: </a:t>
            </a:r>
          </a:p>
          <a:p>
            <a:pPr lvl="1" algn="just">
              <a:buFont typeface="Wingdings" panose="05000000000000000000" pitchFamily="2" charset="2"/>
              <a:buChar char="Ø"/>
            </a:pPr>
            <a:r>
              <a:rPr lang="en-US" sz="1800" dirty="0"/>
              <a:t>to properly encode the word “queen,” we need to look ahead. </a:t>
            </a:r>
          </a:p>
          <a:p>
            <a:pPr algn="just">
              <a:buFont typeface="Wingdings" panose="05000000000000000000" pitchFamily="2" charset="2"/>
              <a:buChar char="Ø"/>
            </a:pPr>
            <a:r>
              <a:rPr lang="en-US" sz="2000" dirty="0"/>
              <a:t>To implement this, run two recurrent layers on the same inputs, one reading the words from left to right and the other reading them from right to left. </a:t>
            </a:r>
          </a:p>
        </p:txBody>
      </p:sp>
    </p:spTree>
    <p:extLst>
      <p:ext uri="{BB962C8B-B14F-4D97-AF65-F5344CB8AC3E}">
        <p14:creationId xmlns:p14="http://schemas.microsoft.com/office/powerpoint/2010/main" val="360461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395"/>
          </a:xfrm>
        </p:spPr>
        <p:txBody>
          <a:bodyPr/>
          <a:lstStyle/>
          <a:p>
            <a:r>
              <a:rPr lang="en-US" sz="2200" b="1" dirty="0"/>
              <a:t>… Bidirectional RNNs</a:t>
            </a:r>
            <a:endParaRPr lang="en-US" sz="2200"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22</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92741" y="609599"/>
            <a:ext cx="8798859" cy="1143001"/>
          </a:xfrm>
        </p:spPr>
        <p:txBody>
          <a:bodyPr>
            <a:normAutofit/>
          </a:bodyPr>
          <a:lstStyle/>
          <a:p>
            <a:pPr algn="just">
              <a:buFont typeface="Wingdings" panose="05000000000000000000" pitchFamily="2" charset="2"/>
              <a:buChar char="Ø"/>
            </a:pPr>
            <a:r>
              <a:rPr lang="en-US" sz="2000" dirty="0"/>
              <a:t>Then simply combine their outputs at each time step, typically by concatenating them. This is called a </a:t>
            </a:r>
            <a:r>
              <a:rPr lang="en-US" sz="2000" b="1" i="1" dirty="0">
                <a:solidFill>
                  <a:srgbClr val="262BF2"/>
                </a:solidFill>
              </a:rPr>
              <a:t>bidirectional recurrent layer </a:t>
            </a:r>
            <a:r>
              <a:rPr lang="en-US" sz="2000" dirty="0"/>
              <a:t>(see Figure 5). [</a:t>
            </a:r>
            <a:r>
              <a:rPr lang="en-US" sz="2000" b="1" dirty="0">
                <a:solidFill>
                  <a:srgbClr val="262BF2"/>
                </a:solidFill>
              </a:rPr>
              <a:t>see exercise (</a:t>
            </a:r>
            <a:r>
              <a:rPr lang="en-US" sz="1600" dirty="0"/>
              <a:t>see:</a:t>
            </a:r>
            <a:r>
              <a:rPr lang="en-US" sz="2000" b="1" dirty="0">
                <a:solidFill>
                  <a:srgbClr val="262BF2"/>
                </a:solidFill>
              </a:rPr>
              <a:t> </a:t>
            </a:r>
            <a:r>
              <a:rPr lang="en-US" sz="1600" dirty="0"/>
              <a:t>Bidirectional Recurrent Layers</a:t>
            </a:r>
            <a:r>
              <a:rPr lang="en-US" sz="2000" b="1" dirty="0">
                <a:solidFill>
                  <a:srgbClr val="262BF2"/>
                </a:solidFill>
              </a:rPr>
              <a:t>)</a:t>
            </a:r>
            <a:r>
              <a:rPr lang="en-US" sz="2000" dirty="0"/>
              <a:t>]</a:t>
            </a:r>
          </a:p>
        </p:txBody>
      </p:sp>
      <p:grpSp>
        <p:nvGrpSpPr>
          <p:cNvPr id="9" name="Group 8">
            <a:extLst>
              <a:ext uri="{FF2B5EF4-FFF2-40B4-BE49-F238E27FC236}">
                <a16:creationId xmlns:a16="http://schemas.microsoft.com/office/drawing/2014/main" id="{FF5D312F-9ED7-4204-90E0-B6CA2B933F7B}"/>
              </a:ext>
            </a:extLst>
          </p:cNvPr>
          <p:cNvGrpSpPr/>
          <p:nvPr/>
        </p:nvGrpSpPr>
        <p:grpSpPr>
          <a:xfrm>
            <a:off x="304800" y="2042594"/>
            <a:ext cx="7667625" cy="4542869"/>
            <a:chOff x="216850" y="1890198"/>
            <a:chExt cx="7667625" cy="4542869"/>
          </a:xfrm>
        </p:grpSpPr>
        <p:sp>
          <p:nvSpPr>
            <p:cNvPr id="6" name="Rectangle 5">
              <a:extLst>
                <a:ext uri="{FF2B5EF4-FFF2-40B4-BE49-F238E27FC236}">
                  <a16:creationId xmlns:a16="http://schemas.microsoft.com/office/drawing/2014/main" id="{A0D8C9BE-7A8C-4FAE-B8FF-CBE37E63A61D}"/>
                </a:ext>
              </a:extLst>
            </p:cNvPr>
            <p:cNvSpPr/>
            <p:nvPr/>
          </p:nvSpPr>
          <p:spPr>
            <a:xfrm>
              <a:off x="216850" y="6063735"/>
              <a:ext cx="4304383" cy="369332"/>
            </a:xfrm>
            <a:prstGeom prst="rect">
              <a:avLst/>
            </a:prstGeom>
          </p:spPr>
          <p:txBody>
            <a:bodyPr wrap="none">
              <a:spAutoFit/>
            </a:bodyPr>
            <a:lstStyle/>
            <a:p>
              <a:r>
                <a:rPr lang="en-US" b="1" dirty="0"/>
                <a:t>Figure 5</a:t>
              </a:r>
              <a:r>
                <a:rPr lang="en-US" dirty="0"/>
                <a:t>: A bidirectional recurrent layer.</a:t>
              </a:r>
            </a:p>
          </p:txBody>
        </p:sp>
        <p:pic>
          <p:nvPicPr>
            <p:cNvPr id="8" name="Picture 7">
              <a:extLst>
                <a:ext uri="{FF2B5EF4-FFF2-40B4-BE49-F238E27FC236}">
                  <a16:creationId xmlns:a16="http://schemas.microsoft.com/office/drawing/2014/main" id="{E6260ED7-00B9-41FA-A0D4-E2650F3E9F6A}"/>
                </a:ext>
              </a:extLst>
            </p:cNvPr>
            <p:cNvPicPr>
              <a:picLocks noChangeAspect="1"/>
            </p:cNvPicPr>
            <p:nvPr/>
          </p:nvPicPr>
          <p:blipFill>
            <a:blip r:embed="rId3"/>
            <a:stretch>
              <a:fillRect/>
            </a:stretch>
          </p:blipFill>
          <p:spPr>
            <a:xfrm>
              <a:off x="1817050" y="1890198"/>
              <a:ext cx="6067425" cy="3743325"/>
            </a:xfrm>
            <a:prstGeom prst="rect">
              <a:avLst/>
            </a:prstGeom>
          </p:spPr>
        </p:pic>
      </p:grpSp>
    </p:spTree>
    <p:extLst>
      <p:ext uri="{BB962C8B-B14F-4D97-AF65-F5344CB8AC3E}">
        <p14:creationId xmlns:p14="http://schemas.microsoft.com/office/powerpoint/2010/main" val="401511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395"/>
          </a:xfrm>
        </p:spPr>
        <p:txBody>
          <a:bodyPr/>
          <a:lstStyle/>
          <a:p>
            <a:r>
              <a:rPr lang="en-US" sz="3200" b="1" dirty="0"/>
              <a:t>Beam Search</a:t>
            </a:r>
            <a:endParaRPr lang="en-US" sz="3200"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23</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92741" y="609599"/>
            <a:ext cx="8798859" cy="6111876"/>
          </a:xfrm>
        </p:spPr>
        <p:txBody>
          <a:bodyPr>
            <a:normAutofit/>
          </a:bodyPr>
          <a:lstStyle/>
          <a:p>
            <a:pPr algn="just">
              <a:buFont typeface="Wingdings" panose="05000000000000000000" pitchFamily="2" charset="2"/>
              <a:buChar char="Ø"/>
            </a:pPr>
            <a:r>
              <a:rPr lang="en-US" sz="2000" dirty="0"/>
              <a:t>Suppose we train an </a:t>
            </a:r>
            <a:r>
              <a:rPr lang="en-US" sz="2000" dirty="0">
                <a:solidFill>
                  <a:srgbClr val="262BF2"/>
                </a:solidFill>
              </a:rPr>
              <a:t>Encoder–Decoder </a:t>
            </a:r>
            <a:r>
              <a:rPr lang="en-US" sz="2000" dirty="0"/>
              <a:t>model, and </a:t>
            </a:r>
          </a:p>
          <a:p>
            <a:pPr algn="just">
              <a:buFont typeface="Wingdings" panose="05000000000000000000" pitchFamily="2" charset="2"/>
              <a:buChar char="Ø"/>
            </a:pPr>
            <a:r>
              <a:rPr lang="en-US" sz="2000" dirty="0"/>
              <a:t>use it to translate the French sentence “Comment vas-</a:t>
            </a:r>
            <a:r>
              <a:rPr lang="en-US" sz="2000" dirty="0" err="1"/>
              <a:t>tu</a:t>
            </a:r>
            <a:r>
              <a:rPr lang="en-US" sz="2000" dirty="0"/>
              <a:t>?” to English. </a:t>
            </a:r>
          </a:p>
          <a:p>
            <a:pPr algn="just">
              <a:buFont typeface="Wingdings" panose="05000000000000000000" pitchFamily="2" charset="2"/>
              <a:buChar char="Ø"/>
            </a:pPr>
            <a:r>
              <a:rPr lang="en-US" sz="2000" dirty="0"/>
              <a:t>We are hoping that it will output the proper translation (“How are you?”), but unfortunately it outputs “How will you?” </a:t>
            </a:r>
          </a:p>
          <a:p>
            <a:pPr algn="just">
              <a:buFont typeface="Wingdings" panose="05000000000000000000" pitchFamily="2" charset="2"/>
              <a:buChar char="Ø"/>
            </a:pPr>
            <a:r>
              <a:rPr lang="en-US" sz="2000" dirty="0"/>
              <a:t>Looking at the training set, we notice many sentences such as “Comment vas-</a:t>
            </a:r>
            <a:r>
              <a:rPr lang="en-US" sz="2000" dirty="0" err="1"/>
              <a:t>tu</a:t>
            </a:r>
            <a:r>
              <a:rPr lang="en-US" sz="2000" dirty="0"/>
              <a:t> </a:t>
            </a:r>
            <a:r>
              <a:rPr lang="en-US" sz="2000" dirty="0" err="1"/>
              <a:t>jouer</a:t>
            </a:r>
            <a:r>
              <a:rPr lang="en-US" sz="2000" dirty="0"/>
              <a:t>?” which translates to “</a:t>
            </a:r>
            <a:r>
              <a:rPr lang="en-US" sz="2000" dirty="0">
                <a:solidFill>
                  <a:srgbClr val="262BF2"/>
                </a:solidFill>
              </a:rPr>
              <a:t>How will you</a:t>
            </a:r>
            <a:r>
              <a:rPr lang="en-US" sz="2000" dirty="0"/>
              <a:t> play?” </a:t>
            </a:r>
          </a:p>
          <a:p>
            <a:pPr algn="just">
              <a:buFont typeface="Wingdings" panose="05000000000000000000" pitchFamily="2" charset="2"/>
              <a:buChar char="Ø"/>
            </a:pPr>
            <a:r>
              <a:rPr lang="en-US" sz="2000" dirty="0"/>
              <a:t>So it wasn’t absurd for the model to output “How will” after seeing “Comment vas.” </a:t>
            </a:r>
          </a:p>
          <a:p>
            <a:pPr algn="just">
              <a:buFont typeface="Wingdings" panose="05000000000000000000" pitchFamily="2" charset="2"/>
              <a:buChar char="Ø"/>
            </a:pPr>
            <a:r>
              <a:rPr lang="en-US" sz="2000" dirty="0"/>
              <a:t>Unfortunately, in this case it was a mistake, and the </a:t>
            </a:r>
            <a:r>
              <a:rPr lang="en-US" sz="2000" dirty="0">
                <a:solidFill>
                  <a:srgbClr val="262BF2"/>
                </a:solidFill>
              </a:rPr>
              <a:t>model could not go back and fix it</a:t>
            </a:r>
            <a:r>
              <a:rPr lang="en-US" sz="2000" dirty="0"/>
              <a:t>, so it tried to complete the sentence as best it could. </a:t>
            </a:r>
          </a:p>
          <a:p>
            <a:pPr algn="just">
              <a:buFont typeface="Wingdings" panose="05000000000000000000" pitchFamily="2" charset="2"/>
              <a:buChar char="Ø"/>
            </a:pPr>
            <a:r>
              <a:rPr lang="en-US" sz="2000" dirty="0"/>
              <a:t>By </a:t>
            </a:r>
            <a:r>
              <a:rPr lang="en-US" sz="2000" dirty="0">
                <a:solidFill>
                  <a:srgbClr val="262BF2"/>
                </a:solidFill>
              </a:rPr>
              <a:t>greedily</a:t>
            </a:r>
            <a:r>
              <a:rPr lang="en-US" sz="2000" dirty="0"/>
              <a:t> outputting the most likely word at every step, it ended up with a </a:t>
            </a:r>
            <a:r>
              <a:rPr lang="en-US" sz="2000" dirty="0">
                <a:solidFill>
                  <a:srgbClr val="262BF2"/>
                </a:solidFill>
              </a:rPr>
              <a:t>suboptimal translation</a:t>
            </a:r>
            <a:r>
              <a:rPr lang="en-US" sz="2000" dirty="0"/>
              <a:t>. </a:t>
            </a:r>
          </a:p>
          <a:p>
            <a:pPr algn="just">
              <a:buFont typeface="Wingdings" panose="05000000000000000000" pitchFamily="2" charset="2"/>
              <a:buChar char="Ø"/>
            </a:pPr>
            <a:endParaRPr lang="en-US" sz="2000" dirty="0"/>
          </a:p>
        </p:txBody>
      </p:sp>
    </p:spTree>
    <p:extLst>
      <p:ext uri="{BB962C8B-B14F-4D97-AF65-F5344CB8AC3E}">
        <p14:creationId xmlns:p14="http://schemas.microsoft.com/office/powerpoint/2010/main" val="266118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395"/>
          </a:xfrm>
        </p:spPr>
        <p:txBody>
          <a:bodyPr/>
          <a:lstStyle/>
          <a:p>
            <a:r>
              <a:rPr lang="en-US" sz="3200" b="1" dirty="0"/>
              <a:t>… Beam Search</a:t>
            </a:r>
            <a:endParaRPr lang="en-US" sz="3200"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24</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92741" y="609599"/>
            <a:ext cx="8798859" cy="6111876"/>
          </a:xfrm>
        </p:spPr>
        <p:txBody>
          <a:bodyPr>
            <a:normAutofit/>
          </a:bodyPr>
          <a:lstStyle/>
          <a:p>
            <a:pPr algn="just">
              <a:buFont typeface="Wingdings" panose="05000000000000000000" pitchFamily="2" charset="2"/>
              <a:buChar char="Ø"/>
            </a:pPr>
            <a:r>
              <a:rPr lang="en-US" sz="2000" dirty="0"/>
              <a:t>How can we give the model a chance to go back and fix mistakes it made earlier? </a:t>
            </a:r>
          </a:p>
          <a:p>
            <a:pPr algn="just">
              <a:buFont typeface="Wingdings" panose="05000000000000000000" pitchFamily="2" charset="2"/>
              <a:buChar char="Ø"/>
            </a:pPr>
            <a:r>
              <a:rPr lang="en-US" sz="2000" dirty="0"/>
              <a:t>One of the most common solutions is </a:t>
            </a:r>
            <a:r>
              <a:rPr lang="en-US" sz="2000" b="1" i="1" dirty="0">
                <a:solidFill>
                  <a:srgbClr val="262BF2"/>
                </a:solidFill>
              </a:rPr>
              <a:t>beam search</a:t>
            </a:r>
            <a:r>
              <a:rPr lang="en-US" sz="2000" dirty="0"/>
              <a:t>: </a:t>
            </a:r>
          </a:p>
          <a:p>
            <a:pPr lvl="1" algn="just">
              <a:buFont typeface="Wingdings" panose="05000000000000000000" pitchFamily="2" charset="2"/>
              <a:buChar char="Ø"/>
            </a:pPr>
            <a:r>
              <a:rPr lang="en-US" sz="1800" dirty="0"/>
              <a:t>it keeps track of a short list of the </a:t>
            </a:r>
            <a:r>
              <a:rPr lang="en-US" sz="1800" b="1" i="1" dirty="0"/>
              <a:t>k</a:t>
            </a:r>
            <a:r>
              <a:rPr lang="en-US" sz="1800" dirty="0"/>
              <a:t> most promising sentences (say, the top three), and </a:t>
            </a:r>
          </a:p>
          <a:p>
            <a:pPr lvl="1" algn="just">
              <a:buFont typeface="Wingdings" panose="05000000000000000000" pitchFamily="2" charset="2"/>
              <a:buChar char="Ø"/>
            </a:pPr>
            <a:r>
              <a:rPr lang="en-US" sz="1800" dirty="0"/>
              <a:t>at each decoder step it tries to extend them by one word, keeping only the k most likely sentences. </a:t>
            </a:r>
          </a:p>
          <a:p>
            <a:pPr lvl="1" algn="just">
              <a:buFont typeface="Wingdings" panose="05000000000000000000" pitchFamily="2" charset="2"/>
              <a:buChar char="Ø"/>
            </a:pPr>
            <a:r>
              <a:rPr lang="en-US" sz="1800" dirty="0"/>
              <a:t>The parameter </a:t>
            </a:r>
            <a:r>
              <a:rPr lang="en-US" sz="1800" b="1" i="1" dirty="0"/>
              <a:t>k</a:t>
            </a:r>
            <a:r>
              <a:rPr lang="en-US" sz="1800" dirty="0"/>
              <a:t> is called the </a:t>
            </a:r>
            <a:r>
              <a:rPr lang="en-US" sz="1800" b="1" i="1" dirty="0">
                <a:solidFill>
                  <a:srgbClr val="262BF2"/>
                </a:solidFill>
              </a:rPr>
              <a:t>beam width</a:t>
            </a:r>
            <a:r>
              <a:rPr lang="en-US" sz="1800" dirty="0"/>
              <a:t>.</a:t>
            </a:r>
          </a:p>
          <a:p>
            <a:pPr algn="just">
              <a:buFont typeface="Wingdings" panose="05000000000000000000" pitchFamily="2" charset="2"/>
              <a:buChar char="Ø"/>
            </a:pPr>
            <a:r>
              <a:rPr lang="en-US" sz="2000" dirty="0"/>
              <a:t>For example, suppose you use the model to translate the sentence “Comment vas-</a:t>
            </a:r>
            <a:r>
              <a:rPr lang="en-US" sz="2000" dirty="0" err="1"/>
              <a:t>tu</a:t>
            </a:r>
            <a:r>
              <a:rPr lang="en-US" sz="2000" dirty="0"/>
              <a:t>?” using beam search with a beam width of 3. </a:t>
            </a:r>
          </a:p>
          <a:p>
            <a:pPr algn="just">
              <a:buFont typeface="Wingdings" panose="05000000000000000000" pitchFamily="2" charset="2"/>
              <a:buChar char="Ø"/>
            </a:pPr>
            <a:r>
              <a:rPr lang="en-US" sz="2000" dirty="0"/>
              <a:t>At the first decoder step, the model will output an estimated probability for each possible word. </a:t>
            </a:r>
          </a:p>
          <a:p>
            <a:pPr algn="just">
              <a:buFont typeface="Wingdings" panose="05000000000000000000" pitchFamily="2" charset="2"/>
              <a:buChar char="Ø"/>
            </a:pPr>
            <a:r>
              <a:rPr lang="en-US" sz="2000" dirty="0"/>
              <a:t>Suppose the top three words are </a:t>
            </a:r>
            <a:r>
              <a:rPr lang="en-US" sz="2000" dirty="0">
                <a:solidFill>
                  <a:srgbClr val="262BF2"/>
                </a:solidFill>
              </a:rPr>
              <a:t>“How” (75%</a:t>
            </a:r>
            <a:r>
              <a:rPr lang="en-US" sz="2000" dirty="0"/>
              <a:t> estimated probability), </a:t>
            </a:r>
            <a:r>
              <a:rPr lang="en-US" sz="2000" dirty="0">
                <a:solidFill>
                  <a:srgbClr val="262BF2"/>
                </a:solidFill>
              </a:rPr>
              <a:t>“What” (3%),</a:t>
            </a:r>
            <a:r>
              <a:rPr lang="en-US" sz="2000" dirty="0"/>
              <a:t> and </a:t>
            </a:r>
            <a:r>
              <a:rPr lang="en-US" sz="2000" dirty="0">
                <a:solidFill>
                  <a:srgbClr val="262BF2"/>
                </a:solidFill>
              </a:rPr>
              <a:t>“You” (1%)</a:t>
            </a:r>
            <a:r>
              <a:rPr lang="en-US" sz="2000" dirty="0"/>
              <a:t>. That’s our short list so far. </a:t>
            </a:r>
          </a:p>
        </p:txBody>
      </p:sp>
    </p:spTree>
    <p:extLst>
      <p:ext uri="{BB962C8B-B14F-4D97-AF65-F5344CB8AC3E}">
        <p14:creationId xmlns:p14="http://schemas.microsoft.com/office/powerpoint/2010/main" val="408494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395"/>
          </a:xfrm>
        </p:spPr>
        <p:txBody>
          <a:bodyPr/>
          <a:lstStyle/>
          <a:p>
            <a:r>
              <a:rPr lang="en-US" sz="3200" b="1" dirty="0"/>
              <a:t>… Beam Search</a:t>
            </a:r>
            <a:endParaRPr lang="en-US" sz="3200"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25</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92741" y="609599"/>
            <a:ext cx="8798859" cy="6111876"/>
          </a:xfrm>
        </p:spPr>
        <p:txBody>
          <a:bodyPr>
            <a:normAutofit/>
          </a:bodyPr>
          <a:lstStyle/>
          <a:p>
            <a:pPr algn="just">
              <a:buFont typeface="Wingdings" panose="05000000000000000000" pitchFamily="2" charset="2"/>
              <a:buChar char="Ø"/>
            </a:pPr>
            <a:r>
              <a:rPr lang="en-US" sz="2000" dirty="0"/>
              <a:t>Next, we create three copies of our model and use them to find the next word for each sentence. </a:t>
            </a:r>
          </a:p>
          <a:p>
            <a:pPr algn="just">
              <a:buFont typeface="Wingdings" panose="05000000000000000000" pitchFamily="2" charset="2"/>
              <a:buChar char="Ø"/>
            </a:pPr>
            <a:r>
              <a:rPr lang="en-US" sz="2000" dirty="0"/>
              <a:t>Each model will output one estimated probability per word in the vocabulary. </a:t>
            </a:r>
          </a:p>
          <a:p>
            <a:pPr algn="just">
              <a:buFont typeface="Wingdings" panose="05000000000000000000" pitchFamily="2" charset="2"/>
              <a:buChar char="Ø"/>
            </a:pPr>
            <a:r>
              <a:rPr lang="en-US" sz="2000" dirty="0"/>
              <a:t>The first model will try to find the next word in the sentence </a:t>
            </a:r>
            <a:r>
              <a:rPr lang="en-US" sz="2000" dirty="0">
                <a:solidFill>
                  <a:srgbClr val="262BF2"/>
                </a:solidFill>
              </a:rPr>
              <a:t>“How,”</a:t>
            </a:r>
            <a:r>
              <a:rPr lang="en-US" sz="2000" dirty="0"/>
              <a:t> and perhaps it will output a probability of </a:t>
            </a:r>
            <a:r>
              <a:rPr lang="en-US" sz="2000" dirty="0">
                <a:solidFill>
                  <a:srgbClr val="262BF2"/>
                </a:solidFill>
              </a:rPr>
              <a:t>36% for the word “will</a:t>
            </a:r>
            <a:r>
              <a:rPr lang="en-US" sz="2000" dirty="0"/>
              <a:t>,” </a:t>
            </a:r>
            <a:r>
              <a:rPr lang="en-US" sz="2000" dirty="0">
                <a:solidFill>
                  <a:srgbClr val="262BF2"/>
                </a:solidFill>
              </a:rPr>
              <a:t>32% for the word “are</a:t>
            </a:r>
            <a:r>
              <a:rPr lang="en-US" sz="2000" dirty="0"/>
              <a:t>,” </a:t>
            </a:r>
            <a:r>
              <a:rPr lang="en-US" sz="2000" dirty="0">
                <a:solidFill>
                  <a:srgbClr val="262BF2"/>
                </a:solidFill>
              </a:rPr>
              <a:t>16% for the word “do</a:t>
            </a:r>
            <a:r>
              <a:rPr lang="en-US" sz="2000" dirty="0"/>
              <a:t>,” and so on.</a:t>
            </a:r>
          </a:p>
          <a:p>
            <a:pPr algn="just">
              <a:buFont typeface="Wingdings" panose="05000000000000000000" pitchFamily="2" charset="2"/>
              <a:buChar char="Ø"/>
            </a:pPr>
            <a:r>
              <a:rPr lang="en-US" sz="2000" dirty="0"/>
              <a:t>Note that these are actually conditional probabilities, given that the sentence starts with “How.” The second model will try to complete the sentence “What”; </a:t>
            </a:r>
          </a:p>
          <a:p>
            <a:pPr algn="just">
              <a:buFont typeface="Wingdings" panose="05000000000000000000" pitchFamily="2" charset="2"/>
              <a:buChar char="Ø"/>
            </a:pPr>
            <a:r>
              <a:rPr lang="en-US" sz="2000" dirty="0"/>
              <a:t>it might output a conditional probability of 50% for the word “are,” and so on. </a:t>
            </a:r>
          </a:p>
          <a:p>
            <a:pPr algn="just">
              <a:buFont typeface="Wingdings" panose="05000000000000000000" pitchFamily="2" charset="2"/>
              <a:buChar char="Ø"/>
            </a:pPr>
            <a:r>
              <a:rPr lang="en-US" sz="2000" dirty="0"/>
              <a:t>Assuming the vocabulary has 10,000 words, each model will output 10,000 probabilities.</a:t>
            </a:r>
          </a:p>
        </p:txBody>
      </p:sp>
    </p:spTree>
    <p:extLst>
      <p:ext uri="{BB962C8B-B14F-4D97-AF65-F5344CB8AC3E}">
        <p14:creationId xmlns:p14="http://schemas.microsoft.com/office/powerpoint/2010/main" val="399312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91"/>
            <a:ext cx="9144000" cy="533395"/>
          </a:xfrm>
        </p:spPr>
        <p:txBody>
          <a:bodyPr/>
          <a:lstStyle/>
          <a:p>
            <a:r>
              <a:rPr lang="en-US" sz="3200" b="1" dirty="0"/>
              <a:t>… Beam Search</a:t>
            </a:r>
            <a:endParaRPr lang="en-US" sz="3200"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26</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92741" y="761999"/>
            <a:ext cx="8798859" cy="5959475"/>
          </a:xfrm>
        </p:spPr>
        <p:txBody>
          <a:bodyPr>
            <a:normAutofit/>
          </a:bodyPr>
          <a:lstStyle/>
          <a:p>
            <a:pPr algn="just">
              <a:buFont typeface="Wingdings" panose="05000000000000000000" pitchFamily="2" charset="2"/>
              <a:buChar char="Ø"/>
            </a:pPr>
            <a:r>
              <a:rPr lang="en-US" sz="2000" dirty="0"/>
              <a:t>Next, we compute the probabilities of each of the 30,000 two-word sentences that these models considered (3 × 10,000). </a:t>
            </a:r>
          </a:p>
          <a:p>
            <a:pPr algn="just">
              <a:buFont typeface="Wingdings" panose="05000000000000000000" pitchFamily="2" charset="2"/>
              <a:buChar char="Ø"/>
            </a:pPr>
            <a:r>
              <a:rPr lang="en-US" sz="2000" dirty="0"/>
              <a:t>We do this by multiplying the estimated conditional probability of each word by the estimated probability of the sentence it completes. </a:t>
            </a:r>
          </a:p>
          <a:p>
            <a:pPr algn="just">
              <a:buFont typeface="Wingdings" panose="05000000000000000000" pitchFamily="2" charset="2"/>
              <a:buChar char="Ø"/>
            </a:pPr>
            <a:r>
              <a:rPr lang="en-US" sz="2000" dirty="0"/>
              <a:t>For example, the estimated probability of the sentence “</a:t>
            </a:r>
            <a:r>
              <a:rPr lang="en-US" sz="2000" dirty="0">
                <a:solidFill>
                  <a:srgbClr val="262BF2"/>
                </a:solidFill>
              </a:rPr>
              <a:t>How</a:t>
            </a:r>
            <a:r>
              <a:rPr lang="en-US" sz="2000" dirty="0"/>
              <a:t>” was </a:t>
            </a:r>
            <a:r>
              <a:rPr lang="en-US" sz="2000" dirty="0">
                <a:solidFill>
                  <a:srgbClr val="262BF2"/>
                </a:solidFill>
              </a:rPr>
              <a:t>75</a:t>
            </a:r>
            <a:r>
              <a:rPr lang="en-US" sz="2000" dirty="0"/>
              <a:t>%, while the estimated conditional probability of the word “</a:t>
            </a:r>
            <a:r>
              <a:rPr lang="en-US" sz="2000" dirty="0">
                <a:solidFill>
                  <a:srgbClr val="262BF2"/>
                </a:solidFill>
              </a:rPr>
              <a:t>will</a:t>
            </a:r>
            <a:r>
              <a:rPr lang="en-US" sz="2000" dirty="0"/>
              <a:t>” (given that the first word is “How”) was </a:t>
            </a:r>
            <a:r>
              <a:rPr lang="en-US" sz="2000" dirty="0">
                <a:solidFill>
                  <a:srgbClr val="262BF2"/>
                </a:solidFill>
              </a:rPr>
              <a:t>36</a:t>
            </a:r>
            <a:r>
              <a:rPr lang="en-US" sz="2000" dirty="0"/>
              <a:t>%, so the estimated probability of the sentence “</a:t>
            </a:r>
            <a:r>
              <a:rPr lang="en-US" sz="2000" dirty="0">
                <a:solidFill>
                  <a:srgbClr val="262BF2"/>
                </a:solidFill>
              </a:rPr>
              <a:t>How will</a:t>
            </a:r>
            <a:r>
              <a:rPr lang="en-US" sz="2000" dirty="0"/>
              <a:t>” is 75% × 36% = </a:t>
            </a:r>
            <a:r>
              <a:rPr lang="en-US" sz="2000" dirty="0">
                <a:solidFill>
                  <a:srgbClr val="262BF2"/>
                </a:solidFill>
              </a:rPr>
              <a:t>27</a:t>
            </a:r>
            <a:r>
              <a:rPr lang="en-US" sz="2000" dirty="0"/>
              <a:t>%. </a:t>
            </a:r>
          </a:p>
          <a:p>
            <a:pPr algn="just">
              <a:buFont typeface="Wingdings" panose="05000000000000000000" pitchFamily="2" charset="2"/>
              <a:buChar char="Ø"/>
            </a:pPr>
            <a:r>
              <a:rPr lang="en-US" sz="2000" dirty="0"/>
              <a:t>After computing the probabilities of all 30,000 two-word sentences, we keep only the top 3. Perhaps they all start with the word “How”: “</a:t>
            </a:r>
            <a:r>
              <a:rPr lang="en-US" sz="2000" dirty="0">
                <a:solidFill>
                  <a:srgbClr val="262BF2"/>
                </a:solidFill>
              </a:rPr>
              <a:t>How will” (27%)</a:t>
            </a:r>
            <a:r>
              <a:rPr lang="en-US" sz="2000" dirty="0"/>
              <a:t>, “</a:t>
            </a:r>
            <a:r>
              <a:rPr lang="en-US" sz="2000" dirty="0">
                <a:solidFill>
                  <a:srgbClr val="262BF2"/>
                </a:solidFill>
              </a:rPr>
              <a:t>How are” (24%)</a:t>
            </a:r>
            <a:r>
              <a:rPr lang="en-US" sz="2000" dirty="0"/>
              <a:t>, and “</a:t>
            </a:r>
            <a:r>
              <a:rPr lang="en-US" sz="2000" dirty="0">
                <a:solidFill>
                  <a:srgbClr val="262BF2"/>
                </a:solidFill>
              </a:rPr>
              <a:t>How do” (12%)</a:t>
            </a:r>
            <a:r>
              <a:rPr lang="en-US" sz="2000" dirty="0"/>
              <a:t>. </a:t>
            </a:r>
          </a:p>
          <a:p>
            <a:pPr algn="just">
              <a:buFont typeface="Wingdings" panose="05000000000000000000" pitchFamily="2" charset="2"/>
              <a:buChar char="Ø"/>
            </a:pPr>
            <a:r>
              <a:rPr lang="en-US" sz="2000" dirty="0"/>
              <a:t>Right now, the sentence “How will” is winning, but “How are” has not been eliminated. </a:t>
            </a:r>
          </a:p>
        </p:txBody>
      </p:sp>
    </p:spTree>
    <p:extLst>
      <p:ext uri="{BB962C8B-B14F-4D97-AF65-F5344CB8AC3E}">
        <p14:creationId xmlns:p14="http://schemas.microsoft.com/office/powerpoint/2010/main" val="2778107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91"/>
            <a:ext cx="9144000" cy="533395"/>
          </a:xfrm>
        </p:spPr>
        <p:txBody>
          <a:bodyPr/>
          <a:lstStyle/>
          <a:p>
            <a:r>
              <a:rPr lang="en-US" sz="3200" b="1" dirty="0"/>
              <a:t>… Beam Search</a:t>
            </a:r>
            <a:endParaRPr lang="en-US" sz="3200"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27</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92741" y="761999"/>
            <a:ext cx="8798859" cy="5959475"/>
          </a:xfrm>
        </p:spPr>
        <p:txBody>
          <a:bodyPr>
            <a:normAutofit/>
          </a:bodyPr>
          <a:lstStyle/>
          <a:p>
            <a:pPr marL="0" indent="0" algn="just">
              <a:buNone/>
            </a:pPr>
            <a:r>
              <a:rPr lang="en-US" sz="2000" dirty="0"/>
              <a:t>Then we repeat the same process: </a:t>
            </a:r>
          </a:p>
          <a:p>
            <a:pPr algn="just">
              <a:buFont typeface="Wingdings" panose="05000000000000000000" pitchFamily="2" charset="2"/>
              <a:buChar char="Ø"/>
            </a:pPr>
            <a:r>
              <a:rPr lang="en-US" sz="2000" dirty="0"/>
              <a:t>we use three models to predict the next word in each of these three sentences, and </a:t>
            </a:r>
          </a:p>
          <a:p>
            <a:pPr algn="just">
              <a:buFont typeface="Wingdings" panose="05000000000000000000" pitchFamily="2" charset="2"/>
              <a:buChar char="Ø"/>
            </a:pPr>
            <a:r>
              <a:rPr lang="en-US" sz="2000" dirty="0"/>
              <a:t>we compute the probabilities of all 30,000 three word sentences we considered. </a:t>
            </a:r>
          </a:p>
          <a:p>
            <a:pPr algn="just">
              <a:buFont typeface="Wingdings" panose="05000000000000000000" pitchFamily="2" charset="2"/>
              <a:buChar char="Ø"/>
            </a:pPr>
            <a:r>
              <a:rPr lang="en-US" sz="2000" dirty="0"/>
              <a:t>Perhaps the top three are now “</a:t>
            </a:r>
            <a:r>
              <a:rPr lang="en-US" sz="2000" dirty="0">
                <a:solidFill>
                  <a:srgbClr val="262BF2"/>
                </a:solidFill>
              </a:rPr>
              <a:t>How are you” (10</a:t>
            </a:r>
            <a:r>
              <a:rPr lang="en-US" sz="2000" dirty="0"/>
              <a:t>%), “</a:t>
            </a:r>
            <a:r>
              <a:rPr lang="en-US" sz="2000" dirty="0">
                <a:solidFill>
                  <a:srgbClr val="262BF2"/>
                </a:solidFill>
              </a:rPr>
              <a:t>How do you” (8</a:t>
            </a:r>
            <a:r>
              <a:rPr lang="en-US" sz="2000" dirty="0"/>
              <a:t>%), and “</a:t>
            </a:r>
            <a:r>
              <a:rPr lang="en-US" sz="2000" dirty="0">
                <a:solidFill>
                  <a:srgbClr val="262BF2"/>
                </a:solidFill>
              </a:rPr>
              <a:t>How will you” (2</a:t>
            </a:r>
            <a:r>
              <a:rPr lang="en-US" sz="2000" dirty="0"/>
              <a:t>%). </a:t>
            </a:r>
          </a:p>
          <a:p>
            <a:pPr algn="just">
              <a:buFont typeface="Wingdings" panose="05000000000000000000" pitchFamily="2" charset="2"/>
              <a:buChar char="Ø"/>
            </a:pPr>
            <a:r>
              <a:rPr lang="en-US" sz="2000" dirty="0"/>
              <a:t>At the next step we may get “</a:t>
            </a:r>
            <a:r>
              <a:rPr lang="en-US" sz="2000" dirty="0">
                <a:solidFill>
                  <a:srgbClr val="262BF2"/>
                </a:solidFill>
              </a:rPr>
              <a:t>How do you do” (7</a:t>
            </a:r>
            <a:r>
              <a:rPr lang="en-US" sz="2000" dirty="0"/>
              <a:t>%), “</a:t>
            </a:r>
            <a:r>
              <a:rPr lang="en-US" sz="2000" dirty="0">
                <a:solidFill>
                  <a:srgbClr val="262BF2"/>
                </a:solidFill>
              </a:rPr>
              <a:t>How are you &lt;</a:t>
            </a:r>
            <a:r>
              <a:rPr lang="en-US" sz="2000" dirty="0" err="1">
                <a:solidFill>
                  <a:srgbClr val="262BF2"/>
                </a:solidFill>
              </a:rPr>
              <a:t>eos</a:t>
            </a:r>
            <a:r>
              <a:rPr lang="en-US" sz="2000" dirty="0">
                <a:solidFill>
                  <a:srgbClr val="262BF2"/>
                </a:solidFill>
              </a:rPr>
              <a:t>&gt;” (6</a:t>
            </a:r>
            <a:r>
              <a:rPr lang="en-US" sz="2000" dirty="0"/>
              <a:t>%), and “</a:t>
            </a:r>
            <a:r>
              <a:rPr lang="en-US" sz="2000" dirty="0">
                <a:solidFill>
                  <a:srgbClr val="262BF2"/>
                </a:solidFill>
              </a:rPr>
              <a:t>How are you doing” (3</a:t>
            </a:r>
            <a:r>
              <a:rPr lang="en-US" sz="2000" dirty="0"/>
              <a:t>%). </a:t>
            </a:r>
          </a:p>
          <a:p>
            <a:pPr algn="just">
              <a:buFont typeface="Wingdings" panose="05000000000000000000" pitchFamily="2" charset="2"/>
              <a:buChar char="Ø"/>
            </a:pPr>
            <a:r>
              <a:rPr lang="en-US" sz="2000" dirty="0"/>
              <a:t>Notice that “How will” was eliminated, and we now have three perfectly reasonable translations. </a:t>
            </a:r>
          </a:p>
          <a:p>
            <a:pPr algn="just">
              <a:buFont typeface="Wingdings" panose="05000000000000000000" pitchFamily="2" charset="2"/>
              <a:buChar char="Ø"/>
            </a:pPr>
            <a:r>
              <a:rPr lang="en-US" sz="2000" dirty="0"/>
              <a:t>We </a:t>
            </a:r>
            <a:r>
              <a:rPr lang="en-US" sz="2000" dirty="0">
                <a:solidFill>
                  <a:srgbClr val="262BF2"/>
                </a:solidFill>
              </a:rPr>
              <a:t>boosted</a:t>
            </a:r>
            <a:r>
              <a:rPr lang="en-US" sz="2000" dirty="0"/>
              <a:t> our Encoder–Decoder model’s performance without any extra training, simply </a:t>
            </a:r>
            <a:r>
              <a:rPr lang="en-US" sz="2000" dirty="0">
                <a:solidFill>
                  <a:srgbClr val="262BF2"/>
                </a:solidFill>
              </a:rPr>
              <a:t>by using it more wisely</a:t>
            </a:r>
            <a:r>
              <a:rPr lang="en-US" sz="2000" dirty="0"/>
              <a:t>.</a:t>
            </a:r>
          </a:p>
        </p:txBody>
      </p:sp>
    </p:spTree>
    <p:extLst>
      <p:ext uri="{BB962C8B-B14F-4D97-AF65-F5344CB8AC3E}">
        <p14:creationId xmlns:p14="http://schemas.microsoft.com/office/powerpoint/2010/main" val="150266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91"/>
            <a:ext cx="9144000" cy="533395"/>
          </a:xfrm>
        </p:spPr>
        <p:txBody>
          <a:bodyPr/>
          <a:lstStyle/>
          <a:p>
            <a:r>
              <a:rPr lang="en-US" sz="3200" b="1" dirty="0"/>
              <a:t>… Beam Search</a:t>
            </a:r>
            <a:endParaRPr lang="en-US" sz="3200"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28</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92741" y="761999"/>
            <a:ext cx="8798859" cy="5867401"/>
          </a:xfrm>
        </p:spPr>
        <p:txBody>
          <a:bodyPr>
            <a:normAutofit lnSpcReduction="10000"/>
          </a:bodyPr>
          <a:lstStyle/>
          <a:p>
            <a:pPr algn="just">
              <a:buFont typeface="Wingdings" panose="05000000000000000000" pitchFamily="2" charset="2"/>
              <a:buChar char="Ø"/>
            </a:pPr>
            <a:r>
              <a:rPr lang="en-US" dirty="0"/>
              <a:t>You can implement beam search fairly easily using TensorFlow Addons:</a:t>
            </a:r>
          </a:p>
          <a:p>
            <a:pPr algn="just">
              <a:buFont typeface="Wingdings" panose="05000000000000000000" pitchFamily="2" charset="2"/>
              <a:buChar char="Ø"/>
            </a:pPr>
            <a:endParaRPr lang="en-US" sz="2000" dirty="0"/>
          </a:p>
          <a:p>
            <a:pPr algn="just">
              <a:buFont typeface="Wingdings" panose="05000000000000000000" pitchFamily="2" charset="2"/>
              <a:buChar char="Ø"/>
            </a:pPr>
            <a:endParaRPr lang="en-US" sz="2000" dirty="0"/>
          </a:p>
          <a:p>
            <a:pPr algn="just">
              <a:buFont typeface="Wingdings" panose="05000000000000000000" pitchFamily="2" charset="2"/>
              <a:buChar char="Ø"/>
            </a:pPr>
            <a:endParaRPr lang="en-US" sz="2000" dirty="0"/>
          </a:p>
          <a:p>
            <a:pPr algn="just">
              <a:buFont typeface="Wingdings" panose="05000000000000000000" pitchFamily="2" charset="2"/>
              <a:buChar char="Ø"/>
            </a:pPr>
            <a:endParaRPr lang="en-US" sz="2000" dirty="0"/>
          </a:p>
          <a:p>
            <a:pPr algn="just">
              <a:buFont typeface="Wingdings" panose="05000000000000000000" pitchFamily="2" charset="2"/>
              <a:buChar char="Ø"/>
            </a:pPr>
            <a:endParaRPr lang="en-US" sz="2000" dirty="0"/>
          </a:p>
          <a:p>
            <a:pPr algn="just">
              <a:buFont typeface="Wingdings" panose="05000000000000000000" pitchFamily="2" charset="2"/>
              <a:buChar char="Ø"/>
            </a:pPr>
            <a:r>
              <a:rPr lang="en-US" sz="2000" dirty="0"/>
              <a:t>We first create a </a:t>
            </a:r>
            <a:r>
              <a:rPr lang="en-US" sz="2000" dirty="0" err="1">
                <a:highlight>
                  <a:srgbClr val="C0C0C0"/>
                </a:highlight>
              </a:rPr>
              <a:t>BeamSearchDecoder</a:t>
            </a:r>
            <a:r>
              <a:rPr lang="en-US" sz="2000" dirty="0"/>
              <a:t>, which wraps all the decoder clones (in this case 10 clones). </a:t>
            </a:r>
          </a:p>
          <a:p>
            <a:pPr algn="just">
              <a:buFont typeface="Wingdings" panose="05000000000000000000" pitchFamily="2" charset="2"/>
              <a:buChar char="Ø"/>
            </a:pPr>
            <a:r>
              <a:rPr lang="en-US" sz="2000" dirty="0"/>
              <a:t>Then we create one copy of the encoder’s final state for each decoder clone, and </a:t>
            </a:r>
          </a:p>
          <a:p>
            <a:pPr algn="just">
              <a:buFont typeface="Wingdings" panose="05000000000000000000" pitchFamily="2" charset="2"/>
              <a:buChar char="Ø"/>
            </a:pPr>
            <a:r>
              <a:rPr lang="en-US" sz="2000" dirty="0"/>
              <a:t>we pass these states to the decoder, along with the start and end tokens.</a:t>
            </a:r>
          </a:p>
        </p:txBody>
      </p:sp>
      <p:sp>
        <p:nvSpPr>
          <p:cNvPr id="6" name="Rectangle 5">
            <a:extLst>
              <a:ext uri="{FF2B5EF4-FFF2-40B4-BE49-F238E27FC236}">
                <a16:creationId xmlns:a16="http://schemas.microsoft.com/office/drawing/2014/main" id="{1E88C53C-C0E8-4B66-88B8-317B3B6CE3F3}"/>
              </a:ext>
            </a:extLst>
          </p:cNvPr>
          <p:cNvSpPr/>
          <p:nvPr/>
        </p:nvSpPr>
        <p:spPr>
          <a:xfrm>
            <a:off x="609600" y="1600200"/>
            <a:ext cx="7746236" cy="2308324"/>
          </a:xfrm>
          <a:prstGeom prst="rect">
            <a:avLst/>
          </a:prstGeom>
        </p:spPr>
        <p:txBody>
          <a:bodyPr wrap="square">
            <a:spAutoFit/>
          </a:bodyPr>
          <a:lstStyle/>
          <a:p>
            <a:r>
              <a:rPr lang="en-US" dirty="0" err="1">
                <a:solidFill>
                  <a:srgbClr val="2A2B79"/>
                </a:solidFill>
                <a:latin typeface="UbuntuMono-Regular"/>
              </a:rPr>
              <a:t>beam_width</a:t>
            </a:r>
            <a:r>
              <a:rPr lang="en-US" dirty="0">
                <a:solidFill>
                  <a:srgbClr val="2A2B79"/>
                </a:solidFill>
                <a:latin typeface="UbuntuMono-Regular"/>
              </a:rPr>
              <a:t> </a:t>
            </a:r>
            <a:r>
              <a:rPr lang="en-US" dirty="0">
                <a:solidFill>
                  <a:srgbClr val="555555"/>
                </a:solidFill>
                <a:latin typeface="UbuntuMono-Regular"/>
              </a:rPr>
              <a:t>= </a:t>
            </a:r>
            <a:r>
              <a:rPr lang="en-US" dirty="0">
                <a:solidFill>
                  <a:srgbClr val="F36722"/>
                </a:solidFill>
                <a:latin typeface="UbuntuMono-Regular"/>
              </a:rPr>
              <a:t>10</a:t>
            </a:r>
          </a:p>
          <a:p>
            <a:r>
              <a:rPr lang="en-US" dirty="0">
                <a:solidFill>
                  <a:srgbClr val="2A2B79"/>
                </a:solidFill>
                <a:latin typeface="UbuntuMono-Regular"/>
              </a:rPr>
              <a:t>decoder </a:t>
            </a:r>
            <a:r>
              <a:rPr lang="en-US" dirty="0">
                <a:solidFill>
                  <a:srgbClr val="555555"/>
                </a:solidFill>
                <a:latin typeface="UbuntuMono-Regular"/>
              </a:rPr>
              <a:t>= </a:t>
            </a:r>
            <a:r>
              <a:rPr lang="en-US" dirty="0">
                <a:solidFill>
                  <a:srgbClr val="2A2B79"/>
                </a:solidFill>
                <a:latin typeface="UbuntuMono-Regular"/>
              </a:rPr>
              <a:t>tfa</a:t>
            </a:r>
            <a:r>
              <a:rPr lang="en-US" dirty="0">
                <a:solidFill>
                  <a:srgbClr val="555555"/>
                </a:solidFill>
                <a:latin typeface="UbuntuMono-Regular"/>
              </a:rPr>
              <a:t>.</a:t>
            </a:r>
            <a:r>
              <a:rPr lang="en-US" dirty="0">
                <a:solidFill>
                  <a:srgbClr val="2A2B79"/>
                </a:solidFill>
                <a:latin typeface="UbuntuMono-Regular"/>
              </a:rPr>
              <a:t>seq2seq</a:t>
            </a:r>
            <a:r>
              <a:rPr lang="en-US" dirty="0">
                <a:solidFill>
                  <a:srgbClr val="555555"/>
                </a:solidFill>
                <a:latin typeface="UbuntuMono-Regular"/>
              </a:rPr>
              <a:t>.</a:t>
            </a:r>
            <a:r>
              <a:rPr lang="en-US" dirty="0">
                <a:solidFill>
                  <a:srgbClr val="2A2B79"/>
                </a:solidFill>
                <a:latin typeface="UbuntuMono-Regular"/>
              </a:rPr>
              <a:t>beam_search_decoder</a:t>
            </a:r>
            <a:r>
              <a:rPr lang="en-US" dirty="0">
                <a:solidFill>
                  <a:srgbClr val="555555"/>
                </a:solidFill>
                <a:latin typeface="UbuntuMono-Regular"/>
              </a:rPr>
              <a:t>.</a:t>
            </a:r>
            <a:r>
              <a:rPr lang="en-US" dirty="0">
                <a:solidFill>
                  <a:srgbClr val="2A2B79"/>
                </a:solidFill>
                <a:latin typeface="UbuntuMono-Regular"/>
              </a:rPr>
              <a:t>BeamSearchDecoder</a:t>
            </a:r>
            <a:r>
              <a:rPr lang="en-US" dirty="0">
                <a:solidFill>
                  <a:srgbClr val="010202"/>
                </a:solidFill>
                <a:latin typeface="UbuntuMono-Regular"/>
              </a:rPr>
              <a:t>(</a:t>
            </a:r>
          </a:p>
          <a:p>
            <a:r>
              <a:rPr lang="en-US" dirty="0">
                <a:solidFill>
                  <a:srgbClr val="2A2B79"/>
                </a:solidFill>
                <a:latin typeface="UbuntuMono-Regular"/>
              </a:rPr>
              <a:t>	cell</a:t>
            </a:r>
            <a:r>
              <a:rPr lang="en-US" dirty="0">
                <a:solidFill>
                  <a:srgbClr val="555555"/>
                </a:solidFill>
                <a:latin typeface="UbuntuMono-Regular"/>
              </a:rPr>
              <a:t>=</a:t>
            </a:r>
            <a:r>
              <a:rPr lang="en-US" dirty="0" err="1">
                <a:solidFill>
                  <a:srgbClr val="2A2B79"/>
                </a:solidFill>
                <a:latin typeface="UbuntuMono-Regular"/>
              </a:rPr>
              <a:t>decoder_cell</a:t>
            </a:r>
            <a:r>
              <a:rPr lang="en-US" dirty="0">
                <a:solidFill>
                  <a:srgbClr val="010202"/>
                </a:solidFill>
                <a:latin typeface="UbuntuMono-Regular"/>
              </a:rPr>
              <a:t>, </a:t>
            </a:r>
            <a:r>
              <a:rPr lang="en-US" dirty="0" err="1">
                <a:solidFill>
                  <a:srgbClr val="2A2B79"/>
                </a:solidFill>
                <a:latin typeface="UbuntuMono-Regular"/>
              </a:rPr>
              <a:t>beam_width</a:t>
            </a:r>
            <a:r>
              <a:rPr lang="en-US" dirty="0">
                <a:solidFill>
                  <a:srgbClr val="555555"/>
                </a:solidFill>
                <a:latin typeface="UbuntuMono-Regular"/>
              </a:rPr>
              <a:t>=</a:t>
            </a:r>
            <a:r>
              <a:rPr lang="en-US" dirty="0" err="1">
                <a:solidFill>
                  <a:srgbClr val="2A2B79"/>
                </a:solidFill>
                <a:latin typeface="UbuntuMono-Regular"/>
              </a:rPr>
              <a:t>beam_width</a:t>
            </a:r>
            <a:r>
              <a:rPr lang="en-US" dirty="0">
                <a:solidFill>
                  <a:srgbClr val="010202"/>
                </a:solidFill>
                <a:latin typeface="UbuntuMono-Regular"/>
              </a:rPr>
              <a:t>, </a:t>
            </a:r>
            <a:r>
              <a:rPr lang="en-US" dirty="0" err="1">
                <a:solidFill>
                  <a:srgbClr val="2A2B79"/>
                </a:solidFill>
                <a:latin typeface="UbuntuMono-Regular"/>
              </a:rPr>
              <a:t>output_layer</a:t>
            </a:r>
            <a:r>
              <a:rPr lang="en-US" dirty="0">
                <a:solidFill>
                  <a:srgbClr val="555555"/>
                </a:solidFill>
                <a:latin typeface="UbuntuMono-Regular"/>
              </a:rPr>
              <a:t>=</a:t>
            </a:r>
            <a:r>
              <a:rPr lang="en-US" dirty="0" err="1">
                <a:solidFill>
                  <a:srgbClr val="2A2B79"/>
                </a:solidFill>
                <a:latin typeface="UbuntuMono-Regular"/>
              </a:rPr>
              <a:t>output_layer</a:t>
            </a:r>
            <a:r>
              <a:rPr lang="en-US" dirty="0">
                <a:solidFill>
                  <a:srgbClr val="010202"/>
                </a:solidFill>
                <a:latin typeface="UbuntuMono-Regular"/>
              </a:rPr>
              <a:t>)</a:t>
            </a:r>
          </a:p>
          <a:p>
            <a:r>
              <a:rPr lang="en-US" dirty="0" err="1">
                <a:solidFill>
                  <a:srgbClr val="2A2B79"/>
                </a:solidFill>
                <a:latin typeface="UbuntuMono-Regular"/>
              </a:rPr>
              <a:t>decoder_initial_state</a:t>
            </a:r>
            <a:r>
              <a:rPr lang="en-US" dirty="0">
                <a:solidFill>
                  <a:srgbClr val="2A2B79"/>
                </a:solidFill>
                <a:latin typeface="UbuntuMono-Regular"/>
              </a:rPr>
              <a:t> </a:t>
            </a:r>
            <a:r>
              <a:rPr lang="en-US" dirty="0">
                <a:solidFill>
                  <a:srgbClr val="555555"/>
                </a:solidFill>
                <a:latin typeface="UbuntuMono-Regular"/>
              </a:rPr>
              <a:t>= </a:t>
            </a:r>
            <a:r>
              <a:rPr lang="en-US" dirty="0">
                <a:solidFill>
                  <a:srgbClr val="2A2B79"/>
                </a:solidFill>
                <a:latin typeface="UbuntuMono-Regular"/>
              </a:rPr>
              <a:t>tfa</a:t>
            </a:r>
            <a:r>
              <a:rPr lang="en-US" dirty="0">
                <a:solidFill>
                  <a:srgbClr val="555555"/>
                </a:solidFill>
                <a:latin typeface="UbuntuMono-Regular"/>
              </a:rPr>
              <a:t>.</a:t>
            </a:r>
            <a:r>
              <a:rPr lang="en-US" dirty="0">
                <a:solidFill>
                  <a:srgbClr val="2A2B79"/>
                </a:solidFill>
                <a:latin typeface="UbuntuMono-Regular"/>
              </a:rPr>
              <a:t>seq2seq</a:t>
            </a:r>
            <a:r>
              <a:rPr lang="en-US" dirty="0">
                <a:solidFill>
                  <a:srgbClr val="555555"/>
                </a:solidFill>
                <a:latin typeface="UbuntuMono-Regular"/>
              </a:rPr>
              <a:t>.</a:t>
            </a:r>
            <a:r>
              <a:rPr lang="en-US" dirty="0">
                <a:solidFill>
                  <a:srgbClr val="2A2B79"/>
                </a:solidFill>
                <a:latin typeface="UbuntuMono-Regular"/>
              </a:rPr>
              <a:t>beam_search_decoder</a:t>
            </a:r>
            <a:r>
              <a:rPr lang="en-US" dirty="0">
                <a:solidFill>
                  <a:srgbClr val="555555"/>
                </a:solidFill>
                <a:latin typeface="UbuntuMono-Regular"/>
              </a:rPr>
              <a:t>.</a:t>
            </a:r>
            <a:r>
              <a:rPr lang="en-US" dirty="0">
                <a:solidFill>
                  <a:srgbClr val="2A2B79"/>
                </a:solidFill>
                <a:latin typeface="UbuntuMono-Regular"/>
              </a:rPr>
              <a:t>tile_batch</a:t>
            </a:r>
            <a:r>
              <a:rPr lang="en-US" dirty="0">
                <a:solidFill>
                  <a:srgbClr val="010202"/>
                </a:solidFill>
                <a:latin typeface="UbuntuMono-Regular"/>
              </a:rPr>
              <a:t>(</a:t>
            </a:r>
          </a:p>
          <a:p>
            <a:r>
              <a:rPr lang="en-US" dirty="0">
                <a:solidFill>
                  <a:srgbClr val="2A2B79"/>
                </a:solidFill>
                <a:latin typeface="UbuntuMono-Regular"/>
              </a:rPr>
              <a:t>	</a:t>
            </a:r>
            <a:r>
              <a:rPr lang="en-US" dirty="0" err="1">
                <a:solidFill>
                  <a:srgbClr val="2A2B79"/>
                </a:solidFill>
                <a:latin typeface="UbuntuMono-Regular"/>
              </a:rPr>
              <a:t>encoder_state</a:t>
            </a:r>
            <a:r>
              <a:rPr lang="en-US" dirty="0">
                <a:solidFill>
                  <a:srgbClr val="010202"/>
                </a:solidFill>
                <a:latin typeface="UbuntuMono-Regular"/>
              </a:rPr>
              <a:t>, </a:t>
            </a:r>
            <a:r>
              <a:rPr lang="en-US" dirty="0">
                <a:solidFill>
                  <a:srgbClr val="2A2B79"/>
                </a:solidFill>
                <a:latin typeface="UbuntuMono-Regular"/>
              </a:rPr>
              <a:t>multiplier</a:t>
            </a:r>
            <a:r>
              <a:rPr lang="en-US" dirty="0">
                <a:solidFill>
                  <a:srgbClr val="555555"/>
                </a:solidFill>
                <a:latin typeface="UbuntuMono-Regular"/>
              </a:rPr>
              <a:t>=</a:t>
            </a:r>
            <a:r>
              <a:rPr lang="en-US" dirty="0" err="1">
                <a:solidFill>
                  <a:srgbClr val="2A2B79"/>
                </a:solidFill>
                <a:latin typeface="UbuntuMono-Regular"/>
              </a:rPr>
              <a:t>beam_width</a:t>
            </a:r>
            <a:r>
              <a:rPr lang="en-US" dirty="0">
                <a:solidFill>
                  <a:srgbClr val="010202"/>
                </a:solidFill>
                <a:latin typeface="UbuntuMono-Regular"/>
              </a:rPr>
              <a:t>)</a:t>
            </a:r>
          </a:p>
          <a:p>
            <a:r>
              <a:rPr lang="en-US" dirty="0">
                <a:solidFill>
                  <a:srgbClr val="2A2B79"/>
                </a:solidFill>
                <a:latin typeface="UbuntuMono-Regular"/>
              </a:rPr>
              <a:t>outputs</a:t>
            </a:r>
            <a:r>
              <a:rPr lang="en-US" dirty="0">
                <a:solidFill>
                  <a:srgbClr val="010202"/>
                </a:solidFill>
                <a:latin typeface="UbuntuMono-Regular"/>
              </a:rPr>
              <a:t>, </a:t>
            </a:r>
            <a:r>
              <a:rPr lang="en-US" dirty="0">
                <a:solidFill>
                  <a:srgbClr val="2A2B79"/>
                </a:solidFill>
                <a:latin typeface="UbuntuMono-Regular"/>
              </a:rPr>
              <a:t>_</a:t>
            </a:r>
            <a:r>
              <a:rPr lang="en-US" dirty="0">
                <a:solidFill>
                  <a:srgbClr val="010202"/>
                </a:solidFill>
                <a:latin typeface="UbuntuMono-Regular"/>
              </a:rPr>
              <a:t>, </a:t>
            </a:r>
            <a:r>
              <a:rPr lang="en-US" dirty="0">
                <a:solidFill>
                  <a:srgbClr val="2A2B79"/>
                </a:solidFill>
                <a:latin typeface="UbuntuMono-Regular"/>
              </a:rPr>
              <a:t>_ </a:t>
            </a:r>
            <a:r>
              <a:rPr lang="en-US" dirty="0">
                <a:solidFill>
                  <a:srgbClr val="555555"/>
                </a:solidFill>
                <a:latin typeface="UbuntuMono-Regular"/>
              </a:rPr>
              <a:t>= </a:t>
            </a:r>
            <a:r>
              <a:rPr lang="en-US" dirty="0">
                <a:solidFill>
                  <a:srgbClr val="2A2B79"/>
                </a:solidFill>
                <a:latin typeface="UbuntuMono-Regular"/>
              </a:rPr>
              <a:t>decoder</a:t>
            </a:r>
            <a:r>
              <a:rPr lang="en-US" dirty="0">
                <a:solidFill>
                  <a:srgbClr val="010202"/>
                </a:solidFill>
                <a:latin typeface="UbuntuMono-Regular"/>
              </a:rPr>
              <a:t>(</a:t>
            </a:r>
          </a:p>
          <a:p>
            <a:r>
              <a:rPr lang="en-US" dirty="0">
                <a:solidFill>
                  <a:srgbClr val="2A2B79"/>
                </a:solidFill>
                <a:latin typeface="UbuntuMono-Regular"/>
              </a:rPr>
              <a:t>	</a:t>
            </a:r>
            <a:r>
              <a:rPr lang="en-US" dirty="0" err="1">
                <a:solidFill>
                  <a:srgbClr val="2A2B79"/>
                </a:solidFill>
                <a:latin typeface="UbuntuMono-Regular"/>
              </a:rPr>
              <a:t>embedding_decoder</a:t>
            </a:r>
            <a:r>
              <a:rPr lang="en-US" dirty="0">
                <a:solidFill>
                  <a:srgbClr val="010202"/>
                </a:solidFill>
                <a:latin typeface="UbuntuMono-Regular"/>
              </a:rPr>
              <a:t>, </a:t>
            </a:r>
            <a:r>
              <a:rPr lang="en-US" dirty="0" err="1">
                <a:solidFill>
                  <a:srgbClr val="2A2B79"/>
                </a:solidFill>
                <a:latin typeface="UbuntuMono-Regular"/>
              </a:rPr>
              <a:t>start_tokens</a:t>
            </a:r>
            <a:r>
              <a:rPr lang="en-US" dirty="0">
                <a:solidFill>
                  <a:srgbClr val="555555"/>
                </a:solidFill>
                <a:latin typeface="UbuntuMono-Regular"/>
              </a:rPr>
              <a:t>=</a:t>
            </a:r>
            <a:r>
              <a:rPr lang="en-US" dirty="0" err="1">
                <a:solidFill>
                  <a:srgbClr val="2A2B79"/>
                </a:solidFill>
                <a:latin typeface="UbuntuMono-Regular"/>
              </a:rPr>
              <a:t>start_tokens</a:t>
            </a:r>
            <a:r>
              <a:rPr lang="en-US" dirty="0">
                <a:solidFill>
                  <a:srgbClr val="010202"/>
                </a:solidFill>
                <a:latin typeface="UbuntuMono-Regular"/>
              </a:rPr>
              <a:t>, </a:t>
            </a:r>
            <a:r>
              <a:rPr lang="en-US" dirty="0" err="1">
                <a:solidFill>
                  <a:srgbClr val="2A2B79"/>
                </a:solidFill>
                <a:latin typeface="UbuntuMono-Regular"/>
              </a:rPr>
              <a:t>end_token</a:t>
            </a:r>
            <a:r>
              <a:rPr lang="en-US" dirty="0">
                <a:solidFill>
                  <a:srgbClr val="555555"/>
                </a:solidFill>
                <a:latin typeface="UbuntuMono-Regular"/>
              </a:rPr>
              <a:t>=</a:t>
            </a:r>
            <a:r>
              <a:rPr lang="en-US" dirty="0" err="1">
                <a:solidFill>
                  <a:srgbClr val="2A2B79"/>
                </a:solidFill>
                <a:latin typeface="UbuntuMono-Regular"/>
              </a:rPr>
              <a:t>end_token</a:t>
            </a:r>
            <a:r>
              <a:rPr lang="en-US" dirty="0">
                <a:solidFill>
                  <a:srgbClr val="010202"/>
                </a:solidFill>
                <a:latin typeface="UbuntuMono-Regular"/>
              </a:rPr>
              <a:t>,</a:t>
            </a:r>
          </a:p>
          <a:p>
            <a:r>
              <a:rPr lang="en-US" dirty="0">
                <a:solidFill>
                  <a:srgbClr val="2A2B79"/>
                </a:solidFill>
                <a:latin typeface="UbuntuMono-Regular"/>
              </a:rPr>
              <a:t>	</a:t>
            </a:r>
            <a:r>
              <a:rPr lang="en-US" dirty="0" err="1">
                <a:solidFill>
                  <a:srgbClr val="2A2B79"/>
                </a:solidFill>
                <a:latin typeface="UbuntuMono-Regular"/>
              </a:rPr>
              <a:t>initial_state</a:t>
            </a:r>
            <a:r>
              <a:rPr lang="en-US" dirty="0">
                <a:solidFill>
                  <a:srgbClr val="555555"/>
                </a:solidFill>
                <a:latin typeface="UbuntuMono-Regular"/>
              </a:rPr>
              <a:t>=</a:t>
            </a:r>
            <a:r>
              <a:rPr lang="en-US" dirty="0" err="1">
                <a:solidFill>
                  <a:srgbClr val="2A2B79"/>
                </a:solidFill>
                <a:latin typeface="UbuntuMono-Regular"/>
              </a:rPr>
              <a:t>decoder_initial_state</a:t>
            </a:r>
            <a:r>
              <a:rPr lang="en-US" dirty="0">
                <a:solidFill>
                  <a:srgbClr val="010202"/>
                </a:solidFill>
                <a:latin typeface="UbuntuMono-Regular"/>
              </a:rPr>
              <a:t>)</a:t>
            </a:r>
            <a:endParaRPr lang="en-US" dirty="0"/>
          </a:p>
        </p:txBody>
      </p:sp>
    </p:spTree>
    <p:extLst>
      <p:ext uri="{BB962C8B-B14F-4D97-AF65-F5344CB8AC3E}">
        <p14:creationId xmlns:p14="http://schemas.microsoft.com/office/powerpoint/2010/main" val="107800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91"/>
            <a:ext cx="9144000" cy="533395"/>
          </a:xfrm>
        </p:spPr>
        <p:txBody>
          <a:bodyPr/>
          <a:lstStyle/>
          <a:p>
            <a:r>
              <a:rPr lang="en-US" sz="3200" b="1" dirty="0"/>
              <a:t>… Beam Search</a:t>
            </a:r>
            <a:endParaRPr lang="en-US" sz="3200"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29</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92741" y="761999"/>
            <a:ext cx="8798859" cy="5867401"/>
          </a:xfrm>
        </p:spPr>
        <p:txBody>
          <a:bodyPr>
            <a:normAutofit/>
          </a:bodyPr>
          <a:lstStyle/>
          <a:p>
            <a:pPr algn="just">
              <a:buFont typeface="Wingdings" panose="05000000000000000000" pitchFamily="2" charset="2"/>
              <a:buChar char="Ø"/>
            </a:pPr>
            <a:r>
              <a:rPr lang="en-US" dirty="0"/>
              <a:t>With all this, we can get </a:t>
            </a:r>
            <a:r>
              <a:rPr lang="en-US" dirty="0">
                <a:solidFill>
                  <a:srgbClr val="262BF2"/>
                </a:solidFill>
              </a:rPr>
              <a:t>good translations for fairly short sentences</a:t>
            </a:r>
            <a:r>
              <a:rPr lang="en-US" dirty="0"/>
              <a:t> (especially if we use pretrained word embeddings). </a:t>
            </a:r>
          </a:p>
          <a:p>
            <a:pPr algn="just">
              <a:buFont typeface="Wingdings" panose="05000000000000000000" pitchFamily="2" charset="2"/>
              <a:buChar char="Ø"/>
            </a:pPr>
            <a:r>
              <a:rPr lang="en-US" dirty="0"/>
              <a:t>Unfortunately, this model will be really </a:t>
            </a:r>
            <a:r>
              <a:rPr lang="en-US" dirty="0">
                <a:solidFill>
                  <a:srgbClr val="C00000"/>
                </a:solidFill>
              </a:rPr>
              <a:t>bad at translating long sentences</a:t>
            </a:r>
            <a:r>
              <a:rPr lang="en-US" dirty="0"/>
              <a:t>. </a:t>
            </a:r>
          </a:p>
          <a:p>
            <a:pPr algn="just">
              <a:buFont typeface="Wingdings" panose="05000000000000000000" pitchFamily="2" charset="2"/>
              <a:buChar char="Ø"/>
            </a:pPr>
            <a:r>
              <a:rPr lang="en-US" dirty="0"/>
              <a:t>Once again, the problem </a:t>
            </a:r>
            <a:r>
              <a:rPr lang="en-US" dirty="0">
                <a:solidFill>
                  <a:srgbClr val="C00000"/>
                </a:solidFill>
              </a:rPr>
              <a:t>comes from the limited short-term memory of RNNs</a:t>
            </a:r>
            <a:r>
              <a:rPr lang="en-US" dirty="0"/>
              <a:t>. </a:t>
            </a:r>
          </a:p>
          <a:p>
            <a:pPr algn="just">
              <a:buFont typeface="Wingdings" panose="05000000000000000000" pitchFamily="2" charset="2"/>
              <a:buChar char="Ø"/>
            </a:pPr>
            <a:r>
              <a:rPr lang="en-US" b="1" dirty="0">
                <a:solidFill>
                  <a:srgbClr val="262BF2"/>
                </a:solidFill>
              </a:rPr>
              <a:t>Attention</a:t>
            </a:r>
            <a:r>
              <a:rPr lang="en-US" dirty="0"/>
              <a:t> mechanisms are the game-changing innovation that addressed this problem.</a:t>
            </a:r>
            <a:endParaRPr lang="en-US" sz="2000" dirty="0"/>
          </a:p>
        </p:txBody>
      </p:sp>
    </p:spTree>
    <p:extLst>
      <p:ext uri="{BB962C8B-B14F-4D97-AF65-F5344CB8AC3E}">
        <p14:creationId xmlns:p14="http://schemas.microsoft.com/office/powerpoint/2010/main" val="1265734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1" y="0"/>
            <a:ext cx="8648438" cy="533395"/>
          </a:xfrm>
        </p:spPr>
        <p:txBody>
          <a:bodyPr/>
          <a:lstStyle/>
          <a:p>
            <a:r>
              <a:rPr lang="en-US" sz="3200" b="1" dirty="0">
                <a:solidFill>
                  <a:srgbClr val="09064E"/>
                </a:solidFill>
              </a:rPr>
              <a:t>… NLP with RNNs and Attention</a:t>
            </a:r>
            <a:endParaRPr lang="en-US" sz="3200" dirty="0">
              <a:solidFill>
                <a:srgbClr val="09064E"/>
              </a:solidFill>
            </a:endParaRPr>
          </a:p>
        </p:txBody>
      </p:sp>
      <p:sp>
        <p:nvSpPr>
          <p:cNvPr id="3" name="Content Placeholder 2"/>
          <p:cNvSpPr>
            <a:spLocks noGrp="1"/>
          </p:cNvSpPr>
          <p:nvPr>
            <p:ph idx="1"/>
          </p:nvPr>
        </p:nvSpPr>
        <p:spPr>
          <a:xfrm>
            <a:off x="152400" y="533395"/>
            <a:ext cx="8798859" cy="6188080"/>
          </a:xfrm>
        </p:spPr>
        <p:txBody>
          <a:bodyPr>
            <a:normAutofit fontScale="92500" lnSpcReduction="10000"/>
          </a:bodyPr>
          <a:lstStyle/>
          <a:p>
            <a:pPr>
              <a:spcBef>
                <a:spcPts val="1200"/>
              </a:spcBef>
            </a:pPr>
            <a:r>
              <a:rPr lang="en-US" dirty="0"/>
              <a:t>Next, we will build an RNN to perform sentiment analysis (e.g., reading movie reviews and extracting the rater’s feeling about the movie), </a:t>
            </a:r>
          </a:p>
          <a:p>
            <a:pPr lvl="1">
              <a:spcBef>
                <a:spcPts val="1200"/>
              </a:spcBef>
            </a:pPr>
            <a:r>
              <a:rPr lang="en-US" dirty="0"/>
              <a:t>this time treating sentences as sequences of words, rather than characters. </a:t>
            </a:r>
          </a:p>
          <a:p>
            <a:pPr lvl="1">
              <a:spcBef>
                <a:spcPts val="1200"/>
              </a:spcBef>
            </a:pPr>
            <a:r>
              <a:rPr lang="en-US" dirty="0"/>
              <a:t>Then we will show how RNNs can be used to build an </a:t>
            </a:r>
            <a:r>
              <a:rPr lang="en-US" dirty="0">
                <a:solidFill>
                  <a:srgbClr val="262BF2"/>
                </a:solidFill>
              </a:rPr>
              <a:t>Encoder–Decoder</a:t>
            </a:r>
            <a:r>
              <a:rPr lang="en-US" dirty="0"/>
              <a:t> architecture capable of performing </a:t>
            </a:r>
            <a:r>
              <a:rPr lang="en-US" dirty="0">
                <a:solidFill>
                  <a:srgbClr val="262BF2"/>
                </a:solidFill>
              </a:rPr>
              <a:t>neural machine translation</a:t>
            </a:r>
            <a:r>
              <a:rPr lang="en-US" dirty="0"/>
              <a:t> (</a:t>
            </a:r>
            <a:r>
              <a:rPr lang="en-US" dirty="0">
                <a:solidFill>
                  <a:srgbClr val="C00000"/>
                </a:solidFill>
              </a:rPr>
              <a:t>NMT</a:t>
            </a:r>
            <a:r>
              <a:rPr lang="en-US" dirty="0"/>
              <a:t>). </a:t>
            </a:r>
          </a:p>
          <a:p>
            <a:pPr lvl="2">
              <a:spcBef>
                <a:spcPts val="1200"/>
              </a:spcBef>
            </a:pPr>
            <a:r>
              <a:rPr lang="en-US" dirty="0"/>
              <a:t>For this, we will use the </a:t>
            </a:r>
            <a:r>
              <a:rPr lang="en-US" dirty="0">
                <a:solidFill>
                  <a:srgbClr val="262BF2"/>
                </a:solidFill>
              </a:rPr>
              <a:t>seq2seq</a:t>
            </a:r>
            <a:r>
              <a:rPr lang="en-US" dirty="0"/>
              <a:t> API provided by the TensorFlow Addons project.</a:t>
            </a:r>
          </a:p>
          <a:p>
            <a:pPr>
              <a:spcBef>
                <a:spcPts val="1200"/>
              </a:spcBef>
            </a:pPr>
            <a:r>
              <a:rPr lang="en-US" dirty="0"/>
              <a:t>Later, we will look at </a:t>
            </a:r>
            <a:r>
              <a:rPr lang="en-US" b="1" dirty="0">
                <a:solidFill>
                  <a:srgbClr val="262BF2"/>
                </a:solidFill>
              </a:rPr>
              <a:t>attention</a:t>
            </a:r>
            <a:r>
              <a:rPr lang="en-US" dirty="0"/>
              <a:t> mechanisms. </a:t>
            </a:r>
          </a:p>
          <a:p>
            <a:pPr lvl="1">
              <a:spcBef>
                <a:spcPts val="1200"/>
              </a:spcBef>
            </a:pPr>
            <a:r>
              <a:rPr lang="en-US" dirty="0"/>
              <a:t>As their name suggests, these are neural network components that learn to select the part of the inputs that the rest of the model should focus on at each time step. </a:t>
            </a:r>
          </a:p>
          <a:p>
            <a:pPr lvl="2">
              <a:spcBef>
                <a:spcPts val="800"/>
              </a:spcBef>
            </a:pPr>
            <a:r>
              <a:rPr lang="en-US" dirty="0"/>
              <a:t>First, we will see how to boost the performance of an RNN-based Encoder–Decoder architecture using attention, </a:t>
            </a:r>
          </a:p>
          <a:p>
            <a:pPr lvl="2">
              <a:spcBef>
                <a:spcPts val="800"/>
              </a:spcBef>
            </a:pPr>
            <a:r>
              <a:rPr lang="en-US" dirty="0"/>
              <a:t>then we will drop RNNs altogether and look at a very successful attention only architecture called the </a:t>
            </a:r>
            <a:r>
              <a:rPr lang="en-US" b="1" dirty="0">
                <a:solidFill>
                  <a:srgbClr val="262BF2"/>
                </a:solidFill>
              </a:rPr>
              <a:t>Transformer</a:t>
            </a:r>
            <a:r>
              <a:rPr lang="en-US" dirty="0"/>
              <a:t>. </a:t>
            </a:r>
          </a:p>
          <a:p>
            <a:pPr lvl="2">
              <a:spcBef>
                <a:spcPts val="800"/>
              </a:spcBef>
            </a:pPr>
            <a:r>
              <a:rPr lang="en-US" dirty="0"/>
              <a:t>Finally, we will look at some of the most important advances in NLP, including incredibly powerful language models such as </a:t>
            </a:r>
            <a:r>
              <a:rPr lang="en-US" b="1" dirty="0">
                <a:solidFill>
                  <a:srgbClr val="262BF2"/>
                </a:solidFill>
              </a:rPr>
              <a:t>GPT-2</a:t>
            </a:r>
            <a:r>
              <a:rPr lang="en-US" dirty="0"/>
              <a:t> and </a:t>
            </a:r>
            <a:r>
              <a:rPr lang="en-US" b="1" dirty="0">
                <a:solidFill>
                  <a:srgbClr val="262BF2"/>
                </a:solidFill>
              </a:rPr>
              <a:t>BERT</a:t>
            </a:r>
            <a:r>
              <a:rPr lang="en-US" dirty="0"/>
              <a:t>, both based on Transformers.</a:t>
            </a:r>
          </a:p>
        </p:txBody>
      </p:sp>
      <p:sp>
        <p:nvSpPr>
          <p:cNvPr id="4" name="Slide Number Placeholder 3"/>
          <p:cNvSpPr>
            <a:spLocks noGrp="1"/>
          </p:cNvSpPr>
          <p:nvPr>
            <p:ph type="sldNum" sz="quarter" idx="12"/>
          </p:nvPr>
        </p:nvSpPr>
        <p:spPr/>
        <p:txBody>
          <a:bodyPr/>
          <a:lstStyle/>
          <a:p>
            <a:fld id="{38E06347-BC0D-4F40-B989-B890AD03D868}" type="slidenum">
              <a:rPr lang="en-US" smtClean="0"/>
              <a:pPr/>
              <a:t>3</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7126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70" y="35653"/>
            <a:ext cx="9144000" cy="533395"/>
          </a:xfrm>
        </p:spPr>
        <p:txBody>
          <a:bodyPr/>
          <a:lstStyle/>
          <a:p>
            <a:r>
              <a:rPr lang="en-US" sz="3200" b="1" dirty="0"/>
              <a:t>Attention Mechanisms</a:t>
            </a:r>
            <a:endParaRPr lang="en-US" sz="3200"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30</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92741" y="569048"/>
            <a:ext cx="8798859" cy="6060353"/>
          </a:xfrm>
        </p:spPr>
        <p:txBody>
          <a:bodyPr>
            <a:normAutofit/>
          </a:bodyPr>
          <a:lstStyle/>
          <a:p>
            <a:pPr algn="just">
              <a:buFont typeface="Wingdings" panose="05000000000000000000" pitchFamily="2" charset="2"/>
              <a:buChar char="Ø"/>
            </a:pPr>
            <a:r>
              <a:rPr lang="en-US" dirty="0"/>
              <a:t>Consider the path from the word “milk” to its translation “lait” in </a:t>
            </a:r>
            <a:r>
              <a:rPr lang="en-US" dirty="0">
                <a:solidFill>
                  <a:srgbClr val="262BF2"/>
                </a:solidFill>
              </a:rPr>
              <a:t>Figure 3</a:t>
            </a:r>
            <a:r>
              <a:rPr lang="en-US" dirty="0"/>
              <a:t>: it is quite long! </a:t>
            </a:r>
          </a:p>
          <a:p>
            <a:pPr algn="just">
              <a:spcBef>
                <a:spcPts val="1200"/>
              </a:spcBef>
              <a:buFont typeface="Wingdings" panose="05000000000000000000" pitchFamily="2" charset="2"/>
              <a:buChar char="Ø"/>
            </a:pPr>
            <a:r>
              <a:rPr lang="en-US" dirty="0"/>
              <a:t>This means that a representation of this word (along with all the other words) needs to be carried over many steps before it is actually used. Can’t we make this path shorter?</a:t>
            </a:r>
            <a:endParaRPr lang="en-US" sz="2000" dirty="0"/>
          </a:p>
        </p:txBody>
      </p:sp>
      <p:grpSp>
        <p:nvGrpSpPr>
          <p:cNvPr id="6" name="Group 5">
            <a:extLst>
              <a:ext uri="{FF2B5EF4-FFF2-40B4-BE49-F238E27FC236}">
                <a16:creationId xmlns:a16="http://schemas.microsoft.com/office/drawing/2014/main" id="{CF8D4C51-314D-48A6-9BC9-9E61738DD281}"/>
              </a:ext>
            </a:extLst>
          </p:cNvPr>
          <p:cNvGrpSpPr/>
          <p:nvPr/>
        </p:nvGrpSpPr>
        <p:grpSpPr>
          <a:xfrm>
            <a:off x="304800" y="2514600"/>
            <a:ext cx="8471730" cy="4206875"/>
            <a:chOff x="170936" y="2688025"/>
            <a:chExt cx="8471730" cy="4206875"/>
          </a:xfrm>
        </p:grpSpPr>
        <p:pic>
          <p:nvPicPr>
            <p:cNvPr id="8" name="Picture 7">
              <a:extLst>
                <a:ext uri="{FF2B5EF4-FFF2-40B4-BE49-F238E27FC236}">
                  <a16:creationId xmlns:a16="http://schemas.microsoft.com/office/drawing/2014/main" id="{2A83E27F-436B-4026-95FE-0DFF9BBA6D78}"/>
                </a:ext>
              </a:extLst>
            </p:cNvPr>
            <p:cNvPicPr>
              <a:picLocks noChangeAspect="1"/>
            </p:cNvPicPr>
            <p:nvPr/>
          </p:nvPicPr>
          <p:blipFill>
            <a:blip r:embed="rId3"/>
            <a:stretch>
              <a:fillRect/>
            </a:stretch>
          </p:blipFill>
          <p:spPr>
            <a:xfrm>
              <a:off x="2914136" y="2688025"/>
              <a:ext cx="5728530" cy="3875420"/>
            </a:xfrm>
            <a:prstGeom prst="rect">
              <a:avLst/>
            </a:prstGeom>
          </p:spPr>
        </p:pic>
        <p:sp>
          <p:nvSpPr>
            <p:cNvPr id="9" name="Rectangle 8">
              <a:extLst>
                <a:ext uri="{FF2B5EF4-FFF2-40B4-BE49-F238E27FC236}">
                  <a16:creationId xmlns:a16="http://schemas.microsoft.com/office/drawing/2014/main" id="{7D8A2BFB-7123-48C0-87A7-BCC6A0F4D754}"/>
                </a:ext>
              </a:extLst>
            </p:cNvPr>
            <p:cNvSpPr/>
            <p:nvPr/>
          </p:nvSpPr>
          <p:spPr>
            <a:xfrm>
              <a:off x="170936" y="6525568"/>
              <a:ext cx="7732058" cy="369332"/>
            </a:xfrm>
            <a:prstGeom prst="rect">
              <a:avLst/>
            </a:prstGeom>
          </p:spPr>
          <p:txBody>
            <a:bodyPr wrap="square">
              <a:spAutoFit/>
            </a:bodyPr>
            <a:lstStyle/>
            <a:p>
              <a:r>
                <a:rPr lang="en-US" b="1" dirty="0"/>
                <a:t>Figure 3</a:t>
              </a:r>
              <a:r>
                <a:rPr lang="en-US" dirty="0"/>
                <a:t>: A simple machine translation model.</a:t>
              </a:r>
            </a:p>
          </p:txBody>
        </p:sp>
      </p:grpSp>
    </p:spTree>
    <p:extLst>
      <p:ext uri="{BB962C8B-B14F-4D97-AF65-F5344CB8AC3E}">
        <p14:creationId xmlns:p14="http://schemas.microsoft.com/office/powerpoint/2010/main" val="379970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70" y="136531"/>
            <a:ext cx="9144000" cy="533395"/>
          </a:xfrm>
        </p:spPr>
        <p:txBody>
          <a:bodyPr/>
          <a:lstStyle/>
          <a:p>
            <a:r>
              <a:rPr lang="en-US" sz="3200" b="1" dirty="0"/>
              <a:t>… Attention Mechanisms</a:t>
            </a:r>
            <a:endParaRPr lang="en-US" sz="3200"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31</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92741" y="762000"/>
            <a:ext cx="8798859" cy="5867401"/>
          </a:xfrm>
        </p:spPr>
        <p:txBody>
          <a:bodyPr>
            <a:normAutofit/>
          </a:bodyPr>
          <a:lstStyle/>
          <a:p>
            <a:pPr algn="just">
              <a:buFont typeface="Wingdings" panose="05000000000000000000" pitchFamily="2" charset="2"/>
              <a:buChar char="Ø"/>
            </a:pPr>
            <a:r>
              <a:rPr lang="en-US" dirty="0"/>
              <a:t>The groundbreaking </a:t>
            </a:r>
            <a:r>
              <a:rPr lang="en-US" b="1" dirty="0">
                <a:solidFill>
                  <a:srgbClr val="262BF2"/>
                </a:solidFill>
              </a:rPr>
              <a:t>paper#1</a:t>
            </a:r>
            <a:r>
              <a:rPr lang="en-US" dirty="0"/>
              <a:t> introduced a technique that allowed the </a:t>
            </a:r>
            <a:r>
              <a:rPr lang="en-US" dirty="0">
                <a:solidFill>
                  <a:srgbClr val="FF0000"/>
                </a:solidFill>
              </a:rPr>
              <a:t>decoder to focus</a:t>
            </a:r>
            <a:r>
              <a:rPr lang="en-US" dirty="0"/>
              <a:t> on the appropriate words (</a:t>
            </a:r>
            <a:r>
              <a:rPr lang="en-US" dirty="0">
                <a:solidFill>
                  <a:srgbClr val="262BF2"/>
                </a:solidFill>
              </a:rPr>
              <a:t>as encoded by the encoder) at each time step</a:t>
            </a:r>
            <a:r>
              <a:rPr lang="en-US" dirty="0"/>
              <a:t>.</a:t>
            </a:r>
          </a:p>
          <a:p>
            <a:pPr algn="just">
              <a:buFont typeface="Wingdings" panose="05000000000000000000" pitchFamily="2" charset="2"/>
              <a:buChar char="Ø"/>
            </a:pPr>
            <a:r>
              <a:rPr lang="en-US" sz="2000" dirty="0"/>
              <a:t>For example, at the time step where the decoder needs to output the word “lait,” it will focus its attention on the word “milk.” </a:t>
            </a:r>
          </a:p>
          <a:p>
            <a:pPr algn="just">
              <a:buFont typeface="Wingdings" panose="05000000000000000000" pitchFamily="2" charset="2"/>
              <a:buChar char="Ø"/>
            </a:pPr>
            <a:r>
              <a:rPr lang="en-US" sz="2000" dirty="0"/>
              <a:t>This means that the path from an input word to its translation is now much shorter, so the short-term memory limitations of RNNs have much less impact. </a:t>
            </a:r>
          </a:p>
          <a:p>
            <a:pPr algn="just">
              <a:buFont typeface="Wingdings" panose="05000000000000000000" pitchFamily="2" charset="2"/>
              <a:buChar char="Ø"/>
            </a:pPr>
            <a:r>
              <a:rPr lang="en-US" sz="2000" b="1" dirty="0">
                <a:solidFill>
                  <a:srgbClr val="262BF2"/>
                </a:solidFill>
              </a:rPr>
              <a:t>Attention mechanisms </a:t>
            </a:r>
            <a:r>
              <a:rPr lang="en-US" sz="2000" dirty="0"/>
              <a:t>revolutionized neural machine translation (and NLP in general), allowing a significant improvement in the state of the art, especially for long sentences (over 30 words)</a:t>
            </a:r>
            <a:r>
              <a:rPr lang="en-US" sz="2000" baseline="30000" dirty="0"/>
              <a:t>†</a:t>
            </a:r>
            <a:r>
              <a:rPr lang="en-US" sz="2000" dirty="0"/>
              <a:t>.</a:t>
            </a:r>
          </a:p>
        </p:txBody>
      </p:sp>
    </p:spTree>
    <p:extLst>
      <p:ext uri="{BB962C8B-B14F-4D97-AF65-F5344CB8AC3E}">
        <p14:creationId xmlns:p14="http://schemas.microsoft.com/office/powerpoint/2010/main" val="13462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70" y="19567"/>
            <a:ext cx="9144000" cy="533395"/>
          </a:xfrm>
        </p:spPr>
        <p:txBody>
          <a:bodyPr/>
          <a:lstStyle/>
          <a:p>
            <a:r>
              <a:rPr lang="en-US" sz="3200" b="1" dirty="0"/>
              <a:t>… Attention Mechanisms</a:t>
            </a:r>
            <a:endParaRPr lang="en-US" sz="3200"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32</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92741" y="552963"/>
            <a:ext cx="8798859" cy="818638"/>
          </a:xfrm>
        </p:spPr>
        <p:txBody>
          <a:bodyPr>
            <a:normAutofit/>
          </a:bodyPr>
          <a:lstStyle/>
          <a:p>
            <a:pPr algn="just">
              <a:buFont typeface="Wingdings" panose="05000000000000000000" pitchFamily="2" charset="2"/>
              <a:buChar char="Ø"/>
            </a:pPr>
            <a:r>
              <a:rPr lang="en-US" dirty="0"/>
              <a:t>Figure 6 shows (slightly simplified version of) this model’s architecture.</a:t>
            </a:r>
            <a:endParaRPr lang="en-US" sz="2000" dirty="0"/>
          </a:p>
        </p:txBody>
      </p:sp>
      <p:grpSp>
        <p:nvGrpSpPr>
          <p:cNvPr id="8" name="Group 7">
            <a:extLst>
              <a:ext uri="{FF2B5EF4-FFF2-40B4-BE49-F238E27FC236}">
                <a16:creationId xmlns:a16="http://schemas.microsoft.com/office/drawing/2014/main" id="{F0ED9889-F54C-40F3-B8FB-74C23EF59007}"/>
              </a:ext>
            </a:extLst>
          </p:cNvPr>
          <p:cNvGrpSpPr/>
          <p:nvPr/>
        </p:nvGrpSpPr>
        <p:grpSpPr>
          <a:xfrm>
            <a:off x="152399" y="1419751"/>
            <a:ext cx="8798859" cy="5418682"/>
            <a:chOff x="152399" y="1419751"/>
            <a:chExt cx="8798859" cy="5418682"/>
          </a:xfrm>
        </p:grpSpPr>
        <p:pic>
          <p:nvPicPr>
            <p:cNvPr id="5" name="Picture 4">
              <a:extLst>
                <a:ext uri="{FF2B5EF4-FFF2-40B4-BE49-F238E27FC236}">
                  <a16:creationId xmlns:a16="http://schemas.microsoft.com/office/drawing/2014/main" id="{A6AFB95D-5274-471A-AC22-6417281E3090}"/>
                </a:ext>
              </a:extLst>
            </p:cNvPr>
            <p:cNvPicPr>
              <a:picLocks noChangeAspect="1"/>
            </p:cNvPicPr>
            <p:nvPr/>
          </p:nvPicPr>
          <p:blipFill>
            <a:blip r:embed="rId3"/>
            <a:stretch>
              <a:fillRect/>
            </a:stretch>
          </p:blipFill>
          <p:spPr>
            <a:xfrm>
              <a:off x="1143000" y="1419751"/>
              <a:ext cx="7246069" cy="4574129"/>
            </a:xfrm>
            <a:prstGeom prst="rect">
              <a:avLst/>
            </a:prstGeom>
          </p:spPr>
        </p:pic>
        <p:sp>
          <p:nvSpPr>
            <p:cNvPr id="6" name="Rectangle 5">
              <a:extLst>
                <a:ext uri="{FF2B5EF4-FFF2-40B4-BE49-F238E27FC236}">
                  <a16:creationId xmlns:a16="http://schemas.microsoft.com/office/drawing/2014/main" id="{5945434D-FFA0-499E-8F90-EE111FE91CB7}"/>
                </a:ext>
              </a:extLst>
            </p:cNvPr>
            <p:cNvSpPr/>
            <p:nvPr/>
          </p:nvSpPr>
          <p:spPr>
            <a:xfrm>
              <a:off x="152399" y="6192102"/>
              <a:ext cx="8798859" cy="646331"/>
            </a:xfrm>
            <a:prstGeom prst="rect">
              <a:avLst/>
            </a:prstGeom>
          </p:spPr>
          <p:txBody>
            <a:bodyPr wrap="square">
              <a:spAutoFit/>
            </a:bodyPr>
            <a:lstStyle/>
            <a:p>
              <a:r>
                <a:rPr lang="en-US" b="1" dirty="0"/>
                <a:t>Figure 6</a:t>
              </a:r>
              <a:r>
                <a:rPr lang="en-US" dirty="0"/>
                <a:t>: Neural machine translation using an Encoder–Decoder network with an attention model</a:t>
              </a:r>
            </a:p>
          </p:txBody>
        </p:sp>
      </p:grpSp>
    </p:spTree>
    <p:extLst>
      <p:ext uri="{BB962C8B-B14F-4D97-AF65-F5344CB8AC3E}">
        <p14:creationId xmlns:p14="http://schemas.microsoft.com/office/powerpoint/2010/main" val="2228473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70" y="19567"/>
            <a:ext cx="9144000" cy="533395"/>
          </a:xfrm>
        </p:spPr>
        <p:txBody>
          <a:bodyPr/>
          <a:lstStyle/>
          <a:p>
            <a:r>
              <a:rPr lang="en-US" sz="3200" b="1" dirty="0"/>
              <a:t>… Attention Mechanisms</a:t>
            </a:r>
            <a:endParaRPr lang="en-US" sz="3200"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33</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92741" y="552962"/>
            <a:ext cx="8798859" cy="5924037"/>
          </a:xfrm>
        </p:spPr>
        <p:txBody>
          <a:bodyPr>
            <a:normAutofit/>
          </a:bodyPr>
          <a:lstStyle/>
          <a:p>
            <a:pPr algn="just">
              <a:buFont typeface="Wingdings" panose="05000000000000000000" pitchFamily="2" charset="2"/>
              <a:buChar char="Ø"/>
            </a:pPr>
            <a:r>
              <a:rPr lang="en-US" dirty="0"/>
              <a:t>On the left of </a:t>
            </a:r>
            <a:r>
              <a:rPr lang="en-US" dirty="0">
                <a:solidFill>
                  <a:srgbClr val="262BF2"/>
                </a:solidFill>
              </a:rPr>
              <a:t>Figure 6</a:t>
            </a:r>
            <a:r>
              <a:rPr lang="en-US" dirty="0"/>
              <a:t>, we have the encoder and the decoder. </a:t>
            </a:r>
          </a:p>
          <a:p>
            <a:pPr algn="just">
              <a:buFont typeface="Wingdings" panose="05000000000000000000" pitchFamily="2" charset="2"/>
              <a:buChar char="Ø"/>
            </a:pPr>
            <a:r>
              <a:rPr lang="en-US" dirty="0">
                <a:solidFill>
                  <a:srgbClr val="C00000"/>
                </a:solidFill>
              </a:rPr>
              <a:t>Instead of just sending the encoder’s final hidden state</a:t>
            </a:r>
            <a:r>
              <a:rPr lang="en-US" dirty="0"/>
              <a:t> to the decoder (which is still done, although it is not shown in the figure), </a:t>
            </a:r>
            <a:r>
              <a:rPr lang="en-US" dirty="0">
                <a:solidFill>
                  <a:srgbClr val="C00000"/>
                </a:solidFill>
              </a:rPr>
              <a:t>we</a:t>
            </a:r>
            <a:r>
              <a:rPr lang="en-US" dirty="0"/>
              <a:t> now </a:t>
            </a:r>
            <a:r>
              <a:rPr lang="en-US" dirty="0">
                <a:solidFill>
                  <a:srgbClr val="C00000"/>
                </a:solidFill>
              </a:rPr>
              <a:t>send all of its outputs to the decoder</a:t>
            </a:r>
            <a:r>
              <a:rPr lang="en-US" dirty="0"/>
              <a:t>. </a:t>
            </a:r>
          </a:p>
          <a:p>
            <a:pPr algn="just">
              <a:buFont typeface="Wingdings" panose="05000000000000000000" pitchFamily="2" charset="2"/>
              <a:buChar char="Ø"/>
            </a:pPr>
            <a:r>
              <a:rPr lang="en-US" dirty="0"/>
              <a:t>At each time step, the decoder’s memory cell computes a </a:t>
            </a:r>
            <a:r>
              <a:rPr lang="en-US" dirty="0">
                <a:solidFill>
                  <a:srgbClr val="262BF2"/>
                </a:solidFill>
              </a:rPr>
              <a:t>weighted sum</a:t>
            </a:r>
            <a:r>
              <a:rPr lang="en-US" dirty="0"/>
              <a:t> of all these encoder outputs: </a:t>
            </a:r>
          </a:p>
          <a:p>
            <a:pPr lvl="1" algn="just">
              <a:buFont typeface="Wingdings" panose="05000000000000000000" pitchFamily="2" charset="2"/>
              <a:buChar char="Ø"/>
            </a:pPr>
            <a:r>
              <a:rPr lang="en-US" dirty="0"/>
              <a:t>this determines which words it will focus on at this step.</a:t>
            </a:r>
          </a:p>
          <a:p>
            <a:pPr algn="just">
              <a:buFont typeface="Wingdings" panose="05000000000000000000" pitchFamily="2" charset="2"/>
              <a:buChar char="Ø"/>
            </a:pPr>
            <a:r>
              <a:rPr lang="en-US" sz="2000" dirty="0"/>
              <a:t>The weight </a:t>
            </a:r>
            <a:r>
              <a:rPr lang="en-US" sz="2000" i="1" dirty="0"/>
              <a:t>α</a:t>
            </a:r>
            <a:r>
              <a:rPr lang="en-US" sz="2000" baseline="-25000" dirty="0"/>
              <a:t>(</a:t>
            </a:r>
            <a:r>
              <a:rPr lang="en-US" sz="2000" baseline="-25000" dirty="0" err="1"/>
              <a:t>t,i</a:t>
            </a:r>
            <a:r>
              <a:rPr lang="en-US" sz="2000" baseline="-25000" dirty="0"/>
              <a:t>)</a:t>
            </a:r>
            <a:r>
              <a:rPr lang="en-US" sz="2000" dirty="0"/>
              <a:t> is the weight of the </a:t>
            </a:r>
            <a:r>
              <a:rPr lang="en-US" sz="2000" i="1" dirty="0"/>
              <a:t>i</a:t>
            </a:r>
            <a:r>
              <a:rPr lang="en-US" sz="2000" baseline="30000" dirty="0"/>
              <a:t>th</a:t>
            </a:r>
            <a:r>
              <a:rPr lang="en-US" sz="2000" dirty="0"/>
              <a:t> encoder output at the </a:t>
            </a:r>
            <a:r>
              <a:rPr lang="en-US" sz="2000" i="1" dirty="0"/>
              <a:t>t</a:t>
            </a:r>
            <a:r>
              <a:rPr lang="en-US" sz="2000" baseline="30000" dirty="0"/>
              <a:t>th</a:t>
            </a:r>
            <a:r>
              <a:rPr lang="en-US" sz="2000" dirty="0"/>
              <a:t> decoder time step. </a:t>
            </a:r>
          </a:p>
          <a:p>
            <a:pPr algn="just">
              <a:buFont typeface="Wingdings" panose="05000000000000000000" pitchFamily="2" charset="2"/>
              <a:buChar char="Ø"/>
            </a:pPr>
            <a:r>
              <a:rPr lang="en-US" sz="2000" dirty="0"/>
              <a:t>For example, if the weight </a:t>
            </a:r>
            <a:r>
              <a:rPr lang="en-US" sz="2000" i="1" dirty="0"/>
              <a:t>α</a:t>
            </a:r>
            <a:r>
              <a:rPr lang="en-US" sz="2000" baseline="-25000" dirty="0"/>
              <a:t>(3,2)</a:t>
            </a:r>
            <a:r>
              <a:rPr lang="en-US" sz="2000" dirty="0"/>
              <a:t> is much larger than the weights </a:t>
            </a:r>
            <a:r>
              <a:rPr lang="en-US" sz="2000" i="1" dirty="0"/>
              <a:t>α</a:t>
            </a:r>
            <a:r>
              <a:rPr lang="en-US" sz="2000" baseline="-25000" dirty="0"/>
              <a:t>(3,0)</a:t>
            </a:r>
            <a:r>
              <a:rPr lang="en-US" sz="2000" dirty="0"/>
              <a:t> and </a:t>
            </a:r>
            <a:r>
              <a:rPr lang="en-US" sz="2000" i="1" dirty="0"/>
              <a:t>α</a:t>
            </a:r>
            <a:r>
              <a:rPr lang="en-US" sz="2000" baseline="-25000" dirty="0"/>
              <a:t>(3,1)</a:t>
            </a:r>
            <a:r>
              <a:rPr lang="en-US" sz="2000" dirty="0"/>
              <a:t>, then the decoder will pay much more attention to word number 2 (“milk”) than to the other two words, at least at this time step.</a:t>
            </a:r>
          </a:p>
        </p:txBody>
      </p:sp>
    </p:spTree>
    <p:extLst>
      <p:ext uri="{BB962C8B-B14F-4D97-AF65-F5344CB8AC3E}">
        <p14:creationId xmlns:p14="http://schemas.microsoft.com/office/powerpoint/2010/main" val="347219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70" y="19567"/>
            <a:ext cx="9144000" cy="533395"/>
          </a:xfrm>
        </p:spPr>
        <p:txBody>
          <a:bodyPr/>
          <a:lstStyle/>
          <a:p>
            <a:r>
              <a:rPr lang="en-US" sz="3200" b="1" dirty="0"/>
              <a:t>… Attention Mechanisms</a:t>
            </a:r>
            <a:endParaRPr lang="en-US" sz="3200"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34</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92741" y="552963"/>
            <a:ext cx="8798859" cy="2647438"/>
          </a:xfrm>
        </p:spPr>
        <p:txBody>
          <a:bodyPr>
            <a:normAutofit/>
          </a:bodyPr>
          <a:lstStyle/>
          <a:p>
            <a:pPr algn="just">
              <a:buFont typeface="Wingdings" panose="05000000000000000000" pitchFamily="2" charset="2"/>
              <a:buChar char="Ø"/>
            </a:pPr>
            <a:r>
              <a:rPr lang="en-US" dirty="0"/>
              <a:t>The rest of the decoder works just like earlier: </a:t>
            </a:r>
          </a:p>
          <a:p>
            <a:pPr lvl="1" algn="just">
              <a:buFont typeface="Wingdings" panose="05000000000000000000" pitchFamily="2" charset="2"/>
              <a:buChar char="Ø"/>
            </a:pPr>
            <a:r>
              <a:rPr lang="en-US" dirty="0"/>
              <a:t>at each time step the memory cell receives the inputs we just discussed, </a:t>
            </a:r>
          </a:p>
          <a:p>
            <a:pPr lvl="1" algn="just">
              <a:buFont typeface="Wingdings" panose="05000000000000000000" pitchFamily="2" charset="2"/>
              <a:buChar char="Ø"/>
            </a:pPr>
            <a:r>
              <a:rPr lang="en-US" dirty="0"/>
              <a:t>plus, the hidden state from the previous time step, and </a:t>
            </a:r>
          </a:p>
          <a:p>
            <a:pPr lvl="1" algn="just">
              <a:buFont typeface="Wingdings" panose="05000000000000000000" pitchFamily="2" charset="2"/>
              <a:buChar char="Ø"/>
            </a:pPr>
            <a:r>
              <a:rPr lang="en-US" dirty="0"/>
              <a:t>finally (although it is not represented in the diagram) it receives the target word from the previous time step (or at inference time, the output from the previous time step).</a:t>
            </a:r>
            <a:endParaRPr lang="en-US" sz="1800" dirty="0"/>
          </a:p>
        </p:txBody>
      </p:sp>
      <p:grpSp>
        <p:nvGrpSpPr>
          <p:cNvPr id="6" name="Group 5">
            <a:extLst>
              <a:ext uri="{FF2B5EF4-FFF2-40B4-BE49-F238E27FC236}">
                <a16:creationId xmlns:a16="http://schemas.microsoft.com/office/drawing/2014/main" id="{1497C6A8-3FCA-42D4-8A1D-43190DA0D043}"/>
              </a:ext>
            </a:extLst>
          </p:cNvPr>
          <p:cNvGrpSpPr/>
          <p:nvPr/>
        </p:nvGrpSpPr>
        <p:grpSpPr>
          <a:xfrm>
            <a:off x="74209" y="3155949"/>
            <a:ext cx="8917391" cy="3682484"/>
            <a:chOff x="152399" y="3221989"/>
            <a:chExt cx="8798859" cy="3616444"/>
          </a:xfrm>
        </p:grpSpPr>
        <p:pic>
          <p:nvPicPr>
            <p:cNvPr id="8" name="Picture 7">
              <a:extLst>
                <a:ext uri="{FF2B5EF4-FFF2-40B4-BE49-F238E27FC236}">
                  <a16:creationId xmlns:a16="http://schemas.microsoft.com/office/drawing/2014/main" id="{9B9C999D-8837-47B3-859D-2CF8C35A731C}"/>
                </a:ext>
              </a:extLst>
            </p:cNvPr>
            <p:cNvPicPr>
              <a:picLocks noChangeAspect="1"/>
            </p:cNvPicPr>
            <p:nvPr/>
          </p:nvPicPr>
          <p:blipFill>
            <a:blip r:embed="rId3"/>
            <a:stretch>
              <a:fillRect/>
            </a:stretch>
          </p:blipFill>
          <p:spPr>
            <a:xfrm>
              <a:off x="2804863" y="3221989"/>
              <a:ext cx="4705079" cy="2970113"/>
            </a:xfrm>
            <a:prstGeom prst="rect">
              <a:avLst/>
            </a:prstGeom>
          </p:spPr>
        </p:pic>
        <p:sp>
          <p:nvSpPr>
            <p:cNvPr id="9" name="Rectangle 8">
              <a:extLst>
                <a:ext uri="{FF2B5EF4-FFF2-40B4-BE49-F238E27FC236}">
                  <a16:creationId xmlns:a16="http://schemas.microsoft.com/office/drawing/2014/main" id="{6F00F658-3F64-4F7F-AD5D-B5342D35C40A}"/>
                </a:ext>
              </a:extLst>
            </p:cNvPr>
            <p:cNvSpPr/>
            <p:nvPr/>
          </p:nvSpPr>
          <p:spPr>
            <a:xfrm>
              <a:off x="152399" y="6192102"/>
              <a:ext cx="8798859" cy="646331"/>
            </a:xfrm>
            <a:prstGeom prst="rect">
              <a:avLst/>
            </a:prstGeom>
          </p:spPr>
          <p:txBody>
            <a:bodyPr wrap="square">
              <a:spAutoFit/>
            </a:bodyPr>
            <a:lstStyle/>
            <a:p>
              <a:r>
                <a:rPr lang="en-US" b="1" dirty="0"/>
                <a:t>Figure 6</a:t>
              </a:r>
              <a:r>
                <a:rPr lang="en-US" dirty="0"/>
                <a:t>: Neural machine translation using an Encoder–Decoder network with an attention model</a:t>
              </a:r>
            </a:p>
          </p:txBody>
        </p:sp>
      </p:grpSp>
    </p:spTree>
    <p:extLst>
      <p:ext uri="{BB962C8B-B14F-4D97-AF65-F5344CB8AC3E}">
        <p14:creationId xmlns:p14="http://schemas.microsoft.com/office/powerpoint/2010/main" val="60805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70" y="19567"/>
            <a:ext cx="9144000" cy="533395"/>
          </a:xfrm>
        </p:spPr>
        <p:txBody>
          <a:bodyPr/>
          <a:lstStyle/>
          <a:p>
            <a:r>
              <a:rPr lang="en-US" sz="3200" b="1" dirty="0"/>
              <a:t>… Attention Mechanisms</a:t>
            </a:r>
            <a:endParaRPr lang="en-US" sz="3200"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35</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92741" y="552962"/>
            <a:ext cx="8798859" cy="6000237"/>
          </a:xfrm>
        </p:spPr>
        <p:txBody>
          <a:bodyPr>
            <a:normAutofit/>
          </a:bodyPr>
          <a:lstStyle/>
          <a:p>
            <a:pPr algn="just">
              <a:buFont typeface="Wingdings" panose="05000000000000000000" pitchFamily="2" charset="2"/>
              <a:buChar char="Ø"/>
            </a:pPr>
            <a:r>
              <a:rPr lang="en-US" dirty="0"/>
              <a:t>But where do these </a:t>
            </a:r>
            <a:r>
              <a:rPr lang="en-US" i="1" dirty="0"/>
              <a:t>α</a:t>
            </a:r>
            <a:r>
              <a:rPr lang="en-US" baseline="-25000" dirty="0"/>
              <a:t>(</a:t>
            </a:r>
            <a:r>
              <a:rPr lang="en-US" baseline="-25000" dirty="0" err="1"/>
              <a:t>t,i</a:t>
            </a:r>
            <a:r>
              <a:rPr lang="en-US" baseline="-25000" dirty="0"/>
              <a:t>)</a:t>
            </a:r>
            <a:r>
              <a:rPr lang="en-US" dirty="0"/>
              <a:t> weights come from? </a:t>
            </a:r>
          </a:p>
          <a:p>
            <a:pPr algn="just">
              <a:buFont typeface="Wingdings" panose="05000000000000000000" pitchFamily="2" charset="2"/>
              <a:buChar char="Ø"/>
            </a:pPr>
            <a:r>
              <a:rPr lang="en-US" dirty="0"/>
              <a:t>It’s actually </a:t>
            </a:r>
            <a:r>
              <a:rPr lang="en-US" dirty="0">
                <a:solidFill>
                  <a:srgbClr val="262BF2"/>
                </a:solidFill>
              </a:rPr>
              <a:t>pretty simple</a:t>
            </a:r>
            <a:r>
              <a:rPr lang="en-US" dirty="0"/>
              <a:t>: </a:t>
            </a:r>
          </a:p>
          <a:p>
            <a:pPr lvl="1" algn="just">
              <a:buFont typeface="Wingdings" panose="05000000000000000000" pitchFamily="2" charset="2"/>
              <a:buChar char="Ø"/>
            </a:pPr>
            <a:r>
              <a:rPr lang="en-US" dirty="0"/>
              <a:t>they are generated by a type of </a:t>
            </a:r>
            <a:r>
              <a:rPr lang="en-US" dirty="0">
                <a:solidFill>
                  <a:srgbClr val="262BF2"/>
                </a:solidFill>
              </a:rPr>
              <a:t>small neural network called an alignment model</a:t>
            </a:r>
            <a:r>
              <a:rPr lang="en-US" dirty="0"/>
              <a:t> (or an </a:t>
            </a:r>
            <a:r>
              <a:rPr lang="en-US" dirty="0">
                <a:solidFill>
                  <a:srgbClr val="C00000"/>
                </a:solidFill>
              </a:rPr>
              <a:t>attention layer</a:t>
            </a:r>
            <a:r>
              <a:rPr lang="en-US" dirty="0"/>
              <a:t>), which is trained jointly with the rest of the Encoder–Decoder model. </a:t>
            </a:r>
          </a:p>
          <a:p>
            <a:pPr lvl="1" algn="just">
              <a:buFont typeface="Wingdings" panose="05000000000000000000" pitchFamily="2" charset="2"/>
              <a:buChar char="Ø"/>
            </a:pPr>
            <a:r>
              <a:rPr lang="en-US" dirty="0"/>
              <a:t>This alignment model is illustrated on the righthand side of Figure 6.</a:t>
            </a:r>
          </a:p>
          <a:p>
            <a:pPr algn="just">
              <a:buFont typeface="Wingdings" panose="05000000000000000000" pitchFamily="2" charset="2"/>
              <a:buChar char="Ø"/>
            </a:pPr>
            <a:endParaRPr lang="en-US" sz="1800" dirty="0"/>
          </a:p>
        </p:txBody>
      </p:sp>
      <p:grpSp>
        <p:nvGrpSpPr>
          <p:cNvPr id="10" name="Group 9">
            <a:extLst>
              <a:ext uri="{FF2B5EF4-FFF2-40B4-BE49-F238E27FC236}">
                <a16:creationId xmlns:a16="http://schemas.microsoft.com/office/drawing/2014/main" id="{A9B7842C-A5BB-4D21-9A84-ECF960799E09}"/>
              </a:ext>
            </a:extLst>
          </p:cNvPr>
          <p:cNvGrpSpPr/>
          <p:nvPr/>
        </p:nvGrpSpPr>
        <p:grpSpPr>
          <a:xfrm>
            <a:off x="74209" y="2971799"/>
            <a:ext cx="8917391" cy="3866633"/>
            <a:chOff x="152399" y="3041142"/>
            <a:chExt cx="8798859" cy="3797291"/>
          </a:xfrm>
        </p:grpSpPr>
        <p:pic>
          <p:nvPicPr>
            <p:cNvPr id="11" name="Picture 10">
              <a:extLst>
                <a:ext uri="{FF2B5EF4-FFF2-40B4-BE49-F238E27FC236}">
                  <a16:creationId xmlns:a16="http://schemas.microsoft.com/office/drawing/2014/main" id="{84CD37D8-6E67-450B-8818-1BCC62A89783}"/>
                </a:ext>
              </a:extLst>
            </p:cNvPr>
            <p:cNvPicPr>
              <a:picLocks noChangeAspect="1"/>
            </p:cNvPicPr>
            <p:nvPr/>
          </p:nvPicPr>
          <p:blipFill>
            <a:blip r:embed="rId3"/>
            <a:stretch>
              <a:fillRect/>
            </a:stretch>
          </p:blipFill>
          <p:spPr>
            <a:xfrm>
              <a:off x="2804863" y="3041142"/>
              <a:ext cx="4991565" cy="3150959"/>
            </a:xfrm>
            <a:prstGeom prst="rect">
              <a:avLst/>
            </a:prstGeom>
          </p:spPr>
        </p:pic>
        <p:sp>
          <p:nvSpPr>
            <p:cNvPr id="12" name="Rectangle 11">
              <a:extLst>
                <a:ext uri="{FF2B5EF4-FFF2-40B4-BE49-F238E27FC236}">
                  <a16:creationId xmlns:a16="http://schemas.microsoft.com/office/drawing/2014/main" id="{8BCCA28A-242D-4A04-94A3-C7B1F469191B}"/>
                </a:ext>
              </a:extLst>
            </p:cNvPr>
            <p:cNvSpPr/>
            <p:nvPr/>
          </p:nvSpPr>
          <p:spPr>
            <a:xfrm>
              <a:off x="152399" y="6192102"/>
              <a:ext cx="8798859" cy="646331"/>
            </a:xfrm>
            <a:prstGeom prst="rect">
              <a:avLst/>
            </a:prstGeom>
          </p:spPr>
          <p:txBody>
            <a:bodyPr wrap="square">
              <a:spAutoFit/>
            </a:bodyPr>
            <a:lstStyle/>
            <a:p>
              <a:r>
                <a:rPr lang="en-US" b="1" dirty="0"/>
                <a:t>Figure 6</a:t>
              </a:r>
              <a:r>
                <a:rPr lang="en-US" dirty="0"/>
                <a:t>: Neural machine translation using an Encoder–Decoder network with an attention model</a:t>
              </a:r>
            </a:p>
          </p:txBody>
        </p:sp>
      </p:grpSp>
    </p:spTree>
    <p:extLst>
      <p:ext uri="{BB962C8B-B14F-4D97-AF65-F5344CB8AC3E}">
        <p14:creationId xmlns:p14="http://schemas.microsoft.com/office/powerpoint/2010/main" val="318502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70" y="19567"/>
            <a:ext cx="9144000" cy="533395"/>
          </a:xfrm>
        </p:spPr>
        <p:txBody>
          <a:bodyPr/>
          <a:lstStyle/>
          <a:p>
            <a:r>
              <a:rPr lang="en-US" sz="3200" b="1" dirty="0"/>
              <a:t>… Attention Mechanisms</a:t>
            </a:r>
            <a:endParaRPr lang="en-US" sz="3200"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36</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92741" y="552962"/>
            <a:ext cx="8798859" cy="6000237"/>
          </a:xfrm>
        </p:spPr>
        <p:txBody>
          <a:bodyPr>
            <a:normAutofit fontScale="92500" lnSpcReduction="10000"/>
          </a:bodyPr>
          <a:lstStyle/>
          <a:p>
            <a:pPr algn="just">
              <a:buFont typeface="Wingdings" panose="05000000000000000000" pitchFamily="2" charset="2"/>
              <a:buChar char="Ø"/>
            </a:pPr>
            <a:r>
              <a:rPr lang="en-US" dirty="0"/>
              <a:t>It starts with a </a:t>
            </a:r>
            <a:r>
              <a:rPr lang="en-US" b="1" dirty="0">
                <a:solidFill>
                  <a:srgbClr val="262BF2"/>
                </a:solidFill>
              </a:rPr>
              <a:t>time-distributed Dense layer</a:t>
            </a:r>
            <a:r>
              <a:rPr lang="en-US" dirty="0"/>
              <a:t>† with a single neuron, which receives as input: all the encoder outputs, concatenated with the decoder’s previous hidden state (e.g., </a:t>
            </a:r>
            <a:r>
              <a:rPr lang="en-US" b="1" dirty="0"/>
              <a:t>h</a:t>
            </a:r>
            <a:r>
              <a:rPr lang="en-US" baseline="-25000" dirty="0"/>
              <a:t>(2)</a:t>
            </a:r>
            <a:r>
              <a:rPr lang="en-US" dirty="0"/>
              <a:t>). </a:t>
            </a:r>
          </a:p>
          <a:p>
            <a:pPr algn="just">
              <a:buFont typeface="Wingdings" panose="05000000000000000000" pitchFamily="2" charset="2"/>
              <a:buChar char="Ø"/>
            </a:pPr>
            <a:r>
              <a:rPr lang="en-US" dirty="0"/>
              <a:t>This layer outputs a </a:t>
            </a:r>
            <a:r>
              <a:rPr lang="en-US" dirty="0">
                <a:solidFill>
                  <a:srgbClr val="C00000"/>
                </a:solidFill>
              </a:rPr>
              <a:t>score</a:t>
            </a:r>
            <a:r>
              <a:rPr lang="en-US" dirty="0"/>
              <a:t> (or energy) for each encoder output (e.g., e</a:t>
            </a:r>
            <a:r>
              <a:rPr lang="en-US" baseline="-25000" dirty="0"/>
              <a:t>(3, 2)</a:t>
            </a:r>
            <a:r>
              <a:rPr lang="en-US" dirty="0"/>
              <a:t>): </a:t>
            </a:r>
          </a:p>
          <a:p>
            <a:pPr lvl="1" algn="just">
              <a:buFont typeface="Wingdings" panose="05000000000000000000" pitchFamily="2" charset="2"/>
              <a:buChar char="Ø"/>
            </a:pPr>
            <a:r>
              <a:rPr lang="en-US" dirty="0"/>
              <a:t>this score measures how well each output is aligned with the decoder’s previous hidden state. </a:t>
            </a:r>
          </a:p>
          <a:p>
            <a:pPr algn="just">
              <a:buFont typeface="Wingdings" panose="05000000000000000000" pitchFamily="2" charset="2"/>
              <a:buChar char="Ø"/>
            </a:pPr>
            <a:r>
              <a:rPr lang="en-US" dirty="0"/>
              <a:t>Finally, all the scores go through a </a:t>
            </a:r>
            <a:r>
              <a:rPr lang="en-US" dirty="0" err="1"/>
              <a:t>softmax</a:t>
            </a:r>
            <a:r>
              <a:rPr lang="en-US" dirty="0"/>
              <a:t> layer to get a final weight for each encoder output (e.g., α</a:t>
            </a:r>
            <a:r>
              <a:rPr lang="en-US" baseline="-25000" dirty="0"/>
              <a:t>(3,2)</a:t>
            </a:r>
            <a:r>
              <a:rPr lang="en-US" dirty="0"/>
              <a:t>). </a:t>
            </a:r>
          </a:p>
          <a:p>
            <a:pPr algn="just">
              <a:buFont typeface="Wingdings" panose="05000000000000000000" pitchFamily="2" charset="2"/>
              <a:buChar char="Ø"/>
            </a:pPr>
            <a:r>
              <a:rPr lang="en-US" dirty="0"/>
              <a:t>All the weights for a given decoder time step add up to 1 (since the </a:t>
            </a:r>
            <a:r>
              <a:rPr lang="en-US" dirty="0" err="1"/>
              <a:t>softmax</a:t>
            </a:r>
            <a:r>
              <a:rPr lang="en-US" dirty="0"/>
              <a:t> layer is not time-distributed). </a:t>
            </a:r>
          </a:p>
          <a:p>
            <a:pPr algn="just">
              <a:buFont typeface="Wingdings" panose="05000000000000000000" pitchFamily="2" charset="2"/>
              <a:buChar char="Ø"/>
            </a:pPr>
            <a:r>
              <a:rPr lang="en-US" dirty="0"/>
              <a:t>This particular attention mechanism is called </a:t>
            </a:r>
            <a:r>
              <a:rPr lang="en-US" b="1" i="1" dirty="0" err="1">
                <a:solidFill>
                  <a:srgbClr val="262BF2"/>
                </a:solidFill>
              </a:rPr>
              <a:t>Bahdanau</a:t>
            </a:r>
            <a:r>
              <a:rPr lang="en-US" b="1" i="1" dirty="0">
                <a:solidFill>
                  <a:srgbClr val="262BF2"/>
                </a:solidFill>
              </a:rPr>
              <a:t> attention </a:t>
            </a:r>
            <a:r>
              <a:rPr lang="en-US" dirty="0"/>
              <a:t>(named after the paper’s first author). </a:t>
            </a:r>
          </a:p>
          <a:p>
            <a:pPr algn="just">
              <a:buFont typeface="Wingdings" panose="05000000000000000000" pitchFamily="2" charset="2"/>
              <a:buChar char="Ø"/>
            </a:pPr>
            <a:r>
              <a:rPr lang="en-US" dirty="0"/>
              <a:t>Since it concatenates the encoder output with the decoder’s previous hidden state, it is sometimes called </a:t>
            </a:r>
            <a:r>
              <a:rPr lang="en-US" b="1" i="1" dirty="0">
                <a:solidFill>
                  <a:srgbClr val="262BF2"/>
                </a:solidFill>
              </a:rPr>
              <a:t>concatenative attention </a:t>
            </a:r>
            <a:r>
              <a:rPr lang="en-US" dirty="0"/>
              <a:t>(or </a:t>
            </a:r>
            <a:r>
              <a:rPr lang="en-US" b="1" i="1" dirty="0">
                <a:solidFill>
                  <a:srgbClr val="262BF2"/>
                </a:solidFill>
              </a:rPr>
              <a:t>additive attention</a:t>
            </a:r>
            <a:r>
              <a:rPr lang="en-US" dirty="0"/>
              <a:t>).</a:t>
            </a:r>
            <a:endParaRPr lang="en-US" sz="1800" dirty="0"/>
          </a:p>
        </p:txBody>
      </p:sp>
    </p:spTree>
    <p:extLst>
      <p:ext uri="{BB962C8B-B14F-4D97-AF65-F5344CB8AC3E}">
        <p14:creationId xmlns:p14="http://schemas.microsoft.com/office/powerpoint/2010/main" val="118573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70" y="19567"/>
            <a:ext cx="9144000" cy="533395"/>
          </a:xfrm>
        </p:spPr>
        <p:txBody>
          <a:bodyPr/>
          <a:lstStyle/>
          <a:p>
            <a:r>
              <a:rPr lang="en-US" sz="3200" b="1" dirty="0"/>
              <a:t>… Attention Mechanisms</a:t>
            </a:r>
            <a:endParaRPr lang="en-US" sz="3200"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37</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92741" y="552962"/>
            <a:ext cx="8798859" cy="6000237"/>
          </a:xfrm>
        </p:spPr>
        <p:txBody>
          <a:bodyPr>
            <a:normAutofit/>
          </a:bodyPr>
          <a:lstStyle/>
          <a:p>
            <a:pPr algn="just">
              <a:buFont typeface="Wingdings" panose="05000000000000000000" pitchFamily="2" charset="2"/>
              <a:buChar char="Ø"/>
            </a:pPr>
            <a:r>
              <a:rPr lang="en-US" sz="2000" b="1" dirty="0"/>
              <a:t>Complexity</a:t>
            </a:r>
            <a:r>
              <a:rPr lang="en-US" sz="2000" dirty="0"/>
              <a:t>: If the input sentence is </a:t>
            </a:r>
            <a:r>
              <a:rPr lang="en-US" sz="2000" b="1" i="1" dirty="0">
                <a:solidFill>
                  <a:srgbClr val="262BF2"/>
                </a:solidFill>
              </a:rPr>
              <a:t>n</a:t>
            </a:r>
            <a:r>
              <a:rPr lang="en-US" sz="2000" dirty="0"/>
              <a:t> words long, and assuming the output sentence is about as long, then this model will need to compute about </a:t>
            </a:r>
            <a:r>
              <a:rPr lang="en-US" sz="2000" b="1" i="1" dirty="0">
                <a:solidFill>
                  <a:srgbClr val="262BF2"/>
                </a:solidFill>
              </a:rPr>
              <a:t>n</a:t>
            </a:r>
            <a:r>
              <a:rPr lang="en-US" sz="2000" baseline="30000" dirty="0"/>
              <a:t>2</a:t>
            </a:r>
            <a:r>
              <a:rPr lang="en-US" sz="2000" dirty="0"/>
              <a:t> weights. </a:t>
            </a:r>
          </a:p>
          <a:p>
            <a:pPr algn="just">
              <a:buFont typeface="Wingdings" panose="05000000000000000000" pitchFamily="2" charset="2"/>
              <a:buChar char="Ø"/>
            </a:pPr>
            <a:r>
              <a:rPr lang="en-US" sz="2000" dirty="0"/>
              <a:t>Fortunately, this quadratic computational complexity is still tractable because even long sentences don’t have thousands of words.</a:t>
            </a:r>
          </a:p>
          <a:p>
            <a:pPr algn="just">
              <a:buFont typeface="Wingdings" panose="05000000000000000000" pitchFamily="2" charset="2"/>
              <a:buChar char="Ø"/>
            </a:pPr>
            <a:endParaRPr lang="en-US" sz="2000" dirty="0"/>
          </a:p>
          <a:p>
            <a:pPr marL="0" indent="0" algn="just">
              <a:buNone/>
            </a:pPr>
            <a:r>
              <a:rPr lang="en-US" sz="2000" dirty="0"/>
              <a:t>Another common attention mechanism was proposed in </a:t>
            </a:r>
            <a:r>
              <a:rPr lang="en-US" sz="2000" b="1" dirty="0">
                <a:solidFill>
                  <a:srgbClr val="262BF2"/>
                </a:solidFill>
              </a:rPr>
              <a:t>paper#1</a:t>
            </a:r>
            <a:r>
              <a:rPr lang="en-US" sz="2000" dirty="0"/>
              <a:t>.</a:t>
            </a:r>
          </a:p>
          <a:p>
            <a:pPr algn="just">
              <a:buFont typeface="Wingdings" panose="05000000000000000000" pitchFamily="2" charset="2"/>
              <a:buChar char="Ø"/>
            </a:pPr>
            <a:r>
              <a:rPr lang="en-US" sz="2000" dirty="0"/>
              <a:t>Because the goal of the attention mechanism is to </a:t>
            </a:r>
            <a:r>
              <a:rPr lang="en-US" sz="2000" dirty="0">
                <a:solidFill>
                  <a:srgbClr val="C00000"/>
                </a:solidFill>
              </a:rPr>
              <a:t>measure the similarity </a:t>
            </a:r>
            <a:r>
              <a:rPr lang="en-US" sz="2000" dirty="0"/>
              <a:t>between one of the </a:t>
            </a:r>
            <a:r>
              <a:rPr lang="en-US" sz="2000" dirty="0">
                <a:solidFill>
                  <a:srgbClr val="C00000"/>
                </a:solidFill>
              </a:rPr>
              <a:t>encoder’s outputs</a:t>
            </a:r>
            <a:r>
              <a:rPr lang="en-US" sz="2000" dirty="0"/>
              <a:t> and the </a:t>
            </a:r>
            <a:r>
              <a:rPr lang="en-US" sz="2000" dirty="0">
                <a:solidFill>
                  <a:srgbClr val="C00000"/>
                </a:solidFill>
              </a:rPr>
              <a:t>decoder’s previous hidden state</a:t>
            </a:r>
            <a:r>
              <a:rPr lang="en-US" sz="2000" dirty="0"/>
              <a:t>, the authors proposed to simply compute the </a:t>
            </a:r>
            <a:r>
              <a:rPr lang="en-US" sz="2000" dirty="0">
                <a:solidFill>
                  <a:srgbClr val="262BF2"/>
                </a:solidFill>
              </a:rPr>
              <a:t>dot product </a:t>
            </a:r>
            <a:r>
              <a:rPr lang="en-US" sz="2000" dirty="0"/>
              <a:t>of these two vectors, as this is often a fairly </a:t>
            </a:r>
            <a:r>
              <a:rPr lang="en-US" sz="2000" dirty="0">
                <a:solidFill>
                  <a:srgbClr val="262BF2"/>
                </a:solidFill>
              </a:rPr>
              <a:t>good similarity measure</a:t>
            </a:r>
            <a:r>
              <a:rPr lang="en-US" sz="2000" dirty="0"/>
              <a:t>, and </a:t>
            </a:r>
            <a:r>
              <a:rPr lang="en-US" sz="2000" dirty="0">
                <a:solidFill>
                  <a:srgbClr val="262BF2"/>
                </a:solidFill>
              </a:rPr>
              <a:t>modern hardware can compute it much faster</a:t>
            </a:r>
            <a:r>
              <a:rPr lang="en-US" sz="2000" dirty="0"/>
              <a:t>.</a:t>
            </a:r>
          </a:p>
          <a:p>
            <a:pPr algn="just">
              <a:buFont typeface="Wingdings" panose="05000000000000000000" pitchFamily="2" charset="2"/>
              <a:buChar char="Ø"/>
            </a:pPr>
            <a:r>
              <a:rPr lang="en-US" sz="2000" dirty="0"/>
              <a:t>For this to be possible, both vectors must have the same dimensionality. This is called </a:t>
            </a:r>
            <a:r>
              <a:rPr lang="en-US" sz="2000" b="1" i="1" dirty="0">
                <a:solidFill>
                  <a:srgbClr val="262BF2"/>
                </a:solidFill>
              </a:rPr>
              <a:t>Luong attention </a:t>
            </a:r>
            <a:r>
              <a:rPr lang="en-US" sz="2000" dirty="0"/>
              <a:t>(again, after the paper’s first author), or sometimes </a:t>
            </a:r>
            <a:r>
              <a:rPr lang="en-US" sz="2000" b="1" i="1" dirty="0">
                <a:solidFill>
                  <a:srgbClr val="262BF2"/>
                </a:solidFill>
              </a:rPr>
              <a:t>multiplicative attention</a:t>
            </a:r>
            <a:r>
              <a:rPr lang="en-US" sz="2000" dirty="0"/>
              <a:t>.</a:t>
            </a:r>
          </a:p>
        </p:txBody>
      </p:sp>
    </p:spTree>
    <p:extLst>
      <p:ext uri="{BB962C8B-B14F-4D97-AF65-F5344CB8AC3E}">
        <p14:creationId xmlns:p14="http://schemas.microsoft.com/office/powerpoint/2010/main" val="1701961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70" y="19567"/>
            <a:ext cx="9144000" cy="533395"/>
          </a:xfrm>
        </p:spPr>
        <p:txBody>
          <a:bodyPr/>
          <a:lstStyle/>
          <a:p>
            <a:r>
              <a:rPr lang="en-US" sz="3200" b="1" dirty="0"/>
              <a:t>… Attention Mechanisms</a:t>
            </a:r>
            <a:endParaRPr lang="en-US" sz="3200"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38</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2741" y="552962"/>
                <a:ext cx="8798859" cy="6000237"/>
              </a:xfrm>
            </p:spPr>
            <p:txBody>
              <a:bodyPr>
                <a:normAutofit/>
              </a:bodyPr>
              <a:lstStyle/>
              <a:p>
                <a:pPr algn="just">
                  <a:buFont typeface="Wingdings" panose="05000000000000000000" pitchFamily="2" charset="2"/>
                  <a:buChar char="Ø"/>
                </a:pPr>
                <a:r>
                  <a:rPr lang="en-US" sz="2000" dirty="0"/>
                  <a:t>The dot product gives a score, and </a:t>
                </a:r>
              </a:p>
              <a:p>
                <a:pPr algn="just">
                  <a:buFont typeface="Wingdings" panose="05000000000000000000" pitchFamily="2" charset="2"/>
                  <a:buChar char="Ø"/>
                </a:pPr>
                <a:r>
                  <a:rPr lang="en-US" sz="2000" dirty="0"/>
                  <a:t>all the scores (at a given decoder time step) go through a </a:t>
                </a:r>
                <a:r>
                  <a:rPr lang="en-US" sz="2000" dirty="0" err="1"/>
                  <a:t>softmax</a:t>
                </a:r>
                <a:r>
                  <a:rPr lang="en-US" sz="2000" dirty="0"/>
                  <a:t> layer to give the final weights, just like in </a:t>
                </a:r>
                <a:r>
                  <a:rPr lang="en-US" sz="2000" dirty="0" err="1"/>
                  <a:t>Bahdanau</a:t>
                </a:r>
                <a:r>
                  <a:rPr lang="en-US" sz="2000" dirty="0"/>
                  <a:t> attention. </a:t>
                </a:r>
              </a:p>
              <a:p>
                <a:pPr algn="just">
                  <a:buFont typeface="Wingdings" panose="05000000000000000000" pitchFamily="2" charset="2"/>
                  <a:buChar char="Ø"/>
                </a:pPr>
                <a:r>
                  <a:rPr lang="en-US" sz="2000" dirty="0"/>
                  <a:t>Another simplification they proposed was to use the </a:t>
                </a:r>
                <a:r>
                  <a:rPr lang="en-US" sz="2000" dirty="0">
                    <a:solidFill>
                      <a:srgbClr val="262BF2"/>
                    </a:solidFill>
                  </a:rPr>
                  <a:t>decoder’s hidden state at the current time</a:t>
                </a:r>
                <a:r>
                  <a:rPr lang="en-US" sz="2000" dirty="0"/>
                  <a:t> step rather than at the previous time step (i.e., </a:t>
                </a:r>
                <a:r>
                  <a:rPr lang="en-US" sz="2000" b="1" dirty="0"/>
                  <a:t>h</a:t>
                </a:r>
                <a:r>
                  <a:rPr lang="en-US" sz="2000" baseline="-25000" dirty="0"/>
                  <a:t>(</a:t>
                </a:r>
                <a:r>
                  <a:rPr lang="en-US" sz="2000" i="1" baseline="-25000" dirty="0"/>
                  <a:t>t</a:t>
                </a:r>
                <a:r>
                  <a:rPr lang="en-US" sz="2000" baseline="-25000" dirty="0"/>
                  <a:t>)</a:t>
                </a:r>
                <a:r>
                  <a:rPr lang="en-US" sz="2000" dirty="0"/>
                  <a:t>) rather than </a:t>
                </a:r>
                <a:r>
                  <a:rPr lang="en-US" sz="2000" b="1" dirty="0"/>
                  <a:t>h</a:t>
                </a:r>
                <a:r>
                  <a:rPr lang="en-US" sz="2000" baseline="-25000" dirty="0"/>
                  <a:t>(</a:t>
                </a:r>
                <a:r>
                  <a:rPr lang="en-US" sz="2000" i="1" baseline="-25000" dirty="0"/>
                  <a:t>t–1</a:t>
                </a:r>
                <a:r>
                  <a:rPr lang="en-US" sz="2000" baseline="-25000" dirty="0"/>
                  <a:t>)</a:t>
                </a:r>
                <a:r>
                  <a:rPr lang="en-US" sz="2000" dirty="0"/>
                  <a:t>), </a:t>
                </a:r>
              </a:p>
              <a:p>
                <a:pPr algn="just">
                  <a:buFont typeface="Wingdings" panose="05000000000000000000" pitchFamily="2" charset="2"/>
                  <a:buChar char="Ø"/>
                </a:pPr>
                <a:r>
                  <a:rPr lang="en-US" sz="2000" dirty="0"/>
                  <a:t>then to use the output of the attention mechanism (noted </a:t>
                </a:r>
                <a14:m>
                  <m:oMath xmlns:m="http://schemas.openxmlformats.org/officeDocument/2006/math">
                    <m:acc>
                      <m:accPr>
                        <m:chr m:val="̃"/>
                        <m:ctrlPr>
                          <a:rPr lang="en-US" sz="2000" i="1" dirty="0" smtClean="0">
                            <a:latin typeface="Cambria Math" panose="02040503050406030204" pitchFamily="18" charset="0"/>
                          </a:rPr>
                        </m:ctrlPr>
                      </m:accPr>
                      <m:e>
                        <m:r>
                          <a:rPr lang="en-US" sz="2000" b="1" i="0" dirty="0" smtClean="0">
                            <a:latin typeface="Cambria Math" panose="02040503050406030204" pitchFamily="18" charset="0"/>
                          </a:rPr>
                          <m:t>𝐡</m:t>
                        </m:r>
                      </m:e>
                    </m:acc>
                  </m:oMath>
                </a14:m>
                <a:r>
                  <a:rPr lang="en-US" sz="2000" baseline="-25000" dirty="0"/>
                  <a:t>(</a:t>
                </a:r>
                <a:r>
                  <a:rPr lang="en-US" sz="2000" i="1" baseline="-25000" dirty="0"/>
                  <a:t>t</a:t>
                </a:r>
                <a:r>
                  <a:rPr lang="en-US" sz="2000" baseline="-25000" dirty="0"/>
                  <a:t>)</a:t>
                </a:r>
                <a:r>
                  <a:rPr lang="en-US" sz="2000" dirty="0"/>
                  <a:t>) directly to compute the decoder’s predictions (rather than using it to compute the encoder’s current hidden state).</a:t>
                </a:r>
              </a:p>
              <a:p>
                <a:pPr algn="just">
                  <a:buFont typeface="Wingdings" panose="05000000000000000000" pitchFamily="2" charset="2"/>
                  <a:buChar char="Ø"/>
                </a:pPr>
                <a:r>
                  <a:rPr lang="en-US" sz="2000" dirty="0"/>
                  <a:t>They also proposed a variant of the dot product mechanism where the </a:t>
                </a:r>
                <a:r>
                  <a:rPr lang="en-US" sz="2000" dirty="0">
                    <a:solidFill>
                      <a:srgbClr val="262BF2"/>
                    </a:solidFill>
                  </a:rPr>
                  <a:t>encoder outputs first go through a linear transformation</a:t>
                </a:r>
                <a:r>
                  <a:rPr lang="en-US" sz="2000" dirty="0"/>
                  <a:t> (i.e., a time-distributed </a:t>
                </a:r>
                <a:r>
                  <a:rPr lang="en-US" sz="2000" dirty="0">
                    <a:highlight>
                      <a:srgbClr val="C0C0C0"/>
                    </a:highlight>
                  </a:rPr>
                  <a:t>Dense</a:t>
                </a:r>
                <a:r>
                  <a:rPr lang="en-US" sz="2000" dirty="0"/>
                  <a:t> layer without a bias term) before the dot products are computed. </a:t>
                </a:r>
              </a:p>
              <a:p>
                <a:pPr algn="just">
                  <a:buFont typeface="Wingdings" panose="05000000000000000000" pitchFamily="2" charset="2"/>
                  <a:buChar char="Ø"/>
                </a:pPr>
                <a:r>
                  <a:rPr lang="en-US" sz="2000" dirty="0"/>
                  <a:t>This is called the </a:t>
                </a:r>
                <a:r>
                  <a:rPr lang="en-US" sz="2000" dirty="0">
                    <a:solidFill>
                      <a:srgbClr val="262BF2"/>
                    </a:solidFill>
                  </a:rPr>
                  <a:t>“general” dot product </a:t>
                </a:r>
                <a:r>
                  <a:rPr lang="en-US" sz="2000" dirty="0"/>
                  <a:t>approach.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2741" y="552962"/>
                <a:ext cx="8798859" cy="6000237"/>
              </a:xfrm>
              <a:blipFill>
                <a:blip r:embed="rId3"/>
                <a:stretch>
                  <a:fillRect l="-208" t="-508" r="-693"/>
                </a:stretch>
              </a:blipFill>
            </p:spPr>
            <p:txBody>
              <a:bodyPr/>
              <a:lstStyle/>
              <a:p>
                <a:r>
                  <a:rPr lang="en-US">
                    <a:noFill/>
                  </a:rPr>
                  <a:t> </a:t>
                </a:r>
              </a:p>
            </p:txBody>
          </p:sp>
        </mc:Fallback>
      </mc:AlternateContent>
    </p:spTree>
    <p:extLst>
      <p:ext uri="{BB962C8B-B14F-4D97-AF65-F5344CB8AC3E}">
        <p14:creationId xmlns:p14="http://schemas.microsoft.com/office/powerpoint/2010/main" val="163959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70" y="19567"/>
            <a:ext cx="9144000" cy="533395"/>
          </a:xfrm>
        </p:spPr>
        <p:txBody>
          <a:bodyPr/>
          <a:lstStyle/>
          <a:p>
            <a:r>
              <a:rPr lang="en-US" sz="3200" b="1" dirty="0"/>
              <a:t>… Attention Mechanisms</a:t>
            </a:r>
            <a:endParaRPr lang="en-US" sz="3200"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39</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92741" y="552963"/>
            <a:ext cx="8798859" cy="3104638"/>
          </a:xfrm>
        </p:spPr>
        <p:txBody>
          <a:bodyPr>
            <a:normAutofit/>
          </a:bodyPr>
          <a:lstStyle/>
          <a:p>
            <a:pPr algn="just">
              <a:buFont typeface="Wingdings" panose="05000000000000000000" pitchFamily="2" charset="2"/>
              <a:buChar char="Ø"/>
            </a:pPr>
            <a:r>
              <a:rPr lang="en-US" sz="2000" dirty="0"/>
              <a:t>They compared both dot product approaches to the concatenative attention mechanism (adding a rescaling parameter vector </a:t>
            </a:r>
            <a:r>
              <a:rPr lang="en-US" sz="2000" b="1" dirty="0"/>
              <a:t>v</a:t>
            </a:r>
            <a:r>
              <a:rPr lang="en-US" sz="2000" dirty="0"/>
              <a:t>), and </a:t>
            </a:r>
          </a:p>
          <a:p>
            <a:pPr algn="just">
              <a:buFont typeface="Wingdings" panose="05000000000000000000" pitchFamily="2" charset="2"/>
              <a:buChar char="Ø"/>
            </a:pPr>
            <a:r>
              <a:rPr lang="en-US" sz="2000" dirty="0"/>
              <a:t>they observed that the </a:t>
            </a:r>
            <a:r>
              <a:rPr lang="en-US" sz="2000" dirty="0">
                <a:solidFill>
                  <a:srgbClr val="262BF2"/>
                </a:solidFill>
              </a:rPr>
              <a:t>dot product variants performed better</a:t>
            </a:r>
            <a:r>
              <a:rPr lang="en-US" sz="2000" dirty="0"/>
              <a:t> than concatenative </a:t>
            </a:r>
          </a:p>
          <a:p>
            <a:pPr algn="just">
              <a:buFont typeface="Wingdings" panose="05000000000000000000" pitchFamily="2" charset="2"/>
              <a:buChar char="Ø"/>
            </a:pPr>
            <a:r>
              <a:rPr lang="en-US" sz="2000" dirty="0"/>
              <a:t>For this reason, concatenative attention is much less used now. </a:t>
            </a:r>
          </a:p>
          <a:p>
            <a:pPr algn="just">
              <a:buFont typeface="Wingdings" panose="05000000000000000000" pitchFamily="2" charset="2"/>
              <a:buChar char="Ø"/>
            </a:pPr>
            <a:r>
              <a:rPr lang="en-US" sz="2000" dirty="0"/>
              <a:t>The equations for these three </a:t>
            </a:r>
            <a:r>
              <a:rPr lang="en-US" sz="2000" dirty="0">
                <a:solidFill>
                  <a:srgbClr val="262BF2"/>
                </a:solidFill>
              </a:rPr>
              <a:t>attention mechanisms </a:t>
            </a:r>
            <a:r>
              <a:rPr lang="en-US" sz="2000" dirty="0"/>
              <a:t>are summarized in Equation 1:</a:t>
            </a:r>
          </a:p>
        </p:txBody>
      </p:sp>
      <p:pic>
        <p:nvPicPr>
          <p:cNvPr id="5" name="Picture 4">
            <a:extLst>
              <a:ext uri="{FF2B5EF4-FFF2-40B4-BE49-F238E27FC236}">
                <a16:creationId xmlns:a16="http://schemas.microsoft.com/office/drawing/2014/main" id="{0703EF9E-754E-432B-91C8-D17E35C2D9D9}"/>
              </a:ext>
            </a:extLst>
          </p:cNvPr>
          <p:cNvPicPr>
            <a:picLocks noChangeAspect="1"/>
          </p:cNvPicPr>
          <p:nvPr/>
        </p:nvPicPr>
        <p:blipFill>
          <a:blip r:embed="rId3"/>
          <a:stretch>
            <a:fillRect/>
          </a:stretch>
        </p:blipFill>
        <p:spPr>
          <a:xfrm>
            <a:off x="2590800" y="3225800"/>
            <a:ext cx="5055891" cy="3429000"/>
          </a:xfrm>
          <a:prstGeom prst="rect">
            <a:avLst/>
          </a:prstGeom>
        </p:spPr>
      </p:pic>
    </p:spTree>
    <p:extLst>
      <p:ext uri="{BB962C8B-B14F-4D97-AF65-F5344CB8AC3E}">
        <p14:creationId xmlns:p14="http://schemas.microsoft.com/office/powerpoint/2010/main" val="76875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395"/>
          </a:xfrm>
        </p:spPr>
        <p:txBody>
          <a:bodyPr/>
          <a:lstStyle/>
          <a:p>
            <a:r>
              <a:rPr lang="en-US" sz="2400" b="1" dirty="0">
                <a:solidFill>
                  <a:srgbClr val="09064E"/>
                </a:solidFill>
              </a:rPr>
              <a:t>Generating Shakespearean Text Using a Character RNN</a:t>
            </a:r>
            <a:endParaRPr lang="en-US" sz="2400" dirty="0">
              <a:solidFill>
                <a:srgbClr val="09064E"/>
              </a:solidFill>
            </a:endParaRPr>
          </a:p>
        </p:txBody>
      </p:sp>
      <p:sp>
        <p:nvSpPr>
          <p:cNvPr id="3" name="Content Placeholder 2"/>
          <p:cNvSpPr>
            <a:spLocks noGrp="1"/>
          </p:cNvSpPr>
          <p:nvPr>
            <p:ph idx="1"/>
          </p:nvPr>
        </p:nvSpPr>
        <p:spPr>
          <a:xfrm>
            <a:off x="152400" y="533395"/>
            <a:ext cx="8798859" cy="6188080"/>
          </a:xfrm>
        </p:spPr>
        <p:txBody>
          <a:bodyPr>
            <a:normAutofit fontScale="92500"/>
          </a:bodyPr>
          <a:lstStyle/>
          <a:p>
            <a:pPr marL="0" indent="0">
              <a:spcBef>
                <a:spcPts val="1200"/>
              </a:spcBef>
              <a:buNone/>
            </a:pPr>
            <a:r>
              <a:rPr lang="en-US" dirty="0"/>
              <a:t>Here, we build a simple and fun model that </a:t>
            </a:r>
            <a:r>
              <a:rPr lang="en-US" dirty="0">
                <a:solidFill>
                  <a:srgbClr val="262BF2"/>
                </a:solidFill>
              </a:rPr>
              <a:t>can write like Shakespeare</a:t>
            </a:r>
            <a:r>
              <a:rPr lang="en-US" dirty="0"/>
              <a:t> (well, sort of).</a:t>
            </a:r>
          </a:p>
          <a:p>
            <a:pPr>
              <a:spcBef>
                <a:spcPts val="1200"/>
              </a:spcBef>
            </a:pPr>
            <a:r>
              <a:rPr lang="en-US" dirty="0"/>
              <a:t>A </a:t>
            </a:r>
            <a:r>
              <a:rPr lang="en-US" i="1" dirty="0">
                <a:solidFill>
                  <a:srgbClr val="262BF2"/>
                </a:solidFill>
              </a:rPr>
              <a:t>char-RNN</a:t>
            </a:r>
            <a:r>
              <a:rPr lang="en-US" dirty="0"/>
              <a:t> can be used to generate novel text, one character at a time. </a:t>
            </a:r>
          </a:p>
          <a:p>
            <a:pPr>
              <a:spcBef>
                <a:spcPts val="1200"/>
              </a:spcBef>
            </a:pPr>
            <a:r>
              <a:rPr lang="en-US" dirty="0"/>
              <a:t>Here is a small sample of the text generated by a Char-RNN model after it was trained on all of Shakespeare’s work:</a:t>
            </a:r>
          </a:p>
          <a:p>
            <a:pPr marL="914400" lvl="2" indent="0">
              <a:spcBef>
                <a:spcPts val="1200"/>
              </a:spcBef>
              <a:buNone/>
            </a:pPr>
            <a:endParaRPr lang="en-US" sz="600" dirty="0">
              <a:solidFill>
                <a:srgbClr val="7030A0"/>
              </a:solidFill>
            </a:endParaRPr>
          </a:p>
          <a:p>
            <a:pPr marL="914400" lvl="2" indent="0">
              <a:spcBef>
                <a:spcPts val="1200"/>
              </a:spcBef>
              <a:buNone/>
            </a:pPr>
            <a:r>
              <a:rPr lang="en-US" dirty="0">
                <a:solidFill>
                  <a:srgbClr val="7030A0"/>
                </a:solidFill>
              </a:rPr>
              <a:t>PANDARUS:</a:t>
            </a:r>
          </a:p>
          <a:p>
            <a:pPr marL="914400" lvl="2" indent="0">
              <a:spcBef>
                <a:spcPts val="1200"/>
              </a:spcBef>
              <a:buNone/>
            </a:pPr>
            <a:r>
              <a:rPr lang="en-US" dirty="0">
                <a:solidFill>
                  <a:srgbClr val="7030A0"/>
                </a:solidFill>
              </a:rPr>
              <a:t>Alas, I think he shall be come approached and the day</a:t>
            </a:r>
          </a:p>
          <a:p>
            <a:pPr marL="914400" lvl="2" indent="0">
              <a:spcBef>
                <a:spcPts val="1200"/>
              </a:spcBef>
              <a:buNone/>
            </a:pPr>
            <a:r>
              <a:rPr lang="en-US" dirty="0">
                <a:solidFill>
                  <a:srgbClr val="7030A0"/>
                </a:solidFill>
              </a:rPr>
              <a:t>When little </a:t>
            </a:r>
            <a:r>
              <a:rPr lang="en-US" dirty="0" err="1">
                <a:solidFill>
                  <a:srgbClr val="7030A0"/>
                </a:solidFill>
              </a:rPr>
              <a:t>srain</a:t>
            </a:r>
            <a:r>
              <a:rPr lang="en-US" dirty="0">
                <a:solidFill>
                  <a:srgbClr val="7030A0"/>
                </a:solidFill>
              </a:rPr>
              <a:t> would be </a:t>
            </a:r>
            <a:r>
              <a:rPr lang="en-US" dirty="0" err="1">
                <a:solidFill>
                  <a:srgbClr val="7030A0"/>
                </a:solidFill>
              </a:rPr>
              <a:t>attain’d</a:t>
            </a:r>
            <a:r>
              <a:rPr lang="en-US" dirty="0">
                <a:solidFill>
                  <a:srgbClr val="7030A0"/>
                </a:solidFill>
              </a:rPr>
              <a:t> into being never fed,</a:t>
            </a:r>
          </a:p>
          <a:p>
            <a:pPr marL="914400" lvl="2" indent="0">
              <a:spcBef>
                <a:spcPts val="1200"/>
              </a:spcBef>
              <a:buNone/>
            </a:pPr>
            <a:r>
              <a:rPr lang="en-US" dirty="0">
                <a:solidFill>
                  <a:srgbClr val="7030A0"/>
                </a:solidFill>
              </a:rPr>
              <a:t>And who is but a chain and subjects of his death,</a:t>
            </a:r>
          </a:p>
          <a:p>
            <a:pPr marL="914400" lvl="2" indent="0">
              <a:spcBef>
                <a:spcPts val="1200"/>
              </a:spcBef>
              <a:buNone/>
            </a:pPr>
            <a:r>
              <a:rPr lang="en-US" dirty="0">
                <a:solidFill>
                  <a:srgbClr val="7030A0"/>
                </a:solidFill>
              </a:rPr>
              <a:t>I should not sleep.</a:t>
            </a:r>
          </a:p>
          <a:p>
            <a:pPr>
              <a:spcBef>
                <a:spcPts val="1200"/>
              </a:spcBef>
              <a:buFont typeface="Wingdings" panose="05000000000000000000" pitchFamily="2" charset="2"/>
              <a:buChar char="Ø"/>
            </a:pPr>
            <a:r>
              <a:rPr lang="en-US" dirty="0"/>
              <a:t>Not exactly a masterpiece, but it is still impressive that the model was able to learn words, grammar, proper punctuation, and more, just by learning to predict the next character in a sentence.</a:t>
            </a:r>
          </a:p>
          <a:p>
            <a:pPr>
              <a:spcBef>
                <a:spcPts val="1200"/>
              </a:spcBef>
              <a:buFont typeface="Wingdings" panose="05000000000000000000" pitchFamily="2" charset="2"/>
              <a:buChar char="Ø"/>
            </a:pPr>
            <a:r>
              <a:rPr lang="en-US" dirty="0"/>
              <a:t>Next, we build a char-RNN, step by step, starting with the </a:t>
            </a:r>
            <a:r>
              <a:rPr lang="en-US" dirty="0">
                <a:solidFill>
                  <a:srgbClr val="262BF2"/>
                </a:solidFill>
              </a:rPr>
              <a:t>creation of the dataset</a:t>
            </a:r>
            <a:r>
              <a:rPr lang="en-US" dirty="0"/>
              <a:t>.</a:t>
            </a:r>
          </a:p>
        </p:txBody>
      </p:sp>
      <p:sp>
        <p:nvSpPr>
          <p:cNvPr id="4" name="Slide Number Placeholder 3"/>
          <p:cNvSpPr>
            <a:spLocks noGrp="1"/>
          </p:cNvSpPr>
          <p:nvPr>
            <p:ph type="sldNum" sz="quarter" idx="12"/>
          </p:nvPr>
        </p:nvSpPr>
        <p:spPr/>
        <p:txBody>
          <a:bodyPr/>
          <a:lstStyle/>
          <a:p>
            <a:fld id="{38E06347-BC0D-4F40-B989-B890AD03D868}" type="slidenum">
              <a:rPr lang="en-US" smtClean="0"/>
              <a:pPr/>
              <a:t>4</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6326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15" y="230751"/>
            <a:ext cx="9144000" cy="533395"/>
          </a:xfrm>
        </p:spPr>
        <p:txBody>
          <a:bodyPr/>
          <a:lstStyle/>
          <a:p>
            <a:r>
              <a:rPr lang="en-US" sz="3200" b="1" dirty="0"/>
              <a:t>… Attention Mechanisms</a:t>
            </a:r>
            <a:endParaRPr lang="en-US" sz="3200"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40</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92741" y="927550"/>
            <a:ext cx="8798859" cy="5016050"/>
          </a:xfrm>
        </p:spPr>
        <p:txBody>
          <a:bodyPr>
            <a:normAutofit/>
          </a:bodyPr>
          <a:lstStyle/>
          <a:p>
            <a:r>
              <a:rPr lang="en-US" dirty="0"/>
              <a:t>Here is how you can add Luong attention to an </a:t>
            </a:r>
            <a:r>
              <a:rPr lang="en-US" dirty="0">
                <a:solidFill>
                  <a:srgbClr val="262BF2"/>
                </a:solidFill>
              </a:rPr>
              <a:t>Encoder–Decoder </a:t>
            </a:r>
            <a:r>
              <a:rPr lang="en-US" dirty="0"/>
              <a:t>model using TensorFlow Addons:</a:t>
            </a:r>
          </a:p>
          <a:p>
            <a:endParaRPr lang="en-US" sz="2000" dirty="0"/>
          </a:p>
          <a:p>
            <a:endParaRPr lang="en-US" sz="2000" dirty="0"/>
          </a:p>
          <a:p>
            <a:endParaRPr lang="en-US" sz="2000" dirty="0"/>
          </a:p>
          <a:p>
            <a:endParaRPr lang="en-US" sz="2000" dirty="0"/>
          </a:p>
          <a:p>
            <a:r>
              <a:rPr lang="en-US" dirty="0"/>
              <a:t>We simply wrap the decoder cell in an </a:t>
            </a:r>
            <a:r>
              <a:rPr lang="en-US" dirty="0" err="1">
                <a:highlight>
                  <a:srgbClr val="C0C0C0"/>
                </a:highlight>
              </a:rPr>
              <a:t>AttentionWrapper</a:t>
            </a:r>
            <a:r>
              <a:rPr lang="en-US" dirty="0"/>
              <a:t>, and we provide the desired attention mechanism (Luong attention in this example).</a:t>
            </a:r>
            <a:endParaRPr lang="en-US" sz="2000" dirty="0"/>
          </a:p>
        </p:txBody>
      </p:sp>
      <p:sp>
        <p:nvSpPr>
          <p:cNvPr id="6" name="Rectangle 5">
            <a:extLst>
              <a:ext uri="{FF2B5EF4-FFF2-40B4-BE49-F238E27FC236}">
                <a16:creationId xmlns:a16="http://schemas.microsoft.com/office/drawing/2014/main" id="{050500AA-7AE2-4743-A281-4A9F1EFBD3D8}"/>
              </a:ext>
            </a:extLst>
          </p:cNvPr>
          <p:cNvSpPr/>
          <p:nvPr/>
        </p:nvSpPr>
        <p:spPr>
          <a:xfrm>
            <a:off x="315715" y="2105561"/>
            <a:ext cx="8798859" cy="1323439"/>
          </a:xfrm>
          <a:prstGeom prst="rect">
            <a:avLst/>
          </a:prstGeom>
        </p:spPr>
        <p:txBody>
          <a:bodyPr wrap="square">
            <a:spAutoFit/>
          </a:bodyPr>
          <a:lstStyle/>
          <a:p>
            <a:r>
              <a:rPr lang="en-US" sz="2000" dirty="0" err="1">
                <a:solidFill>
                  <a:srgbClr val="2A2B79"/>
                </a:solidFill>
                <a:latin typeface="UbuntuMono-Regular"/>
              </a:rPr>
              <a:t>attention_mechanism</a:t>
            </a:r>
            <a:r>
              <a:rPr lang="en-US" sz="2000" dirty="0">
                <a:solidFill>
                  <a:srgbClr val="2A2B79"/>
                </a:solidFill>
                <a:latin typeface="UbuntuMono-Regular"/>
              </a:rPr>
              <a:t> </a:t>
            </a:r>
            <a:r>
              <a:rPr lang="en-US" sz="2000" dirty="0">
                <a:solidFill>
                  <a:srgbClr val="555555"/>
                </a:solidFill>
                <a:latin typeface="UbuntuMono-Regular"/>
              </a:rPr>
              <a:t>= </a:t>
            </a:r>
            <a:r>
              <a:rPr lang="en-US" sz="2000" dirty="0">
                <a:solidFill>
                  <a:srgbClr val="2A2B79"/>
                </a:solidFill>
                <a:latin typeface="UbuntuMono-Regular"/>
              </a:rPr>
              <a:t>tfa</a:t>
            </a:r>
            <a:r>
              <a:rPr lang="en-US" sz="2000" dirty="0">
                <a:solidFill>
                  <a:srgbClr val="555555"/>
                </a:solidFill>
                <a:latin typeface="UbuntuMono-Regular"/>
              </a:rPr>
              <a:t>.</a:t>
            </a:r>
            <a:r>
              <a:rPr lang="en-US" sz="2000" dirty="0">
                <a:solidFill>
                  <a:srgbClr val="2A2B79"/>
                </a:solidFill>
                <a:latin typeface="UbuntuMono-Regular"/>
              </a:rPr>
              <a:t>seq2seq</a:t>
            </a:r>
            <a:r>
              <a:rPr lang="en-US" sz="2000" dirty="0">
                <a:solidFill>
                  <a:srgbClr val="555555"/>
                </a:solidFill>
                <a:latin typeface="UbuntuMono-Regular"/>
              </a:rPr>
              <a:t>.</a:t>
            </a:r>
            <a:r>
              <a:rPr lang="en-US" sz="2000" dirty="0">
                <a:solidFill>
                  <a:srgbClr val="2A2B79"/>
                </a:solidFill>
                <a:latin typeface="UbuntuMono-Regular"/>
              </a:rPr>
              <a:t>attention_wrapper</a:t>
            </a:r>
            <a:r>
              <a:rPr lang="en-US" sz="2000" dirty="0">
                <a:solidFill>
                  <a:srgbClr val="555555"/>
                </a:solidFill>
                <a:latin typeface="UbuntuMono-Regular"/>
              </a:rPr>
              <a:t>.</a:t>
            </a:r>
            <a:r>
              <a:rPr lang="en-US" sz="2000" dirty="0">
                <a:solidFill>
                  <a:srgbClr val="2A2B79"/>
                </a:solidFill>
                <a:latin typeface="UbuntuMono-Regular"/>
              </a:rPr>
              <a:t>LuongAttention</a:t>
            </a:r>
            <a:r>
              <a:rPr lang="en-US" sz="2000" dirty="0">
                <a:solidFill>
                  <a:srgbClr val="010202"/>
                </a:solidFill>
                <a:latin typeface="UbuntuMono-Regular"/>
              </a:rPr>
              <a:t>(</a:t>
            </a:r>
          </a:p>
          <a:p>
            <a:r>
              <a:rPr lang="en-US" sz="2000" dirty="0">
                <a:solidFill>
                  <a:srgbClr val="2A2B79"/>
                </a:solidFill>
                <a:latin typeface="UbuntuMono-Regular"/>
              </a:rPr>
              <a:t>	units</a:t>
            </a:r>
            <a:r>
              <a:rPr lang="en-US" sz="2000" dirty="0">
                <a:solidFill>
                  <a:srgbClr val="010202"/>
                </a:solidFill>
                <a:latin typeface="UbuntuMono-Regular"/>
              </a:rPr>
              <a:t>, </a:t>
            </a:r>
            <a:r>
              <a:rPr lang="en-US" sz="2000" dirty="0" err="1">
                <a:solidFill>
                  <a:srgbClr val="2A2B79"/>
                </a:solidFill>
                <a:latin typeface="UbuntuMono-Regular"/>
              </a:rPr>
              <a:t>encoder_state</a:t>
            </a:r>
            <a:r>
              <a:rPr lang="en-US" sz="2000" dirty="0">
                <a:solidFill>
                  <a:srgbClr val="010202"/>
                </a:solidFill>
                <a:latin typeface="UbuntuMono-Regular"/>
              </a:rPr>
              <a:t>, </a:t>
            </a:r>
            <a:r>
              <a:rPr lang="en-US" sz="2000" dirty="0" err="1">
                <a:solidFill>
                  <a:srgbClr val="2A2B79"/>
                </a:solidFill>
                <a:latin typeface="UbuntuMono-Regular"/>
              </a:rPr>
              <a:t>memory_sequence_length</a:t>
            </a:r>
            <a:r>
              <a:rPr lang="en-US" sz="2000" dirty="0">
                <a:solidFill>
                  <a:srgbClr val="555555"/>
                </a:solidFill>
                <a:latin typeface="UbuntuMono-Regular"/>
              </a:rPr>
              <a:t>=</a:t>
            </a:r>
            <a:r>
              <a:rPr lang="en-US" sz="2000" dirty="0" err="1">
                <a:solidFill>
                  <a:srgbClr val="2A2B79"/>
                </a:solidFill>
                <a:latin typeface="UbuntuMono-Regular"/>
              </a:rPr>
              <a:t>encoder_sequence_length</a:t>
            </a:r>
            <a:r>
              <a:rPr lang="en-US" sz="2000" dirty="0">
                <a:solidFill>
                  <a:srgbClr val="010202"/>
                </a:solidFill>
                <a:latin typeface="UbuntuMono-Regular"/>
              </a:rPr>
              <a:t>)</a:t>
            </a:r>
          </a:p>
          <a:p>
            <a:r>
              <a:rPr lang="en-US" sz="2000" dirty="0" err="1">
                <a:solidFill>
                  <a:srgbClr val="2A2B79"/>
                </a:solidFill>
                <a:latin typeface="UbuntuMono-Regular"/>
              </a:rPr>
              <a:t>attention_decoder_cell</a:t>
            </a:r>
            <a:r>
              <a:rPr lang="en-US" sz="2000" dirty="0">
                <a:solidFill>
                  <a:srgbClr val="2A2B79"/>
                </a:solidFill>
                <a:latin typeface="UbuntuMono-Regular"/>
              </a:rPr>
              <a:t> </a:t>
            </a:r>
            <a:r>
              <a:rPr lang="en-US" sz="2000" dirty="0">
                <a:solidFill>
                  <a:srgbClr val="555555"/>
                </a:solidFill>
                <a:latin typeface="UbuntuMono-Regular"/>
              </a:rPr>
              <a:t>= </a:t>
            </a:r>
            <a:r>
              <a:rPr lang="en-US" sz="2000" dirty="0">
                <a:solidFill>
                  <a:srgbClr val="2A2B79"/>
                </a:solidFill>
                <a:latin typeface="UbuntuMono-Regular"/>
              </a:rPr>
              <a:t>tfa</a:t>
            </a:r>
            <a:r>
              <a:rPr lang="en-US" sz="2000" dirty="0">
                <a:solidFill>
                  <a:srgbClr val="555555"/>
                </a:solidFill>
                <a:latin typeface="UbuntuMono-Regular"/>
              </a:rPr>
              <a:t>.</a:t>
            </a:r>
            <a:r>
              <a:rPr lang="en-US" sz="2000" dirty="0">
                <a:solidFill>
                  <a:srgbClr val="2A2B79"/>
                </a:solidFill>
                <a:latin typeface="UbuntuMono-Regular"/>
              </a:rPr>
              <a:t>seq2seq</a:t>
            </a:r>
            <a:r>
              <a:rPr lang="en-US" sz="2000" dirty="0">
                <a:solidFill>
                  <a:srgbClr val="555555"/>
                </a:solidFill>
                <a:latin typeface="UbuntuMono-Regular"/>
              </a:rPr>
              <a:t>.</a:t>
            </a:r>
            <a:r>
              <a:rPr lang="en-US" sz="2000" dirty="0">
                <a:solidFill>
                  <a:srgbClr val="2A2B79"/>
                </a:solidFill>
                <a:latin typeface="UbuntuMono-Regular"/>
              </a:rPr>
              <a:t>attention_wrapper</a:t>
            </a:r>
            <a:r>
              <a:rPr lang="en-US" sz="2000" dirty="0">
                <a:solidFill>
                  <a:srgbClr val="555555"/>
                </a:solidFill>
                <a:latin typeface="UbuntuMono-Regular"/>
              </a:rPr>
              <a:t>.</a:t>
            </a:r>
            <a:r>
              <a:rPr lang="en-US" sz="2000" dirty="0">
                <a:solidFill>
                  <a:srgbClr val="2A2B79"/>
                </a:solidFill>
                <a:latin typeface="UbuntuMono-Regular"/>
              </a:rPr>
              <a:t>AttentionWrapper</a:t>
            </a:r>
            <a:r>
              <a:rPr lang="en-US" sz="2000" dirty="0">
                <a:solidFill>
                  <a:srgbClr val="010202"/>
                </a:solidFill>
                <a:latin typeface="UbuntuMono-Regular"/>
              </a:rPr>
              <a:t>(</a:t>
            </a:r>
          </a:p>
          <a:p>
            <a:r>
              <a:rPr lang="en-US" sz="2000" dirty="0">
                <a:solidFill>
                  <a:srgbClr val="2A2B79"/>
                </a:solidFill>
                <a:latin typeface="UbuntuMono-Regular"/>
              </a:rPr>
              <a:t>	</a:t>
            </a:r>
            <a:r>
              <a:rPr lang="en-US" sz="2000" dirty="0" err="1">
                <a:solidFill>
                  <a:srgbClr val="2A2B79"/>
                </a:solidFill>
                <a:latin typeface="UbuntuMono-Regular"/>
              </a:rPr>
              <a:t>decoder_cell</a:t>
            </a:r>
            <a:r>
              <a:rPr lang="en-US" sz="2000" dirty="0">
                <a:solidFill>
                  <a:srgbClr val="010202"/>
                </a:solidFill>
                <a:latin typeface="UbuntuMono-Regular"/>
              </a:rPr>
              <a:t>, </a:t>
            </a:r>
            <a:r>
              <a:rPr lang="en-US" sz="2000" dirty="0" err="1">
                <a:solidFill>
                  <a:srgbClr val="2A2B79"/>
                </a:solidFill>
                <a:latin typeface="UbuntuMono-Regular"/>
              </a:rPr>
              <a:t>attention_mechanism</a:t>
            </a:r>
            <a:r>
              <a:rPr lang="en-US" sz="2000" dirty="0">
                <a:solidFill>
                  <a:srgbClr val="010202"/>
                </a:solidFill>
                <a:latin typeface="UbuntuMono-Regular"/>
              </a:rPr>
              <a:t>, </a:t>
            </a:r>
            <a:r>
              <a:rPr lang="en-US" sz="2000" dirty="0" err="1">
                <a:solidFill>
                  <a:srgbClr val="2A2B79"/>
                </a:solidFill>
                <a:latin typeface="UbuntuMono-Regular"/>
              </a:rPr>
              <a:t>attention_layer_size</a:t>
            </a:r>
            <a:r>
              <a:rPr lang="en-US" sz="2000" dirty="0">
                <a:solidFill>
                  <a:srgbClr val="555555"/>
                </a:solidFill>
                <a:latin typeface="UbuntuMono-Regular"/>
              </a:rPr>
              <a:t>=</a:t>
            </a:r>
            <a:r>
              <a:rPr lang="en-US" sz="2000" dirty="0" err="1">
                <a:solidFill>
                  <a:srgbClr val="2A2B79"/>
                </a:solidFill>
                <a:latin typeface="UbuntuMono-Regular"/>
              </a:rPr>
              <a:t>n_units</a:t>
            </a:r>
            <a:r>
              <a:rPr lang="en-US" sz="2000" dirty="0">
                <a:solidFill>
                  <a:srgbClr val="010202"/>
                </a:solidFill>
                <a:latin typeface="UbuntuMono-Regular"/>
              </a:rPr>
              <a:t>)</a:t>
            </a:r>
            <a:endParaRPr lang="en-US" sz="2000" dirty="0"/>
          </a:p>
        </p:txBody>
      </p:sp>
    </p:spTree>
    <p:extLst>
      <p:ext uri="{BB962C8B-B14F-4D97-AF65-F5344CB8AC3E}">
        <p14:creationId xmlns:p14="http://schemas.microsoft.com/office/powerpoint/2010/main" val="96104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669"/>
            <a:ext cx="9144000" cy="533395"/>
          </a:xfrm>
        </p:spPr>
        <p:txBody>
          <a:bodyPr/>
          <a:lstStyle/>
          <a:p>
            <a:r>
              <a:rPr lang="en-US" sz="3200" b="1" dirty="0"/>
              <a:t>Visual Attention</a:t>
            </a:r>
            <a:endParaRPr lang="en-US" sz="3200"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41</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92741" y="463775"/>
            <a:ext cx="8798859" cy="6013225"/>
          </a:xfrm>
        </p:spPr>
        <p:txBody>
          <a:bodyPr>
            <a:normAutofit/>
          </a:bodyPr>
          <a:lstStyle/>
          <a:p>
            <a:r>
              <a:rPr lang="en-US" dirty="0"/>
              <a:t>Attention mechanisms are now used for a variety of purposes. </a:t>
            </a:r>
          </a:p>
          <a:p>
            <a:pPr>
              <a:spcBef>
                <a:spcPts val="600"/>
              </a:spcBef>
            </a:pPr>
            <a:r>
              <a:rPr lang="en-US" dirty="0"/>
              <a:t>One of their first applications beyond NMT was in generating image captions using visual attention (see </a:t>
            </a:r>
            <a:r>
              <a:rPr lang="en-US" dirty="0">
                <a:solidFill>
                  <a:srgbClr val="262BF2"/>
                </a:solidFill>
              </a:rPr>
              <a:t>paper#1</a:t>
            </a:r>
            <a:r>
              <a:rPr lang="en-US" dirty="0"/>
              <a:t>) (see Fig): </a:t>
            </a:r>
          </a:p>
          <a:p>
            <a:pPr lvl="1"/>
            <a:r>
              <a:rPr lang="en-US" sz="1800" dirty="0"/>
              <a:t>a convolutional neural network first processes the image and </a:t>
            </a:r>
          </a:p>
          <a:p>
            <a:pPr lvl="1"/>
            <a:r>
              <a:rPr lang="en-US" sz="1800" dirty="0"/>
              <a:t>outputs some </a:t>
            </a:r>
            <a:r>
              <a:rPr lang="en-US" sz="1800" dirty="0">
                <a:solidFill>
                  <a:srgbClr val="262BF2"/>
                </a:solidFill>
              </a:rPr>
              <a:t>feature maps</a:t>
            </a:r>
            <a:r>
              <a:rPr lang="en-US" sz="1800" dirty="0"/>
              <a:t>, </a:t>
            </a:r>
          </a:p>
          <a:p>
            <a:pPr lvl="1"/>
            <a:r>
              <a:rPr lang="en-US" sz="1800" dirty="0"/>
              <a:t>then a </a:t>
            </a:r>
            <a:r>
              <a:rPr lang="en-US" sz="1800" dirty="0">
                <a:solidFill>
                  <a:srgbClr val="262BF2"/>
                </a:solidFill>
              </a:rPr>
              <a:t>decoder RNN</a:t>
            </a:r>
            <a:r>
              <a:rPr lang="en-US" sz="1800" dirty="0"/>
              <a:t> equipped with an </a:t>
            </a:r>
            <a:r>
              <a:rPr lang="en-US" sz="1800" dirty="0">
                <a:solidFill>
                  <a:srgbClr val="262BF2"/>
                </a:solidFill>
              </a:rPr>
              <a:t>attention</a:t>
            </a:r>
            <a:r>
              <a:rPr lang="en-US" sz="1800" dirty="0"/>
              <a:t> mechanism generates the caption, one word at a time. </a:t>
            </a:r>
          </a:p>
          <a:p>
            <a:pPr lvl="1"/>
            <a:r>
              <a:rPr lang="en-US" sz="1800" dirty="0"/>
              <a:t>At each decoder time step (each word), the decoder uses the attention model to focus on just the right part of the image.</a:t>
            </a:r>
          </a:p>
        </p:txBody>
      </p:sp>
      <p:grpSp>
        <p:nvGrpSpPr>
          <p:cNvPr id="12" name="Group 11">
            <a:extLst>
              <a:ext uri="{FF2B5EF4-FFF2-40B4-BE49-F238E27FC236}">
                <a16:creationId xmlns:a16="http://schemas.microsoft.com/office/drawing/2014/main" id="{B5A3D566-CF07-4F5B-A6E0-BAA693B04604}"/>
              </a:ext>
            </a:extLst>
          </p:cNvPr>
          <p:cNvGrpSpPr/>
          <p:nvPr/>
        </p:nvGrpSpPr>
        <p:grpSpPr>
          <a:xfrm>
            <a:off x="76200" y="3581400"/>
            <a:ext cx="8177065" cy="3276600"/>
            <a:chOff x="76200" y="3581400"/>
            <a:chExt cx="8177065" cy="3276600"/>
          </a:xfrm>
        </p:grpSpPr>
        <p:sp>
          <p:nvSpPr>
            <p:cNvPr id="8" name="Rectangle 7">
              <a:extLst>
                <a:ext uri="{FF2B5EF4-FFF2-40B4-BE49-F238E27FC236}">
                  <a16:creationId xmlns:a16="http://schemas.microsoft.com/office/drawing/2014/main" id="{81C4F8B0-FD9A-42E2-AD4F-42D0BF734385}"/>
                </a:ext>
              </a:extLst>
            </p:cNvPr>
            <p:cNvSpPr/>
            <p:nvPr/>
          </p:nvSpPr>
          <p:spPr>
            <a:xfrm>
              <a:off x="76200" y="6488668"/>
              <a:ext cx="8113059" cy="369332"/>
            </a:xfrm>
            <a:prstGeom prst="rect">
              <a:avLst/>
            </a:prstGeom>
          </p:spPr>
          <p:txBody>
            <a:bodyPr wrap="square">
              <a:spAutoFit/>
            </a:bodyPr>
            <a:lstStyle/>
            <a:p>
              <a:r>
                <a:rPr lang="en-US" b="1" dirty="0"/>
                <a:t>Figure</a:t>
              </a:r>
              <a:r>
                <a:rPr lang="en-US" dirty="0"/>
                <a:t>: Our model learns a words/image alignment.</a:t>
              </a:r>
            </a:p>
          </p:txBody>
        </p:sp>
        <p:pic>
          <p:nvPicPr>
            <p:cNvPr id="11" name="Picture 10">
              <a:extLst>
                <a:ext uri="{FF2B5EF4-FFF2-40B4-BE49-F238E27FC236}">
                  <a16:creationId xmlns:a16="http://schemas.microsoft.com/office/drawing/2014/main" id="{72360A5F-6F93-424B-BBEB-F4BA7A466260}"/>
                </a:ext>
              </a:extLst>
            </p:cNvPr>
            <p:cNvPicPr>
              <a:picLocks noChangeAspect="1"/>
            </p:cNvPicPr>
            <p:nvPr/>
          </p:nvPicPr>
          <p:blipFill>
            <a:blip r:embed="rId3"/>
            <a:stretch>
              <a:fillRect/>
            </a:stretch>
          </p:blipFill>
          <p:spPr>
            <a:xfrm>
              <a:off x="1344129" y="3581400"/>
              <a:ext cx="6909136" cy="2985734"/>
            </a:xfrm>
            <a:prstGeom prst="rect">
              <a:avLst/>
            </a:prstGeom>
          </p:spPr>
        </p:pic>
      </p:grpSp>
    </p:spTree>
    <p:extLst>
      <p:ext uri="{BB962C8B-B14F-4D97-AF65-F5344CB8AC3E}">
        <p14:creationId xmlns:p14="http://schemas.microsoft.com/office/powerpoint/2010/main" val="179258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04" y="114302"/>
            <a:ext cx="9144000" cy="533395"/>
          </a:xfrm>
        </p:spPr>
        <p:txBody>
          <a:bodyPr/>
          <a:lstStyle/>
          <a:p>
            <a:r>
              <a:rPr lang="en-US" sz="3200" b="1" dirty="0"/>
              <a:t>… Visual Attention</a:t>
            </a:r>
            <a:endParaRPr lang="en-US" sz="3200"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42</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92741" y="533395"/>
            <a:ext cx="8798859" cy="2209805"/>
          </a:xfrm>
        </p:spPr>
        <p:txBody>
          <a:bodyPr>
            <a:normAutofit/>
          </a:bodyPr>
          <a:lstStyle/>
          <a:p>
            <a:r>
              <a:rPr lang="en-US" dirty="0"/>
              <a:t>For example, in Figure 7, the model generated the caption “A woman is throwing a </a:t>
            </a:r>
            <a:r>
              <a:rPr lang="en-US" u="sng" dirty="0"/>
              <a:t>frisbee</a:t>
            </a:r>
            <a:r>
              <a:rPr lang="en-US" dirty="0"/>
              <a:t> in a park,” and </a:t>
            </a:r>
          </a:p>
          <a:p>
            <a:pPr>
              <a:spcBef>
                <a:spcPts val="600"/>
              </a:spcBef>
            </a:pPr>
            <a:r>
              <a:rPr lang="en-US" dirty="0"/>
              <a:t>we can see what part of the input image the decoder focused its attention on when it was about to output the word “frisbee”: </a:t>
            </a:r>
          </a:p>
          <a:p>
            <a:pPr lvl="1"/>
            <a:r>
              <a:rPr lang="en-US" dirty="0"/>
              <a:t>clearly, most of its attention was focused on the frisbee.</a:t>
            </a:r>
            <a:endParaRPr lang="en-US" sz="1600" dirty="0"/>
          </a:p>
        </p:txBody>
      </p:sp>
      <p:grpSp>
        <p:nvGrpSpPr>
          <p:cNvPr id="9" name="Group 8">
            <a:extLst>
              <a:ext uri="{FF2B5EF4-FFF2-40B4-BE49-F238E27FC236}">
                <a16:creationId xmlns:a16="http://schemas.microsoft.com/office/drawing/2014/main" id="{20294C68-3977-4929-8CD1-99A07DF91A81}"/>
              </a:ext>
            </a:extLst>
          </p:cNvPr>
          <p:cNvGrpSpPr/>
          <p:nvPr/>
        </p:nvGrpSpPr>
        <p:grpSpPr>
          <a:xfrm>
            <a:off x="58685" y="2454079"/>
            <a:ext cx="9066970" cy="4403921"/>
            <a:chOff x="58685" y="2454079"/>
            <a:chExt cx="9066970" cy="4403921"/>
          </a:xfrm>
        </p:grpSpPr>
        <p:pic>
          <p:nvPicPr>
            <p:cNvPr id="5" name="Picture 4">
              <a:extLst>
                <a:ext uri="{FF2B5EF4-FFF2-40B4-BE49-F238E27FC236}">
                  <a16:creationId xmlns:a16="http://schemas.microsoft.com/office/drawing/2014/main" id="{F3CEA656-04D7-40B2-BA1C-8F6B658571F0}"/>
                </a:ext>
              </a:extLst>
            </p:cNvPr>
            <p:cNvPicPr>
              <a:picLocks noChangeAspect="1"/>
            </p:cNvPicPr>
            <p:nvPr/>
          </p:nvPicPr>
          <p:blipFill>
            <a:blip r:embed="rId3"/>
            <a:stretch>
              <a:fillRect/>
            </a:stretch>
          </p:blipFill>
          <p:spPr>
            <a:xfrm>
              <a:off x="998069" y="2454079"/>
              <a:ext cx="7464949" cy="3602877"/>
            </a:xfrm>
            <a:prstGeom prst="rect">
              <a:avLst/>
            </a:prstGeom>
          </p:spPr>
        </p:pic>
        <p:sp>
          <p:nvSpPr>
            <p:cNvPr id="6" name="Rectangle 5">
              <a:extLst>
                <a:ext uri="{FF2B5EF4-FFF2-40B4-BE49-F238E27FC236}">
                  <a16:creationId xmlns:a16="http://schemas.microsoft.com/office/drawing/2014/main" id="{CB2829AA-DC4F-4098-B05D-429D9B97DCD9}"/>
                </a:ext>
              </a:extLst>
            </p:cNvPr>
            <p:cNvSpPr/>
            <p:nvPr/>
          </p:nvSpPr>
          <p:spPr>
            <a:xfrm>
              <a:off x="58685" y="6211669"/>
              <a:ext cx="9066970" cy="646331"/>
            </a:xfrm>
            <a:prstGeom prst="rect">
              <a:avLst/>
            </a:prstGeom>
            <a:solidFill>
              <a:schemeClr val="bg1"/>
            </a:solidFill>
          </p:spPr>
          <p:txBody>
            <a:bodyPr wrap="square">
              <a:spAutoFit/>
            </a:bodyPr>
            <a:lstStyle/>
            <a:p>
              <a:r>
                <a:rPr lang="en-US" b="1" dirty="0"/>
                <a:t>Figure 7</a:t>
              </a:r>
              <a:r>
                <a:rPr lang="en-US" dirty="0"/>
                <a:t>: Visual attention: an input image (left) and the model’s focus before producing the word “frisbee” (right)</a:t>
              </a:r>
            </a:p>
          </p:txBody>
        </p:sp>
      </p:grpSp>
    </p:spTree>
    <p:extLst>
      <p:ext uri="{BB962C8B-B14F-4D97-AF65-F5344CB8AC3E}">
        <p14:creationId xmlns:p14="http://schemas.microsoft.com/office/powerpoint/2010/main" val="1753765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04" y="114302"/>
            <a:ext cx="9144000" cy="533395"/>
          </a:xfrm>
        </p:spPr>
        <p:txBody>
          <a:bodyPr/>
          <a:lstStyle/>
          <a:p>
            <a:r>
              <a:rPr lang="en-US" sz="3200" b="1" dirty="0" err="1"/>
              <a:t>Explainability</a:t>
            </a:r>
            <a:endParaRPr lang="en-US" sz="3200"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43</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229430" y="650514"/>
            <a:ext cx="8798859" cy="5826485"/>
          </a:xfrm>
        </p:spPr>
        <p:txBody>
          <a:bodyPr>
            <a:normAutofit/>
          </a:bodyPr>
          <a:lstStyle/>
          <a:p>
            <a:r>
              <a:rPr lang="en-US" dirty="0"/>
              <a:t>One extra benefit of attention mechanisms is that they make it easier to understand what led the model to produce its output. This is called </a:t>
            </a:r>
            <a:r>
              <a:rPr lang="en-US" i="1" dirty="0" err="1">
                <a:solidFill>
                  <a:srgbClr val="262BF2"/>
                </a:solidFill>
              </a:rPr>
              <a:t>explainability</a:t>
            </a:r>
            <a:r>
              <a:rPr lang="en-US" dirty="0"/>
              <a:t>. </a:t>
            </a:r>
          </a:p>
          <a:p>
            <a:pPr>
              <a:spcBef>
                <a:spcPts val="1200"/>
              </a:spcBef>
              <a:spcAft>
                <a:spcPts val="600"/>
              </a:spcAft>
            </a:pPr>
            <a:r>
              <a:rPr lang="en-US" dirty="0"/>
              <a:t>It can be especially useful when the model makes a mistake: </a:t>
            </a:r>
          </a:p>
          <a:p>
            <a:pPr lvl="1">
              <a:spcBef>
                <a:spcPts val="1200"/>
              </a:spcBef>
              <a:spcAft>
                <a:spcPts val="600"/>
              </a:spcAft>
            </a:pPr>
            <a:r>
              <a:rPr lang="en-US" dirty="0"/>
              <a:t>for example, if an image of a </a:t>
            </a:r>
            <a:r>
              <a:rPr lang="en-US" dirty="0">
                <a:solidFill>
                  <a:srgbClr val="262BF2"/>
                </a:solidFill>
              </a:rPr>
              <a:t>dog walking in the snow</a:t>
            </a:r>
            <a:r>
              <a:rPr lang="en-US" dirty="0"/>
              <a:t> is labeled as “</a:t>
            </a:r>
            <a:r>
              <a:rPr lang="en-US" dirty="0">
                <a:solidFill>
                  <a:srgbClr val="C00000"/>
                </a:solidFill>
              </a:rPr>
              <a:t>a wolf walking in the snow</a:t>
            </a:r>
            <a:r>
              <a:rPr lang="en-US" dirty="0"/>
              <a:t>,” </a:t>
            </a:r>
          </a:p>
          <a:p>
            <a:pPr lvl="1">
              <a:spcBef>
                <a:spcPts val="1200"/>
              </a:spcBef>
              <a:spcAft>
                <a:spcPts val="600"/>
              </a:spcAft>
            </a:pPr>
            <a:r>
              <a:rPr lang="en-US" dirty="0"/>
              <a:t>then we can go back and check what the model focused on when it output the word “wolf.” </a:t>
            </a:r>
          </a:p>
          <a:p>
            <a:pPr lvl="1">
              <a:spcBef>
                <a:spcPts val="1200"/>
              </a:spcBef>
              <a:spcAft>
                <a:spcPts val="600"/>
              </a:spcAft>
            </a:pPr>
            <a:r>
              <a:rPr lang="en-US" dirty="0"/>
              <a:t>We </a:t>
            </a:r>
            <a:r>
              <a:rPr lang="en-US" dirty="0">
                <a:solidFill>
                  <a:srgbClr val="262BF2"/>
                </a:solidFill>
              </a:rPr>
              <a:t>may</a:t>
            </a:r>
            <a:r>
              <a:rPr lang="en-US" dirty="0"/>
              <a:t> find that </a:t>
            </a:r>
            <a:r>
              <a:rPr lang="en-US" dirty="0">
                <a:solidFill>
                  <a:srgbClr val="262BF2"/>
                </a:solidFill>
              </a:rPr>
              <a:t>it was paying attention not only to the dog, but also to the snow</a:t>
            </a:r>
            <a:r>
              <a:rPr lang="en-US" dirty="0"/>
              <a:t>, </a:t>
            </a:r>
          </a:p>
          <a:p>
            <a:pPr lvl="1">
              <a:spcBef>
                <a:spcPts val="1200"/>
              </a:spcBef>
              <a:spcAft>
                <a:spcPts val="600"/>
              </a:spcAft>
            </a:pPr>
            <a:r>
              <a:rPr lang="en-US" dirty="0"/>
              <a:t>hinting at a possible explanation: </a:t>
            </a:r>
          </a:p>
          <a:p>
            <a:pPr lvl="2">
              <a:spcBef>
                <a:spcPts val="1200"/>
              </a:spcBef>
              <a:spcAft>
                <a:spcPts val="600"/>
              </a:spcAft>
            </a:pPr>
            <a:r>
              <a:rPr lang="en-US" dirty="0"/>
              <a:t>perhaps the way the model learned to distinguish dogs from wolves is by checking whether or not there’s a lot of snow around. </a:t>
            </a:r>
          </a:p>
        </p:txBody>
      </p:sp>
    </p:spTree>
    <p:extLst>
      <p:ext uri="{BB962C8B-B14F-4D97-AF65-F5344CB8AC3E}">
        <p14:creationId xmlns:p14="http://schemas.microsoft.com/office/powerpoint/2010/main" val="112298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60" y="136524"/>
            <a:ext cx="9144000" cy="533395"/>
          </a:xfrm>
        </p:spPr>
        <p:txBody>
          <a:bodyPr/>
          <a:lstStyle/>
          <a:p>
            <a:r>
              <a:rPr lang="en-US" sz="3200" b="1" dirty="0"/>
              <a:t>… </a:t>
            </a:r>
            <a:r>
              <a:rPr lang="en-US" sz="3200" b="1" dirty="0" err="1"/>
              <a:t>Explainability</a:t>
            </a:r>
            <a:endParaRPr lang="en-US" sz="3200"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44</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229430" y="761996"/>
            <a:ext cx="8798859" cy="5959480"/>
          </a:xfrm>
        </p:spPr>
        <p:txBody>
          <a:bodyPr>
            <a:normAutofit/>
          </a:bodyPr>
          <a:lstStyle/>
          <a:p>
            <a:pPr lvl="1"/>
            <a:r>
              <a:rPr lang="en-US" dirty="0"/>
              <a:t>We can then </a:t>
            </a:r>
            <a:r>
              <a:rPr lang="en-US" dirty="0">
                <a:solidFill>
                  <a:srgbClr val="0616B2"/>
                </a:solidFill>
              </a:rPr>
              <a:t>fix this by training the model with more images of wolves without snow, and dogs with snow</a:t>
            </a:r>
            <a:r>
              <a:rPr lang="en-US" dirty="0"/>
              <a:t>. </a:t>
            </a:r>
          </a:p>
          <a:p>
            <a:pPr lvl="1"/>
            <a:r>
              <a:rPr lang="en-US" dirty="0"/>
              <a:t>This example comes from a great </a:t>
            </a:r>
            <a:r>
              <a:rPr lang="en-US" b="1" dirty="0">
                <a:solidFill>
                  <a:srgbClr val="262BF2"/>
                </a:solidFill>
              </a:rPr>
              <a:t>paper(#1)</a:t>
            </a:r>
            <a:r>
              <a:rPr lang="en-US" dirty="0"/>
              <a:t> that uses a different approach to </a:t>
            </a:r>
            <a:r>
              <a:rPr lang="en-US" dirty="0" err="1"/>
              <a:t>explainability</a:t>
            </a:r>
            <a:r>
              <a:rPr lang="en-US" dirty="0"/>
              <a:t>: </a:t>
            </a:r>
          </a:p>
          <a:p>
            <a:pPr lvl="2"/>
            <a:r>
              <a:rPr lang="en-US" dirty="0"/>
              <a:t>learning an interpretable model locally around a classifier’s prediction. </a:t>
            </a:r>
            <a:endParaRPr lang="en-US" sz="1200" dirty="0"/>
          </a:p>
          <a:p>
            <a:r>
              <a:rPr lang="en-US" dirty="0"/>
              <a:t>In some applications, </a:t>
            </a:r>
            <a:r>
              <a:rPr lang="en-US" dirty="0" err="1"/>
              <a:t>explainability</a:t>
            </a:r>
            <a:r>
              <a:rPr lang="en-US" dirty="0"/>
              <a:t> is not just a tool to debug a model; </a:t>
            </a:r>
          </a:p>
          <a:p>
            <a:pPr lvl="1"/>
            <a:r>
              <a:rPr lang="en-US" dirty="0"/>
              <a:t>it can be a legal requirement (think of a system deciding whether or not it should grant you a loan).</a:t>
            </a:r>
          </a:p>
        </p:txBody>
      </p:sp>
    </p:spTree>
    <p:extLst>
      <p:ext uri="{BB962C8B-B14F-4D97-AF65-F5344CB8AC3E}">
        <p14:creationId xmlns:p14="http://schemas.microsoft.com/office/powerpoint/2010/main" val="3901416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60" y="136524"/>
            <a:ext cx="9144000" cy="533395"/>
          </a:xfrm>
        </p:spPr>
        <p:txBody>
          <a:bodyPr/>
          <a:lstStyle/>
          <a:p>
            <a:r>
              <a:rPr lang="en-US" sz="2400" b="1" dirty="0">
                <a:solidFill>
                  <a:srgbClr val="B000B0"/>
                </a:solidFill>
              </a:rPr>
              <a:t>Attention Is All You Need</a:t>
            </a:r>
            <a:r>
              <a:rPr lang="en-US" sz="2400" b="1" dirty="0"/>
              <a:t>: The Transformer Architecture</a:t>
            </a:r>
            <a:endParaRPr lang="en-US" sz="2400"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45</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229430" y="761996"/>
            <a:ext cx="8798859" cy="5959480"/>
          </a:xfrm>
        </p:spPr>
        <p:txBody>
          <a:bodyPr>
            <a:normAutofit/>
          </a:bodyPr>
          <a:lstStyle/>
          <a:p>
            <a:r>
              <a:rPr lang="en-US" dirty="0"/>
              <a:t>In a groundbreaking </a:t>
            </a:r>
            <a:r>
              <a:rPr lang="en-US" b="1" dirty="0">
                <a:solidFill>
                  <a:srgbClr val="262BF2"/>
                </a:solidFill>
              </a:rPr>
              <a:t>paper (#1)</a:t>
            </a:r>
            <a:r>
              <a:rPr lang="en-US" dirty="0"/>
              <a:t>, Google team created an architecture called the </a:t>
            </a:r>
            <a:r>
              <a:rPr lang="en-US" b="1" i="1" dirty="0">
                <a:solidFill>
                  <a:srgbClr val="262BF2"/>
                </a:solidFill>
              </a:rPr>
              <a:t>Transformer</a:t>
            </a:r>
            <a:r>
              <a:rPr lang="en-US" dirty="0"/>
              <a:t>, </a:t>
            </a:r>
          </a:p>
          <a:p>
            <a:r>
              <a:rPr lang="en-US" dirty="0"/>
              <a:t>which significantly improved the state of the art in NMT without using any recurrent or convolutional layers</a:t>
            </a:r>
            <a:r>
              <a:rPr lang="en-US" baseline="30000" dirty="0"/>
              <a:t>†</a:t>
            </a:r>
            <a:r>
              <a:rPr lang="en-US" dirty="0"/>
              <a:t>, </a:t>
            </a:r>
          </a:p>
          <a:p>
            <a:r>
              <a:rPr lang="en-US" dirty="0"/>
              <a:t>just attention mechanisms (plus </a:t>
            </a:r>
            <a:r>
              <a:rPr lang="en-US" dirty="0">
                <a:solidFill>
                  <a:srgbClr val="262BF2"/>
                </a:solidFill>
              </a:rPr>
              <a:t>embedding layers</a:t>
            </a:r>
            <a:r>
              <a:rPr lang="en-US" dirty="0"/>
              <a:t>, </a:t>
            </a:r>
            <a:r>
              <a:rPr lang="en-US" dirty="0">
                <a:solidFill>
                  <a:srgbClr val="262BF2"/>
                </a:solidFill>
              </a:rPr>
              <a:t>dense layers</a:t>
            </a:r>
            <a:r>
              <a:rPr lang="en-US" dirty="0"/>
              <a:t>, </a:t>
            </a:r>
            <a:r>
              <a:rPr lang="en-US" dirty="0">
                <a:solidFill>
                  <a:srgbClr val="262BF2"/>
                </a:solidFill>
              </a:rPr>
              <a:t>normalization layers</a:t>
            </a:r>
            <a:r>
              <a:rPr lang="en-US" dirty="0"/>
              <a:t>, and a few other bits and pieces).</a:t>
            </a:r>
          </a:p>
          <a:p>
            <a:r>
              <a:rPr lang="en-US" dirty="0"/>
              <a:t>As an </a:t>
            </a:r>
            <a:r>
              <a:rPr lang="en-US" dirty="0">
                <a:solidFill>
                  <a:srgbClr val="0616B2"/>
                </a:solidFill>
              </a:rPr>
              <a:t>extra bonus</a:t>
            </a:r>
            <a:r>
              <a:rPr lang="en-US" dirty="0"/>
              <a:t>, this architecture was also – </a:t>
            </a:r>
          </a:p>
          <a:p>
            <a:pPr lvl="1"/>
            <a:r>
              <a:rPr lang="en-US" dirty="0"/>
              <a:t>much faster to train and </a:t>
            </a:r>
          </a:p>
          <a:p>
            <a:pPr lvl="1"/>
            <a:r>
              <a:rPr lang="en-US" dirty="0"/>
              <a:t>easier to parallelize, </a:t>
            </a:r>
          </a:p>
          <a:p>
            <a:r>
              <a:rPr lang="en-US" dirty="0"/>
              <a:t>so, they managed to train it at a fraction of the time and cost of the previous state-of-the-art models.</a:t>
            </a:r>
          </a:p>
        </p:txBody>
      </p:sp>
    </p:spTree>
    <p:extLst>
      <p:ext uri="{BB962C8B-B14F-4D97-AF65-F5344CB8AC3E}">
        <p14:creationId xmlns:p14="http://schemas.microsoft.com/office/powerpoint/2010/main" val="271940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69EF2F-6FA7-4E58-8F70-C73E83667ACF}"/>
              </a:ext>
            </a:extLst>
          </p:cNvPr>
          <p:cNvPicPr>
            <a:picLocks noChangeAspect="1"/>
          </p:cNvPicPr>
          <p:nvPr/>
        </p:nvPicPr>
        <p:blipFill>
          <a:blip r:embed="rId3"/>
          <a:stretch>
            <a:fillRect/>
          </a:stretch>
        </p:blipFill>
        <p:spPr>
          <a:xfrm>
            <a:off x="4792532" y="416981"/>
            <a:ext cx="4251042" cy="6304493"/>
          </a:xfrm>
          <a:prstGeom prst="rect">
            <a:avLst/>
          </a:prstGeom>
          <a:noFill/>
        </p:spPr>
      </p:pic>
      <p:sp>
        <p:nvSpPr>
          <p:cNvPr id="3" name="Content Placeholder 2"/>
          <p:cNvSpPr>
            <a:spLocks noGrp="1"/>
          </p:cNvSpPr>
          <p:nvPr>
            <p:ph type="body" sz="half" idx="2"/>
          </p:nvPr>
        </p:nvSpPr>
        <p:spPr>
          <a:xfrm>
            <a:off x="186699" y="1442196"/>
            <a:ext cx="6324600" cy="468407"/>
          </a:xfrm>
        </p:spPr>
        <p:txBody>
          <a:bodyPr>
            <a:normAutofit/>
          </a:bodyPr>
          <a:lstStyle/>
          <a:p>
            <a:r>
              <a:rPr lang="en-US" dirty="0"/>
              <a:t>The Transformer architecture is represented in Figure 8.</a:t>
            </a:r>
          </a:p>
        </p:txBody>
      </p:sp>
      <p:sp>
        <p:nvSpPr>
          <p:cNvPr id="4" name="Slide Number Placeholder 3"/>
          <p:cNvSpPr>
            <a:spLocks noGrp="1"/>
          </p:cNvSpPr>
          <p:nvPr>
            <p:ph type="sldNum" sz="quarter" idx="12"/>
          </p:nvPr>
        </p:nvSpPr>
        <p:spPr>
          <a:xfrm>
            <a:off x="6817659" y="6356350"/>
            <a:ext cx="2133600" cy="365125"/>
          </a:xfrm>
        </p:spPr>
        <p:txBody>
          <a:bodyPr anchor="ctr">
            <a:normAutofit/>
          </a:bodyPr>
          <a:lstStyle/>
          <a:p>
            <a:pPr>
              <a:spcAft>
                <a:spcPts val="600"/>
              </a:spcAft>
            </a:pPr>
            <a:fld id="{38E06347-BC0D-4F40-B989-B890AD03D868}" type="slidenum">
              <a:rPr lang="en-US" smtClean="0"/>
              <a:pPr>
                <a:spcAft>
                  <a:spcPts val="600"/>
                </a:spcAft>
              </a:pPr>
              <a:t>46</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Title 1"/>
          <p:cNvSpPr>
            <a:spLocks noGrp="1"/>
          </p:cNvSpPr>
          <p:nvPr>
            <p:ph type="title"/>
          </p:nvPr>
        </p:nvSpPr>
        <p:spPr>
          <a:xfrm>
            <a:off x="100425" y="105335"/>
            <a:ext cx="6717233" cy="997324"/>
          </a:xfrm>
        </p:spPr>
        <p:txBody>
          <a:bodyPr anchor="b">
            <a:normAutofit fontScale="90000"/>
          </a:bodyPr>
          <a:lstStyle/>
          <a:p>
            <a:pPr>
              <a:lnSpc>
                <a:spcPct val="90000"/>
              </a:lnSpc>
            </a:pPr>
            <a:r>
              <a:rPr lang="en-US" sz="3400" b="1" dirty="0"/>
              <a:t>… Attention Is All You Need: The Transformer Architecture</a:t>
            </a:r>
            <a:endParaRPr lang="en-US" sz="3400" dirty="0"/>
          </a:p>
        </p:txBody>
      </p:sp>
      <p:sp>
        <p:nvSpPr>
          <p:cNvPr id="6" name="Rectangle 5">
            <a:extLst>
              <a:ext uri="{FF2B5EF4-FFF2-40B4-BE49-F238E27FC236}">
                <a16:creationId xmlns:a16="http://schemas.microsoft.com/office/drawing/2014/main" id="{2394C36F-2CF3-4D9D-81A4-A80186A32A75}"/>
              </a:ext>
            </a:extLst>
          </p:cNvPr>
          <p:cNvSpPr/>
          <p:nvPr/>
        </p:nvSpPr>
        <p:spPr>
          <a:xfrm>
            <a:off x="186699" y="6352142"/>
            <a:ext cx="4214615" cy="369332"/>
          </a:xfrm>
          <a:prstGeom prst="rect">
            <a:avLst/>
          </a:prstGeom>
        </p:spPr>
        <p:txBody>
          <a:bodyPr wrap="none">
            <a:spAutoFit/>
          </a:bodyPr>
          <a:lstStyle/>
          <a:p>
            <a:r>
              <a:rPr lang="en-US" b="1" dirty="0"/>
              <a:t>Figure 8</a:t>
            </a:r>
            <a:r>
              <a:rPr lang="en-US" dirty="0"/>
              <a:t>: The Transformer architecture.</a:t>
            </a:r>
          </a:p>
        </p:txBody>
      </p:sp>
    </p:spTree>
    <p:extLst>
      <p:ext uri="{BB962C8B-B14F-4D97-AF65-F5344CB8AC3E}">
        <p14:creationId xmlns:p14="http://schemas.microsoft.com/office/powerpoint/2010/main" val="92150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2729"/>
            <a:ext cx="9144000" cy="533395"/>
          </a:xfrm>
        </p:spPr>
        <p:txBody>
          <a:bodyPr/>
          <a:lstStyle/>
          <a:p>
            <a:r>
              <a:rPr lang="en-US" sz="2300" b="1" dirty="0">
                <a:solidFill>
                  <a:srgbClr val="09064E"/>
                </a:solidFill>
              </a:rPr>
              <a:t>… Attention Is All You Need: The Transformer Architecture</a:t>
            </a:r>
            <a:endParaRPr lang="en-US" sz="2300" dirty="0">
              <a:solidFill>
                <a:srgbClr val="09064E"/>
              </a:solidFill>
            </a:endParaRPr>
          </a:p>
        </p:txBody>
      </p:sp>
      <p:sp>
        <p:nvSpPr>
          <p:cNvPr id="3" name="Content Placeholder 2"/>
          <p:cNvSpPr>
            <a:spLocks noGrp="1"/>
          </p:cNvSpPr>
          <p:nvPr>
            <p:ph idx="1"/>
          </p:nvPr>
        </p:nvSpPr>
        <p:spPr>
          <a:xfrm>
            <a:off x="152400" y="914400"/>
            <a:ext cx="8798859" cy="5638799"/>
          </a:xfrm>
        </p:spPr>
        <p:txBody>
          <a:bodyPr>
            <a:normAutofit/>
          </a:bodyPr>
          <a:lstStyle/>
          <a:p>
            <a:pPr algn="just"/>
            <a:r>
              <a:rPr lang="en-US" sz="2400" dirty="0"/>
              <a:t>In Fig. 8, the left-hand part is the encoder. </a:t>
            </a:r>
          </a:p>
          <a:p>
            <a:pPr algn="just"/>
            <a:r>
              <a:rPr lang="en-US" sz="2400" dirty="0"/>
              <a:t>Just like earlier, it takes as input a batch of sentences represented as </a:t>
            </a:r>
            <a:r>
              <a:rPr lang="en-US" sz="2400" dirty="0">
                <a:solidFill>
                  <a:srgbClr val="262BF2"/>
                </a:solidFill>
              </a:rPr>
              <a:t>sequences of word IDs</a:t>
            </a:r>
            <a:r>
              <a:rPr lang="en-US" sz="2400" dirty="0"/>
              <a:t> (the input shape is [batch size, max input sentence length]), and </a:t>
            </a:r>
          </a:p>
          <a:p>
            <a:pPr algn="just"/>
            <a:r>
              <a:rPr lang="en-US" sz="2400" dirty="0"/>
              <a:t>it encodes each word into a </a:t>
            </a:r>
            <a:r>
              <a:rPr lang="en-US" sz="2400" dirty="0">
                <a:solidFill>
                  <a:srgbClr val="262BF2"/>
                </a:solidFill>
              </a:rPr>
              <a:t>512-dimensional representation</a:t>
            </a:r>
            <a:r>
              <a:rPr lang="en-US" sz="2400" dirty="0"/>
              <a:t> (so the encoder’s output shape is [batch size, max input sentence length, 512]). </a:t>
            </a:r>
          </a:p>
          <a:p>
            <a:pPr algn="just"/>
            <a:r>
              <a:rPr lang="en-US" sz="2400" dirty="0"/>
              <a:t>Note that the top part of the encoder is stacked N times (in the paper, N = 6).</a:t>
            </a:r>
          </a:p>
          <a:p>
            <a:pPr algn="just"/>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47</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08531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60"/>
            <a:ext cx="9144000" cy="533395"/>
          </a:xfrm>
        </p:spPr>
        <p:txBody>
          <a:bodyPr/>
          <a:lstStyle/>
          <a:p>
            <a:r>
              <a:rPr lang="en-US" sz="2300" b="1" dirty="0">
                <a:solidFill>
                  <a:srgbClr val="09064E"/>
                </a:solidFill>
              </a:rPr>
              <a:t>… Attention Is All You Need: The Transformer Architecture</a:t>
            </a:r>
            <a:endParaRPr lang="en-US" sz="2300" dirty="0">
              <a:solidFill>
                <a:srgbClr val="09064E"/>
              </a:solidFill>
            </a:endParaRPr>
          </a:p>
        </p:txBody>
      </p:sp>
      <p:sp>
        <p:nvSpPr>
          <p:cNvPr id="3" name="Content Placeholder 2"/>
          <p:cNvSpPr>
            <a:spLocks noGrp="1"/>
          </p:cNvSpPr>
          <p:nvPr>
            <p:ph idx="1"/>
          </p:nvPr>
        </p:nvSpPr>
        <p:spPr>
          <a:xfrm>
            <a:off x="152400" y="583714"/>
            <a:ext cx="8798859" cy="5969485"/>
          </a:xfrm>
        </p:spPr>
        <p:txBody>
          <a:bodyPr>
            <a:normAutofit lnSpcReduction="10000"/>
          </a:bodyPr>
          <a:lstStyle/>
          <a:p>
            <a:pPr algn="just"/>
            <a:r>
              <a:rPr lang="en-US" sz="2400" dirty="0"/>
              <a:t>In Fig. 8, the right-hand part is the decoder. </a:t>
            </a:r>
          </a:p>
          <a:p>
            <a:pPr algn="just"/>
            <a:r>
              <a:rPr lang="en-US" sz="2400" dirty="0"/>
              <a:t>During training, it takes the target sentence as input (also represented as a sequence of </a:t>
            </a:r>
            <a:r>
              <a:rPr lang="en-US" sz="2400" dirty="0">
                <a:solidFill>
                  <a:srgbClr val="262BF2"/>
                </a:solidFill>
              </a:rPr>
              <a:t>word IDs</a:t>
            </a:r>
            <a:r>
              <a:rPr lang="en-US" sz="2400" dirty="0"/>
              <a:t>), </a:t>
            </a:r>
            <a:r>
              <a:rPr lang="en-US" sz="2400" dirty="0">
                <a:solidFill>
                  <a:srgbClr val="262BF2"/>
                </a:solidFill>
              </a:rPr>
              <a:t>shifted one time step to the right</a:t>
            </a:r>
            <a:r>
              <a:rPr lang="en-US" sz="2400" dirty="0"/>
              <a:t> (i.e., a start-of-sequence token is inserted at the beginning). </a:t>
            </a:r>
          </a:p>
          <a:p>
            <a:pPr algn="just"/>
            <a:r>
              <a:rPr lang="en-US" sz="2400" dirty="0"/>
              <a:t>It also receives the outputs of the encoder (i.e., the arrows coming from the left side). </a:t>
            </a:r>
          </a:p>
          <a:p>
            <a:pPr algn="just"/>
            <a:r>
              <a:rPr lang="en-US" sz="2400" dirty="0"/>
              <a:t>Note that the </a:t>
            </a:r>
            <a:r>
              <a:rPr lang="en-US" sz="2400" dirty="0">
                <a:solidFill>
                  <a:srgbClr val="262BF2"/>
                </a:solidFill>
              </a:rPr>
              <a:t>top part of the decoder is also stacked N times</a:t>
            </a:r>
            <a:r>
              <a:rPr lang="en-US" sz="2400" dirty="0"/>
              <a:t>, and the encoder stack’s final outputs are fed to the decoder at each of these N levels. </a:t>
            </a:r>
          </a:p>
          <a:p>
            <a:pPr algn="just"/>
            <a:r>
              <a:rPr lang="en-US" sz="2400" dirty="0"/>
              <a:t>Just like earlier, the decoder outputs a probability for each possible next word, at each time step (its output shape is [batch size, max output sentence length, vocabulary length]).</a:t>
            </a:r>
          </a:p>
          <a:p>
            <a:pPr algn="just"/>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48</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42295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60"/>
            <a:ext cx="9144000" cy="533395"/>
          </a:xfrm>
        </p:spPr>
        <p:txBody>
          <a:bodyPr/>
          <a:lstStyle/>
          <a:p>
            <a:r>
              <a:rPr lang="en-US" sz="2300" b="1" dirty="0">
                <a:solidFill>
                  <a:srgbClr val="09064E"/>
                </a:solidFill>
              </a:rPr>
              <a:t>… Attention Is All You Need: The Transformer Architecture</a:t>
            </a:r>
            <a:endParaRPr lang="en-US" sz="2300" dirty="0">
              <a:solidFill>
                <a:srgbClr val="09064E"/>
              </a:solidFill>
            </a:endParaRPr>
          </a:p>
        </p:txBody>
      </p:sp>
      <p:sp>
        <p:nvSpPr>
          <p:cNvPr id="3" name="Content Placeholder 2"/>
          <p:cNvSpPr>
            <a:spLocks noGrp="1"/>
          </p:cNvSpPr>
          <p:nvPr>
            <p:ph idx="1"/>
          </p:nvPr>
        </p:nvSpPr>
        <p:spPr>
          <a:xfrm>
            <a:off x="152400" y="583714"/>
            <a:ext cx="8798859" cy="5969485"/>
          </a:xfrm>
        </p:spPr>
        <p:txBody>
          <a:bodyPr>
            <a:normAutofit/>
          </a:bodyPr>
          <a:lstStyle/>
          <a:p>
            <a:pPr algn="just"/>
            <a:r>
              <a:rPr lang="en-US" sz="2400" dirty="0">
                <a:solidFill>
                  <a:srgbClr val="262BF2"/>
                </a:solidFill>
              </a:rPr>
              <a:t>During inference</a:t>
            </a:r>
            <a:r>
              <a:rPr lang="en-US" sz="2400" dirty="0"/>
              <a:t>, the decoder cannot be fed targets, </a:t>
            </a:r>
          </a:p>
          <a:p>
            <a:pPr algn="just"/>
            <a:r>
              <a:rPr lang="en-US" sz="2400" dirty="0"/>
              <a:t>so we </a:t>
            </a:r>
            <a:r>
              <a:rPr lang="en-US" sz="2400" dirty="0">
                <a:solidFill>
                  <a:srgbClr val="262BF2"/>
                </a:solidFill>
              </a:rPr>
              <a:t>feed it the previously output words</a:t>
            </a:r>
            <a:r>
              <a:rPr lang="en-US" sz="2400" dirty="0"/>
              <a:t> (starting with a start-of-sequence token). </a:t>
            </a:r>
          </a:p>
          <a:p>
            <a:pPr algn="just"/>
            <a:r>
              <a:rPr lang="en-US" sz="2400" dirty="0"/>
              <a:t>So the </a:t>
            </a:r>
            <a:r>
              <a:rPr lang="en-US" sz="2400" dirty="0">
                <a:solidFill>
                  <a:srgbClr val="262BF2"/>
                </a:solidFill>
              </a:rPr>
              <a:t>model needs to be called repeatedly</a:t>
            </a:r>
            <a:r>
              <a:rPr lang="en-US" sz="2400" dirty="0"/>
              <a:t>, predicting one more word at every round (which is fed to the decoder at the next round, until the end-of-sequence token is output).</a:t>
            </a:r>
          </a:p>
          <a:p>
            <a:pPr algn="just"/>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49</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12049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395"/>
          </a:xfrm>
        </p:spPr>
        <p:txBody>
          <a:bodyPr/>
          <a:lstStyle/>
          <a:p>
            <a:r>
              <a:rPr lang="en-US" sz="2400" b="1" dirty="0">
                <a:solidFill>
                  <a:srgbClr val="09064E"/>
                </a:solidFill>
              </a:rPr>
              <a:t>… Generating Shakespearean Text Using a Character RNN</a:t>
            </a:r>
            <a:endParaRPr lang="en-US" sz="2400" dirty="0">
              <a:solidFill>
                <a:srgbClr val="09064E"/>
              </a:solidFill>
            </a:endParaRPr>
          </a:p>
        </p:txBody>
      </p:sp>
      <p:sp>
        <p:nvSpPr>
          <p:cNvPr id="3" name="Content Placeholder 2"/>
          <p:cNvSpPr>
            <a:spLocks noGrp="1"/>
          </p:cNvSpPr>
          <p:nvPr>
            <p:ph idx="1"/>
          </p:nvPr>
        </p:nvSpPr>
        <p:spPr>
          <a:xfrm>
            <a:off x="152400" y="533395"/>
            <a:ext cx="8798859" cy="6188080"/>
          </a:xfrm>
        </p:spPr>
        <p:txBody>
          <a:bodyPr>
            <a:normAutofit/>
          </a:bodyPr>
          <a:lstStyle/>
          <a:p>
            <a:pPr>
              <a:spcBef>
                <a:spcPts val="1200"/>
              </a:spcBef>
              <a:buFont typeface="Wingdings" panose="05000000000000000000" pitchFamily="2" charset="2"/>
              <a:buChar char="Ø"/>
            </a:pPr>
            <a:r>
              <a:rPr lang="en-US" dirty="0"/>
              <a:t>Here, </a:t>
            </a:r>
            <a:r>
              <a:rPr lang="en-US" dirty="0">
                <a:effectLst>
                  <a:outerShdw blurRad="38100" dist="38100" dir="2700000" algn="tl">
                    <a:srgbClr val="000000">
                      <a:alpha val="43137"/>
                    </a:srgbClr>
                  </a:outerShdw>
                </a:effectLst>
              </a:rPr>
              <a:t>first</a:t>
            </a:r>
            <a:r>
              <a:rPr lang="en-US" dirty="0"/>
              <a:t>, we will </a:t>
            </a:r>
            <a:r>
              <a:rPr lang="en-US" dirty="0">
                <a:solidFill>
                  <a:srgbClr val="C00000"/>
                </a:solidFill>
              </a:rPr>
              <a:t>create the Training Dataset </a:t>
            </a:r>
            <a:r>
              <a:rPr lang="en-US" dirty="0"/>
              <a:t>(</a:t>
            </a:r>
            <a:r>
              <a:rPr lang="en-US" b="1" dirty="0">
                <a:solidFill>
                  <a:srgbClr val="262BF2"/>
                </a:solidFill>
              </a:rPr>
              <a:t>see exercise</a:t>
            </a:r>
            <a:r>
              <a:rPr lang="en-US" dirty="0"/>
              <a:t>).</a:t>
            </a:r>
          </a:p>
          <a:p>
            <a:pPr>
              <a:spcBef>
                <a:spcPts val="1200"/>
              </a:spcBef>
              <a:buFont typeface="Wingdings" panose="05000000000000000000" pitchFamily="2" charset="2"/>
              <a:buChar char="Ø"/>
            </a:pPr>
            <a:r>
              <a:rPr lang="en-US" dirty="0">
                <a:effectLst>
                  <a:outerShdw blurRad="38100" dist="38100" dir="2700000" algn="tl">
                    <a:srgbClr val="000000">
                      <a:alpha val="43137"/>
                    </a:srgbClr>
                  </a:outerShdw>
                </a:effectLst>
              </a:rPr>
              <a:t>Second</a:t>
            </a:r>
            <a:r>
              <a:rPr lang="en-US" dirty="0"/>
              <a:t>, we need to </a:t>
            </a:r>
            <a:r>
              <a:rPr lang="en-US" dirty="0">
                <a:solidFill>
                  <a:srgbClr val="262BF2"/>
                </a:solidFill>
              </a:rPr>
              <a:t>split the dataset into </a:t>
            </a:r>
            <a:r>
              <a:rPr lang="en-US" dirty="0"/>
              <a:t>– </a:t>
            </a:r>
          </a:p>
          <a:p>
            <a:pPr lvl="1">
              <a:spcBef>
                <a:spcPts val="1200"/>
              </a:spcBef>
              <a:buFont typeface="Wingdings" panose="05000000000000000000" pitchFamily="2" charset="2"/>
              <a:buChar char="Ø"/>
            </a:pPr>
            <a:r>
              <a:rPr lang="en-US" dirty="0"/>
              <a:t>a training set, </a:t>
            </a:r>
          </a:p>
          <a:p>
            <a:pPr lvl="1">
              <a:spcBef>
                <a:spcPts val="1200"/>
              </a:spcBef>
              <a:buFont typeface="Wingdings" panose="05000000000000000000" pitchFamily="2" charset="2"/>
              <a:buChar char="Ø"/>
            </a:pPr>
            <a:r>
              <a:rPr lang="en-US" dirty="0"/>
              <a:t>a validation set, and </a:t>
            </a:r>
          </a:p>
          <a:p>
            <a:pPr lvl="1">
              <a:spcBef>
                <a:spcPts val="1200"/>
              </a:spcBef>
              <a:buFont typeface="Wingdings" panose="05000000000000000000" pitchFamily="2" charset="2"/>
              <a:buChar char="Ø"/>
            </a:pPr>
            <a:r>
              <a:rPr lang="en-US" dirty="0"/>
              <a:t>a test set. </a:t>
            </a:r>
          </a:p>
          <a:p>
            <a:pPr>
              <a:spcBef>
                <a:spcPts val="1200"/>
              </a:spcBef>
              <a:buFont typeface="Wingdings" panose="05000000000000000000" pitchFamily="2" charset="2"/>
              <a:buChar char="Ø"/>
            </a:pPr>
            <a:r>
              <a:rPr lang="en-US" dirty="0"/>
              <a:t>Also, we can not just shuffle all the characters in the text, so how do you split a sequential dataset? </a:t>
            </a:r>
          </a:p>
          <a:p>
            <a:pPr lvl="1">
              <a:spcBef>
                <a:spcPts val="1200"/>
              </a:spcBef>
              <a:buFont typeface="Wingdings" panose="05000000000000000000" pitchFamily="2" charset="2"/>
              <a:buChar char="Ø"/>
            </a:pPr>
            <a:r>
              <a:rPr lang="en-US" dirty="0"/>
              <a:t>It is very important to avoid any overlap between the training set, the validation set, and the test set. </a:t>
            </a:r>
          </a:p>
          <a:p>
            <a:pPr lvl="1">
              <a:spcBef>
                <a:spcPts val="1200"/>
              </a:spcBef>
              <a:buFont typeface="Wingdings" panose="05000000000000000000" pitchFamily="2" charset="2"/>
              <a:buChar char="Ø"/>
            </a:pPr>
            <a:r>
              <a:rPr lang="en-US" dirty="0"/>
              <a:t>For example, we can take the first 90% of the text for the training set, then the next 5% for the validation set, and the final 5% for the test set.</a:t>
            </a:r>
          </a:p>
          <a:p>
            <a:pPr lvl="1">
              <a:spcBef>
                <a:spcPts val="1200"/>
              </a:spcBef>
              <a:buFont typeface="Wingdings" panose="05000000000000000000" pitchFamily="2" charset="2"/>
              <a:buChar char="Ø"/>
            </a:pPr>
            <a:r>
              <a:rPr lang="en-US" dirty="0"/>
              <a:t>It would also be a good idea to leave a gap between these sets to avoid the risk of a paragraph overlapping over two sets.</a:t>
            </a:r>
          </a:p>
          <a:p>
            <a:pPr marL="0" indent="0">
              <a:spcBef>
                <a:spcPts val="1200"/>
              </a:spcBef>
              <a:buNone/>
            </a:pPr>
            <a:r>
              <a:rPr lang="en-US" dirty="0"/>
              <a:t> </a:t>
            </a:r>
          </a:p>
        </p:txBody>
      </p:sp>
      <p:sp>
        <p:nvSpPr>
          <p:cNvPr id="4" name="Slide Number Placeholder 3"/>
          <p:cNvSpPr>
            <a:spLocks noGrp="1"/>
          </p:cNvSpPr>
          <p:nvPr>
            <p:ph type="sldNum" sz="quarter" idx="12"/>
          </p:nvPr>
        </p:nvSpPr>
        <p:spPr/>
        <p:txBody>
          <a:bodyPr/>
          <a:lstStyle/>
          <a:p>
            <a:fld id="{38E06347-BC0D-4F40-B989-B890AD03D868}" type="slidenum">
              <a:rPr lang="en-US" smtClean="0"/>
              <a:pPr/>
              <a:t>5</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2407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69EF2F-6FA7-4E58-8F70-C73E83667ACF}"/>
              </a:ext>
            </a:extLst>
          </p:cNvPr>
          <p:cNvPicPr>
            <a:picLocks noChangeAspect="1"/>
          </p:cNvPicPr>
          <p:nvPr/>
        </p:nvPicPr>
        <p:blipFill>
          <a:blip r:embed="rId3"/>
          <a:stretch>
            <a:fillRect/>
          </a:stretch>
        </p:blipFill>
        <p:spPr>
          <a:xfrm>
            <a:off x="4792532" y="416981"/>
            <a:ext cx="4251042" cy="6304493"/>
          </a:xfrm>
          <a:prstGeom prst="rect">
            <a:avLst/>
          </a:prstGeom>
          <a:noFill/>
        </p:spPr>
      </p:pic>
      <p:sp>
        <p:nvSpPr>
          <p:cNvPr id="3" name="Content Placeholder 2"/>
          <p:cNvSpPr>
            <a:spLocks noGrp="1"/>
          </p:cNvSpPr>
          <p:nvPr>
            <p:ph type="body" sz="half" idx="2"/>
          </p:nvPr>
        </p:nvSpPr>
        <p:spPr>
          <a:xfrm>
            <a:off x="186699" y="1442196"/>
            <a:ext cx="6324600" cy="468407"/>
          </a:xfrm>
        </p:spPr>
        <p:txBody>
          <a:bodyPr>
            <a:normAutofit/>
          </a:bodyPr>
          <a:lstStyle/>
          <a:p>
            <a:r>
              <a:rPr lang="en-US" dirty="0"/>
              <a:t>The Transformer architecture is represented in Figure 8.</a:t>
            </a:r>
          </a:p>
        </p:txBody>
      </p:sp>
      <p:sp>
        <p:nvSpPr>
          <p:cNvPr id="4" name="Slide Number Placeholder 3"/>
          <p:cNvSpPr>
            <a:spLocks noGrp="1"/>
          </p:cNvSpPr>
          <p:nvPr>
            <p:ph type="sldNum" sz="quarter" idx="12"/>
          </p:nvPr>
        </p:nvSpPr>
        <p:spPr>
          <a:xfrm>
            <a:off x="6817659" y="6356350"/>
            <a:ext cx="2133600" cy="365125"/>
          </a:xfrm>
        </p:spPr>
        <p:txBody>
          <a:bodyPr anchor="ctr">
            <a:normAutofit/>
          </a:bodyPr>
          <a:lstStyle/>
          <a:p>
            <a:pPr>
              <a:spcAft>
                <a:spcPts val="600"/>
              </a:spcAft>
            </a:pPr>
            <a:fld id="{38E06347-BC0D-4F40-B989-B890AD03D868}" type="slidenum">
              <a:rPr lang="en-US" smtClean="0"/>
              <a:pPr>
                <a:spcAft>
                  <a:spcPts val="600"/>
                </a:spcAft>
              </a:pPr>
              <a:t>50</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Title 1"/>
          <p:cNvSpPr>
            <a:spLocks noGrp="1"/>
          </p:cNvSpPr>
          <p:nvPr>
            <p:ph type="title"/>
          </p:nvPr>
        </p:nvSpPr>
        <p:spPr>
          <a:xfrm>
            <a:off x="100425" y="105335"/>
            <a:ext cx="6717233" cy="997324"/>
          </a:xfrm>
        </p:spPr>
        <p:txBody>
          <a:bodyPr anchor="b">
            <a:normAutofit fontScale="90000"/>
          </a:bodyPr>
          <a:lstStyle/>
          <a:p>
            <a:pPr>
              <a:lnSpc>
                <a:spcPct val="90000"/>
              </a:lnSpc>
            </a:pPr>
            <a:r>
              <a:rPr lang="en-US" sz="3400" b="1" dirty="0"/>
              <a:t>… Attention Is All You Need: The Transformer Architecture</a:t>
            </a:r>
            <a:endParaRPr lang="en-US" sz="3400" dirty="0"/>
          </a:p>
        </p:txBody>
      </p:sp>
      <p:sp>
        <p:nvSpPr>
          <p:cNvPr id="6" name="Rectangle 5">
            <a:extLst>
              <a:ext uri="{FF2B5EF4-FFF2-40B4-BE49-F238E27FC236}">
                <a16:creationId xmlns:a16="http://schemas.microsoft.com/office/drawing/2014/main" id="{2394C36F-2CF3-4D9D-81A4-A80186A32A75}"/>
              </a:ext>
            </a:extLst>
          </p:cNvPr>
          <p:cNvSpPr/>
          <p:nvPr/>
        </p:nvSpPr>
        <p:spPr>
          <a:xfrm>
            <a:off x="186699" y="6352142"/>
            <a:ext cx="4214615" cy="369332"/>
          </a:xfrm>
          <a:prstGeom prst="rect">
            <a:avLst/>
          </a:prstGeom>
        </p:spPr>
        <p:txBody>
          <a:bodyPr wrap="none">
            <a:spAutoFit/>
          </a:bodyPr>
          <a:lstStyle/>
          <a:p>
            <a:r>
              <a:rPr lang="en-US" b="1" dirty="0"/>
              <a:t>Figure 8</a:t>
            </a:r>
            <a:r>
              <a:rPr lang="en-US" dirty="0"/>
              <a:t>: The Transformer architecture.</a:t>
            </a:r>
          </a:p>
        </p:txBody>
      </p:sp>
    </p:spTree>
    <p:extLst>
      <p:ext uri="{BB962C8B-B14F-4D97-AF65-F5344CB8AC3E}">
        <p14:creationId xmlns:p14="http://schemas.microsoft.com/office/powerpoint/2010/main" val="25206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60"/>
            <a:ext cx="9144000" cy="533395"/>
          </a:xfrm>
        </p:spPr>
        <p:txBody>
          <a:bodyPr/>
          <a:lstStyle/>
          <a:p>
            <a:r>
              <a:rPr lang="en-US" sz="2300" b="1" dirty="0">
                <a:solidFill>
                  <a:srgbClr val="09064E"/>
                </a:solidFill>
              </a:rPr>
              <a:t>… Attention Is All You Need: The Transformer Architecture</a:t>
            </a:r>
            <a:endParaRPr lang="en-US" sz="2300" dirty="0">
              <a:solidFill>
                <a:srgbClr val="09064E"/>
              </a:solidFill>
            </a:endParaRPr>
          </a:p>
        </p:txBody>
      </p:sp>
      <p:sp>
        <p:nvSpPr>
          <p:cNvPr id="3" name="Content Placeholder 2"/>
          <p:cNvSpPr>
            <a:spLocks noGrp="1"/>
          </p:cNvSpPr>
          <p:nvPr>
            <p:ph idx="1"/>
          </p:nvPr>
        </p:nvSpPr>
        <p:spPr>
          <a:xfrm>
            <a:off x="152400" y="583714"/>
            <a:ext cx="8798859" cy="5969485"/>
          </a:xfrm>
        </p:spPr>
        <p:txBody>
          <a:bodyPr>
            <a:normAutofit/>
          </a:bodyPr>
          <a:lstStyle/>
          <a:p>
            <a:pPr algn="just"/>
            <a:r>
              <a:rPr lang="en-US" sz="2400" dirty="0"/>
              <a:t>Looking more closely, we can see that we are already familiar with most components: </a:t>
            </a:r>
          </a:p>
          <a:p>
            <a:pPr lvl="1" algn="just"/>
            <a:r>
              <a:rPr lang="en-US" dirty="0"/>
              <a:t>there are </a:t>
            </a:r>
            <a:r>
              <a:rPr lang="en-US" dirty="0">
                <a:solidFill>
                  <a:srgbClr val="262BF2"/>
                </a:solidFill>
              </a:rPr>
              <a:t>two embedding layers</a:t>
            </a:r>
            <a:r>
              <a:rPr lang="en-US" dirty="0"/>
              <a:t>, 5 × N skip connections, each of them followed by a layer normalization layer, 2 × N “Feed Forward” modules that are composed of two dense layers each (the first one using the </a:t>
            </a:r>
            <a:r>
              <a:rPr lang="en-US" dirty="0" err="1"/>
              <a:t>ReLU</a:t>
            </a:r>
            <a:r>
              <a:rPr lang="en-US" dirty="0"/>
              <a:t> activation function, the second with no activation function), and </a:t>
            </a:r>
          </a:p>
          <a:p>
            <a:pPr lvl="1" algn="just"/>
            <a:r>
              <a:rPr lang="en-US" dirty="0"/>
              <a:t>finally, the output layer is a dense layer using the </a:t>
            </a:r>
            <a:r>
              <a:rPr lang="en-US" dirty="0" err="1"/>
              <a:t>softmax</a:t>
            </a:r>
            <a:r>
              <a:rPr lang="en-US" dirty="0"/>
              <a:t> activation function. </a:t>
            </a:r>
          </a:p>
          <a:p>
            <a:pPr lvl="1" algn="just"/>
            <a:r>
              <a:rPr lang="en-US" dirty="0"/>
              <a:t>All of these layers are </a:t>
            </a:r>
            <a:r>
              <a:rPr lang="en-US" dirty="0" err="1"/>
              <a:t>timedistributed</a:t>
            </a:r>
            <a:r>
              <a:rPr lang="en-US" dirty="0"/>
              <a:t>, so each word is treated independently of all the others. </a:t>
            </a:r>
          </a:p>
          <a:p>
            <a:pPr lvl="1" algn="just"/>
            <a:r>
              <a:rPr lang="en-US" dirty="0">
                <a:solidFill>
                  <a:srgbClr val="C00000"/>
                </a:solidFill>
              </a:rPr>
              <a:t>But how can we translate a sentence by only looking at one word at a time? </a:t>
            </a:r>
          </a:p>
          <a:p>
            <a:pPr lvl="1" algn="just"/>
            <a:r>
              <a:rPr lang="en-US" dirty="0"/>
              <a:t>Well, that’s where the new components come in:</a:t>
            </a:r>
          </a:p>
          <a:p>
            <a:pPr lvl="2" algn="just"/>
            <a:r>
              <a:rPr lang="en-US" dirty="0"/>
              <a:t>The encoder’s </a:t>
            </a:r>
            <a:r>
              <a:rPr lang="en-US" i="1" dirty="0">
                <a:solidFill>
                  <a:srgbClr val="262BF2"/>
                </a:solidFill>
              </a:rPr>
              <a:t>Multi-Head Attention</a:t>
            </a:r>
            <a:r>
              <a:rPr lang="en-US" dirty="0"/>
              <a:t> layer </a:t>
            </a:r>
            <a:r>
              <a:rPr lang="en-US" dirty="0">
                <a:solidFill>
                  <a:srgbClr val="C00000"/>
                </a:solidFill>
              </a:rPr>
              <a:t>encodes</a:t>
            </a:r>
            <a:r>
              <a:rPr lang="en-US" dirty="0"/>
              <a:t> each word’s relationship with every other word </a:t>
            </a:r>
            <a:r>
              <a:rPr lang="en-US" dirty="0">
                <a:solidFill>
                  <a:srgbClr val="C00000"/>
                </a:solidFill>
              </a:rPr>
              <a:t>in the same sentence</a:t>
            </a:r>
            <a:r>
              <a:rPr lang="en-US" dirty="0"/>
              <a:t>, paying more attention to the most relevant ones. </a:t>
            </a:r>
          </a:p>
          <a:p>
            <a:pPr algn="just"/>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51</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6117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60"/>
            <a:ext cx="9144000" cy="533395"/>
          </a:xfrm>
        </p:spPr>
        <p:txBody>
          <a:bodyPr/>
          <a:lstStyle/>
          <a:p>
            <a:r>
              <a:rPr lang="en-US" sz="2300" b="1" dirty="0">
                <a:solidFill>
                  <a:srgbClr val="09064E"/>
                </a:solidFill>
              </a:rPr>
              <a:t>… Attention Is All You Need: The Transformer Architecture</a:t>
            </a:r>
            <a:endParaRPr lang="en-US" sz="2300" dirty="0">
              <a:solidFill>
                <a:srgbClr val="09064E"/>
              </a:solidFill>
            </a:endParaRPr>
          </a:p>
        </p:txBody>
      </p:sp>
      <p:sp>
        <p:nvSpPr>
          <p:cNvPr id="3" name="Content Placeholder 2"/>
          <p:cNvSpPr>
            <a:spLocks noGrp="1"/>
          </p:cNvSpPr>
          <p:nvPr>
            <p:ph idx="1"/>
          </p:nvPr>
        </p:nvSpPr>
        <p:spPr>
          <a:xfrm>
            <a:off x="152400" y="583714"/>
            <a:ext cx="8798859" cy="5969485"/>
          </a:xfrm>
        </p:spPr>
        <p:txBody>
          <a:bodyPr>
            <a:normAutofit lnSpcReduction="10000"/>
          </a:bodyPr>
          <a:lstStyle/>
          <a:p>
            <a:pPr algn="just"/>
            <a:r>
              <a:rPr lang="en-US" dirty="0"/>
              <a:t>For example, the output of this layer for the word “Queen” in the sentence “They welcomed the Queen of the United Kingdom” will depend on all the words in the sentence, </a:t>
            </a:r>
          </a:p>
          <a:p>
            <a:pPr algn="just"/>
            <a:r>
              <a:rPr lang="en-US" dirty="0"/>
              <a:t>but it will probably pay more attention to the words “United” and “Kingdom” than to the words “They” or “welcomed.” </a:t>
            </a:r>
          </a:p>
          <a:p>
            <a:pPr algn="just"/>
            <a:r>
              <a:rPr lang="en-US" dirty="0"/>
              <a:t>This attention mechanism is called </a:t>
            </a:r>
            <a:r>
              <a:rPr lang="en-US" i="1" dirty="0">
                <a:solidFill>
                  <a:srgbClr val="262BF2"/>
                </a:solidFill>
              </a:rPr>
              <a:t>self-attention</a:t>
            </a:r>
            <a:r>
              <a:rPr lang="en-US" dirty="0"/>
              <a:t> (the sentence is paying attention to itself). </a:t>
            </a:r>
          </a:p>
          <a:p>
            <a:pPr algn="just"/>
            <a:r>
              <a:rPr lang="en-US" dirty="0"/>
              <a:t>The decoder’s </a:t>
            </a:r>
            <a:r>
              <a:rPr lang="en-US" i="1" dirty="0">
                <a:solidFill>
                  <a:srgbClr val="C00000"/>
                </a:solidFill>
              </a:rPr>
              <a:t>Masked</a:t>
            </a:r>
            <a:r>
              <a:rPr lang="en-US" i="1" dirty="0">
                <a:solidFill>
                  <a:srgbClr val="262BF2"/>
                </a:solidFill>
              </a:rPr>
              <a:t> Multi-Head Attention</a:t>
            </a:r>
            <a:r>
              <a:rPr lang="en-US" dirty="0"/>
              <a:t> layer does the same thing, but each word is </a:t>
            </a:r>
            <a:r>
              <a:rPr lang="en-US" dirty="0">
                <a:solidFill>
                  <a:srgbClr val="0616B2"/>
                </a:solidFill>
              </a:rPr>
              <a:t>only allowed to attend to words located </a:t>
            </a:r>
            <a:r>
              <a:rPr lang="en-US" dirty="0">
                <a:solidFill>
                  <a:srgbClr val="C00000"/>
                </a:solidFill>
              </a:rPr>
              <a:t>before</a:t>
            </a:r>
            <a:r>
              <a:rPr lang="en-US" dirty="0">
                <a:solidFill>
                  <a:srgbClr val="0616B2"/>
                </a:solidFill>
              </a:rPr>
              <a:t> it</a:t>
            </a:r>
            <a:r>
              <a:rPr lang="en-US" dirty="0"/>
              <a:t>. </a:t>
            </a:r>
          </a:p>
          <a:p>
            <a:pPr algn="just"/>
            <a:r>
              <a:rPr lang="en-US" dirty="0"/>
              <a:t>Finally, the decoder’s upper </a:t>
            </a:r>
            <a:r>
              <a:rPr lang="en-US" i="1" dirty="0">
                <a:solidFill>
                  <a:srgbClr val="262BF2"/>
                </a:solidFill>
              </a:rPr>
              <a:t>Multi-Head Attention</a:t>
            </a:r>
            <a:r>
              <a:rPr lang="en-US" dirty="0"/>
              <a:t> layer is where the decoder pays attention to the words in the input sentence. </a:t>
            </a:r>
          </a:p>
          <a:p>
            <a:pPr algn="just"/>
            <a:r>
              <a:rPr lang="en-US" dirty="0"/>
              <a:t>For example, the decoder will probably pay close attention to the word “Queen” in the input sentence when it is about to output this word’s translation.</a:t>
            </a:r>
          </a:p>
          <a:p>
            <a:pPr algn="just"/>
            <a:endParaRPr lang="en-US" dirty="0"/>
          </a:p>
          <a:p>
            <a:pPr algn="just"/>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52</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16703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60"/>
            <a:ext cx="9144000" cy="533395"/>
          </a:xfrm>
        </p:spPr>
        <p:txBody>
          <a:bodyPr/>
          <a:lstStyle/>
          <a:p>
            <a:r>
              <a:rPr lang="en-US" sz="2300" b="1" dirty="0">
                <a:solidFill>
                  <a:srgbClr val="09064E"/>
                </a:solidFill>
              </a:rPr>
              <a:t>… Attention Is All You Need: The Transformer Architecture</a:t>
            </a:r>
            <a:endParaRPr lang="en-US" sz="2300" dirty="0">
              <a:solidFill>
                <a:srgbClr val="09064E"/>
              </a:solidFill>
            </a:endParaRPr>
          </a:p>
        </p:txBody>
      </p:sp>
      <p:sp>
        <p:nvSpPr>
          <p:cNvPr id="3" name="Content Placeholder 2"/>
          <p:cNvSpPr>
            <a:spLocks noGrp="1"/>
          </p:cNvSpPr>
          <p:nvPr>
            <p:ph idx="1"/>
          </p:nvPr>
        </p:nvSpPr>
        <p:spPr>
          <a:xfrm>
            <a:off x="152400" y="583714"/>
            <a:ext cx="8798859" cy="5969485"/>
          </a:xfrm>
        </p:spPr>
        <p:txBody>
          <a:bodyPr>
            <a:normAutofit/>
          </a:bodyPr>
          <a:lstStyle/>
          <a:p>
            <a:pPr algn="just"/>
            <a:r>
              <a:rPr lang="en-US" dirty="0"/>
              <a:t>The </a:t>
            </a:r>
            <a:r>
              <a:rPr lang="en-US" i="1" dirty="0">
                <a:solidFill>
                  <a:srgbClr val="262BF2"/>
                </a:solidFill>
              </a:rPr>
              <a:t>positional </a:t>
            </a:r>
            <a:r>
              <a:rPr lang="en-US" i="1" dirty="0" err="1">
                <a:solidFill>
                  <a:srgbClr val="262BF2"/>
                </a:solidFill>
              </a:rPr>
              <a:t>embeddings</a:t>
            </a:r>
            <a:r>
              <a:rPr lang="en-US" dirty="0"/>
              <a:t> are simply dense vectors (much like word </a:t>
            </a:r>
            <a:r>
              <a:rPr lang="en-US" dirty="0" err="1"/>
              <a:t>embeddings</a:t>
            </a:r>
            <a:r>
              <a:rPr lang="en-US" dirty="0"/>
              <a:t>) that represent the position of a word in the sentence. </a:t>
            </a:r>
          </a:p>
          <a:p>
            <a:pPr algn="just"/>
            <a:r>
              <a:rPr lang="en-US" dirty="0"/>
              <a:t>The </a:t>
            </a:r>
            <a:r>
              <a:rPr lang="en-US" i="1" dirty="0"/>
              <a:t>n</a:t>
            </a:r>
            <a:r>
              <a:rPr lang="en-US" baseline="30000" dirty="0"/>
              <a:t>th</a:t>
            </a:r>
            <a:r>
              <a:rPr lang="en-US" dirty="0"/>
              <a:t> positional embedding is added to the word embedding of the </a:t>
            </a:r>
            <a:r>
              <a:rPr lang="en-US" i="1" dirty="0"/>
              <a:t>n</a:t>
            </a:r>
            <a:r>
              <a:rPr lang="en-US" baseline="30000" dirty="0"/>
              <a:t>th</a:t>
            </a:r>
            <a:r>
              <a:rPr lang="en-US" dirty="0"/>
              <a:t> word in each sentence. </a:t>
            </a:r>
          </a:p>
          <a:p>
            <a:pPr algn="just"/>
            <a:r>
              <a:rPr lang="en-US" dirty="0"/>
              <a:t>This gives the model access to each word’s position, which is needed because the </a:t>
            </a:r>
            <a:r>
              <a:rPr lang="en-US" i="1" dirty="0">
                <a:solidFill>
                  <a:srgbClr val="262BF2"/>
                </a:solidFill>
              </a:rPr>
              <a:t>Multi-Head Attention</a:t>
            </a:r>
            <a:r>
              <a:rPr lang="en-US" dirty="0"/>
              <a:t> layers do not consider the order or the position of the words; they only look at their relationships. </a:t>
            </a:r>
          </a:p>
          <a:p>
            <a:pPr algn="just"/>
            <a:r>
              <a:rPr lang="en-US" dirty="0"/>
              <a:t>Since all the other layers are time-distributed, they have no way of knowing the position of each word (either relative or absolute). </a:t>
            </a:r>
          </a:p>
          <a:p>
            <a:pPr algn="just"/>
            <a:r>
              <a:rPr lang="en-US" dirty="0"/>
              <a:t>Obviously, the relative and absolute word positions are important, so we need to give this information to the Transformer somehow, and </a:t>
            </a:r>
            <a:r>
              <a:rPr lang="en-US" i="1" dirty="0">
                <a:solidFill>
                  <a:srgbClr val="262BF2"/>
                </a:solidFill>
              </a:rPr>
              <a:t>positional </a:t>
            </a:r>
            <a:r>
              <a:rPr lang="en-US" i="1" dirty="0" err="1">
                <a:solidFill>
                  <a:srgbClr val="262BF2"/>
                </a:solidFill>
              </a:rPr>
              <a:t>embeddings</a:t>
            </a:r>
            <a:r>
              <a:rPr lang="en-US" dirty="0"/>
              <a:t> are a good way to do this.</a:t>
            </a:r>
          </a:p>
          <a:p>
            <a:pPr algn="just"/>
            <a:endParaRPr lang="en-US" dirty="0"/>
          </a:p>
          <a:p>
            <a:pPr algn="just"/>
            <a:endParaRPr lang="en-US" dirty="0"/>
          </a:p>
          <a:p>
            <a:pPr algn="just"/>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53</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8371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60"/>
            <a:ext cx="9144000" cy="533395"/>
          </a:xfrm>
        </p:spPr>
        <p:txBody>
          <a:bodyPr/>
          <a:lstStyle/>
          <a:p>
            <a:r>
              <a:rPr lang="en-US" sz="2300" b="1" dirty="0">
                <a:solidFill>
                  <a:srgbClr val="09064E"/>
                </a:solidFill>
              </a:rPr>
              <a:t>The Transformer Architecture: Positional </a:t>
            </a:r>
            <a:r>
              <a:rPr lang="en-US" sz="2300" b="1" dirty="0" err="1">
                <a:solidFill>
                  <a:srgbClr val="09064E"/>
                </a:solidFill>
              </a:rPr>
              <a:t>Embeddings</a:t>
            </a:r>
            <a:endParaRPr lang="en-US" sz="2300" dirty="0">
              <a:solidFill>
                <a:srgbClr val="09064E"/>
              </a:solidFill>
            </a:endParaRPr>
          </a:p>
        </p:txBody>
      </p:sp>
      <p:sp>
        <p:nvSpPr>
          <p:cNvPr id="3" name="Content Placeholder 2"/>
          <p:cNvSpPr>
            <a:spLocks noGrp="1"/>
          </p:cNvSpPr>
          <p:nvPr>
            <p:ph idx="1"/>
          </p:nvPr>
        </p:nvSpPr>
        <p:spPr>
          <a:xfrm>
            <a:off x="152400" y="583714"/>
            <a:ext cx="8798859" cy="4064485"/>
          </a:xfrm>
        </p:spPr>
        <p:txBody>
          <a:bodyPr>
            <a:normAutofit lnSpcReduction="10000"/>
          </a:bodyPr>
          <a:lstStyle/>
          <a:p>
            <a:pPr algn="just"/>
            <a:r>
              <a:rPr lang="en-US" dirty="0"/>
              <a:t>A positional embedding is a dense vector that encodes the position of a word within a sentence: </a:t>
            </a:r>
          </a:p>
          <a:p>
            <a:pPr algn="just"/>
            <a:r>
              <a:rPr lang="en-US" dirty="0"/>
              <a:t>the </a:t>
            </a:r>
            <a:r>
              <a:rPr lang="en-US" b="1" dirty="0"/>
              <a:t>i</a:t>
            </a:r>
            <a:r>
              <a:rPr lang="en-US" baseline="30000" dirty="0"/>
              <a:t>th</a:t>
            </a:r>
            <a:r>
              <a:rPr lang="en-US" dirty="0"/>
              <a:t> positional embedding is simply added to the word embedding of the ith word in the sentence. </a:t>
            </a:r>
          </a:p>
          <a:p>
            <a:pPr algn="just"/>
            <a:r>
              <a:rPr lang="en-US" dirty="0"/>
              <a:t>These positional embeddings can be learned by the model, but in the paper the authors preferred to use fixed positional embeddings, defined using the sine and cosine functions of different frequencies. </a:t>
            </a:r>
          </a:p>
          <a:p>
            <a:pPr algn="just"/>
            <a:r>
              <a:rPr lang="en-US" dirty="0"/>
              <a:t>The positional embedding matrix </a:t>
            </a:r>
            <a:r>
              <a:rPr lang="en-US" b="1" dirty="0"/>
              <a:t>P</a:t>
            </a:r>
            <a:r>
              <a:rPr lang="en-US" dirty="0"/>
              <a:t> is defined in </a:t>
            </a:r>
            <a:r>
              <a:rPr lang="en-US" b="1" dirty="0">
                <a:solidFill>
                  <a:srgbClr val="262BF2"/>
                </a:solidFill>
              </a:rPr>
              <a:t>Equation 2</a:t>
            </a:r>
            <a:r>
              <a:rPr lang="en-US" dirty="0"/>
              <a:t>: </a:t>
            </a:r>
            <a:r>
              <a:rPr lang="en-US" i="1" dirty="0">
                <a:solidFill>
                  <a:srgbClr val="262BF2"/>
                </a:solidFill>
              </a:rPr>
              <a:t>Sine/cosine positional embeddings -</a:t>
            </a:r>
          </a:p>
          <a:p>
            <a:pPr algn="just"/>
            <a:endParaRPr lang="en-US" dirty="0"/>
          </a:p>
          <a:p>
            <a:pPr algn="just"/>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54</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344D6858-1C80-4687-B095-711FC3E933F7}"/>
              </a:ext>
            </a:extLst>
          </p:cNvPr>
          <p:cNvPicPr>
            <a:picLocks noChangeAspect="1"/>
          </p:cNvPicPr>
          <p:nvPr/>
        </p:nvPicPr>
        <p:blipFill>
          <a:blip r:embed="rId3"/>
          <a:stretch>
            <a:fillRect/>
          </a:stretch>
        </p:blipFill>
        <p:spPr>
          <a:xfrm>
            <a:off x="2895599" y="4648198"/>
            <a:ext cx="3655591" cy="1295401"/>
          </a:xfrm>
          <a:prstGeom prst="rect">
            <a:avLst/>
          </a:prstGeom>
        </p:spPr>
      </p:pic>
    </p:spTree>
    <p:extLst>
      <p:ext uri="{BB962C8B-B14F-4D97-AF65-F5344CB8AC3E}">
        <p14:creationId xmlns:p14="http://schemas.microsoft.com/office/powerpoint/2010/main" val="55483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60"/>
            <a:ext cx="9144000" cy="533395"/>
          </a:xfrm>
        </p:spPr>
        <p:txBody>
          <a:bodyPr/>
          <a:lstStyle/>
          <a:p>
            <a:r>
              <a:rPr lang="en-US" sz="2300" b="1" dirty="0">
                <a:solidFill>
                  <a:srgbClr val="09064E"/>
                </a:solidFill>
              </a:rPr>
              <a:t>The Transformer Architecture: Positional </a:t>
            </a:r>
            <a:r>
              <a:rPr lang="en-US" sz="2300" b="1" dirty="0" err="1">
                <a:solidFill>
                  <a:srgbClr val="09064E"/>
                </a:solidFill>
              </a:rPr>
              <a:t>Embeddings</a:t>
            </a:r>
            <a:endParaRPr lang="en-US" sz="2300" dirty="0">
              <a:solidFill>
                <a:srgbClr val="09064E"/>
              </a:solidFill>
            </a:endParaRPr>
          </a:p>
        </p:txBody>
      </p:sp>
      <p:sp>
        <p:nvSpPr>
          <p:cNvPr id="4" name="Slide Number Placeholder 3"/>
          <p:cNvSpPr>
            <a:spLocks noGrp="1"/>
          </p:cNvSpPr>
          <p:nvPr>
            <p:ph type="sldNum" sz="quarter" idx="12"/>
          </p:nvPr>
        </p:nvSpPr>
        <p:spPr/>
        <p:txBody>
          <a:bodyPr/>
          <a:lstStyle/>
          <a:p>
            <a:fld id="{38E06347-BC0D-4F40-B989-B890AD03D868}" type="slidenum">
              <a:rPr lang="en-US" smtClean="0"/>
              <a:pPr/>
              <a:t>55</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a:extLst>
              <a:ext uri="{FF2B5EF4-FFF2-40B4-BE49-F238E27FC236}">
                <a16:creationId xmlns:a16="http://schemas.microsoft.com/office/drawing/2014/main" id="{A51A20F4-26C5-4821-8170-5B4F404CECC6}"/>
              </a:ext>
            </a:extLst>
          </p:cNvPr>
          <p:cNvPicPr>
            <a:picLocks noChangeAspect="1"/>
          </p:cNvPicPr>
          <p:nvPr/>
        </p:nvPicPr>
        <p:blipFill>
          <a:blip r:embed="rId3"/>
          <a:stretch>
            <a:fillRect/>
          </a:stretch>
        </p:blipFill>
        <p:spPr>
          <a:xfrm>
            <a:off x="818444" y="2132541"/>
            <a:ext cx="7391400" cy="4024667"/>
          </a:xfrm>
          <a:prstGeom prst="rect">
            <a:avLst/>
          </a:prstGeom>
        </p:spPr>
      </p:pic>
      <p:sp>
        <p:nvSpPr>
          <p:cNvPr id="8" name="Rectangle 7">
            <a:extLst>
              <a:ext uri="{FF2B5EF4-FFF2-40B4-BE49-F238E27FC236}">
                <a16:creationId xmlns:a16="http://schemas.microsoft.com/office/drawing/2014/main" id="{5F9CF573-C308-4570-BE9D-0D92AE56A4B8}"/>
              </a:ext>
            </a:extLst>
          </p:cNvPr>
          <p:cNvSpPr/>
          <p:nvPr/>
        </p:nvSpPr>
        <p:spPr>
          <a:xfrm>
            <a:off x="192741" y="6154872"/>
            <a:ext cx="8798859" cy="646331"/>
          </a:xfrm>
          <a:prstGeom prst="rect">
            <a:avLst/>
          </a:prstGeom>
          <a:solidFill>
            <a:schemeClr val="bg1"/>
          </a:solidFill>
        </p:spPr>
        <p:txBody>
          <a:bodyPr wrap="square">
            <a:spAutoFit/>
          </a:bodyPr>
          <a:lstStyle/>
          <a:p>
            <a:r>
              <a:rPr lang="en-US" b="1" dirty="0"/>
              <a:t>Figure 9</a:t>
            </a:r>
            <a:r>
              <a:rPr lang="en-US" dirty="0"/>
              <a:t>: Sine/cosine positional embedding matrix (transposed, top) with a focus on two values of </a:t>
            </a:r>
            <a:r>
              <a:rPr lang="en-US" i="1" dirty="0" err="1"/>
              <a:t>i</a:t>
            </a:r>
            <a:r>
              <a:rPr lang="en-US" dirty="0"/>
              <a:t> (bottom).</a:t>
            </a:r>
          </a:p>
        </p:txBody>
      </p:sp>
      <p:sp>
        <p:nvSpPr>
          <p:cNvPr id="3" name="Content Placeholder 2"/>
          <p:cNvSpPr>
            <a:spLocks noGrp="1"/>
          </p:cNvSpPr>
          <p:nvPr>
            <p:ph idx="1"/>
          </p:nvPr>
        </p:nvSpPr>
        <p:spPr>
          <a:xfrm>
            <a:off x="152400" y="583714"/>
            <a:ext cx="8798859" cy="1702286"/>
          </a:xfrm>
        </p:spPr>
        <p:txBody>
          <a:bodyPr>
            <a:normAutofit/>
          </a:bodyPr>
          <a:lstStyle/>
          <a:p>
            <a:r>
              <a:rPr lang="en-US" dirty="0"/>
              <a:t>The positional embedding matrix </a:t>
            </a:r>
            <a:r>
              <a:rPr lang="en-US" b="1" dirty="0"/>
              <a:t>P </a:t>
            </a:r>
            <a:r>
              <a:rPr lang="en-US" dirty="0"/>
              <a:t>is (defined in Eqn. 2) and represented at the bottom of Figure 9 (transposed), </a:t>
            </a:r>
          </a:p>
          <a:p>
            <a:r>
              <a:rPr lang="en-US" dirty="0"/>
              <a:t>where </a:t>
            </a:r>
            <a:r>
              <a:rPr lang="en-US" i="1" dirty="0"/>
              <a:t>P</a:t>
            </a:r>
            <a:r>
              <a:rPr lang="en-US" i="1" baseline="-25000" dirty="0"/>
              <a:t>p</a:t>
            </a:r>
            <a:r>
              <a:rPr lang="en-US" baseline="-25000" dirty="0"/>
              <a:t>,</a:t>
            </a:r>
            <a:r>
              <a:rPr lang="en-US" i="1" baseline="-25000" dirty="0"/>
              <a:t>i</a:t>
            </a:r>
            <a:r>
              <a:rPr lang="en-US" i="1" dirty="0"/>
              <a:t> </a:t>
            </a:r>
            <a:r>
              <a:rPr lang="en-US" dirty="0"/>
              <a:t>is the </a:t>
            </a:r>
            <a:r>
              <a:rPr lang="en-US" i="1" dirty="0"/>
              <a:t>i</a:t>
            </a:r>
            <a:r>
              <a:rPr lang="en-US" baseline="30000" dirty="0"/>
              <a:t>th</a:t>
            </a:r>
            <a:r>
              <a:rPr lang="en-US" dirty="0"/>
              <a:t> component of the embedding for the word located at the </a:t>
            </a:r>
            <a:r>
              <a:rPr lang="en-US" i="1" dirty="0"/>
              <a:t>p</a:t>
            </a:r>
            <a:r>
              <a:rPr lang="en-US" baseline="30000" dirty="0"/>
              <a:t>th</a:t>
            </a:r>
            <a:r>
              <a:rPr lang="en-US" dirty="0"/>
              <a:t> position in the sentence.</a:t>
            </a:r>
          </a:p>
          <a:p>
            <a:pPr algn="just"/>
            <a:endParaRPr lang="en-US" dirty="0"/>
          </a:p>
        </p:txBody>
      </p:sp>
    </p:spTree>
    <p:extLst>
      <p:ext uri="{BB962C8B-B14F-4D97-AF65-F5344CB8AC3E}">
        <p14:creationId xmlns:p14="http://schemas.microsoft.com/office/powerpoint/2010/main" val="154603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60"/>
            <a:ext cx="9144000" cy="533395"/>
          </a:xfrm>
        </p:spPr>
        <p:txBody>
          <a:bodyPr/>
          <a:lstStyle/>
          <a:p>
            <a:r>
              <a:rPr lang="en-US" sz="2300" b="1" dirty="0">
                <a:solidFill>
                  <a:srgbClr val="09064E"/>
                </a:solidFill>
              </a:rPr>
              <a:t>The Transformer Architecture: Positional </a:t>
            </a:r>
            <a:r>
              <a:rPr lang="en-US" sz="2300" b="1" dirty="0" err="1">
                <a:solidFill>
                  <a:srgbClr val="09064E"/>
                </a:solidFill>
              </a:rPr>
              <a:t>Embeddings</a:t>
            </a:r>
            <a:endParaRPr lang="en-US" sz="2300" dirty="0">
              <a:solidFill>
                <a:srgbClr val="09064E"/>
              </a:solidFill>
            </a:endParaRPr>
          </a:p>
        </p:txBody>
      </p:sp>
      <p:sp>
        <p:nvSpPr>
          <p:cNvPr id="4" name="Slide Number Placeholder 3"/>
          <p:cNvSpPr>
            <a:spLocks noGrp="1"/>
          </p:cNvSpPr>
          <p:nvPr>
            <p:ph type="sldNum" sz="quarter" idx="12"/>
          </p:nvPr>
        </p:nvSpPr>
        <p:spPr/>
        <p:txBody>
          <a:bodyPr/>
          <a:lstStyle/>
          <a:p>
            <a:fld id="{38E06347-BC0D-4F40-B989-B890AD03D868}" type="slidenum">
              <a:rPr lang="en-US" smtClean="0"/>
              <a:pPr/>
              <a:t>56</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52400" y="685800"/>
            <a:ext cx="8798859" cy="5867400"/>
          </a:xfrm>
        </p:spPr>
        <p:txBody>
          <a:bodyPr>
            <a:normAutofit/>
          </a:bodyPr>
          <a:lstStyle/>
          <a:p>
            <a:r>
              <a:rPr lang="en-US" dirty="0"/>
              <a:t>This solution gives the same performance as learned positional embeddings do, </a:t>
            </a:r>
          </a:p>
          <a:p>
            <a:r>
              <a:rPr lang="en-US" dirty="0"/>
              <a:t>but it can extend to arbitrarily long sentences, which is why it’s favored. </a:t>
            </a:r>
          </a:p>
          <a:p>
            <a:r>
              <a:rPr lang="en-US" dirty="0"/>
              <a:t>After the positional embeddings are added to the word embeddings, the rest of the model has access to the absolute position of each word in the sentence because there is a unique positional embedding for each position </a:t>
            </a:r>
          </a:p>
          <a:p>
            <a:pPr lvl="1"/>
            <a:r>
              <a:rPr lang="en-US" dirty="0"/>
              <a:t>e.g., the positional embedding for the word located at the 22nd position in a sentence is represented by the vertical dashed line at the bottom left of Figure 9, and </a:t>
            </a:r>
          </a:p>
          <a:p>
            <a:pPr lvl="1"/>
            <a:r>
              <a:rPr lang="en-US" dirty="0"/>
              <a:t>you can see that it is unique to that position. </a:t>
            </a:r>
          </a:p>
          <a:p>
            <a:r>
              <a:rPr lang="en-US" dirty="0"/>
              <a:t>Moreover, the choice of oscillating functions (sine and cosine) makes it possible for the model to learn relative positions as well. </a:t>
            </a:r>
          </a:p>
          <a:p>
            <a:endParaRPr lang="en-US" dirty="0"/>
          </a:p>
        </p:txBody>
      </p:sp>
    </p:spTree>
    <p:extLst>
      <p:ext uri="{BB962C8B-B14F-4D97-AF65-F5344CB8AC3E}">
        <p14:creationId xmlns:p14="http://schemas.microsoft.com/office/powerpoint/2010/main" val="28275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60"/>
            <a:ext cx="9144000" cy="533395"/>
          </a:xfrm>
        </p:spPr>
        <p:txBody>
          <a:bodyPr/>
          <a:lstStyle/>
          <a:p>
            <a:r>
              <a:rPr lang="en-US" sz="2300" b="1" dirty="0">
                <a:solidFill>
                  <a:srgbClr val="09064E"/>
                </a:solidFill>
              </a:rPr>
              <a:t>The Transformer Architecture: Positional </a:t>
            </a:r>
            <a:r>
              <a:rPr lang="en-US" sz="2300" b="1" dirty="0" err="1">
                <a:solidFill>
                  <a:srgbClr val="09064E"/>
                </a:solidFill>
              </a:rPr>
              <a:t>Embeddings</a:t>
            </a:r>
            <a:endParaRPr lang="en-US" sz="2300" dirty="0">
              <a:solidFill>
                <a:srgbClr val="09064E"/>
              </a:solidFill>
            </a:endParaRPr>
          </a:p>
        </p:txBody>
      </p:sp>
      <p:sp>
        <p:nvSpPr>
          <p:cNvPr id="4" name="Slide Number Placeholder 3"/>
          <p:cNvSpPr>
            <a:spLocks noGrp="1"/>
          </p:cNvSpPr>
          <p:nvPr>
            <p:ph type="sldNum" sz="quarter" idx="12"/>
          </p:nvPr>
        </p:nvSpPr>
        <p:spPr/>
        <p:txBody>
          <a:bodyPr/>
          <a:lstStyle/>
          <a:p>
            <a:fld id="{38E06347-BC0D-4F40-B989-B890AD03D868}" type="slidenum">
              <a:rPr lang="en-US" smtClean="0"/>
              <a:pPr/>
              <a:t>57</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52400" y="685800"/>
            <a:ext cx="8798859" cy="5867400"/>
          </a:xfrm>
        </p:spPr>
        <p:txBody>
          <a:bodyPr>
            <a:normAutofit/>
          </a:bodyPr>
          <a:lstStyle/>
          <a:p>
            <a:r>
              <a:rPr lang="en-US" dirty="0"/>
              <a:t>For example, words located 38 words apart (e.g., at positions p = 22 and p = 60) always have the same positional embedding values in the embedding dimensions </a:t>
            </a:r>
            <a:r>
              <a:rPr lang="en-US" dirty="0" err="1"/>
              <a:t>i</a:t>
            </a:r>
            <a:r>
              <a:rPr lang="en-US" dirty="0"/>
              <a:t> = 100 and </a:t>
            </a:r>
            <a:r>
              <a:rPr lang="en-US" dirty="0" err="1"/>
              <a:t>i</a:t>
            </a:r>
            <a:r>
              <a:rPr lang="en-US" dirty="0"/>
              <a:t> = 101, as we can see in Figure 9. </a:t>
            </a:r>
          </a:p>
          <a:p>
            <a:r>
              <a:rPr lang="en-US" dirty="0"/>
              <a:t>This explains why we need both the sine and the cosine for each frequency: </a:t>
            </a:r>
          </a:p>
          <a:p>
            <a:pPr lvl="1"/>
            <a:r>
              <a:rPr lang="en-US" dirty="0"/>
              <a:t>if we only used the sine (the blue wave at </a:t>
            </a:r>
            <a:r>
              <a:rPr lang="en-US" dirty="0" err="1"/>
              <a:t>i</a:t>
            </a:r>
            <a:r>
              <a:rPr lang="en-US" dirty="0"/>
              <a:t> = 100), the model would not be able to distinguish positions p = 22 and p = 35 (marked by a cross).</a:t>
            </a:r>
          </a:p>
          <a:p>
            <a:r>
              <a:rPr lang="en-US" dirty="0"/>
              <a:t>[</a:t>
            </a:r>
            <a:r>
              <a:rPr lang="en-US" b="1" dirty="0">
                <a:solidFill>
                  <a:srgbClr val="262BF2"/>
                </a:solidFill>
              </a:rPr>
              <a:t>See exercise</a:t>
            </a:r>
            <a:r>
              <a:rPr lang="en-US" dirty="0"/>
              <a:t>].</a:t>
            </a:r>
          </a:p>
          <a:p>
            <a:endParaRPr lang="en-US" dirty="0"/>
          </a:p>
        </p:txBody>
      </p:sp>
    </p:spTree>
    <p:extLst>
      <p:ext uri="{BB962C8B-B14F-4D97-AF65-F5344CB8AC3E}">
        <p14:creationId xmlns:p14="http://schemas.microsoft.com/office/powerpoint/2010/main" val="3474432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60"/>
            <a:ext cx="9144000" cy="533395"/>
          </a:xfrm>
        </p:spPr>
        <p:txBody>
          <a:bodyPr/>
          <a:lstStyle/>
          <a:p>
            <a:r>
              <a:rPr lang="en-US" sz="2300" b="1" dirty="0">
                <a:solidFill>
                  <a:srgbClr val="09064E"/>
                </a:solidFill>
              </a:rPr>
              <a:t>Multi-Head Attention</a:t>
            </a:r>
            <a:endParaRPr lang="en-US" sz="2300" dirty="0">
              <a:solidFill>
                <a:srgbClr val="09064E"/>
              </a:solidFill>
            </a:endParaRPr>
          </a:p>
        </p:txBody>
      </p:sp>
      <p:sp>
        <p:nvSpPr>
          <p:cNvPr id="4" name="Slide Number Placeholder 3"/>
          <p:cNvSpPr>
            <a:spLocks noGrp="1"/>
          </p:cNvSpPr>
          <p:nvPr>
            <p:ph type="sldNum" sz="quarter" idx="12"/>
          </p:nvPr>
        </p:nvSpPr>
        <p:spPr/>
        <p:txBody>
          <a:bodyPr/>
          <a:lstStyle/>
          <a:p>
            <a:fld id="{38E06347-BC0D-4F40-B989-B890AD03D868}" type="slidenum">
              <a:rPr lang="en-US" smtClean="0"/>
              <a:pPr/>
              <a:t>58</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52400" y="583714"/>
            <a:ext cx="8798859" cy="5969486"/>
          </a:xfrm>
        </p:spPr>
        <p:txBody>
          <a:bodyPr>
            <a:normAutofit/>
          </a:bodyPr>
          <a:lstStyle/>
          <a:p>
            <a:r>
              <a:rPr lang="en-US" dirty="0"/>
              <a:t>Multi-Head Attention layer works based on the Scaled Dot-Product Attention layer.</a:t>
            </a:r>
          </a:p>
          <a:p>
            <a:r>
              <a:rPr lang="en-US" dirty="0"/>
              <a:t>Now, let us suppose the encoder analyzed the input sentence “They played chess,” and it managed to understand that the word </a:t>
            </a:r>
          </a:p>
          <a:p>
            <a:pPr lvl="1"/>
            <a:r>
              <a:rPr lang="en-US" dirty="0"/>
              <a:t>“They” is the subject and </a:t>
            </a:r>
          </a:p>
          <a:p>
            <a:pPr lvl="1"/>
            <a:r>
              <a:rPr lang="en-US" dirty="0"/>
              <a:t>the word “played” is the verb, so it encoded this information in the representations of these words. </a:t>
            </a:r>
          </a:p>
          <a:p>
            <a:r>
              <a:rPr lang="en-US" dirty="0"/>
              <a:t>Now suppose the decoder has already translated the subject, and it thinks that it should translate the verb next. </a:t>
            </a:r>
          </a:p>
          <a:p>
            <a:r>
              <a:rPr lang="en-US" dirty="0"/>
              <a:t>For this, it needs to fetch the verb from the input sentence. This is analog to a dictionary lookup: it’s as if the encoder created a dictionary {“subject”: “They”, “verb”: “played”, …} and </a:t>
            </a:r>
          </a:p>
          <a:p>
            <a:r>
              <a:rPr lang="en-US" dirty="0"/>
              <a:t>the decoder wanted to look up the value that corresponds to the key “verb.”</a:t>
            </a:r>
          </a:p>
          <a:p>
            <a:endParaRPr lang="en-US" dirty="0"/>
          </a:p>
        </p:txBody>
      </p:sp>
    </p:spTree>
    <p:extLst>
      <p:ext uri="{BB962C8B-B14F-4D97-AF65-F5344CB8AC3E}">
        <p14:creationId xmlns:p14="http://schemas.microsoft.com/office/powerpoint/2010/main" val="417547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60"/>
            <a:ext cx="9144000" cy="533395"/>
          </a:xfrm>
        </p:spPr>
        <p:txBody>
          <a:bodyPr/>
          <a:lstStyle/>
          <a:p>
            <a:r>
              <a:rPr lang="en-US" sz="2300" b="1" dirty="0">
                <a:solidFill>
                  <a:srgbClr val="09064E"/>
                </a:solidFill>
              </a:rPr>
              <a:t>… Multi-Head Attention</a:t>
            </a:r>
            <a:endParaRPr lang="en-US" sz="2300" dirty="0">
              <a:solidFill>
                <a:srgbClr val="09064E"/>
              </a:solidFill>
            </a:endParaRPr>
          </a:p>
        </p:txBody>
      </p:sp>
      <p:sp>
        <p:nvSpPr>
          <p:cNvPr id="4" name="Slide Number Placeholder 3"/>
          <p:cNvSpPr>
            <a:spLocks noGrp="1"/>
          </p:cNvSpPr>
          <p:nvPr>
            <p:ph type="sldNum" sz="quarter" idx="12"/>
          </p:nvPr>
        </p:nvSpPr>
        <p:spPr/>
        <p:txBody>
          <a:bodyPr/>
          <a:lstStyle/>
          <a:p>
            <a:fld id="{38E06347-BC0D-4F40-B989-B890AD03D868}" type="slidenum">
              <a:rPr lang="en-US" smtClean="0"/>
              <a:pPr/>
              <a:t>59</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52400" y="583714"/>
            <a:ext cx="8798859" cy="5969486"/>
          </a:xfrm>
        </p:spPr>
        <p:txBody>
          <a:bodyPr>
            <a:normAutofit/>
          </a:bodyPr>
          <a:lstStyle/>
          <a:p>
            <a:r>
              <a:rPr lang="en-US" dirty="0"/>
              <a:t>However, the model does not have discrete tokens to represent the keys (like “subject” or “verb”); </a:t>
            </a:r>
          </a:p>
          <a:p>
            <a:r>
              <a:rPr lang="en-US" dirty="0"/>
              <a:t>rather it has </a:t>
            </a:r>
            <a:r>
              <a:rPr lang="en-US" dirty="0">
                <a:solidFill>
                  <a:srgbClr val="262BF2"/>
                </a:solidFill>
              </a:rPr>
              <a:t>vectorized representations </a:t>
            </a:r>
            <a:r>
              <a:rPr lang="en-US" dirty="0"/>
              <a:t>of these concepts (which it learned during training), so the key it will use for the lookup (called the </a:t>
            </a:r>
            <a:r>
              <a:rPr lang="en-US" dirty="0">
                <a:solidFill>
                  <a:srgbClr val="262BF2"/>
                </a:solidFill>
              </a:rPr>
              <a:t>query</a:t>
            </a:r>
            <a:r>
              <a:rPr lang="en-US" dirty="0"/>
              <a:t>) will not perfectly match any key in the dictionary. </a:t>
            </a:r>
          </a:p>
          <a:p>
            <a:r>
              <a:rPr lang="en-US" dirty="0"/>
              <a:t>The </a:t>
            </a:r>
            <a:r>
              <a:rPr lang="en-US" dirty="0">
                <a:solidFill>
                  <a:srgbClr val="262BF2"/>
                </a:solidFill>
              </a:rPr>
              <a:t>solution</a:t>
            </a:r>
            <a:r>
              <a:rPr lang="en-US" dirty="0"/>
              <a:t> is to </a:t>
            </a:r>
            <a:r>
              <a:rPr lang="en-US" dirty="0">
                <a:solidFill>
                  <a:srgbClr val="C00000"/>
                </a:solidFill>
              </a:rPr>
              <a:t>compute a similarity </a:t>
            </a:r>
            <a:r>
              <a:rPr lang="en-US" dirty="0"/>
              <a:t>measure between the query and each key in the dictionary, and </a:t>
            </a:r>
          </a:p>
          <a:p>
            <a:r>
              <a:rPr lang="en-US" dirty="0"/>
              <a:t>then use the </a:t>
            </a:r>
            <a:r>
              <a:rPr lang="en-US" dirty="0" err="1"/>
              <a:t>softmax</a:t>
            </a:r>
            <a:r>
              <a:rPr lang="en-US" dirty="0"/>
              <a:t> function to convert these similarity scores to weights that add up to 1.</a:t>
            </a:r>
          </a:p>
          <a:p>
            <a:r>
              <a:rPr lang="en-US" dirty="0"/>
              <a:t>If the key that represents the verb is by far the most similar to the query, then that key’s weight will be close to 1.</a:t>
            </a:r>
          </a:p>
        </p:txBody>
      </p:sp>
    </p:spTree>
    <p:extLst>
      <p:ext uri="{BB962C8B-B14F-4D97-AF65-F5344CB8AC3E}">
        <p14:creationId xmlns:p14="http://schemas.microsoft.com/office/powerpoint/2010/main" val="196120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395"/>
          </a:xfrm>
        </p:spPr>
        <p:txBody>
          <a:bodyPr/>
          <a:lstStyle/>
          <a:p>
            <a:r>
              <a:rPr lang="en-US" sz="2400" b="1" dirty="0">
                <a:solidFill>
                  <a:srgbClr val="09064E"/>
                </a:solidFill>
              </a:rPr>
              <a:t>… Generating Shakespearean Text Using a Character RNN</a:t>
            </a:r>
            <a:endParaRPr lang="en-US" sz="2400" dirty="0">
              <a:solidFill>
                <a:srgbClr val="09064E"/>
              </a:solidFill>
            </a:endParaRPr>
          </a:p>
        </p:txBody>
      </p:sp>
      <p:sp>
        <p:nvSpPr>
          <p:cNvPr id="3" name="Content Placeholder 2"/>
          <p:cNvSpPr>
            <a:spLocks noGrp="1"/>
          </p:cNvSpPr>
          <p:nvPr>
            <p:ph idx="1"/>
          </p:nvPr>
        </p:nvSpPr>
        <p:spPr>
          <a:xfrm>
            <a:off x="152400" y="533395"/>
            <a:ext cx="8798859" cy="6188080"/>
          </a:xfrm>
        </p:spPr>
        <p:txBody>
          <a:bodyPr>
            <a:normAutofit lnSpcReduction="10000"/>
          </a:bodyPr>
          <a:lstStyle/>
          <a:p>
            <a:pPr algn="just">
              <a:spcBef>
                <a:spcPts val="1200"/>
              </a:spcBef>
              <a:buFont typeface="Wingdings" panose="05000000000000000000" pitchFamily="2" charset="2"/>
              <a:buChar char="Ø"/>
            </a:pPr>
            <a:r>
              <a:rPr lang="en-US" dirty="0"/>
              <a:t>When dealing with time series, we would in general split across time. For example, </a:t>
            </a:r>
          </a:p>
          <a:p>
            <a:pPr lvl="1" algn="just">
              <a:spcBef>
                <a:spcPts val="1200"/>
              </a:spcBef>
              <a:buFont typeface="Wingdings" panose="05000000000000000000" pitchFamily="2" charset="2"/>
              <a:buChar char="Ø"/>
            </a:pPr>
            <a:r>
              <a:rPr lang="en-US" dirty="0"/>
              <a:t>we might take the years 2000 to 2012 for the training set, </a:t>
            </a:r>
          </a:p>
          <a:p>
            <a:pPr lvl="1" algn="just">
              <a:spcBef>
                <a:spcPts val="1200"/>
              </a:spcBef>
              <a:buFont typeface="Wingdings" panose="05000000000000000000" pitchFamily="2" charset="2"/>
              <a:buChar char="Ø"/>
            </a:pPr>
            <a:r>
              <a:rPr lang="en-US" dirty="0"/>
              <a:t>the years 2013 to 2015 for the validation set, and </a:t>
            </a:r>
          </a:p>
          <a:p>
            <a:pPr lvl="1" algn="just">
              <a:spcBef>
                <a:spcPts val="1200"/>
              </a:spcBef>
              <a:buFont typeface="Wingdings" panose="05000000000000000000" pitchFamily="2" charset="2"/>
              <a:buChar char="Ø"/>
            </a:pPr>
            <a:r>
              <a:rPr lang="en-US" dirty="0"/>
              <a:t>the years 2016 to 2018 for the test set. </a:t>
            </a:r>
          </a:p>
          <a:p>
            <a:pPr algn="just">
              <a:spcBef>
                <a:spcPts val="1200"/>
              </a:spcBef>
              <a:buFont typeface="Wingdings" panose="05000000000000000000" pitchFamily="2" charset="2"/>
              <a:buChar char="Ø"/>
            </a:pPr>
            <a:r>
              <a:rPr lang="en-US" dirty="0"/>
              <a:t>However, in some cases you may be able to split along other dimensions, which will give you a longer time period to train on. For example, </a:t>
            </a:r>
          </a:p>
          <a:p>
            <a:pPr lvl="1" algn="just">
              <a:spcBef>
                <a:spcPts val="1200"/>
              </a:spcBef>
              <a:buFont typeface="Wingdings" panose="05000000000000000000" pitchFamily="2" charset="2"/>
              <a:buChar char="Ø"/>
            </a:pPr>
            <a:r>
              <a:rPr lang="en-US" dirty="0"/>
              <a:t>if you have data about the financial health of 10,000 companies from 2000 to 2018, you might be able to split this data across the different companies. </a:t>
            </a:r>
          </a:p>
          <a:p>
            <a:pPr lvl="1" algn="just">
              <a:spcBef>
                <a:spcPts val="1200"/>
              </a:spcBef>
              <a:buFont typeface="Wingdings" panose="05000000000000000000" pitchFamily="2" charset="2"/>
              <a:buChar char="Ø"/>
            </a:pPr>
            <a:r>
              <a:rPr lang="en-US" dirty="0"/>
              <a:t>It’s very likely that many of these companies will be strongly correlated, though (e.g., whole economic sectors may go up or down jointly), and </a:t>
            </a:r>
          </a:p>
          <a:p>
            <a:pPr lvl="1" algn="just">
              <a:spcBef>
                <a:spcPts val="1200"/>
              </a:spcBef>
              <a:buFont typeface="Wingdings" panose="05000000000000000000" pitchFamily="2" charset="2"/>
              <a:buChar char="Ø"/>
            </a:pPr>
            <a:r>
              <a:rPr lang="en-US" dirty="0"/>
              <a:t>if you have correlated companies across the training set and the test </a:t>
            </a:r>
            <a:r>
              <a:rPr lang="en-US"/>
              <a:t>set will </a:t>
            </a:r>
            <a:r>
              <a:rPr lang="en-US" dirty="0"/>
              <a:t>not be as useful, as its measure of the generalization error will be optimistically biased. </a:t>
            </a:r>
          </a:p>
        </p:txBody>
      </p:sp>
      <p:sp>
        <p:nvSpPr>
          <p:cNvPr id="4" name="Slide Number Placeholder 3"/>
          <p:cNvSpPr>
            <a:spLocks noGrp="1"/>
          </p:cNvSpPr>
          <p:nvPr>
            <p:ph type="sldNum" sz="quarter" idx="12"/>
          </p:nvPr>
        </p:nvSpPr>
        <p:spPr/>
        <p:txBody>
          <a:bodyPr/>
          <a:lstStyle/>
          <a:p>
            <a:fld id="{38E06347-BC0D-4F40-B989-B890AD03D868}" type="slidenum">
              <a:rPr lang="en-US" smtClean="0"/>
              <a:pPr/>
              <a:t>6</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08809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60"/>
            <a:ext cx="9144000" cy="533395"/>
          </a:xfrm>
        </p:spPr>
        <p:txBody>
          <a:bodyPr/>
          <a:lstStyle/>
          <a:p>
            <a:r>
              <a:rPr lang="en-US" sz="2300" b="1" dirty="0">
                <a:solidFill>
                  <a:srgbClr val="09064E"/>
                </a:solidFill>
              </a:rPr>
              <a:t>… Multi-Head Attention</a:t>
            </a:r>
            <a:endParaRPr lang="en-US" sz="2300" dirty="0">
              <a:solidFill>
                <a:srgbClr val="09064E"/>
              </a:solidFill>
            </a:endParaRPr>
          </a:p>
        </p:txBody>
      </p:sp>
      <p:sp>
        <p:nvSpPr>
          <p:cNvPr id="4" name="Slide Number Placeholder 3"/>
          <p:cNvSpPr>
            <a:spLocks noGrp="1"/>
          </p:cNvSpPr>
          <p:nvPr>
            <p:ph type="sldNum" sz="quarter" idx="12"/>
          </p:nvPr>
        </p:nvSpPr>
        <p:spPr/>
        <p:txBody>
          <a:bodyPr/>
          <a:lstStyle/>
          <a:p>
            <a:fld id="{38E06347-BC0D-4F40-B989-B890AD03D868}" type="slidenum">
              <a:rPr lang="en-US" smtClean="0"/>
              <a:pPr/>
              <a:t>60</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52400" y="583714"/>
            <a:ext cx="8798859" cy="5969486"/>
          </a:xfrm>
        </p:spPr>
        <p:txBody>
          <a:bodyPr>
            <a:normAutofit/>
          </a:bodyPr>
          <a:lstStyle/>
          <a:p>
            <a:r>
              <a:rPr lang="en-US" dirty="0"/>
              <a:t>Then the model can compute a weighted sum of the corresponding values, so if the weight of the “verb” key is close to 1, </a:t>
            </a:r>
          </a:p>
          <a:p>
            <a:r>
              <a:rPr lang="en-US" dirty="0"/>
              <a:t>then the weighted sum will be very close to the representation of the word “played.” </a:t>
            </a:r>
          </a:p>
          <a:p>
            <a:r>
              <a:rPr lang="en-US" dirty="0"/>
              <a:t>In short, we can think of this whole process as a </a:t>
            </a:r>
            <a:r>
              <a:rPr lang="en-US" dirty="0">
                <a:solidFill>
                  <a:srgbClr val="0616B2"/>
                </a:solidFill>
              </a:rPr>
              <a:t>differentiable dictionary lookup</a:t>
            </a:r>
            <a:r>
              <a:rPr lang="en-US" dirty="0"/>
              <a:t>. </a:t>
            </a:r>
          </a:p>
          <a:p>
            <a:r>
              <a:rPr lang="en-US" dirty="0"/>
              <a:t>The similarity measure used by the Transformer is just the dot product, like in Luong attention. </a:t>
            </a:r>
          </a:p>
          <a:p>
            <a:r>
              <a:rPr lang="en-US" dirty="0"/>
              <a:t>In fact, the equation is the same as for Luong attention, except for a scaling factor. </a:t>
            </a:r>
          </a:p>
          <a:p>
            <a:r>
              <a:rPr lang="en-US" dirty="0"/>
              <a:t>The equation is shown in Equation 3, in a vectorized form.</a:t>
            </a:r>
          </a:p>
        </p:txBody>
      </p:sp>
    </p:spTree>
    <p:extLst>
      <p:ext uri="{BB962C8B-B14F-4D97-AF65-F5344CB8AC3E}">
        <p14:creationId xmlns:p14="http://schemas.microsoft.com/office/powerpoint/2010/main" val="317371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60"/>
            <a:ext cx="9144000" cy="533395"/>
          </a:xfrm>
        </p:spPr>
        <p:txBody>
          <a:bodyPr/>
          <a:lstStyle/>
          <a:p>
            <a:r>
              <a:rPr lang="en-US" sz="2300" b="1" dirty="0">
                <a:solidFill>
                  <a:srgbClr val="09064E"/>
                </a:solidFill>
              </a:rPr>
              <a:t>… Multi-Head Attention</a:t>
            </a:r>
            <a:endParaRPr lang="en-US" sz="2300" dirty="0">
              <a:solidFill>
                <a:srgbClr val="09064E"/>
              </a:solidFill>
            </a:endParaRPr>
          </a:p>
        </p:txBody>
      </p:sp>
      <p:sp>
        <p:nvSpPr>
          <p:cNvPr id="4" name="Slide Number Placeholder 3"/>
          <p:cNvSpPr>
            <a:spLocks noGrp="1"/>
          </p:cNvSpPr>
          <p:nvPr>
            <p:ph type="sldNum" sz="quarter" idx="12"/>
          </p:nvPr>
        </p:nvSpPr>
        <p:spPr/>
        <p:txBody>
          <a:bodyPr/>
          <a:lstStyle/>
          <a:p>
            <a:fld id="{38E06347-BC0D-4F40-B989-B890AD03D868}" type="slidenum">
              <a:rPr lang="en-US" smtClean="0"/>
              <a:pPr/>
              <a:t>61</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583714"/>
                <a:ext cx="8798859" cy="6249126"/>
              </a:xfrm>
            </p:spPr>
            <p:txBody>
              <a:bodyPr>
                <a:normAutofit fontScale="92500" lnSpcReduction="10000"/>
              </a:bodyPr>
              <a:lstStyle/>
              <a:p>
                <a:pPr marL="0" indent="0">
                  <a:buNone/>
                </a:pPr>
                <a:r>
                  <a:rPr lang="en-US" b="1" dirty="0"/>
                  <a:t>Equation 3</a:t>
                </a:r>
                <a:r>
                  <a:rPr lang="en-US" dirty="0"/>
                  <a:t>: </a:t>
                </a:r>
                <a:r>
                  <a:rPr lang="en-US" i="1" dirty="0">
                    <a:solidFill>
                      <a:srgbClr val="262BF2"/>
                    </a:solidFill>
                  </a:rPr>
                  <a:t>Scaled Dot-Product Attention </a:t>
                </a:r>
                <a:r>
                  <a:rPr lang="en-US" dirty="0"/>
                  <a:t>– </a:t>
                </a:r>
              </a:p>
              <a:p>
                <a:pPr marL="0" indent="0">
                  <a:buNone/>
                </a:pPr>
                <a:r>
                  <a:rPr lang="en-US" dirty="0"/>
                  <a:t>	Attention (</a:t>
                </a:r>
                <a:r>
                  <a:rPr lang="en-US" b="1" dirty="0"/>
                  <a:t>Q</a:t>
                </a:r>
                <a:r>
                  <a:rPr lang="en-US" dirty="0"/>
                  <a:t>, </a:t>
                </a:r>
                <a:r>
                  <a:rPr lang="en-US" b="1" dirty="0"/>
                  <a:t>K</a:t>
                </a:r>
                <a:r>
                  <a:rPr lang="en-US" dirty="0"/>
                  <a:t>, </a:t>
                </a:r>
                <a:r>
                  <a:rPr lang="en-US" b="1" dirty="0"/>
                  <a:t>V</a:t>
                </a:r>
                <a:r>
                  <a:rPr lang="en-US" dirty="0"/>
                  <a:t>) = </a:t>
                </a:r>
                <a:r>
                  <a:rPr lang="en-US" dirty="0" err="1"/>
                  <a:t>softmax</a:t>
                </a:r>
                <a:r>
                  <a:rPr lang="en-US" dirty="0"/>
                  <a:t> </a:t>
                </a:r>
                <a14:m>
                  <m:oMath xmlns:m="http://schemas.openxmlformats.org/officeDocument/2006/math">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r>
                              <a:rPr lang="en-US" b="1" i="0" smtClean="0">
                                <a:latin typeface="Cambria Math" panose="02040503050406030204" pitchFamily="18" charset="0"/>
                              </a:rPr>
                              <m:t>𝐐</m:t>
                            </m:r>
                            <m:sSup>
                              <m:sSupPr>
                                <m:ctrlPr>
                                  <a:rPr lang="en-US" b="0" i="1" smtClean="0">
                                    <a:latin typeface="Cambria Math" panose="02040503050406030204" pitchFamily="18" charset="0"/>
                                  </a:rPr>
                                </m:ctrlPr>
                              </m:sSupPr>
                              <m:e>
                                <m:r>
                                  <a:rPr lang="en-US" b="1" i="0" smtClean="0">
                                    <a:latin typeface="Cambria Math" panose="02040503050406030204" pitchFamily="18" charset="0"/>
                                  </a:rPr>
                                  <m:t>𝐊</m:t>
                                </m:r>
                              </m:e>
                              <m:sup>
                                <m:r>
                                  <a:rPr lang="en-US" b="0" i="1" smtClean="0">
                                    <a:latin typeface="Cambria Math" panose="02040503050406030204" pitchFamily="18" charset="0"/>
                                  </a:rPr>
                                  <m:t>𝑇</m:t>
                                </m:r>
                              </m:sup>
                            </m:sSup>
                          </m:num>
                          <m:den>
                            <m:rad>
                              <m:radPr>
                                <m:degHide m:val="on"/>
                                <m:ctrlPr>
                                  <a:rPr lang="en-US" i="1" smtClean="0">
                                    <a:latin typeface="Cambria Math" panose="02040503050406030204" pitchFamily="18" charset="0"/>
                                  </a:rPr>
                                </m:ctrlPr>
                              </m:radPr>
                              <m:deg/>
                              <m:e>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𝑘𝑒𝑦𝑠</m:t>
                                    </m:r>
                                  </m:sub>
                                </m:sSub>
                              </m:e>
                            </m:rad>
                          </m:den>
                        </m:f>
                      </m:e>
                    </m:d>
                    <m:r>
                      <a:rPr lang="en-US" b="0" i="1" smtClean="0">
                        <a:latin typeface="Cambria Math" panose="02040503050406030204" pitchFamily="18" charset="0"/>
                      </a:rPr>
                      <m:t> </m:t>
                    </m:r>
                    <m:r>
                      <a:rPr lang="en-US" b="1" i="0" smtClean="0">
                        <a:latin typeface="Cambria Math" panose="02040503050406030204" pitchFamily="18" charset="0"/>
                      </a:rPr>
                      <m:t>𝐕</m:t>
                    </m:r>
                  </m:oMath>
                </a14:m>
                <a:r>
                  <a:rPr lang="en-US" b="1" dirty="0"/>
                  <a:t> </a:t>
                </a:r>
              </a:p>
              <a:p>
                <a:pPr>
                  <a:buFont typeface="Wingdings" panose="05000000000000000000" pitchFamily="2" charset="2"/>
                  <a:buChar char="Ø"/>
                </a:pPr>
                <a:r>
                  <a:rPr lang="en-US" dirty="0"/>
                  <a:t>where, </a:t>
                </a:r>
                <a:r>
                  <a:rPr lang="en-US" b="1" dirty="0"/>
                  <a:t>Q</a:t>
                </a:r>
                <a:r>
                  <a:rPr lang="en-US" dirty="0"/>
                  <a:t> is a matrix containing one row per query. Its shape is [</a:t>
                </a:r>
                <a:r>
                  <a:rPr lang="en-US" i="1" dirty="0"/>
                  <a:t>n</a:t>
                </a:r>
                <a:r>
                  <a:rPr lang="en-US" baseline="-25000" dirty="0"/>
                  <a:t>queries</a:t>
                </a:r>
                <a:r>
                  <a:rPr lang="en-US" dirty="0"/>
                  <a:t>, </a:t>
                </a:r>
                <a:r>
                  <a:rPr lang="en-US" i="1" dirty="0"/>
                  <a:t>d</a:t>
                </a:r>
                <a:r>
                  <a:rPr lang="en-US" baseline="-25000" dirty="0"/>
                  <a:t>keys</a:t>
                </a:r>
                <a:r>
                  <a:rPr lang="en-US" dirty="0"/>
                  <a:t>], where </a:t>
                </a:r>
                <a:r>
                  <a:rPr lang="en-US" i="1" dirty="0"/>
                  <a:t>n</a:t>
                </a:r>
                <a:r>
                  <a:rPr lang="en-US" baseline="-25000" dirty="0"/>
                  <a:t>queries</a:t>
                </a:r>
                <a:r>
                  <a:rPr lang="en-US" dirty="0"/>
                  <a:t> is the number of queries and </a:t>
                </a:r>
                <a:r>
                  <a:rPr lang="en-US" i="1" dirty="0"/>
                  <a:t>d</a:t>
                </a:r>
                <a:r>
                  <a:rPr lang="en-US" baseline="-25000" dirty="0"/>
                  <a:t>keys</a:t>
                </a:r>
                <a:r>
                  <a:rPr lang="en-US" dirty="0"/>
                  <a:t> is the number of dimensions of each query and each key.</a:t>
                </a:r>
              </a:p>
              <a:p>
                <a:pPr>
                  <a:buFont typeface="Wingdings" panose="05000000000000000000" pitchFamily="2" charset="2"/>
                  <a:buChar char="Ø"/>
                </a:pPr>
                <a:r>
                  <a:rPr lang="en-US" b="1" dirty="0"/>
                  <a:t>K</a:t>
                </a:r>
                <a:r>
                  <a:rPr lang="en-US" dirty="0"/>
                  <a:t> is a matrix containing one row per key. Its shape is [</a:t>
                </a:r>
                <a:r>
                  <a:rPr lang="en-US" i="1" dirty="0"/>
                  <a:t>n</a:t>
                </a:r>
                <a:r>
                  <a:rPr lang="en-US" baseline="-25000" dirty="0"/>
                  <a:t>keys</a:t>
                </a:r>
                <a:r>
                  <a:rPr lang="en-US" dirty="0"/>
                  <a:t>, </a:t>
                </a:r>
                <a:r>
                  <a:rPr lang="en-US" i="1" dirty="0"/>
                  <a:t>d</a:t>
                </a:r>
                <a:r>
                  <a:rPr lang="en-US" baseline="-25000" dirty="0"/>
                  <a:t>keys</a:t>
                </a:r>
                <a:r>
                  <a:rPr lang="en-US" dirty="0"/>
                  <a:t>], where </a:t>
                </a:r>
                <a:r>
                  <a:rPr lang="en-US" i="1" dirty="0"/>
                  <a:t>n</a:t>
                </a:r>
                <a:r>
                  <a:rPr lang="en-US" baseline="-25000" dirty="0"/>
                  <a:t>keys</a:t>
                </a:r>
                <a:r>
                  <a:rPr lang="en-US" dirty="0"/>
                  <a:t> is the number of keys and values.</a:t>
                </a:r>
              </a:p>
              <a:p>
                <a:pPr>
                  <a:buFont typeface="Wingdings" panose="05000000000000000000" pitchFamily="2" charset="2"/>
                  <a:buChar char="Ø"/>
                </a:pPr>
                <a:r>
                  <a:rPr lang="en-US" b="1" dirty="0"/>
                  <a:t>V</a:t>
                </a:r>
                <a:r>
                  <a:rPr lang="en-US" dirty="0"/>
                  <a:t> is a matrix containing one row per value. Its shape is [</a:t>
                </a:r>
                <a:r>
                  <a:rPr lang="en-US" i="1" dirty="0"/>
                  <a:t>n</a:t>
                </a:r>
                <a:r>
                  <a:rPr lang="en-US" baseline="-25000" dirty="0"/>
                  <a:t>keys</a:t>
                </a:r>
                <a:r>
                  <a:rPr lang="en-US" dirty="0"/>
                  <a:t>, </a:t>
                </a:r>
                <a:r>
                  <a:rPr lang="en-US" i="1" dirty="0"/>
                  <a:t>d</a:t>
                </a:r>
                <a:r>
                  <a:rPr lang="en-US" baseline="-25000" dirty="0"/>
                  <a:t>values</a:t>
                </a:r>
                <a:r>
                  <a:rPr lang="en-US" dirty="0"/>
                  <a:t>], where </a:t>
                </a:r>
                <a:r>
                  <a:rPr lang="en-US" i="1" dirty="0"/>
                  <a:t>d</a:t>
                </a:r>
                <a:r>
                  <a:rPr lang="en-US" baseline="-25000" dirty="0"/>
                  <a:t>values</a:t>
                </a:r>
                <a:r>
                  <a:rPr lang="en-US" dirty="0"/>
                  <a:t> is the number of each value.</a:t>
                </a:r>
              </a:p>
              <a:p>
                <a:pPr>
                  <a:buFont typeface="Wingdings" panose="05000000000000000000" pitchFamily="2" charset="2"/>
                  <a:buChar char="Ø"/>
                </a:pPr>
                <a:r>
                  <a:rPr lang="en-US" dirty="0"/>
                  <a:t>The shape of </a:t>
                </a:r>
                <a:r>
                  <a:rPr lang="en-US" b="1" dirty="0"/>
                  <a:t>Q</a:t>
                </a:r>
                <a:r>
                  <a:rPr lang="en-US" dirty="0"/>
                  <a:t> </a:t>
                </a:r>
                <a:r>
                  <a:rPr lang="en-US" b="1" dirty="0"/>
                  <a:t>K</a:t>
                </a:r>
                <a:r>
                  <a:rPr lang="en-US" baseline="30000" dirty="0"/>
                  <a:t>T</a:t>
                </a:r>
                <a:r>
                  <a:rPr lang="en-US" dirty="0"/>
                  <a:t> is [</a:t>
                </a:r>
                <a:r>
                  <a:rPr lang="en-US" i="1" dirty="0"/>
                  <a:t>n</a:t>
                </a:r>
                <a:r>
                  <a:rPr lang="en-US" baseline="-25000" dirty="0"/>
                  <a:t>queries</a:t>
                </a:r>
                <a:r>
                  <a:rPr lang="en-US" dirty="0"/>
                  <a:t>, </a:t>
                </a:r>
                <a:r>
                  <a:rPr lang="en-US" i="1" dirty="0"/>
                  <a:t>n</a:t>
                </a:r>
                <a:r>
                  <a:rPr lang="en-US" baseline="-25000" dirty="0"/>
                  <a:t>keys</a:t>
                </a:r>
                <a:r>
                  <a:rPr lang="en-US" dirty="0"/>
                  <a:t>]: </a:t>
                </a:r>
              </a:p>
              <a:p>
                <a:pPr lvl="1">
                  <a:buFont typeface="Wingdings" panose="05000000000000000000" pitchFamily="2" charset="2"/>
                  <a:buChar char="Ø"/>
                </a:pPr>
                <a:r>
                  <a:rPr lang="en-US" dirty="0"/>
                  <a:t>it contains one similarity score for each query/key pair. </a:t>
                </a:r>
              </a:p>
              <a:p>
                <a:pPr lvl="1">
                  <a:buFont typeface="Wingdings" panose="05000000000000000000" pitchFamily="2" charset="2"/>
                  <a:buChar char="Ø"/>
                </a:pPr>
                <a:r>
                  <a:rPr lang="en-US" dirty="0"/>
                  <a:t>The output of the </a:t>
                </a:r>
                <a:r>
                  <a:rPr lang="en-US" dirty="0" err="1"/>
                  <a:t>softmax</a:t>
                </a:r>
                <a:r>
                  <a:rPr lang="en-US" dirty="0"/>
                  <a:t> function has the same shape, but all rows sum up to 1. </a:t>
                </a:r>
              </a:p>
              <a:p>
                <a:pPr lvl="1">
                  <a:buFont typeface="Wingdings" panose="05000000000000000000" pitchFamily="2" charset="2"/>
                  <a:buChar char="Ø"/>
                </a:pPr>
                <a:r>
                  <a:rPr lang="en-US" dirty="0"/>
                  <a:t>The final output has a shape of [</a:t>
                </a:r>
                <a:r>
                  <a:rPr lang="en-US" i="1" dirty="0"/>
                  <a:t>n</a:t>
                </a:r>
                <a:r>
                  <a:rPr lang="en-US" baseline="-25000" dirty="0"/>
                  <a:t>queries</a:t>
                </a:r>
                <a:r>
                  <a:rPr lang="en-US" dirty="0"/>
                  <a:t>, </a:t>
                </a:r>
                <a:r>
                  <a:rPr lang="en-US" i="1" dirty="0"/>
                  <a:t>d</a:t>
                </a:r>
                <a:r>
                  <a:rPr lang="en-US" baseline="-25000" dirty="0"/>
                  <a:t>values</a:t>
                </a:r>
                <a:r>
                  <a:rPr lang="en-US" dirty="0"/>
                  <a:t>]: </a:t>
                </a:r>
              </a:p>
              <a:p>
                <a:pPr lvl="2">
                  <a:buFont typeface="Wingdings" panose="05000000000000000000" pitchFamily="2" charset="2"/>
                  <a:buChar char="Ø"/>
                </a:pPr>
                <a:r>
                  <a:rPr lang="en-US" dirty="0"/>
                  <a:t>there is one row per query, where each row represents the query result (a weighted sum of the values).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583714"/>
                <a:ext cx="8798859" cy="6249126"/>
              </a:xfrm>
              <a:blipFill>
                <a:blip r:embed="rId3"/>
                <a:stretch>
                  <a:fillRect l="-693" t="-976" r="-554"/>
                </a:stretch>
              </a:blipFill>
            </p:spPr>
            <p:txBody>
              <a:bodyPr/>
              <a:lstStyle/>
              <a:p>
                <a:r>
                  <a:rPr lang="en-US">
                    <a:noFill/>
                  </a:rPr>
                  <a:t> </a:t>
                </a:r>
              </a:p>
            </p:txBody>
          </p:sp>
        </mc:Fallback>
      </mc:AlternateContent>
    </p:spTree>
    <p:extLst>
      <p:ext uri="{BB962C8B-B14F-4D97-AF65-F5344CB8AC3E}">
        <p14:creationId xmlns:p14="http://schemas.microsoft.com/office/powerpoint/2010/main" val="127263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60"/>
            <a:ext cx="9144000" cy="533395"/>
          </a:xfrm>
        </p:spPr>
        <p:txBody>
          <a:bodyPr/>
          <a:lstStyle/>
          <a:p>
            <a:r>
              <a:rPr lang="en-US" sz="2300" b="1" dirty="0">
                <a:solidFill>
                  <a:srgbClr val="09064E"/>
                </a:solidFill>
              </a:rPr>
              <a:t>… Multi-Head Attention</a:t>
            </a:r>
            <a:endParaRPr lang="en-US" sz="2300" dirty="0">
              <a:solidFill>
                <a:srgbClr val="09064E"/>
              </a:solidFill>
            </a:endParaRPr>
          </a:p>
        </p:txBody>
      </p:sp>
      <p:sp>
        <p:nvSpPr>
          <p:cNvPr id="4" name="Slide Number Placeholder 3"/>
          <p:cNvSpPr>
            <a:spLocks noGrp="1"/>
          </p:cNvSpPr>
          <p:nvPr>
            <p:ph type="sldNum" sz="quarter" idx="12"/>
          </p:nvPr>
        </p:nvSpPr>
        <p:spPr/>
        <p:txBody>
          <a:bodyPr/>
          <a:lstStyle/>
          <a:p>
            <a:fld id="{38E06347-BC0D-4F40-B989-B890AD03D868}" type="slidenum">
              <a:rPr lang="en-US" smtClean="0"/>
              <a:pPr/>
              <a:t>62</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52400" y="583714"/>
            <a:ext cx="8798859" cy="5893286"/>
          </a:xfrm>
        </p:spPr>
        <p:txBody>
          <a:bodyPr>
            <a:normAutofit fontScale="92500" lnSpcReduction="20000"/>
          </a:bodyPr>
          <a:lstStyle/>
          <a:p>
            <a:pPr lvl="1">
              <a:spcAft>
                <a:spcPts val="1200"/>
              </a:spcAft>
              <a:buFont typeface="Wingdings" panose="05000000000000000000" pitchFamily="2" charset="2"/>
              <a:buChar char="Ø"/>
            </a:pPr>
            <a:r>
              <a:rPr lang="en-US" dirty="0"/>
              <a:t>The scaling factor scales down the similarity scores to avoid saturating the </a:t>
            </a:r>
            <a:r>
              <a:rPr lang="en-US" dirty="0" err="1"/>
              <a:t>softmax</a:t>
            </a:r>
            <a:r>
              <a:rPr lang="en-US" dirty="0"/>
              <a:t> function, which would lead to tiny gradients.</a:t>
            </a:r>
          </a:p>
          <a:p>
            <a:pPr lvl="1">
              <a:spcAft>
                <a:spcPts val="1200"/>
              </a:spcAft>
              <a:buFont typeface="Wingdings" panose="05000000000000000000" pitchFamily="2" charset="2"/>
              <a:buChar char="Ø"/>
            </a:pPr>
            <a:r>
              <a:rPr lang="en-US" dirty="0"/>
              <a:t>It is possible to </a:t>
            </a:r>
            <a:r>
              <a:rPr lang="en-US" dirty="0">
                <a:solidFill>
                  <a:srgbClr val="C00000"/>
                </a:solidFill>
              </a:rPr>
              <a:t>mask out</a:t>
            </a:r>
            <a:r>
              <a:rPr lang="en-US" dirty="0"/>
              <a:t> some key/value pairs </a:t>
            </a:r>
            <a:r>
              <a:rPr lang="en-US" dirty="0">
                <a:solidFill>
                  <a:srgbClr val="0616B2"/>
                </a:solidFill>
              </a:rPr>
              <a:t>by adding a very large negative value to the corresponding similarity scores</a:t>
            </a:r>
            <a:r>
              <a:rPr lang="en-US" dirty="0"/>
              <a:t>, just before computing the </a:t>
            </a:r>
            <a:r>
              <a:rPr lang="en-US" dirty="0" err="1"/>
              <a:t>softmax</a:t>
            </a:r>
            <a:r>
              <a:rPr lang="en-US" dirty="0"/>
              <a:t>. </a:t>
            </a:r>
          </a:p>
          <a:p>
            <a:pPr lvl="1">
              <a:spcAft>
                <a:spcPts val="1200"/>
              </a:spcAft>
              <a:buFont typeface="Wingdings" panose="05000000000000000000" pitchFamily="2" charset="2"/>
              <a:buChar char="Ø"/>
            </a:pPr>
            <a:r>
              <a:rPr lang="en-US" dirty="0"/>
              <a:t>This is useful in the </a:t>
            </a:r>
            <a:r>
              <a:rPr lang="en-US" dirty="0">
                <a:solidFill>
                  <a:srgbClr val="262BF2"/>
                </a:solidFill>
              </a:rPr>
              <a:t>Masked Multi-Head Attention layer</a:t>
            </a:r>
            <a:r>
              <a:rPr lang="en-US" dirty="0"/>
              <a:t>.</a:t>
            </a:r>
          </a:p>
          <a:p>
            <a:pPr algn="just">
              <a:buFont typeface="Wingdings" panose="05000000000000000000" pitchFamily="2" charset="2"/>
              <a:buChar char="Ø"/>
            </a:pPr>
            <a:r>
              <a:rPr lang="en-US" dirty="0"/>
              <a:t>In the encoder, this equation is applied to every input sentence in the batch, with </a:t>
            </a:r>
            <a:r>
              <a:rPr lang="en-US" b="1" dirty="0"/>
              <a:t>Q</a:t>
            </a:r>
            <a:r>
              <a:rPr lang="en-US" dirty="0"/>
              <a:t>, </a:t>
            </a:r>
            <a:r>
              <a:rPr lang="en-US" b="1" dirty="0"/>
              <a:t>K</a:t>
            </a:r>
            <a:r>
              <a:rPr lang="en-US" dirty="0"/>
              <a:t>, and </a:t>
            </a:r>
            <a:r>
              <a:rPr lang="en-US" b="1" dirty="0"/>
              <a:t>V</a:t>
            </a:r>
            <a:r>
              <a:rPr lang="en-US" dirty="0"/>
              <a:t> all equal to the list of words in the input sentence (so each word in the sentence will be compared to every word in the same sentence, including itself).</a:t>
            </a:r>
          </a:p>
          <a:p>
            <a:pPr algn="just">
              <a:buFont typeface="Wingdings" panose="05000000000000000000" pitchFamily="2" charset="2"/>
              <a:buChar char="Ø"/>
            </a:pPr>
            <a:r>
              <a:rPr lang="en-US" dirty="0"/>
              <a:t>Similarly, in the </a:t>
            </a:r>
            <a:r>
              <a:rPr lang="en-US" dirty="0">
                <a:solidFill>
                  <a:srgbClr val="C00000"/>
                </a:solidFill>
              </a:rPr>
              <a:t>decoder’s masked attention layer</a:t>
            </a:r>
            <a:r>
              <a:rPr lang="en-US" dirty="0"/>
              <a:t>, the equation will be applied to every target sentence in the batch, with </a:t>
            </a:r>
            <a:r>
              <a:rPr lang="en-US" b="1" dirty="0"/>
              <a:t>Q</a:t>
            </a:r>
            <a:r>
              <a:rPr lang="en-US" dirty="0"/>
              <a:t>, </a:t>
            </a:r>
            <a:r>
              <a:rPr lang="en-US" b="1" dirty="0"/>
              <a:t>K</a:t>
            </a:r>
            <a:r>
              <a:rPr lang="en-US" dirty="0"/>
              <a:t>, and </a:t>
            </a:r>
            <a:r>
              <a:rPr lang="en-US" b="1" dirty="0"/>
              <a:t>V</a:t>
            </a:r>
            <a:r>
              <a:rPr lang="en-US" dirty="0"/>
              <a:t> all equal to the list of words in the target sentence,</a:t>
            </a:r>
          </a:p>
          <a:p>
            <a:pPr algn="just">
              <a:buFont typeface="Wingdings" panose="05000000000000000000" pitchFamily="2" charset="2"/>
              <a:buChar char="Ø"/>
            </a:pPr>
            <a:r>
              <a:rPr lang="en-US" dirty="0">
                <a:solidFill>
                  <a:srgbClr val="C00000"/>
                </a:solidFill>
              </a:rPr>
              <a:t>but this time using a mask to prevent any word from comparing itself to words located after it</a:t>
            </a:r>
            <a:r>
              <a:rPr lang="en-US" dirty="0"/>
              <a:t> (</a:t>
            </a:r>
            <a:r>
              <a:rPr lang="en-US" dirty="0">
                <a:solidFill>
                  <a:srgbClr val="0616B2"/>
                </a:solidFill>
              </a:rPr>
              <a:t>at inference time the decoder will only have access to the words it already output, not to future words, so during training we must mask out future output tokens</a:t>
            </a:r>
            <a:r>
              <a:rPr lang="en-US" dirty="0"/>
              <a:t>).</a:t>
            </a:r>
          </a:p>
        </p:txBody>
      </p:sp>
    </p:spTree>
    <p:extLst>
      <p:ext uri="{BB962C8B-B14F-4D97-AF65-F5344CB8AC3E}">
        <p14:creationId xmlns:p14="http://schemas.microsoft.com/office/powerpoint/2010/main" val="984229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69EF2F-6FA7-4E58-8F70-C73E83667ACF}"/>
              </a:ext>
            </a:extLst>
          </p:cNvPr>
          <p:cNvPicPr>
            <a:picLocks noChangeAspect="1"/>
          </p:cNvPicPr>
          <p:nvPr/>
        </p:nvPicPr>
        <p:blipFill>
          <a:blip r:embed="rId3"/>
          <a:stretch>
            <a:fillRect/>
          </a:stretch>
        </p:blipFill>
        <p:spPr>
          <a:xfrm>
            <a:off x="4792532" y="416981"/>
            <a:ext cx="4251042" cy="6304493"/>
          </a:xfrm>
          <a:prstGeom prst="rect">
            <a:avLst/>
          </a:prstGeom>
          <a:noFill/>
        </p:spPr>
      </p:pic>
      <p:sp>
        <p:nvSpPr>
          <p:cNvPr id="3" name="Content Placeholder 2"/>
          <p:cNvSpPr>
            <a:spLocks noGrp="1"/>
          </p:cNvSpPr>
          <p:nvPr>
            <p:ph type="body" sz="half" idx="2"/>
          </p:nvPr>
        </p:nvSpPr>
        <p:spPr>
          <a:xfrm>
            <a:off x="186699" y="1442196"/>
            <a:ext cx="6324600" cy="468407"/>
          </a:xfrm>
        </p:spPr>
        <p:txBody>
          <a:bodyPr>
            <a:normAutofit/>
          </a:bodyPr>
          <a:lstStyle/>
          <a:p>
            <a:r>
              <a:rPr lang="en-US" dirty="0"/>
              <a:t>The Transformer architecture is represented in Figure 8.</a:t>
            </a:r>
          </a:p>
        </p:txBody>
      </p:sp>
      <p:sp>
        <p:nvSpPr>
          <p:cNvPr id="4" name="Slide Number Placeholder 3"/>
          <p:cNvSpPr>
            <a:spLocks noGrp="1"/>
          </p:cNvSpPr>
          <p:nvPr>
            <p:ph type="sldNum" sz="quarter" idx="12"/>
          </p:nvPr>
        </p:nvSpPr>
        <p:spPr>
          <a:xfrm>
            <a:off x="6817659" y="6356350"/>
            <a:ext cx="2133600" cy="365125"/>
          </a:xfrm>
        </p:spPr>
        <p:txBody>
          <a:bodyPr anchor="ctr">
            <a:normAutofit/>
          </a:bodyPr>
          <a:lstStyle/>
          <a:p>
            <a:pPr>
              <a:spcAft>
                <a:spcPts val="600"/>
              </a:spcAft>
            </a:pPr>
            <a:fld id="{38E06347-BC0D-4F40-B989-B890AD03D868}" type="slidenum">
              <a:rPr lang="en-US" smtClean="0"/>
              <a:pPr>
                <a:spcAft>
                  <a:spcPts val="600"/>
                </a:spcAft>
              </a:pPr>
              <a:t>63</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Title 1"/>
          <p:cNvSpPr>
            <a:spLocks noGrp="1"/>
          </p:cNvSpPr>
          <p:nvPr>
            <p:ph type="title"/>
          </p:nvPr>
        </p:nvSpPr>
        <p:spPr>
          <a:xfrm>
            <a:off x="100425" y="105335"/>
            <a:ext cx="6717233" cy="997324"/>
          </a:xfrm>
        </p:spPr>
        <p:txBody>
          <a:bodyPr anchor="b">
            <a:normAutofit fontScale="90000"/>
          </a:bodyPr>
          <a:lstStyle/>
          <a:p>
            <a:pPr>
              <a:lnSpc>
                <a:spcPct val="90000"/>
              </a:lnSpc>
            </a:pPr>
            <a:r>
              <a:rPr lang="en-US" sz="3400" b="1" dirty="0"/>
              <a:t>… Attention Is All You Need: The Transformer Architecture</a:t>
            </a:r>
            <a:endParaRPr lang="en-US" sz="3400" dirty="0"/>
          </a:p>
        </p:txBody>
      </p:sp>
      <p:sp>
        <p:nvSpPr>
          <p:cNvPr id="6" name="Rectangle 5">
            <a:extLst>
              <a:ext uri="{FF2B5EF4-FFF2-40B4-BE49-F238E27FC236}">
                <a16:creationId xmlns:a16="http://schemas.microsoft.com/office/drawing/2014/main" id="{2394C36F-2CF3-4D9D-81A4-A80186A32A75}"/>
              </a:ext>
            </a:extLst>
          </p:cNvPr>
          <p:cNvSpPr/>
          <p:nvPr/>
        </p:nvSpPr>
        <p:spPr>
          <a:xfrm>
            <a:off x="186699" y="6352142"/>
            <a:ext cx="4214615" cy="369332"/>
          </a:xfrm>
          <a:prstGeom prst="rect">
            <a:avLst/>
          </a:prstGeom>
        </p:spPr>
        <p:txBody>
          <a:bodyPr wrap="none">
            <a:spAutoFit/>
          </a:bodyPr>
          <a:lstStyle/>
          <a:p>
            <a:r>
              <a:rPr lang="en-US" b="1" dirty="0"/>
              <a:t>Figure 8</a:t>
            </a:r>
            <a:r>
              <a:rPr lang="en-US" dirty="0"/>
              <a:t>: The Transformer architecture.</a:t>
            </a:r>
          </a:p>
        </p:txBody>
      </p:sp>
    </p:spTree>
    <p:extLst>
      <p:ext uri="{BB962C8B-B14F-4D97-AF65-F5344CB8AC3E}">
        <p14:creationId xmlns:p14="http://schemas.microsoft.com/office/powerpoint/2010/main" val="74904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60"/>
            <a:ext cx="9144000" cy="533395"/>
          </a:xfrm>
        </p:spPr>
        <p:txBody>
          <a:bodyPr/>
          <a:lstStyle/>
          <a:p>
            <a:r>
              <a:rPr lang="en-US" sz="2300" b="1" dirty="0">
                <a:solidFill>
                  <a:srgbClr val="09064E"/>
                </a:solidFill>
              </a:rPr>
              <a:t>… Multi-Head Attention</a:t>
            </a:r>
            <a:endParaRPr lang="en-US" sz="2300" dirty="0">
              <a:solidFill>
                <a:srgbClr val="09064E"/>
              </a:solidFill>
            </a:endParaRPr>
          </a:p>
        </p:txBody>
      </p:sp>
      <p:sp>
        <p:nvSpPr>
          <p:cNvPr id="4" name="Slide Number Placeholder 3"/>
          <p:cNvSpPr>
            <a:spLocks noGrp="1"/>
          </p:cNvSpPr>
          <p:nvPr>
            <p:ph type="sldNum" sz="quarter" idx="12"/>
          </p:nvPr>
        </p:nvSpPr>
        <p:spPr/>
        <p:txBody>
          <a:bodyPr/>
          <a:lstStyle/>
          <a:p>
            <a:fld id="{38E06347-BC0D-4F40-B989-B890AD03D868}" type="slidenum">
              <a:rPr lang="en-US" smtClean="0"/>
              <a:pPr/>
              <a:t>64</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52400" y="583714"/>
            <a:ext cx="8798859" cy="5893286"/>
          </a:xfrm>
        </p:spPr>
        <p:txBody>
          <a:bodyPr>
            <a:normAutofit/>
          </a:bodyPr>
          <a:lstStyle/>
          <a:p>
            <a:pPr>
              <a:spcAft>
                <a:spcPts val="1200"/>
              </a:spcAft>
              <a:buFont typeface="Wingdings" panose="05000000000000000000" pitchFamily="2" charset="2"/>
              <a:buChar char="Ø"/>
            </a:pPr>
            <a:r>
              <a:rPr lang="en-US" dirty="0"/>
              <a:t>In the upper attention layer of the decoder, the keys </a:t>
            </a:r>
            <a:r>
              <a:rPr lang="en-US" b="1" dirty="0"/>
              <a:t>K</a:t>
            </a:r>
            <a:r>
              <a:rPr lang="en-US" dirty="0"/>
              <a:t> and values </a:t>
            </a:r>
            <a:r>
              <a:rPr lang="en-US" b="1" dirty="0"/>
              <a:t>V</a:t>
            </a:r>
            <a:r>
              <a:rPr lang="en-US" dirty="0"/>
              <a:t> are simply the list of word encodings </a:t>
            </a:r>
            <a:r>
              <a:rPr lang="en-US" dirty="0">
                <a:solidFill>
                  <a:srgbClr val="0616B2"/>
                </a:solidFill>
              </a:rPr>
              <a:t>produced by the encoder</a:t>
            </a:r>
            <a:r>
              <a:rPr lang="en-US" dirty="0"/>
              <a:t>, and </a:t>
            </a:r>
          </a:p>
          <a:p>
            <a:pPr>
              <a:spcAft>
                <a:spcPts val="1200"/>
              </a:spcAft>
              <a:buFont typeface="Wingdings" panose="05000000000000000000" pitchFamily="2" charset="2"/>
              <a:buChar char="Ø"/>
            </a:pPr>
            <a:r>
              <a:rPr lang="en-US" dirty="0"/>
              <a:t>the queries </a:t>
            </a:r>
            <a:r>
              <a:rPr lang="en-US" b="1" dirty="0"/>
              <a:t>Q</a:t>
            </a:r>
            <a:r>
              <a:rPr lang="en-US" dirty="0"/>
              <a:t> are the list of word encodings produced by the decoder.</a:t>
            </a:r>
          </a:p>
          <a:p>
            <a:pPr>
              <a:spcAft>
                <a:spcPts val="1200"/>
              </a:spcAft>
              <a:buFont typeface="Wingdings" panose="05000000000000000000" pitchFamily="2" charset="2"/>
              <a:buChar char="Ø"/>
            </a:pPr>
            <a:r>
              <a:rPr lang="en-US" dirty="0"/>
              <a:t>The </a:t>
            </a:r>
            <a:r>
              <a:rPr lang="en-US" dirty="0" err="1">
                <a:highlight>
                  <a:srgbClr val="C0C0C0"/>
                </a:highlight>
              </a:rPr>
              <a:t>keras.layers.Attention</a:t>
            </a:r>
            <a:r>
              <a:rPr lang="en-US" dirty="0"/>
              <a:t> layer implements </a:t>
            </a:r>
            <a:r>
              <a:rPr lang="en-US" dirty="0">
                <a:solidFill>
                  <a:srgbClr val="262BF2"/>
                </a:solidFill>
              </a:rPr>
              <a:t>Scaled Dot-Product Attention</a:t>
            </a:r>
            <a:r>
              <a:rPr lang="en-US" dirty="0"/>
              <a:t>, efficiently applying Equation 3 to multiple sentences in a batch. </a:t>
            </a:r>
          </a:p>
          <a:p>
            <a:pPr>
              <a:spcAft>
                <a:spcPts val="1200"/>
              </a:spcAft>
              <a:buFont typeface="Wingdings" panose="05000000000000000000" pitchFamily="2" charset="2"/>
              <a:buChar char="Ø"/>
            </a:pPr>
            <a:r>
              <a:rPr lang="en-US" dirty="0"/>
              <a:t>Its inputs are just like </a:t>
            </a:r>
            <a:r>
              <a:rPr lang="en-US" b="1" dirty="0"/>
              <a:t>Q</a:t>
            </a:r>
            <a:r>
              <a:rPr lang="en-US" dirty="0"/>
              <a:t>, </a:t>
            </a:r>
            <a:r>
              <a:rPr lang="en-US" b="1" dirty="0"/>
              <a:t>K</a:t>
            </a:r>
            <a:r>
              <a:rPr lang="en-US" dirty="0"/>
              <a:t>, and </a:t>
            </a:r>
            <a:r>
              <a:rPr lang="en-US" b="1" dirty="0"/>
              <a:t>V</a:t>
            </a:r>
            <a:r>
              <a:rPr lang="en-US" dirty="0"/>
              <a:t>, except with an extra batch dimension (the first dimension).</a:t>
            </a:r>
          </a:p>
          <a:p>
            <a:pPr>
              <a:spcAft>
                <a:spcPts val="1200"/>
              </a:spcAft>
              <a:buFont typeface="Wingdings" panose="05000000000000000000" pitchFamily="2" charset="2"/>
              <a:buChar char="Ø"/>
            </a:pPr>
            <a:endParaRPr lang="en-US" dirty="0"/>
          </a:p>
        </p:txBody>
      </p:sp>
    </p:spTree>
    <p:extLst>
      <p:ext uri="{BB962C8B-B14F-4D97-AF65-F5344CB8AC3E}">
        <p14:creationId xmlns:p14="http://schemas.microsoft.com/office/powerpoint/2010/main" val="3540089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60"/>
            <a:ext cx="9144000" cy="533395"/>
          </a:xfrm>
        </p:spPr>
        <p:txBody>
          <a:bodyPr/>
          <a:lstStyle/>
          <a:p>
            <a:r>
              <a:rPr lang="en-US" sz="2300" b="1" dirty="0">
                <a:solidFill>
                  <a:srgbClr val="09064E"/>
                </a:solidFill>
              </a:rPr>
              <a:t>… Multi-Head Attention</a:t>
            </a:r>
            <a:endParaRPr lang="en-US" sz="2300" dirty="0">
              <a:solidFill>
                <a:srgbClr val="09064E"/>
              </a:solidFill>
            </a:endParaRPr>
          </a:p>
        </p:txBody>
      </p:sp>
      <p:sp>
        <p:nvSpPr>
          <p:cNvPr id="4" name="Slide Number Placeholder 3"/>
          <p:cNvSpPr>
            <a:spLocks noGrp="1"/>
          </p:cNvSpPr>
          <p:nvPr>
            <p:ph type="sldNum" sz="quarter" idx="12"/>
          </p:nvPr>
        </p:nvSpPr>
        <p:spPr/>
        <p:txBody>
          <a:bodyPr/>
          <a:lstStyle/>
          <a:p>
            <a:fld id="{38E06347-BC0D-4F40-B989-B890AD03D868}" type="slidenum">
              <a:rPr lang="en-US" smtClean="0"/>
              <a:pPr/>
              <a:t>65</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52400" y="583714"/>
            <a:ext cx="8798859" cy="5893286"/>
          </a:xfrm>
        </p:spPr>
        <p:txBody>
          <a:bodyPr>
            <a:normAutofit/>
          </a:bodyPr>
          <a:lstStyle/>
          <a:p>
            <a:pPr>
              <a:spcAft>
                <a:spcPts val="1200"/>
              </a:spcAft>
              <a:buFont typeface="Wingdings" panose="05000000000000000000" pitchFamily="2" charset="2"/>
              <a:buChar char="Ø"/>
            </a:pPr>
            <a:r>
              <a:rPr lang="en-US" dirty="0"/>
              <a:t>In TensorFlow, if A and B are tensors with more than two dimensions — </a:t>
            </a:r>
          </a:p>
          <a:p>
            <a:pPr>
              <a:spcAft>
                <a:spcPts val="1200"/>
              </a:spcAft>
              <a:buFont typeface="Wingdings" panose="05000000000000000000" pitchFamily="2" charset="2"/>
              <a:buChar char="Ø"/>
            </a:pPr>
            <a:r>
              <a:rPr lang="en-US" dirty="0"/>
              <a:t>say, of shape [2, 3, 4, 5] and [2, 3, 5, 6] respectively—</a:t>
            </a:r>
          </a:p>
          <a:p>
            <a:pPr>
              <a:spcAft>
                <a:spcPts val="1200"/>
              </a:spcAft>
              <a:buFont typeface="Wingdings" panose="05000000000000000000" pitchFamily="2" charset="2"/>
              <a:buChar char="Ø"/>
            </a:pPr>
            <a:r>
              <a:rPr lang="en-US" dirty="0"/>
              <a:t>then </a:t>
            </a:r>
            <a:r>
              <a:rPr lang="en-US" dirty="0" err="1">
                <a:highlight>
                  <a:srgbClr val="C0C0C0"/>
                </a:highlight>
              </a:rPr>
              <a:t>tf.matmul</a:t>
            </a:r>
            <a:r>
              <a:rPr lang="en-US" dirty="0">
                <a:highlight>
                  <a:srgbClr val="C0C0C0"/>
                </a:highlight>
              </a:rPr>
              <a:t>(A, B)</a:t>
            </a:r>
            <a:r>
              <a:rPr lang="en-US" dirty="0"/>
              <a:t> will treat these tensors as 2 × 3 arrays where each cell contains a matrix, and </a:t>
            </a:r>
          </a:p>
          <a:p>
            <a:pPr>
              <a:spcAft>
                <a:spcPts val="1200"/>
              </a:spcAft>
              <a:buFont typeface="Wingdings" panose="05000000000000000000" pitchFamily="2" charset="2"/>
              <a:buChar char="Ø"/>
            </a:pPr>
            <a:r>
              <a:rPr lang="en-US" dirty="0"/>
              <a:t>it will multiply the corresponding matrices: </a:t>
            </a:r>
          </a:p>
          <a:p>
            <a:pPr lvl="1">
              <a:spcAft>
                <a:spcPts val="1200"/>
              </a:spcAft>
              <a:buFont typeface="Wingdings" panose="05000000000000000000" pitchFamily="2" charset="2"/>
              <a:buChar char="Ø"/>
            </a:pPr>
            <a:r>
              <a:rPr lang="en-US" dirty="0"/>
              <a:t>the matrix at the </a:t>
            </a:r>
            <a:r>
              <a:rPr lang="en-US" i="1" dirty="0" err="1"/>
              <a:t>i</a:t>
            </a:r>
            <a:r>
              <a:rPr lang="en-US" baseline="30000" dirty="0" err="1"/>
              <a:t>th</a:t>
            </a:r>
            <a:r>
              <a:rPr lang="en-US" baseline="30000" dirty="0"/>
              <a:t> </a:t>
            </a:r>
            <a:r>
              <a:rPr lang="en-US" dirty="0"/>
              <a:t>row and </a:t>
            </a:r>
            <a:r>
              <a:rPr lang="en-US" i="1" dirty="0"/>
              <a:t>j</a:t>
            </a:r>
            <a:r>
              <a:rPr lang="en-US" baseline="30000" dirty="0"/>
              <a:t>th</a:t>
            </a:r>
            <a:r>
              <a:rPr lang="en-US" dirty="0"/>
              <a:t> column in A will be multiplied by the matrix at the </a:t>
            </a:r>
            <a:r>
              <a:rPr lang="en-US" i="1" dirty="0"/>
              <a:t>i</a:t>
            </a:r>
            <a:r>
              <a:rPr lang="en-US" baseline="30000" dirty="0"/>
              <a:t>th</a:t>
            </a:r>
            <a:r>
              <a:rPr lang="en-US" dirty="0"/>
              <a:t> row and </a:t>
            </a:r>
            <a:r>
              <a:rPr lang="en-US" i="1" dirty="0"/>
              <a:t>j</a:t>
            </a:r>
            <a:r>
              <a:rPr lang="en-US" baseline="30000" dirty="0"/>
              <a:t>th</a:t>
            </a:r>
            <a:r>
              <a:rPr lang="en-US" dirty="0"/>
              <a:t> column in B. </a:t>
            </a:r>
          </a:p>
          <a:p>
            <a:pPr lvl="1">
              <a:spcAft>
                <a:spcPts val="1200"/>
              </a:spcAft>
              <a:buFont typeface="Wingdings" panose="05000000000000000000" pitchFamily="2" charset="2"/>
              <a:buChar char="Ø"/>
            </a:pPr>
            <a:r>
              <a:rPr lang="en-US" dirty="0"/>
              <a:t>Since the product of a 4 × 5 matrix with a 5 × 6 matrix is a 4 × 6 matrix, </a:t>
            </a:r>
            <a:r>
              <a:rPr lang="en-US" dirty="0" err="1">
                <a:highlight>
                  <a:srgbClr val="C0C0C0"/>
                </a:highlight>
              </a:rPr>
              <a:t>tf.matmul</a:t>
            </a:r>
            <a:r>
              <a:rPr lang="en-US" dirty="0">
                <a:highlight>
                  <a:srgbClr val="C0C0C0"/>
                </a:highlight>
              </a:rPr>
              <a:t>(A, B)</a:t>
            </a:r>
            <a:r>
              <a:rPr lang="en-US" dirty="0"/>
              <a:t> will return an array of shape [2, 3, 4, 6].</a:t>
            </a:r>
          </a:p>
        </p:txBody>
      </p:sp>
    </p:spTree>
    <p:extLst>
      <p:ext uri="{BB962C8B-B14F-4D97-AF65-F5344CB8AC3E}">
        <p14:creationId xmlns:p14="http://schemas.microsoft.com/office/powerpoint/2010/main" val="195737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60"/>
            <a:ext cx="9144000" cy="533395"/>
          </a:xfrm>
        </p:spPr>
        <p:txBody>
          <a:bodyPr/>
          <a:lstStyle/>
          <a:p>
            <a:r>
              <a:rPr lang="en-US" sz="2300" b="1" dirty="0">
                <a:solidFill>
                  <a:srgbClr val="09064E"/>
                </a:solidFill>
              </a:rPr>
              <a:t>… Multi-Head Attention</a:t>
            </a:r>
            <a:endParaRPr lang="en-US" sz="2300" dirty="0">
              <a:solidFill>
                <a:srgbClr val="09064E"/>
              </a:solidFill>
            </a:endParaRPr>
          </a:p>
        </p:txBody>
      </p:sp>
      <p:sp>
        <p:nvSpPr>
          <p:cNvPr id="4" name="Slide Number Placeholder 3"/>
          <p:cNvSpPr>
            <a:spLocks noGrp="1"/>
          </p:cNvSpPr>
          <p:nvPr>
            <p:ph type="sldNum" sz="quarter" idx="12"/>
          </p:nvPr>
        </p:nvSpPr>
        <p:spPr/>
        <p:txBody>
          <a:bodyPr/>
          <a:lstStyle/>
          <a:p>
            <a:fld id="{38E06347-BC0D-4F40-B989-B890AD03D868}" type="slidenum">
              <a:rPr lang="en-US" smtClean="0"/>
              <a:pPr/>
              <a:t>66</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52400" y="583714"/>
            <a:ext cx="8798859" cy="533395"/>
          </a:xfrm>
        </p:spPr>
        <p:txBody>
          <a:bodyPr>
            <a:normAutofit/>
          </a:bodyPr>
          <a:lstStyle/>
          <a:p>
            <a:pPr>
              <a:spcAft>
                <a:spcPts val="1200"/>
              </a:spcAft>
              <a:buFont typeface="Wingdings" panose="05000000000000000000" pitchFamily="2" charset="2"/>
              <a:buChar char="Ø"/>
            </a:pPr>
            <a:r>
              <a:rPr lang="en-US" dirty="0"/>
              <a:t>Figure 10 shows the architecture of a Multi-Head Attention layer</a:t>
            </a:r>
          </a:p>
        </p:txBody>
      </p:sp>
      <p:grpSp>
        <p:nvGrpSpPr>
          <p:cNvPr id="8" name="Group 7">
            <a:extLst>
              <a:ext uri="{FF2B5EF4-FFF2-40B4-BE49-F238E27FC236}">
                <a16:creationId xmlns:a16="http://schemas.microsoft.com/office/drawing/2014/main" id="{28627DAD-C585-486C-A4D9-78F9C5B0433D}"/>
              </a:ext>
            </a:extLst>
          </p:cNvPr>
          <p:cNvGrpSpPr/>
          <p:nvPr/>
        </p:nvGrpSpPr>
        <p:grpSpPr>
          <a:xfrm>
            <a:off x="124178" y="1117109"/>
            <a:ext cx="8229600" cy="5634108"/>
            <a:chOff x="124178" y="1117109"/>
            <a:chExt cx="8229600" cy="5634108"/>
          </a:xfrm>
        </p:grpSpPr>
        <p:pic>
          <p:nvPicPr>
            <p:cNvPr id="5" name="Picture 4">
              <a:extLst>
                <a:ext uri="{FF2B5EF4-FFF2-40B4-BE49-F238E27FC236}">
                  <a16:creationId xmlns:a16="http://schemas.microsoft.com/office/drawing/2014/main" id="{B4ADA55C-3CA5-49BE-A00B-E47D2823F6C2}"/>
                </a:ext>
              </a:extLst>
            </p:cNvPr>
            <p:cNvPicPr>
              <a:picLocks noChangeAspect="1"/>
            </p:cNvPicPr>
            <p:nvPr/>
          </p:nvPicPr>
          <p:blipFill>
            <a:blip r:embed="rId3"/>
            <a:stretch>
              <a:fillRect/>
            </a:stretch>
          </p:blipFill>
          <p:spPr>
            <a:xfrm>
              <a:off x="2819400" y="1117109"/>
              <a:ext cx="3819900" cy="5100713"/>
            </a:xfrm>
            <a:prstGeom prst="rect">
              <a:avLst/>
            </a:prstGeom>
          </p:spPr>
        </p:pic>
        <p:sp>
          <p:nvSpPr>
            <p:cNvPr id="6" name="Rectangle 5">
              <a:extLst>
                <a:ext uri="{FF2B5EF4-FFF2-40B4-BE49-F238E27FC236}">
                  <a16:creationId xmlns:a16="http://schemas.microsoft.com/office/drawing/2014/main" id="{D46C4FB1-0C6E-42BC-ABBE-8B6214E698BC}"/>
                </a:ext>
              </a:extLst>
            </p:cNvPr>
            <p:cNvSpPr/>
            <p:nvPr/>
          </p:nvSpPr>
          <p:spPr>
            <a:xfrm>
              <a:off x="124178" y="6381885"/>
              <a:ext cx="8229600" cy="369332"/>
            </a:xfrm>
            <a:prstGeom prst="rect">
              <a:avLst/>
            </a:prstGeom>
          </p:spPr>
          <p:txBody>
            <a:bodyPr wrap="square">
              <a:spAutoFit/>
            </a:bodyPr>
            <a:lstStyle/>
            <a:p>
              <a:r>
                <a:rPr lang="en-US" b="1" dirty="0"/>
                <a:t>Figure 10</a:t>
              </a:r>
              <a:r>
                <a:rPr lang="en-US" dirty="0"/>
                <a:t>: Multi-Head Attention layer architecture.</a:t>
              </a:r>
            </a:p>
          </p:txBody>
        </p:sp>
      </p:grpSp>
    </p:spTree>
    <p:extLst>
      <p:ext uri="{BB962C8B-B14F-4D97-AF65-F5344CB8AC3E}">
        <p14:creationId xmlns:p14="http://schemas.microsoft.com/office/powerpoint/2010/main" val="275647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60"/>
            <a:ext cx="9144000" cy="533395"/>
          </a:xfrm>
        </p:spPr>
        <p:txBody>
          <a:bodyPr/>
          <a:lstStyle/>
          <a:p>
            <a:r>
              <a:rPr lang="en-US" sz="2300" b="1" dirty="0">
                <a:solidFill>
                  <a:srgbClr val="09064E"/>
                </a:solidFill>
              </a:rPr>
              <a:t>… Multi-Head Attention</a:t>
            </a:r>
            <a:endParaRPr lang="en-US" sz="2300" dirty="0">
              <a:solidFill>
                <a:srgbClr val="09064E"/>
              </a:solidFill>
            </a:endParaRPr>
          </a:p>
        </p:txBody>
      </p:sp>
      <p:sp>
        <p:nvSpPr>
          <p:cNvPr id="4" name="Slide Number Placeholder 3"/>
          <p:cNvSpPr>
            <a:spLocks noGrp="1"/>
          </p:cNvSpPr>
          <p:nvPr>
            <p:ph type="sldNum" sz="quarter" idx="12"/>
          </p:nvPr>
        </p:nvSpPr>
        <p:spPr/>
        <p:txBody>
          <a:bodyPr/>
          <a:lstStyle/>
          <a:p>
            <a:fld id="{38E06347-BC0D-4F40-B989-B890AD03D868}" type="slidenum">
              <a:rPr lang="en-US" smtClean="0"/>
              <a:pPr/>
              <a:t>67</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52400" y="583714"/>
            <a:ext cx="8798859" cy="5893286"/>
          </a:xfrm>
        </p:spPr>
        <p:txBody>
          <a:bodyPr>
            <a:normAutofit/>
          </a:bodyPr>
          <a:lstStyle/>
          <a:p>
            <a:pPr>
              <a:spcAft>
                <a:spcPts val="1200"/>
              </a:spcAft>
              <a:buFont typeface="Wingdings" panose="05000000000000000000" pitchFamily="2" charset="2"/>
              <a:buChar char="Ø"/>
            </a:pPr>
            <a:r>
              <a:rPr lang="en-US" dirty="0"/>
              <a:t>As we can see, it is just a bunch of </a:t>
            </a:r>
            <a:r>
              <a:rPr lang="en-US" dirty="0">
                <a:solidFill>
                  <a:srgbClr val="262BF2"/>
                </a:solidFill>
              </a:rPr>
              <a:t>Scaled Dot-Product Attention layers</a:t>
            </a:r>
            <a:r>
              <a:rPr lang="en-US" dirty="0"/>
              <a:t>, each preceded by a linear transformation of the </a:t>
            </a:r>
          </a:p>
          <a:p>
            <a:pPr lvl="1">
              <a:buFont typeface="Wingdings" panose="05000000000000000000" pitchFamily="2" charset="2"/>
              <a:buChar char="Ø"/>
            </a:pPr>
            <a:r>
              <a:rPr lang="en-US" dirty="0"/>
              <a:t>values, </a:t>
            </a:r>
          </a:p>
          <a:p>
            <a:pPr lvl="1">
              <a:buFont typeface="Wingdings" panose="05000000000000000000" pitchFamily="2" charset="2"/>
              <a:buChar char="Ø"/>
            </a:pPr>
            <a:r>
              <a:rPr lang="en-US" dirty="0"/>
              <a:t>keys, and </a:t>
            </a:r>
          </a:p>
          <a:p>
            <a:pPr lvl="1">
              <a:buFont typeface="Wingdings" panose="05000000000000000000" pitchFamily="2" charset="2"/>
              <a:buChar char="Ø"/>
            </a:pPr>
            <a:r>
              <a:rPr lang="en-US" dirty="0"/>
              <a:t>queries (i.e., a </a:t>
            </a:r>
            <a:r>
              <a:rPr lang="en-US" dirty="0" err="1"/>
              <a:t>timedistributed</a:t>
            </a:r>
            <a:r>
              <a:rPr lang="en-US" dirty="0"/>
              <a:t> Dense layer with no activation function). </a:t>
            </a:r>
          </a:p>
          <a:p>
            <a:pPr>
              <a:spcAft>
                <a:spcPts val="1200"/>
              </a:spcAft>
              <a:buFont typeface="Wingdings" panose="05000000000000000000" pitchFamily="2" charset="2"/>
              <a:buChar char="Ø"/>
            </a:pPr>
            <a:r>
              <a:rPr lang="en-US" dirty="0"/>
              <a:t>All the outputs are simply concatenated, and they go through a final linear transformation (again, </a:t>
            </a:r>
            <a:r>
              <a:rPr lang="en-US" dirty="0" err="1"/>
              <a:t>timedistributed</a:t>
            </a:r>
            <a:r>
              <a:rPr lang="en-US" dirty="0"/>
              <a:t>).</a:t>
            </a:r>
          </a:p>
          <a:p>
            <a:pPr marL="0" indent="0">
              <a:spcAft>
                <a:spcPts val="1200"/>
              </a:spcAft>
              <a:buNone/>
            </a:pPr>
            <a:r>
              <a:rPr lang="en-US" dirty="0"/>
              <a:t>But why? What is the intuition behind this architecture? </a:t>
            </a:r>
          </a:p>
          <a:p>
            <a:pPr>
              <a:spcBef>
                <a:spcPts val="600"/>
              </a:spcBef>
              <a:spcAft>
                <a:spcPts val="1200"/>
              </a:spcAft>
              <a:buFont typeface="Wingdings" panose="05000000000000000000" pitchFamily="2" charset="2"/>
              <a:buChar char="Ø"/>
            </a:pPr>
            <a:r>
              <a:rPr lang="en-US" dirty="0"/>
              <a:t>Well, consider the word “played” we discussed earlier (in the sentence “They played chess”). </a:t>
            </a:r>
          </a:p>
          <a:p>
            <a:pPr>
              <a:spcBef>
                <a:spcPts val="600"/>
              </a:spcBef>
              <a:spcAft>
                <a:spcPts val="1200"/>
              </a:spcAft>
              <a:buFont typeface="Wingdings" panose="05000000000000000000" pitchFamily="2" charset="2"/>
              <a:buChar char="Ø"/>
            </a:pPr>
            <a:r>
              <a:rPr lang="en-US" dirty="0"/>
              <a:t>The encoder was smart enough to encode the fact that it is a verb.</a:t>
            </a:r>
          </a:p>
        </p:txBody>
      </p:sp>
    </p:spTree>
    <p:extLst>
      <p:ext uri="{BB962C8B-B14F-4D97-AF65-F5344CB8AC3E}">
        <p14:creationId xmlns:p14="http://schemas.microsoft.com/office/powerpoint/2010/main" val="1143808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60"/>
            <a:ext cx="9144000" cy="533395"/>
          </a:xfrm>
        </p:spPr>
        <p:txBody>
          <a:bodyPr/>
          <a:lstStyle/>
          <a:p>
            <a:r>
              <a:rPr lang="en-US" sz="2300" b="1" dirty="0">
                <a:solidFill>
                  <a:srgbClr val="09064E"/>
                </a:solidFill>
              </a:rPr>
              <a:t>… Multi-Head Attention</a:t>
            </a:r>
            <a:endParaRPr lang="en-US" sz="2300" dirty="0">
              <a:solidFill>
                <a:srgbClr val="09064E"/>
              </a:solidFill>
            </a:endParaRPr>
          </a:p>
        </p:txBody>
      </p:sp>
      <p:sp>
        <p:nvSpPr>
          <p:cNvPr id="4" name="Slide Number Placeholder 3"/>
          <p:cNvSpPr>
            <a:spLocks noGrp="1"/>
          </p:cNvSpPr>
          <p:nvPr>
            <p:ph type="sldNum" sz="quarter" idx="12"/>
          </p:nvPr>
        </p:nvSpPr>
        <p:spPr/>
        <p:txBody>
          <a:bodyPr/>
          <a:lstStyle/>
          <a:p>
            <a:fld id="{38E06347-BC0D-4F40-B989-B890AD03D868}" type="slidenum">
              <a:rPr lang="en-US" smtClean="0"/>
              <a:pPr/>
              <a:t>68</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52400" y="583713"/>
            <a:ext cx="8798859" cy="5893287"/>
          </a:xfrm>
        </p:spPr>
        <p:txBody>
          <a:bodyPr>
            <a:normAutofit/>
          </a:bodyPr>
          <a:lstStyle/>
          <a:p>
            <a:pPr>
              <a:spcBef>
                <a:spcPts val="600"/>
              </a:spcBef>
              <a:spcAft>
                <a:spcPts val="600"/>
              </a:spcAft>
              <a:buFont typeface="Wingdings" panose="05000000000000000000" pitchFamily="2" charset="2"/>
              <a:buChar char="Ø"/>
            </a:pPr>
            <a:r>
              <a:rPr lang="en-US" dirty="0"/>
              <a:t>But the word representation also includes its position in the text, due to the positional encodings, and </a:t>
            </a:r>
          </a:p>
          <a:p>
            <a:pPr>
              <a:spcBef>
                <a:spcPts val="600"/>
              </a:spcBef>
              <a:spcAft>
                <a:spcPts val="600"/>
              </a:spcAft>
              <a:buFont typeface="Wingdings" panose="05000000000000000000" pitchFamily="2" charset="2"/>
              <a:buChar char="Ø"/>
            </a:pPr>
            <a:r>
              <a:rPr lang="en-US" dirty="0"/>
              <a:t>it probably includes many other features that are useful for its translation, such as the fact that it is in the past tense. </a:t>
            </a:r>
          </a:p>
          <a:p>
            <a:pPr>
              <a:spcBef>
                <a:spcPts val="600"/>
              </a:spcBef>
              <a:spcAft>
                <a:spcPts val="600"/>
              </a:spcAft>
              <a:buFont typeface="Wingdings" panose="05000000000000000000" pitchFamily="2" charset="2"/>
              <a:buChar char="Ø"/>
            </a:pPr>
            <a:r>
              <a:rPr lang="en-US" dirty="0"/>
              <a:t>In short, </a:t>
            </a:r>
            <a:r>
              <a:rPr lang="en-US" dirty="0">
                <a:solidFill>
                  <a:srgbClr val="0616B2"/>
                </a:solidFill>
              </a:rPr>
              <a:t>the word representation encodes many different characteristics of the word</a:t>
            </a:r>
            <a:r>
              <a:rPr lang="en-US" dirty="0"/>
              <a:t>. </a:t>
            </a:r>
          </a:p>
          <a:p>
            <a:pPr>
              <a:spcBef>
                <a:spcPts val="600"/>
              </a:spcBef>
              <a:spcAft>
                <a:spcPts val="600"/>
              </a:spcAft>
              <a:buFont typeface="Wingdings" panose="05000000000000000000" pitchFamily="2" charset="2"/>
              <a:buChar char="Ø"/>
            </a:pPr>
            <a:r>
              <a:rPr lang="en-US" dirty="0"/>
              <a:t>If we just used a single </a:t>
            </a:r>
            <a:r>
              <a:rPr lang="en-US" dirty="0">
                <a:solidFill>
                  <a:srgbClr val="262BF2"/>
                </a:solidFill>
              </a:rPr>
              <a:t>Scaled Dot-Product Attention layer</a:t>
            </a:r>
            <a:r>
              <a:rPr lang="en-US" dirty="0"/>
              <a:t>, we would only be able to query all of these characteristics in one shot.</a:t>
            </a:r>
          </a:p>
          <a:p>
            <a:pPr>
              <a:spcBef>
                <a:spcPts val="600"/>
              </a:spcBef>
              <a:spcAft>
                <a:spcPts val="600"/>
              </a:spcAft>
              <a:buFont typeface="Wingdings" panose="05000000000000000000" pitchFamily="2" charset="2"/>
              <a:buChar char="Ø"/>
            </a:pPr>
            <a:r>
              <a:rPr lang="en-US" dirty="0"/>
              <a:t>This is why the </a:t>
            </a:r>
            <a:r>
              <a:rPr lang="en-US" dirty="0">
                <a:solidFill>
                  <a:srgbClr val="262BF2"/>
                </a:solidFill>
              </a:rPr>
              <a:t>Multi-Head Attention layer</a:t>
            </a:r>
            <a:r>
              <a:rPr lang="en-US" dirty="0"/>
              <a:t> applies multiple different linear transformations of the </a:t>
            </a:r>
            <a:r>
              <a:rPr lang="en-US" dirty="0">
                <a:solidFill>
                  <a:srgbClr val="262BF2"/>
                </a:solidFill>
              </a:rPr>
              <a:t>values</a:t>
            </a:r>
            <a:r>
              <a:rPr lang="en-US" dirty="0"/>
              <a:t>, </a:t>
            </a:r>
            <a:r>
              <a:rPr lang="en-US" dirty="0">
                <a:solidFill>
                  <a:srgbClr val="262BF2"/>
                </a:solidFill>
              </a:rPr>
              <a:t>keys</a:t>
            </a:r>
            <a:r>
              <a:rPr lang="en-US" dirty="0"/>
              <a:t>, and </a:t>
            </a:r>
            <a:r>
              <a:rPr lang="en-US" dirty="0">
                <a:solidFill>
                  <a:srgbClr val="262BF2"/>
                </a:solidFill>
              </a:rPr>
              <a:t>queries</a:t>
            </a:r>
            <a:r>
              <a:rPr lang="en-US" dirty="0"/>
              <a:t>:</a:t>
            </a:r>
          </a:p>
          <a:p>
            <a:pPr lvl="1">
              <a:spcAft>
                <a:spcPts val="600"/>
              </a:spcAft>
              <a:buFont typeface="Wingdings" panose="05000000000000000000" pitchFamily="2" charset="2"/>
              <a:buChar char="Ø"/>
            </a:pPr>
            <a:r>
              <a:rPr lang="en-US" dirty="0"/>
              <a:t>this allows the model to apply many different projections of the word representation into different subspaces, </a:t>
            </a:r>
          </a:p>
          <a:p>
            <a:pPr lvl="1">
              <a:spcAft>
                <a:spcPts val="600"/>
              </a:spcAft>
              <a:buFont typeface="Wingdings" panose="05000000000000000000" pitchFamily="2" charset="2"/>
              <a:buChar char="Ø"/>
            </a:pPr>
            <a:r>
              <a:rPr lang="en-US" dirty="0"/>
              <a:t>each focusing on a subset of the word’s characteristics. </a:t>
            </a:r>
          </a:p>
        </p:txBody>
      </p:sp>
    </p:spTree>
    <p:extLst>
      <p:ext uri="{BB962C8B-B14F-4D97-AF65-F5344CB8AC3E}">
        <p14:creationId xmlns:p14="http://schemas.microsoft.com/office/powerpoint/2010/main" val="3410014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60"/>
            <a:ext cx="9144000" cy="533395"/>
          </a:xfrm>
        </p:spPr>
        <p:txBody>
          <a:bodyPr/>
          <a:lstStyle/>
          <a:p>
            <a:r>
              <a:rPr lang="en-US" sz="2300" b="1" dirty="0">
                <a:solidFill>
                  <a:srgbClr val="09064E"/>
                </a:solidFill>
              </a:rPr>
              <a:t>… Multi-Head Attention</a:t>
            </a:r>
            <a:endParaRPr lang="en-US" sz="2300" dirty="0">
              <a:solidFill>
                <a:srgbClr val="09064E"/>
              </a:solidFill>
            </a:endParaRPr>
          </a:p>
        </p:txBody>
      </p:sp>
      <p:sp>
        <p:nvSpPr>
          <p:cNvPr id="4" name="Slide Number Placeholder 3"/>
          <p:cNvSpPr>
            <a:spLocks noGrp="1"/>
          </p:cNvSpPr>
          <p:nvPr>
            <p:ph type="sldNum" sz="quarter" idx="12"/>
          </p:nvPr>
        </p:nvSpPr>
        <p:spPr/>
        <p:txBody>
          <a:bodyPr/>
          <a:lstStyle/>
          <a:p>
            <a:fld id="{38E06347-BC0D-4F40-B989-B890AD03D868}" type="slidenum">
              <a:rPr lang="en-US" smtClean="0"/>
              <a:pPr/>
              <a:t>69</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52400" y="583713"/>
            <a:ext cx="8798859" cy="5893287"/>
          </a:xfrm>
        </p:spPr>
        <p:txBody>
          <a:bodyPr>
            <a:normAutofit/>
          </a:bodyPr>
          <a:lstStyle/>
          <a:p>
            <a:pPr lvl="1">
              <a:spcAft>
                <a:spcPts val="600"/>
              </a:spcAft>
              <a:buFont typeface="Wingdings" panose="05000000000000000000" pitchFamily="2" charset="2"/>
              <a:buChar char="Ø"/>
            </a:pPr>
            <a:r>
              <a:rPr lang="en-US" dirty="0"/>
              <a:t>Perhaps one of the linear layers will project the word representation into a subspace where all that remains is the information that the word is a </a:t>
            </a:r>
            <a:r>
              <a:rPr lang="en-US" dirty="0">
                <a:solidFill>
                  <a:srgbClr val="0616B2"/>
                </a:solidFill>
              </a:rPr>
              <a:t>verb</a:t>
            </a:r>
            <a:r>
              <a:rPr lang="en-US" dirty="0"/>
              <a:t>, </a:t>
            </a:r>
          </a:p>
          <a:p>
            <a:pPr lvl="1">
              <a:spcAft>
                <a:spcPts val="600"/>
              </a:spcAft>
              <a:buFont typeface="Wingdings" panose="05000000000000000000" pitchFamily="2" charset="2"/>
              <a:buChar char="Ø"/>
            </a:pPr>
            <a:r>
              <a:rPr lang="en-US" dirty="0"/>
              <a:t>another linear layer will extract just the fact that it is </a:t>
            </a:r>
            <a:r>
              <a:rPr lang="en-US" dirty="0">
                <a:solidFill>
                  <a:srgbClr val="0616B2"/>
                </a:solidFill>
              </a:rPr>
              <a:t>past tense</a:t>
            </a:r>
            <a:r>
              <a:rPr lang="en-US" dirty="0"/>
              <a:t>, and so on.</a:t>
            </a:r>
          </a:p>
          <a:p>
            <a:pPr>
              <a:spcAft>
                <a:spcPts val="600"/>
              </a:spcAft>
              <a:buFont typeface="Wingdings" panose="05000000000000000000" pitchFamily="2" charset="2"/>
              <a:buChar char="Ø"/>
            </a:pPr>
            <a:r>
              <a:rPr lang="en-US" dirty="0"/>
              <a:t>Then the </a:t>
            </a:r>
            <a:r>
              <a:rPr lang="en-US" dirty="0">
                <a:solidFill>
                  <a:srgbClr val="262BF2"/>
                </a:solidFill>
              </a:rPr>
              <a:t>Scaled Dot-Product Attention </a:t>
            </a:r>
            <a:r>
              <a:rPr lang="en-US" dirty="0"/>
              <a:t>layers implement the lookup phase, and finally we concatenate all the results and project them back to the original space.</a:t>
            </a:r>
          </a:p>
          <a:p>
            <a:pPr>
              <a:spcAft>
                <a:spcPts val="600"/>
              </a:spcAft>
              <a:buFont typeface="Wingdings" panose="05000000000000000000" pitchFamily="2" charset="2"/>
              <a:buChar char="Ø"/>
            </a:pPr>
            <a:r>
              <a:rPr lang="en-US" dirty="0"/>
              <a:t>For the TensorFlow’s Transformer class, see </a:t>
            </a:r>
            <a:r>
              <a:rPr lang="en-US" dirty="0">
                <a:hlinkClick r:id="rId3"/>
              </a:rPr>
              <a:t>this</a:t>
            </a:r>
            <a:endParaRPr lang="en-US" dirty="0"/>
          </a:p>
          <a:p>
            <a:pPr>
              <a:spcAft>
                <a:spcPts val="600"/>
              </a:spcAft>
              <a:buFont typeface="Wingdings" panose="05000000000000000000" pitchFamily="2" charset="2"/>
              <a:buChar char="Ø"/>
            </a:pPr>
            <a:r>
              <a:rPr lang="en-US" dirty="0"/>
              <a:t>For the </a:t>
            </a:r>
            <a:r>
              <a:rPr lang="en-US" dirty="0" err="1"/>
              <a:t>MultiHeadAttention</a:t>
            </a:r>
            <a:r>
              <a:rPr lang="en-US" dirty="0"/>
              <a:t> see </a:t>
            </a:r>
            <a:r>
              <a:rPr lang="en-US" dirty="0">
                <a:hlinkClick r:id="rId4"/>
              </a:rPr>
              <a:t>this</a:t>
            </a:r>
            <a:endParaRPr lang="en-US" dirty="0"/>
          </a:p>
        </p:txBody>
      </p:sp>
    </p:spTree>
    <p:extLst>
      <p:ext uri="{BB962C8B-B14F-4D97-AF65-F5344CB8AC3E}">
        <p14:creationId xmlns:p14="http://schemas.microsoft.com/office/powerpoint/2010/main" val="8990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395"/>
          </a:xfrm>
        </p:spPr>
        <p:txBody>
          <a:bodyPr/>
          <a:lstStyle/>
          <a:p>
            <a:r>
              <a:rPr lang="en-US" sz="2400" b="1" dirty="0">
                <a:solidFill>
                  <a:srgbClr val="09064E"/>
                </a:solidFill>
              </a:rPr>
              <a:t>… Generating Shakespearean Text Using a Character RNN</a:t>
            </a:r>
            <a:endParaRPr lang="en-US" sz="2400" dirty="0">
              <a:solidFill>
                <a:srgbClr val="09064E"/>
              </a:solidFill>
            </a:endParaRPr>
          </a:p>
        </p:txBody>
      </p:sp>
      <p:sp>
        <p:nvSpPr>
          <p:cNvPr id="3" name="Content Placeholder 2"/>
          <p:cNvSpPr>
            <a:spLocks noGrp="1"/>
          </p:cNvSpPr>
          <p:nvPr>
            <p:ph idx="1"/>
          </p:nvPr>
        </p:nvSpPr>
        <p:spPr>
          <a:xfrm>
            <a:off x="152400" y="533395"/>
            <a:ext cx="8798859" cy="6188080"/>
          </a:xfrm>
        </p:spPr>
        <p:txBody>
          <a:bodyPr>
            <a:normAutofit/>
          </a:bodyPr>
          <a:lstStyle/>
          <a:p>
            <a:pPr algn="just">
              <a:spcBef>
                <a:spcPts val="1200"/>
              </a:spcBef>
              <a:buFont typeface="Wingdings" panose="05000000000000000000" pitchFamily="2" charset="2"/>
              <a:buChar char="Ø"/>
            </a:pPr>
            <a:r>
              <a:rPr lang="en-US" dirty="0"/>
              <a:t>So, it is often safer to split across time—</a:t>
            </a:r>
          </a:p>
          <a:p>
            <a:pPr lvl="1" algn="just">
              <a:spcBef>
                <a:spcPts val="1200"/>
              </a:spcBef>
              <a:buFont typeface="Wingdings" panose="05000000000000000000" pitchFamily="2" charset="2"/>
              <a:buChar char="Ø"/>
            </a:pPr>
            <a:r>
              <a:rPr lang="en-US" dirty="0"/>
              <a:t>but this implicitly assumes that </a:t>
            </a:r>
            <a:r>
              <a:rPr lang="en-US" dirty="0">
                <a:solidFill>
                  <a:srgbClr val="FF0000"/>
                </a:solidFill>
              </a:rPr>
              <a:t>the patterns the RNN can learn in the past</a:t>
            </a:r>
            <a:r>
              <a:rPr lang="en-US" dirty="0"/>
              <a:t> (in the training set) </a:t>
            </a:r>
            <a:r>
              <a:rPr lang="en-US" dirty="0">
                <a:solidFill>
                  <a:srgbClr val="262BF2"/>
                </a:solidFill>
              </a:rPr>
              <a:t>will still exist in the future</a:t>
            </a:r>
            <a:r>
              <a:rPr lang="en-US" dirty="0"/>
              <a:t>. </a:t>
            </a:r>
          </a:p>
          <a:p>
            <a:pPr algn="just">
              <a:spcBef>
                <a:spcPts val="1200"/>
              </a:spcBef>
              <a:buFont typeface="Wingdings" panose="05000000000000000000" pitchFamily="2" charset="2"/>
              <a:buChar char="Ø"/>
            </a:pPr>
            <a:r>
              <a:rPr lang="en-US" dirty="0"/>
              <a:t>For many time series this assumption is reasonable. E.g., </a:t>
            </a:r>
          </a:p>
          <a:p>
            <a:pPr lvl="1" algn="just">
              <a:spcBef>
                <a:spcPts val="1200"/>
              </a:spcBef>
              <a:buFont typeface="Wingdings" panose="05000000000000000000" pitchFamily="2" charset="2"/>
              <a:buChar char="Ø"/>
            </a:pPr>
            <a:r>
              <a:rPr lang="en-US" dirty="0"/>
              <a:t>chemical reactions should be fine, since the laws of chemistry don’t change every day, </a:t>
            </a:r>
          </a:p>
          <a:p>
            <a:pPr algn="just">
              <a:spcBef>
                <a:spcPts val="1200"/>
              </a:spcBef>
              <a:buFont typeface="Wingdings" panose="05000000000000000000" pitchFamily="2" charset="2"/>
              <a:buChar char="Ø"/>
            </a:pPr>
            <a:r>
              <a:rPr lang="en-US" dirty="0"/>
              <a:t>but for many others it is not. E.g., </a:t>
            </a:r>
          </a:p>
          <a:p>
            <a:pPr lvl="1" algn="just">
              <a:spcBef>
                <a:spcPts val="1200"/>
              </a:spcBef>
              <a:buFont typeface="Wingdings" panose="05000000000000000000" pitchFamily="2" charset="2"/>
              <a:buChar char="Ø"/>
            </a:pPr>
            <a:r>
              <a:rPr lang="en-US" dirty="0"/>
              <a:t>financial markets are notoriously not stationary</a:t>
            </a:r>
            <a:r>
              <a:rPr lang="en-US" baseline="30000" dirty="0"/>
              <a:t>*</a:t>
            </a:r>
            <a:r>
              <a:rPr lang="en-US" dirty="0"/>
              <a:t> since patterns disappear as soon as traders spot them and start exploiting them. </a:t>
            </a:r>
          </a:p>
          <a:p>
            <a:pPr algn="just">
              <a:spcBef>
                <a:spcPts val="1200"/>
              </a:spcBef>
              <a:buFont typeface="Wingdings" panose="05000000000000000000" pitchFamily="2" charset="2"/>
              <a:buChar char="Ø"/>
            </a:pPr>
            <a:r>
              <a:rPr lang="en-US" dirty="0"/>
              <a:t>To make sure the time series is indeed sufficiently stationary, we can plot the model’s errors on the validation set across time: </a:t>
            </a:r>
          </a:p>
          <a:p>
            <a:pPr lvl="1" algn="just">
              <a:spcBef>
                <a:spcPts val="1200"/>
              </a:spcBef>
              <a:buFont typeface="Wingdings" panose="05000000000000000000" pitchFamily="2" charset="2"/>
              <a:buChar char="Ø"/>
            </a:pPr>
            <a:r>
              <a:rPr lang="en-US" dirty="0"/>
              <a:t>if the model performs much better on the first part of the validation set than on the last part, then the time series may not be stationary enough, and </a:t>
            </a:r>
          </a:p>
          <a:p>
            <a:pPr lvl="1" algn="just">
              <a:spcBef>
                <a:spcPts val="1200"/>
              </a:spcBef>
              <a:buFont typeface="Wingdings" panose="05000000000000000000" pitchFamily="2" charset="2"/>
              <a:buChar char="Ø"/>
            </a:pPr>
            <a:r>
              <a:rPr lang="en-US" dirty="0"/>
              <a:t>we might be better off training the model on a shorter time span.</a:t>
            </a:r>
          </a:p>
        </p:txBody>
      </p:sp>
      <p:sp>
        <p:nvSpPr>
          <p:cNvPr id="4" name="Slide Number Placeholder 3"/>
          <p:cNvSpPr>
            <a:spLocks noGrp="1"/>
          </p:cNvSpPr>
          <p:nvPr>
            <p:ph type="sldNum" sz="quarter" idx="12"/>
          </p:nvPr>
        </p:nvSpPr>
        <p:spPr/>
        <p:txBody>
          <a:bodyPr/>
          <a:lstStyle/>
          <a:p>
            <a:fld id="{38E06347-BC0D-4F40-B989-B890AD03D868}" type="slidenum">
              <a:rPr lang="en-US" smtClean="0"/>
              <a:pPr/>
              <a:t>7</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4708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60"/>
            <a:ext cx="9144000" cy="533395"/>
          </a:xfrm>
        </p:spPr>
        <p:txBody>
          <a:bodyPr/>
          <a:lstStyle/>
          <a:p>
            <a:r>
              <a:rPr lang="en-US" sz="3200" b="1" dirty="0">
                <a:solidFill>
                  <a:srgbClr val="09064E"/>
                </a:solidFill>
              </a:rPr>
              <a:t>Recent Innovations in Language Models</a:t>
            </a:r>
            <a:endParaRPr lang="en-US" sz="2300" dirty="0">
              <a:solidFill>
                <a:srgbClr val="09064E"/>
              </a:solidFill>
            </a:endParaRPr>
          </a:p>
        </p:txBody>
      </p:sp>
      <p:sp>
        <p:nvSpPr>
          <p:cNvPr id="4" name="Slide Number Placeholder 3"/>
          <p:cNvSpPr>
            <a:spLocks noGrp="1"/>
          </p:cNvSpPr>
          <p:nvPr>
            <p:ph type="sldNum" sz="quarter" idx="12"/>
          </p:nvPr>
        </p:nvSpPr>
        <p:spPr/>
        <p:txBody>
          <a:bodyPr/>
          <a:lstStyle/>
          <a:p>
            <a:fld id="{38E06347-BC0D-4F40-B989-B890AD03D868}" type="slidenum">
              <a:rPr lang="en-US" smtClean="0"/>
              <a:pPr/>
              <a:t>70</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52400" y="583713"/>
            <a:ext cx="8798859" cy="5893287"/>
          </a:xfrm>
        </p:spPr>
        <p:txBody>
          <a:bodyPr>
            <a:normAutofit/>
          </a:bodyPr>
          <a:lstStyle/>
          <a:p>
            <a:pPr marL="0" indent="0">
              <a:spcAft>
                <a:spcPts val="600"/>
              </a:spcAft>
              <a:buNone/>
            </a:pPr>
            <a:r>
              <a:rPr lang="en-US" dirty="0"/>
              <a:t>The year 2018 has been called the “ImageNet moment for NLP”: progress was astounding – </a:t>
            </a:r>
          </a:p>
          <a:p>
            <a:pPr>
              <a:spcAft>
                <a:spcPts val="600"/>
              </a:spcAft>
              <a:buFont typeface="Wingdings" panose="05000000000000000000" pitchFamily="2" charset="2"/>
              <a:buChar char="Ø"/>
            </a:pPr>
            <a:r>
              <a:rPr lang="en-US" dirty="0"/>
              <a:t>The </a:t>
            </a:r>
            <a:r>
              <a:rPr lang="en-US" dirty="0" err="1"/>
              <a:t>ELMo</a:t>
            </a:r>
            <a:r>
              <a:rPr lang="en-US" dirty="0"/>
              <a:t> (</a:t>
            </a:r>
            <a:r>
              <a:rPr lang="en-US" dirty="0">
                <a:solidFill>
                  <a:srgbClr val="262BF2"/>
                </a:solidFill>
              </a:rPr>
              <a:t>E</a:t>
            </a:r>
            <a:r>
              <a:rPr lang="en-US" dirty="0"/>
              <a:t>mbeddings from </a:t>
            </a:r>
            <a:r>
              <a:rPr lang="en-US" dirty="0">
                <a:solidFill>
                  <a:srgbClr val="262BF2"/>
                </a:solidFill>
              </a:rPr>
              <a:t>L</a:t>
            </a:r>
            <a:r>
              <a:rPr lang="en-US" dirty="0"/>
              <a:t>anguage </a:t>
            </a:r>
            <a:r>
              <a:rPr lang="en-US" dirty="0">
                <a:solidFill>
                  <a:srgbClr val="262BF2"/>
                </a:solidFill>
              </a:rPr>
              <a:t>Mo</a:t>
            </a:r>
            <a:r>
              <a:rPr lang="en-US" dirty="0"/>
              <a:t>dels) paper (</a:t>
            </a:r>
            <a:r>
              <a:rPr lang="en-US" dirty="0">
                <a:solidFill>
                  <a:srgbClr val="262BF2"/>
                </a:solidFill>
              </a:rPr>
              <a:t>#1</a:t>
            </a:r>
            <a:r>
              <a:rPr lang="en-US" dirty="0"/>
              <a:t>) introduced (</a:t>
            </a:r>
            <a:r>
              <a:rPr lang="en-US" dirty="0" err="1"/>
              <a:t>ELMo</a:t>
            </a:r>
            <a:r>
              <a:rPr lang="en-US" dirty="0"/>
              <a:t>): </a:t>
            </a:r>
          </a:p>
          <a:p>
            <a:pPr lvl="1">
              <a:spcAft>
                <a:spcPts val="600"/>
              </a:spcAft>
              <a:buFont typeface="Wingdings" panose="05000000000000000000" pitchFamily="2" charset="2"/>
              <a:buChar char="Ø"/>
            </a:pPr>
            <a:r>
              <a:rPr lang="en-US" dirty="0"/>
              <a:t>these are </a:t>
            </a:r>
            <a:r>
              <a:rPr lang="en-US" dirty="0">
                <a:solidFill>
                  <a:srgbClr val="262BF2"/>
                </a:solidFill>
              </a:rPr>
              <a:t>contextualized word embeddings</a:t>
            </a:r>
            <a:r>
              <a:rPr lang="en-US" dirty="0"/>
              <a:t> learned from the internal states of a deep bidirectional language model. </a:t>
            </a:r>
          </a:p>
          <a:p>
            <a:pPr lvl="1">
              <a:spcAft>
                <a:spcPts val="600"/>
              </a:spcAft>
              <a:buFont typeface="Wingdings" panose="05000000000000000000" pitchFamily="2" charset="2"/>
              <a:buChar char="Ø"/>
            </a:pPr>
            <a:r>
              <a:rPr lang="en-US" dirty="0"/>
              <a:t>For example, the word “queen” will not have the same embedding in “Queen of the United Kingdom” and in “queen bee.”</a:t>
            </a:r>
          </a:p>
          <a:p>
            <a:pPr>
              <a:spcAft>
                <a:spcPts val="600"/>
              </a:spcAft>
              <a:buFont typeface="Wingdings" panose="05000000000000000000" pitchFamily="2" charset="2"/>
              <a:buChar char="Ø"/>
            </a:pPr>
            <a:r>
              <a:rPr lang="en-US" dirty="0"/>
              <a:t>The </a:t>
            </a:r>
            <a:r>
              <a:rPr lang="en-US" dirty="0" err="1"/>
              <a:t>ULMFiT</a:t>
            </a:r>
            <a:r>
              <a:rPr lang="en-US" dirty="0"/>
              <a:t> paper (</a:t>
            </a:r>
            <a:r>
              <a:rPr lang="en-US" dirty="0">
                <a:solidFill>
                  <a:srgbClr val="262BF2"/>
                </a:solidFill>
              </a:rPr>
              <a:t>#2</a:t>
            </a:r>
            <a:r>
              <a:rPr lang="en-US" dirty="0"/>
              <a:t>) demonstrated the effectiveness of unsupervised pretraining for NLP tasks: </a:t>
            </a:r>
          </a:p>
          <a:p>
            <a:pPr lvl="1">
              <a:spcAft>
                <a:spcPts val="600"/>
              </a:spcAft>
              <a:buFont typeface="Wingdings" panose="05000000000000000000" pitchFamily="2" charset="2"/>
              <a:buChar char="Ø"/>
            </a:pPr>
            <a:r>
              <a:rPr lang="en-US" dirty="0"/>
              <a:t>the authors trained an LSTM language model using </a:t>
            </a:r>
            <a:r>
              <a:rPr lang="en-US" dirty="0">
                <a:solidFill>
                  <a:srgbClr val="262BF2"/>
                </a:solidFill>
              </a:rPr>
              <a:t>self-supervised</a:t>
            </a:r>
            <a:r>
              <a:rPr lang="en-US" dirty="0"/>
              <a:t> learning (i.e., generating the labels automatically from the data) on a huge text corpus, </a:t>
            </a:r>
          </a:p>
          <a:p>
            <a:pPr lvl="1">
              <a:spcAft>
                <a:spcPts val="600"/>
              </a:spcAft>
              <a:buFont typeface="Wingdings" panose="05000000000000000000" pitchFamily="2" charset="2"/>
              <a:buChar char="Ø"/>
            </a:pPr>
            <a:r>
              <a:rPr lang="en-US" dirty="0"/>
              <a:t>then they fine-tuned it on various tasks. </a:t>
            </a:r>
          </a:p>
        </p:txBody>
      </p:sp>
    </p:spTree>
    <p:extLst>
      <p:ext uri="{BB962C8B-B14F-4D97-AF65-F5344CB8AC3E}">
        <p14:creationId xmlns:p14="http://schemas.microsoft.com/office/powerpoint/2010/main" val="403377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60"/>
            <a:ext cx="9144000" cy="533395"/>
          </a:xfrm>
        </p:spPr>
        <p:txBody>
          <a:bodyPr/>
          <a:lstStyle/>
          <a:p>
            <a:r>
              <a:rPr lang="en-US" sz="3200" b="1" dirty="0">
                <a:solidFill>
                  <a:srgbClr val="09064E"/>
                </a:solidFill>
              </a:rPr>
              <a:t>… Recent Innovations in Language Models</a:t>
            </a:r>
            <a:endParaRPr lang="en-US" sz="2300" dirty="0">
              <a:solidFill>
                <a:srgbClr val="09064E"/>
              </a:solidFill>
            </a:endParaRPr>
          </a:p>
        </p:txBody>
      </p:sp>
      <p:sp>
        <p:nvSpPr>
          <p:cNvPr id="4" name="Slide Number Placeholder 3"/>
          <p:cNvSpPr>
            <a:spLocks noGrp="1"/>
          </p:cNvSpPr>
          <p:nvPr>
            <p:ph type="sldNum" sz="quarter" idx="12"/>
          </p:nvPr>
        </p:nvSpPr>
        <p:spPr/>
        <p:txBody>
          <a:bodyPr/>
          <a:lstStyle/>
          <a:p>
            <a:fld id="{38E06347-BC0D-4F40-B989-B890AD03D868}" type="slidenum">
              <a:rPr lang="en-US" smtClean="0"/>
              <a:pPr/>
              <a:t>71</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52400" y="583713"/>
            <a:ext cx="8798859" cy="5893287"/>
          </a:xfrm>
        </p:spPr>
        <p:txBody>
          <a:bodyPr>
            <a:normAutofit lnSpcReduction="10000"/>
          </a:bodyPr>
          <a:lstStyle/>
          <a:p>
            <a:pPr lvl="1">
              <a:spcAft>
                <a:spcPts val="600"/>
              </a:spcAft>
              <a:buFont typeface="Wingdings" panose="05000000000000000000" pitchFamily="2" charset="2"/>
              <a:buChar char="Ø"/>
            </a:pPr>
            <a:r>
              <a:rPr lang="en-US" dirty="0"/>
              <a:t>Their model outperformed the state of the art on six text classification tasks by a large margin (reducing the </a:t>
            </a:r>
            <a:r>
              <a:rPr lang="en-US" dirty="0">
                <a:solidFill>
                  <a:srgbClr val="FF0000"/>
                </a:solidFill>
              </a:rPr>
              <a:t>error rate </a:t>
            </a:r>
            <a:r>
              <a:rPr lang="en-US" dirty="0"/>
              <a:t>by </a:t>
            </a:r>
            <a:r>
              <a:rPr lang="en-US" dirty="0">
                <a:solidFill>
                  <a:srgbClr val="262BF2"/>
                </a:solidFill>
              </a:rPr>
              <a:t>18–24% </a:t>
            </a:r>
            <a:r>
              <a:rPr lang="en-US" dirty="0"/>
              <a:t>in most cases). </a:t>
            </a:r>
          </a:p>
          <a:p>
            <a:pPr lvl="1">
              <a:spcAft>
                <a:spcPts val="600"/>
              </a:spcAft>
              <a:buFont typeface="Wingdings" panose="05000000000000000000" pitchFamily="2" charset="2"/>
              <a:buChar char="Ø"/>
            </a:pPr>
            <a:r>
              <a:rPr lang="en-US" dirty="0"/>
              <a:t>Moreover, they showed that by fine-tuning the pretrained model on just 100 labeled examples, they could achieve the same performance as a model trained from scratch on 10,000 examples.</a:t>
            </a:r>
          </a:p>
          <a:p>
            <a:pPr>
              <a:spcAft>
                <a:spcPts val="600"/>
              </a:spcAft>
              <a:buFont typeface="Wingdings" panose="05000000000000000000" pitchFamily="2" charset="2"/>
              <a:buChar char="Ø"/>
            </a:pPr>
            <a:r>
              <a:rPr lang="en-US" dirty="0"/>
              <a:t>The GPT paper (</a:t>
            </a:r>
            <a:r>
              <a:rPr lang="en-US" dirty="0">
                <a:solidFill>
                  <a:srgbClr val="262BF2"/>
                </a:solidFill>
              </a:rPr>
              <a:t>#1</a:t>
            </a:r>
            <a:r>
              <a:rPr lang="en-US" dirty="0"/>
              <a:t>) by Alec Radford and other </a:t>
            </a:r>
            <a:r>
              <a:rPr lang="en-US" dirty="0" err="1"/>
              <a:t>OpenAI</a:t>
            </a:r>
            <a:r>
              <a:rPr lang="en-US" dirty="0"/>
              <a:t> researchers also demonstrated the effectiveness of </a:t>
            </a:r>
            <a:r>
              <a:rPr lang="en-US" dirty="0">
                <a:solidFill>
                  <a:srgbClr val="262BF2"/>
                </a:solidFill>
              </a:rPr>
              <a:t>unsupervised</a:t>
            </a:r>
            <a:r>
              <a:rPr lang="en-US" dirty="0"/>
              <a:t> </a:t>
            </a:r>
            <a:r>
              <a:rPr lang="en-US" dirty="0">
                <a:solidFill>
                  <a:srgbClr val="2727F1"/>
                </a:solidFill>
              </a:rPr>
              <a:t>pretraining</a:t>
            </a:r>
            <a:r>
              <a:rPr lang="en-US" dirty="0"/>
              <a:t>, </a:t>
            </a:r>
          </a:p>
          <a:p>
            <a:pPr lvl="1">
              <a:spcAft>
                <a:spcPts val="600"/>
              </a:spcAft>
              <a:buFont typeface="Wingdings" panose="05000000000000000000" pitchFamily="2" charset="2"/>
              <a:buChar char="Ø"/>
            </a:pPr>
            <a:r>
              <a:rPr lang="en-US" dirty="0"/>
              <a:t>but this time using a </a:t>
            </a:r>
            <a:r>
              <a:rPr lang="en-US" dirty="0">
                <a:solidFill>
                  <a:srgbClr val="262BF2"/>
                </a:solidFill>
              </a:rPr>
              <a:t>Transformer</a:t>
            </a:r>
            <a:r>
              <a:rPr lang="en-US" dirty="0"/>
              <a:t>-like architecture. </a:t>
            </a:r>
          </a:p>
          <a:p>
            <a:pPr lvl="1">
              <a:spcAft>
                <a:spcPts val="600"/>
              </a:spcAft>
              <a:buFont typeface="Wingdings" panose="05000000000000000000" pitchFamily="2" charset="2"/>
              <a:buChar char="Ø"/>
            </a:pPr>
            <a:r>
              <a:rPr lang="en-US" dirty="0"/>
              <a:t>The authors pretrained a large but fairly simple architecture composed of </a:t>
            </a:r>
            <a:r>
              <a:rPr lang="en-US" dirty="0">
                <a:solidFill>
                  <a:srgbClr val="262BF2"/>
                </a:solidFill>
              </a:rPr>
              <a:t>a stack of 12 Transformer modules</a:t>
            </a:r>
            <a:r>
              <a:rPr lang="en-US" dirty="0"/>
              <a:t> (using only </a:t>
            </a:r>
            <a:r>
              <a:rPr lang="en-US" dirty="0">
                <a:solidFill>
                  <a:srgbClr val="262BF2"/>
                </a:solidFill>
              </a:rPr>
              <a:t>Masked Multi-Head Attention layers</a:t>
            </a:r>
            <a:r>
              <a:rPr lang="en-US" dirty="0"/>
              <a:t>) on a large dataset, once again trained </a:t>
            </a:r>
            <a:r>
              <a:rPr lang="en-US"/>
              <a:t>using self-supervised </a:t>
            </a:r>
            <a:r>
              <a:rPr lang="en-US" dirty="0"/>
              <a:t>learning. </a:t>
            </a:r>
          </a:p>
          <a:p>
            <a:pPr lvl="1">
              <a:spcAft>
                <a:spcPts val="600"/>
              </a:spcAft>
              <a:buFont typeface="Wingdings" panose="05000000000000000000" pitchFamily="2" charset="2"/>
              <a:buChar char="Ø"/>
            </a:pPr>
            <a:r>
              <a:rPr lang="en-US" dirty="0"/>
              <a:t>Then they fine-tuned it on various language tasks, using only minor adaptations for each task.</a:t>
            </a:r>
          </a:p>
          <a:p>
            <a:pPr>
              <a:spcAft>
                <a:spcPts val="600"/>
              </a:spcAft>
              <a:buFont typeface="Wingdings" panose="05000000000000000000" pitchFamily="2" charset="2"/>
              <a:buChar char="Ø"/>
            </a:pPr>
            <a:endParaRPr lang="en-US" dirty="0"/>
          </a:p>
        </p:txBody>
      </p:sp>
    </p:spTree>
    <p:extLst>
      <p:ext uri="{BB962C8B-B14F-4D97-AF65-F5344CB8AC3E}">
        <p14:creationId xmlns:p14="http://schemas.microsoft.com/office/powerpoint/2010/main" val="17223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60"/>
            <a:ext cx="9144000" cy="533395"/>
          </a:xfrm>
        </p:spPr>
        <p:txBody>
          <a:bodyPr/>
          <a:lstStyle/>
          <a:p>
            <a:r>
              <a:rPr lang="en-US" sz="3200" b="1" dirty="0">
                <a:solidFill>
                  <a:srgbClr val="09064E"/>
                </a:solidFill>
              </a:rPr>
              <a:t>… Recent Innovations in Language Models</a:t>
            </a:r>
            <a:endParaRPr lang="en-US" sz="2300" dirty="0">
              <a:solidFill>
                <a:srgbClr val="09064E"/>
              </a:solidFill>
            </a:endParaRPr>
          </a:p>
        </p:txBody>
      </p:sp>
      <p:sp>
        <p:nvSpPr>
          <p:cNvPr id="4" name="Slide Number Placeholder 3"/>
          <p:cNvSpPr>
            <a:spLocks noGrp="1"/>
          </p:cNvSpPr>
          <p:nvPr>
            <p:ph type="sldNum" sz="quarter" idx="12"/>
          </p:nvPr>
        </p:nvSpPr>
        <p:spPr/>
        <p:txBody>
          <a:bodyPr/>
          <a:lstStyle/>
          <a:p>
            <a:fld id="{38E06347-BC0D-4F40-B989-B890AD03D868}" type="slidenum">
              <a:rPr lang="en-US" smtClean="0"/>
              <a:pPr/>
              <a:t>72</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52400" y="583713"/>
            <a:ext cx="8798859" cy="6137762"/>
          </a:xfrm>
        </p:spPr>
        <p:txBody>
          <a:bodyPr>
            <a:normAutofit lnSpcReduction="10000"/>
          </a:bodyPr>
          <a:lstStyle/>
          <a:p>
            <a:pPr lvl="1">
              <a:spcAft>
                <a:spcPts val="600"/>
              </a:spcAft>
              <a:buFont typeface="Wingdings" panose="05000000000000000000" pitchFamily="2" charset="2"/>
              <a:buChar char="Ø"/>
            </a:pPr>
            <a:r>
              <a:rPr lang="en-US" dirty="0"/>
              <a:t>The tasks were quite diverse: </a:t>
            </a:r>
          </a:p>
          <a:p>
            <a:pPr lvl="2">
              <a:spcAft>
                <a:spcPts val="600"/>
              </a:spcAft>
              <a:buFont typeface="Wingdings" panose="05000000000000000000" pitchFamily="2" charset="2"/>
              <a:buChar char="Ø"/>
            </a:pPr>
            <a:r>
              <a:rPr lang="en-US" dirty="0"/>
              <a:t>they included text classification, entailment (whether sentence A entails sentence B): </a:t>
            </a:r>
          </a:p>
          <a:p>
            <a:pPr lvl="3">
              <a:spcAft>
                <a:spcPts val="600"/>
              </a:spcAft>
              <a:buFont typeface="Wingdings" panose="05000000000000000000" pitchFamily="2" charset="2"/>
              <a:buChar char="Ø"/>
            </a:pPr>
            <a:r>
              <a:rPr lang="en-US" dirty="0"/>
              <a:t>For example, the sentence “Jane had a lot of fun at her friend’s birthday party” entails “Jane enjoyed the party,” but it is contradicted by “Everyone hated the party” and it is unrelated to “The Earth is flat.”</a:t>
            </a:r>
          </a:p>
          <a:p>
            <a:pPr lvl="2">
              <a:spcAft>
                <a:spcPts val="600"/>
              </a:spcAft>
              <a:buFont typeface="Wingdings" panose="05000000000000000000" pitchFamily="2" charset="2"/>
              <a:buChar char="Ø"/>
            </a:pPr>
            <a:r>
              <a:rPr lang="en-US" dirty="0"/>
              <a:t>Similarity, e.g., “Nice weather today” is very similar to “It is sunny”, and </a:t>
            </a:r>
          </a:p>
          <a:p>
            <a:pPr lvl="2">
              <a:spcAft>
                <a:spcPts val="600"/>
              </a:spcAft>
              <a:buFont typeface="Wingdings" panose="05000000000000000000" pitchFamily="2" charset="2"/>
              <a:buChar char="Ø"/>
            </a:pPr>
            <a:r>
              <a:rPr lang="en-US" dirty="0"/>
              <a:t>question answering, e.g., given a few paragraphs of text giving some context, the model must answer some multiple-choice questions.</a:t>
            </a:r>
          </a:p>
          <a:p>
            <a:pPr lvl="1">
              <a:spcAft>
                <a:spcPts val="600"/>
              </a:spcAft>
              <a:buFont typeface="Wingdings" panose="05000000000000000000" pitchFamily="2" charset="2"/>
              <a:buChar char="Ø"/>
            </a:pPr>
            <a:r>
              <a:rPr lang="en-US" dirty="0"/>
              <a:t>GPT-2 paper (</a:t>
            </a:r>
            <a:r>
              <a:rPr lang="en-US" b="1" dirty="0">
                <a:solidFill>
                  <a:srgbClr val="262BF2"/>
                </a:solidFill>
              </a:rPr>
              <a:t>#1</a:t>
            </a:r>
            <a:r>
              <a:rPr lang="en-US" dirty="0"/>
              <a:t>) proposed a very similar architecture, but larger still (with over 1.5 billion parameters!) and </a:t>
            </a:r>
          </a:p>
          <a:p>
            <a:pPr lvl="1">
              <a:spcAft>
                <a:spcPts val="600"/>
              </a:spcAft>
              <a:buFont typeface="Wingdings" panose="05000000000000000000" pitchFamily="2" charset="2"/>
              <a:buChar char="Ø"/>
            </a:pPr>
            <a:r>
              <a:rPr lang="en-US" dirty="0"/>
              <a:t>they showed that it could achieve good performance on many tasks without any fine-tuning. </a:t>
            </a:r>
          </a:p>
          <a:p>
            <a:pPr lvl="1">
              <a:spcAft>
                <a:spcPts val="600"/>
              </a:spcAft>
              <a:buFont typeface="Wingdings" panose="05000000000000000000" pitchFamily="2" charset="2"/>
              <a:buChar char="Ø"/>
            </a:pPr>
            <a:r>
              <a:rPr lang="en-US" dirty="0"/>
              <a:t>This is called </a:t>
            </a:r>
            <a:r>
              <a:rPr lang="en-US" dirty="0">
                <a:solidFill>
                  <a:srgbClr val="262BF2"/>
                </a:solidFill>
              </a:rPr>
              <a:t>zero-shot learning </a:t>
            </a:r>
            <a:r>
              <a:rPr lang="en-US" dirty="0"/>
              <a:t>(ZSL). </a:t>
            </a:r>
          </a:p>
          <a:p>
            <a:pPr lvl="1">
              <a:spcAft>
                <a:spcPts val="600"/>
              </a:spcAft>
              <a:buFont typeface="Wingdings" panose="05000000000000000000" pitchFamily="2" charset="2"/>
              <a:buChar char="Ø"/>
            </a:pPr>
            <a:r>
              <a:rPr lang="en-US" dirty="0"/>
              <a:t>A smaller version of the GPT-2 model (with “just” 117 million parameters) is available at </a:t>
            </a:r>
            <a:r>
              <a:rPr lang="en-US" dirty="0">
                <a:hlinkClick r:id="rId3"/>
              </a:rPr>
              <a:t>https://github.com/openai/gpt-2</a:t>
            </a:r>
            <a:r>
              <a:rPr lang="en-US" dirty="0"/>
              <a:t>, along with its pretrained weights.</a:t>
            </a:r>
          </a:p>
        </p:txBody>
      </p:sp>
    </p:spTree>
    <p:extLst>
      <p:ext uri="{BB962C8B-B14F-4D97-AF65-F5344CB8AC3E}">
        <p14:creationId xmlns:p14="http://schemas.microsoft.com/office/powerpoint/2010/main" val="397733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3212"/>
            <a:ext cx="9144000" cy="533395"/>
          </a:xfrm>
        </p:spPr>
        <p:txBody>
          <a:bodyPr/>
          <a:lstStyle/>
          <a:p>
            <a:r>
              <a:rPr lang="en-US" sz="3200" b="1" dirty="0">
                <a:solidFill>
                  <a:srgbClr val="09064E"/>
                </a:solidFill>
              </a:rPr>
              <a:t>… Recent Innovations in Language Models</a:t>
            </a:r>
            <a:endParaRPr lang="en-US" sz="2300" dirty="0">
              <a:solidFill>
                <a:srgbClr val="09064E"/>
              </a:solidFill>
            </a:endParaRPr>
          </a:p>
        </p:txBody>
      </p:sp>
      <p:sp>
        <p:nvSpPr>
          <p:cNvPr id="4" name="Slide Number Placeholder 3"/>
          <p:cNvSpPr>
            <a:spLocks noGrp="1"/>
          </p:cNvSpPr>
          <p:nvPr>
            <p:ph type="sldNum" sz="quarter" idx="12"/>
          </p:nvPr>
        </p:nvSpPr>
        <p:spPr/>
        <p:txBody>
          <a:bodyPr/>
          <a:lstStyle/>
          <a:p>
            <a:fld id="{38E06347-BC0D-4F40-B989-B890AD03D868}" type="slidenum">
              <a:rPr lang="en-US" smtClean="0"/>
              <a:pPr/>
              <a:t>73</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52400" y="761999"/>
            <a:ext cx="8798859" cy="5959475"/>
          </a:xfrm>
        </p:spPr>
        <p:txBody>
          <a:bodyPr>
            <a:normAutofit/>
          </a:bodyPr>
          <a:lstStyle/>
          <a:p>
            <a:pPr>
              <a:spcAft>
                <a:spcPts val="600"/>
              </a:spcAft>
              <a:buFont typeface="Wingdings" panose="05000000000000000000" pitchFamily="2" charset="2"/>
              <a:buChar char="Ø"/>
            </a:pPr>
            <a:r>
              <a:rPr lang="en-US" dirty="0"/>
              <a:t>The BERT paper (</a:t>
            </a:r>
            <a:r>
              <a:rPr lang="en-US" b="1" dirty="0">
                <a:solidFill>
                  <a:srgbClr val="262BF2"/>
                </a:solidFill>
              </a:rPr>
              <a:t>#1</a:t>
            </a:r>
            <a:r>
              <a:rPr lang="en-US" dirty="0"/>
              <a:t>) demonstrates the effectiveness of </a:t>
            </a:r>
            <a:r>
              <a:rPr lang="en-US" dirty="0">
                <a:solidFill>
                  <a:srgbClr val="262BF2"/>
                </a:solidFill>
              </a:rPr>
              <a:t>self-supervised</a:t>
            </a:r>
            <a:r>
              <a:rPr lang="en-US" dirty="0"/>
              <a:t> pretraining on a large corpus, </a:t>
            </a:r>
          </a:p>
          <a:p>
            <a:pPr>
              <a:spcAft>
                <a:spcPts val="600"/>
              </a:spcAft>
              <a:buFont typeface="Wingdings" panose="05000000000000000000" pitchFamily="2" charset="2"/>
              <a:buChar char="Ø"/>
            </a:pPr>
            <a:r>
              <a:rPr lang="en-US" dirty="0"/>
              <a:t>using a similar architecture to GPT but </a:t>
            </a:r>
            <a:r>
              <a:rPr lang="en-US" dirty="0">
                <a:solidFill>
                  <a:srgbClr val="C00000"/>
                </a:solidFill>
              </a:rPr>
              <a:t>non-masked</a:t>
            </a:r>
            <a:r>
              <a:rPr lang="en-US" dirty="0"/>
              <a:t> </a:t>
            </a:r>
            <a:r>
              <a:rPr lang="en-US" dirty="0">
                <a:solidFill>
                  <a:srgbClr val="2727F1"/>
                </a:solidFill>
              </a:rPr>
              <a:t>Multi-Head Attention layers</a:t>
            </a:r>
            <a:r>
              <a:rPr lang="en-US" dirty="0"/>
              <a:t> (like in the Transformer’s encoder). </a:t>
            </a:r>
          </a:p>
          <a:p>
            <a:pPr>
              <a:spcAft>
                <a:spcPts val="600"/>
              </a:spcAft>
              <a:buFont typeface="Wingdings" panose="05000000000000000000" pitchFamily="2" charset="2"/>
              <a:buChar char="Ø"/>
            </a:pPr>
            <a:r>
              <a:rPr lang="en-US" dirty="0"/>
              <a:t>The model is naturally bidirectional; hence the B in BERT (</a:t>
            </a:r>
            <a:r>
              <a:rPr lang="en-US" dirty="0">
                <a:solidFill>
                  <a:srgbClr val="2727F1"/>
                </a:solidFill>
              </a:rPr>
              <a:t>Bidirectional Encoder Representations from Transformers</a:t>
            </a:r>
            <a:r>
              <a:rPr lang="en-US" dirty="0"/>
              <a:t>). </a:t>
            </a:r>
          </a:p>
          <a:p>
            <a:pPr>
              <a:spcAft>
                <a:spcPts val="600"/>
              </a:spcAft>
              <a:buFont typeface="Wingdings" panose="05000000000000000000" pitchFamily="2" charset="2"/>
              <a:buChar char="Ø"/>
            </a:pPr>
            <a:r>
              <a:rPr lang="en-US" dirty="0"/>
              <a:t>Most importantly, the authors proposed </a:t>
            </a:r>
            <a:r>
              <a:rPr lang="en-US" dirty="0">
                <a:solidFill>
                  <a:srgbClr val="2727F1"/>
                </a:solidFill>
              </a:rPr>
              <a:t>two pretraining tasks</a:t>
            </a:r>
            <a:r>
              <a:rPr lang="en-US" dirty="0"/>
              <a:t> that explain most of the model’s strength:</a:t>
            </a:r>
          </a:p>
          <a:p>
            <a:pPr lvl="1">
              <a:spcAft>
                <a:spcPts val="600"/>
              </a:spcAft>
              <a:buFont typeface="Wingdings" panose="05000000000000000000" pitchFamily="2" charset="2"/>
              <a:buChar char="Ø"/>
            </a:pPr>
            <a:r>
              <a:rPr lang="en-US" dirty="0"/>
              <a:t>(1) Masked language model (MLM)</a:t>
            </a:r>
          </a:p>
          <a:p>
            <a:pPr lvl="1">
              <a:spcAft>
                <a:spcPts val="600"/>
              </a:spcAft>
              <a:buFont typeface="Wingdings" panose="05000000000000000000" pitchFamily="2" charset="2"/>
              <a:buChar char="Ø"/>
            </a:pPr>
            <a:r>
              <a:rPr lang="en-US" dirty="0"/>
              <a:t>(2) Next sentence prediction (NSP)</a:t>
            </a:r>
          </a:p>
        </p:txBody>
      </p:sp>
    </p:spTree>
    <p:extLst>
      <p:ext uri="{BB962C8B-B14F-4D97-AF65-F5344CB8AC3E}">
        <p14:creationId xmlns:p14="http://schemas.microsoft.com/office/powerpoint/2010/main" val="340785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3212"/>
            <a:ext cx="9144000" cy="533395"/>
          </a:xfrm>
        </p:spPr>
        <p:txBody>
          <a:bodyPr/>
          <a:lstStyle/>
          <a:p>
            <a:r>
              <a:rPr lang="en-US" sz="3200" b="1" dirty="0">
                <a:solidFill>
                  <a:srgbClr val="09064E"/>
                </a:solidFill>
              </a:rPr>
              <a:t>… Recent Innovations in Language Models</a:t>
            </a:r>
            <a:endParaRPr lang="en-US" sz="2300" dirty="0">
              <a:solidFill>
                <a:srgbClr val="09064E"/>
              </a:solidFill>
            </a:endParaRPr>
          </a:p>
        </p:txBody>
      </p:sp>
      <p:sp>
        <p:nvSpPr>
          <p:cNvPr id="4" name="Slide Number Placeholder 3"/>
          <p:cNvSpPr>
            <a:spLocks noGrp="1"/>
          </p:cNvSpPr>
          <p:nvPr>
            <p:ph type="sldNum" sz="quarter" idx="12"/>
          </p:nvPr>
        </p:nvSpPr>
        <p:spPr/>
        <p:txBody>
          <a:bodyPr/>
          <a:lstStyle/>
          <a:p>
            <a:fld id="{38E06347-BC0D-4F40-B989-B890AD03D868}" type="slidenum">
              <a:rPr lang="en-US" smtClean="0"/>
              <a:pPr/>
              <a:t>74</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52400" y="761999"/>
            <a:ext cx="8798859" cy="5959475"/>
          </a:xfrm>
        </p:spPr>
        <p:txBody>
          <a:bodyPr>
            <a:normAutofit/>
          </a:bodyPr>
          <a:lstStyle/>
          <a:p>
            <a:pPr marL="0" indent="0">
              <a:spcAft>
                <a:spcPts val="600"/>
              </a:spcAft>
              <a:buNone/>
            </a:pPr>
            <a:r>
              <a:rPr lang="en-US" dirty="0"/>
              <a:t>Masked language model (MLM):</a:t>
            </a:r>
          </a:p>
          <a:p>
            <a:pPr>
              <a:spcBef>
                <a:spcPts val="600"/>
              </a:spcBef>
              <a:spcAft>
                <a:spcPts val="600"/>
              </a:spcAft>
              <a:buFont typeface="Wingdings" panose="05000000000000000000" pitchFamily="2" charset="2"/>
              <a:buChar char="Ø"/>
            </a:pPr>
            <a:r>
              <a:rPr lang="en-US" dirty="0">
                <a:solidFill>
                  <a:srgbClr val="2727F1"/>
                </a:solidFill>
              </a:rPr>
              <a:t>Each word</a:t>
            </a:r>
            <a:r>
              <a:rPr lang="en-US" dirty="0"/>
              <a:t> in a sentence has a </a:t>
            </a:r>
            <a:r>
              <a:rPr lang="en-US" dirty="0">
                <a:solidFill>
                  <a:srgbClr val="2727F1"/>
                </a:solidFill>
              </a:rPr>
              <a:t>15% probability</a:t>
            </a:r>
            <a:r>
              <a:rPr lang="en-US" dirty="0"/>
              <a:t> of being </a:t>
            </a:r>
            <a:r>
              <a:rPr lang="en-US" dirty="0">
                <a:solidFill>
                  <a:srgbClr val="2727F1"/>
                </a:solidFill>
              </a:rPr>
              <a:t>masked</a:t>
            </a:r>
            <a:r>
              <a:rPr lang="en-US" dirty="0"/>
              <a:t>, and the model is trained to predict the masked words. </a:t>
            </a:r>
          </a:p>
          <a:p>
            <a:pPr>
              <a:spcAft>
                <a:spcPts val="600"/>
              </a:spcAft>
              <a:buFont typeface="Wingdings" panose="05000000000000000000" pitchFamily="2" charset="2"/>
              <a:buChar char="Ø"/>
            </a:pPr>
            <a:r>
              <a:rPr lang="en-US" dirty="0"/>
              <a:t>For example, if the original sentence is </a:t>
            </a:r>
          </a:p>
          <a:p>
            <a:pPr lvl="1">
              <a:spcAft>
                <a:spcPts val="600"/>
              </a:spcAft>
              <a:buFont typeface="Wingdings" panose="05000000000000000000" pitchFamily="2" charset="2"/>
              <a:buChar char="Ø"/>
            </a:pPr>
            <a:r>
              <a:rPr lang="en-US" dirty="0"/>
              <a:t>“She </a:t>
            </a:r>
            <a:r>
              <a:rPr lang="en-US" dirty="0">
                <a:solidFill>
                  <a:srgbClr val="2727F1"/>
                </a:solidFill>
              </a:rPr>
              <a:t>had</a:t>
            </a:r>
            <a:r>
              <a:rPr lang="en-US" dirty="0"/>
              <a:t> fun at the </a:t>
            </a:r>
            <a:r>
              <a:rPr lang="en-US" dirty="0">
                <a:solidFill>
                  <a:srgbClr val="2727F1"/>
                </a:solidFill>
              </a:rPr>
              <a:t>birthday</a:t>
            </a:r>
            <a:r>
              <a:rPr lang="en-US" dirty="0"/>
              <a:t> party,” </a:t>
            </a:r>
          </a:p>
          <a:p>
            <a:pPr>
              <a:spcAft>
                <a:spcPts val="600"/>
              </a:spcAft>
              <a:buFont typeface="Wingdings" panose="05000000000000000000" pitchFamily="2" charset="2"/>
              <a:buChar char="Ø"/>
            </a:pPr>
            <a:r>
              <a:rPr lang="en-US" dirty="0"/>
              <a:t>then the model may be given the sentence </a:t>
            </a:r>
          </a:p>
          <a:p>
            <a:pPr lvl="1">
              <a:spcAft>
                <a:spcPts val="600"/>
              </a:spcAft>
              <a:buFont typeface="Wingdings" panose="05000000000000000000" pitchFamily="2" charset="2"/>
              <a:buChar char="Ø"/>
            </a:pPr>
            <a:r>
              <a:rPr lang="en-US" dirty="0"/>
              <a:t>“She &lt;</a:t>
            </a:r>
            <a:r>
              <a:rPr lang="en-US" dirty="0">
                <a:solidFill>
                  <a:srgbClr val="2727F1"/>
                </a:solidFill>
              </a:rPr>
              <a:t>mask</a:t>
            </a:r>
            <a:r>
              <a:rPr lang="en-US" dirty="0"/>
              <a:t>&gt; fun at the &lt;</a:t>
            </a:r>
            <a:r>
              <a:rPr lang="en-US" dirty="0">
                <a:solidFill>
                  <a:srgbClr val="2727F1"/>
                </a:solidFill>
              </a:rPr>
              <a:t>mask</a:t>
            </a:r>
            <a:r>
              <a:rPr lang="en-US" dirty="0"/>
              <a:t>&gt; party” and it must predict the words “had” and “birthday” (the other outputs will be ignored). </a:t>
            </a:r>
          </a:p>
        </p:txBody>
      </p:sp>
    </p:spTree>
    <p:extLst>
      <p:ext uri="{BB962C8B-B14F-4D97-AF65-F5344CB8AC3E}">
        <p14:creationId xmlns:p14="http://schemas.microsoft.com/office/powerpoint/2010/main" val="423052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3212"/>
            <a:ext cx="9144000" cy="533395"/>
          </a:xfrm>
        </p:spPr>
        <p:txBody>
          <a:bodyPr/>
          <a:lstStyle/>
          <a:p>
            <a:r>
              <a:rPr lang="en-US" sz="3200" b="1" dirty="0">
                <a:solidFill>
                  <a:srgbClr val="09064E"/>
                </a:solidFill>
              </a:rPr>
              <a:t>… Recent Innovations in Language Models</a:t>
            </a:r>
            <a:endParaRPr lang="en-US" sz="2300" dirty="0">
              <a:solidFill>
                <a:srgbClr val="09064E"/>
              </a:solidFill>
            </a:endParaRPr>
          </a:p>
        </p:txBody>
      </p:sp>
      <p:sp>
        <p:nvSpPr>
          <p:cNvPr id="4" name="Slide Number Placeholder 3"/>
          <p:cNvSpPr>
            <a:spLocks noGrp="1"/>
          </p:cNvSpPr>
          <p:nvPr>
            <p:ph type="sldNum" sz="quarter" idx="12"/>
          </p:nvPr>
        </p:nvSpPr>
        <p:spPr/>
        <p:txBody>
          <a:bodyPr/>
          <a:lstStyle/>
          <a:p>
            <a:fld id="{38E06347-BC0D-4F40-B989-B890AD03D868}" type="slidenum">
              <a:rPr lang="en-US" smtClean="0"/>
              <a:pPr/>
              <a:t>75</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52400" y="761999"/>
            <a:ext cx="8798859" cy="5959475"/>
          </a:xfrm>
        </p:spPr>
        <p:txBody>
          <a:bodyPr>
            <a:normAutofit/>
          </a:bodyPr>
          <a:lstStyle/>
          <a:p>
            <a:pPr marL="0" indent="0">
              <a:spcAft>
                <a:spcPts val="600"/>
              </a:spcAft>
              <a:buNone/>
            </a:pPr>
            <a:r>
              <a:rPr lang="en-US" dirty="0"/>
              <a:t>Next sentence prediction (NSP):</a:t>
            </a:r>
          </a:p>
          <a:p>
            <a:pPr>
              <a:spcAft>
                <a:spcPts val="600"/>
              </a:spcAft>
              <a:buFont typeface="Wingdings" panose="05000000000000000000" pitchFamily="2" charset="2"/>
              <a:buChar char="Ø"/>
            </a:pPr>
            <a:r>
              <a:rPr lang="en-US" dirty="0"/>
              <a:t>The model is trained to predict whether two sentences are consecutive or not. </a:t>
            </a:r>
          </a:p>
          <a:p>
            <a:pPr>
              <a:spcAft>
                <a:spcPts val="600"/>
              </a:spcAft>
              <a:buFont typeface="Wingdings" panose="05000000000000000000" pitchFamily="2" charset="2"/>
              <a:buChar char="Ø"/>
            </a:pPr>
            <a:r>
              <a:rPr lang="en-US" dirty="0"/>
              <a:t>For example, it should predict that “</a:t>
            </a:r>
            <a:r>
              <a:rPr lang="en-US" dirty="0">
                <a:solidFill>
                  <a:srgbClr val="2727F1"/>
                </a:solidFill>
              </a:rPr>
              <a:t>The dog sleeps</a:t>
            </a:r>
            <a:r>
              <a:rPr lang="en-US" dirty="0"/>
              <a:t>” and “</a:t>
            </a:r>
            <a:r>
              <a:rPr lang="en-US" dirty="0">
                <a:solidFill>
                  <a:srgbClr val="2727F1"/>
                </a:solidFill>
              </a:rPr>
              <a:t>It snores loudly</a:t>
            </a:r>
            <a:r>
              <a:rPr lang="en-US" dirty="0"/>
              <a:t>” are consecutive sentences, </a:t>
            </a:r>
          </a:p>
          <a:p>
            <a:pPr>
              <a:spcAft>
                <a:spcPts val="600"/>
              </a:spcAft>
              <a:buFont typeface="Wingdings" panose="05000000000000000000" pitchFamily="2" charset="2"/>
              <a:buChar char="Ø"/>
            </a:pPr>
            <a:r>
              <a:rPr lang="en-US" dirty="0"/>
              <a:t>while “</a:t>
            </a:r>
            <a:r>
              <a:rPr lang="en-US" dirty="0">
                <a:solidFill>
                  <a:srgbClr val="2727F1"/>
                </a:solidFill>
              </a:rPr>
              <a:t>The dog sleeps</a:t>
            </a:r>
            <a:r>
              <a:rPr lang="en-US" dirty="0"/>
              <a:t>” and “</a:t>
            </a:r>
            <a:r>
              <a:rPr lang="en-US" dirty="0">
                <a:solidFill>
                  <a:srgbClr val="2727F1"/>
                </a:solidFill>
              </a:rPr>
              <a:t>The Earth orbits the Sun</a:t>
            </a:r>
            <a:r>
              <a:rPr lang="en-US" dirty="0"/>
              <a:t>” are not consecutive. </a:t>
            </a:r>
          </a:p>
          <a:p>
            <a:pPr algn="just">
              <a:spcAft>
                <a:spcPts val="600"/>
              </a:spcAft>
              <a:buFont typeface="Wingdings" panose="05000000000000000000" pitchFamily="2" charset="2"/>
              <a:buChar char="Ø"/>
            </a:pPr>
            <a:r>
              <a:rPr lang="en-US" dirty="0"/>
              <a:t>This is a challenging task, and it significantly improves the performance of the model when it is fine-tuned on tasks such as </a:t>
            </a:r>
            <a:r>
              <a:rPr lang="en-US" dirty="0">
                <a:solidFill>
                  <a:srgbClr val="2727F1"/>
                </a:solidFill>
              </a:rPr>
              <a:t>question answering</a:t>
            </a:r>
            <a:r>
              <a:rPr lang="en-US" dirty="0"/>
              <a:t> or </a:t>
            </a:r>
            <a:r>
              <a:rPr lang="en-US" dirty="0">
                <a:solidFill>
                  <a:srgbClr val="2727F1"/>
                </a:solidFill>
              </a:rPr>
              <a:t>entailment</a:t>
            </a:r>
            <a:r>
              <a:rPr lang="en-US" dirty="0"/>
              <a:t>.</a:t>
            </a:r>
          </a:p>
        </p:txBody>
      </p:sp>
    </p:spTree>
    <p:extLst>
      <p:ext uri="{BB962C8B-B14F-4D97-AF65-F5344CB8AC3E}">
        <p14:creationId xmlns:p14="http://schemas.microsoft.com/office/powerpoint/2010/main" val="402838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3212"/>
            <a:ext cx="9144000" cy="533395"/>
          </a:xfrm>
        </p:spPr>
        <p:txBody>
          <a:bodyPr/>
          <a:lstStyle/>
          <a:p>
            <a:r>
              <a:rPr lang="en-US" sz="3200" b="1" dirty="0">
                <a:solidFill>
                  <a:srgbClr val="09064E"/>
                </a:solidFill>
              </a:rPr>
              <a:t>… Recent Innovations in Language Models</a:t>
            </a:r>
            <a:endParaRPr lang="en-US" sz="2300" dirty="0">
              <a:solidFill>
                <a:srgbClr val="09064E"/>
              </a:solidFill>
            </a:endParaRPr>
          </a:p>
        </p:txBody>
      </p:sp>
      <p:sp>
        <p:nvSpPr>
          <p:cNvPr id="4" name="Slide Number Placeholder 3"/>
          <p:cNvSpPr>
            <a:spLocks noGrp="1"/>
          </p:cNvSpPr>
          <p:nvPr>
            <p:ph type="sldNum" sz="quarter" idx="12"/>
          </p:nvPr>
        </p:nvSpPr>
        <p:spPr/>
        <p:txBody>
          <a:bodyPr/>
          <a:lstStyle/>
          <a:p>
            <a:fld id="{38E06347-BC0D-4F40-B989-B890AD03D868}" type="slidenum">
              <a:rPr lang="en-US" smtClean="0"/>
              <a:pPr/>
              <a:t>76</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2"/>
          <p:cNvSpPr>
            <a:spLocks noGrp="1"/>
          </p:cNvSpPr>
          <p:nvPr>
            <p:ph idx="1"/>
          </p:nvPr>
        </p:nvSpPr>
        <p:spPr>
          <a:xfrm>
            <a:off x="152400" y="761999"/>
            <a:ext cx="8798859" cy="5959475"/>
          </a:xfrm>
        </p:spPr>
        <p:txBody>
          <a:bodyPr>
            <a:normAutofit fontScale="92500" lnSpcReduction="10000"/>
          </a:bodyPr>
          <a:lstStyle/>
          <a:p>
            <a:pPr marL="0" indent="0">
              <a:spcAft>
                <a:spcPts val="600"/>
              </a:spcAft>
              <a:buNone/>
            </a:pPr>
            <a:r>
              <a:rPr lang="en-US" b="1" u="sng" dirty="0">
                <a:solidFill>
                  <a:srgbClr val="262BF2"/>
                </a:solidFill>
              </a:rPr>
              <a:t>Summary</a:t>
            </a:r>
            <a:r>
              <a:rPr lang="en-US" dirty="0"/>
              <a:t>:</a:t>
            </a:r>
          </a:p>
          <a:p>
            <a:pPr>
              <a:spcBef>
                <a:spcPts val="600"/>
              </a:spcBef>
              <a:spcAft>
                <a:spcPts val="600"/>
              </a:spcAft>
              <a:buFont typeface="Wingdings" panose="05000000000000000000" pitchFamily="2" charset="2"/>
              <a:buChar char="Ø"/>
            </a:pPr>
            <a:r>
              <a:rPr lang="en-US" dirty="0"/>
              <a:t>The main innovations in 2018 and 2019 have been </a:t>
            </a:r>
          </a:p>
          <a:p>
            <a:pPr lvl="1">
              <a:spcAft>
                <a:spcPts val="600"/>
              </a:spcAft>
              <a:buFont typeface="Wingdings" panose="05000000000000000000" pitchFamily="2" charset="2"/>
              <a:buChar char="Ø"/>
            </a:pPr>
            <a:r>
              <a:rPr lang="en-US" dirty="0"/>
              <a:t>better </a:t>
            </a:r>
            <a:r>
              <a:rPr lang="en-US" dirty="0" err="1"/>
              <a:t>subword</a:t>
            </a:r>
            <a:r>
              <a:rPr lang="en-US" dirty="0"/>
              <a:t> tokenization, </a:t>
            </a:r>
          </a:p>
          <a:p>
            <a:pPr lvl="1">
              <a:spcAft>
                <a:spcPts val="600"/>
              </a:spcAft>
              <a:buFont typeface="Wingdings" panose="05000000000000000000" pitchFamily="2" charset="2"/>
              <a:buChar char="Ø"/>
            </a:pPr>
            <a:r>
              <a:rPr lang="en-US" dirty="0"/>
              <a:t>shifting from LSTMs to Transformers, and </a:t>
            </a:r>
          </a:p>
          <a:p>
            <a:pPr lvl="1">
              <a:spcAft>
                <a:spcPts val="600"/>
              </a:spcAft>
              <a:buFont typeface="Wingdings" panose="05000000000000000000" pitchFamily="2" charset="2"/>
              <a:buChar char="Ø"/>
            </a:pPr>
            <a:r>
              <a:rPr lang="en-US" dirty="0"/>
              <a:t>pretraining universal language models using </a:t>
            </a:r>
            <a:r>
              <a:rPr lang="en-US" dirty="0">
                <a:solidFill>
                  <a:srgbClr val="2727F1"/>
                </a:solidFill>
              </a:rPr>
              <a:t>self-supervised learning</a:t>
            </a:r>
            <a:r>
              <a:rPr lang="en-US" dirty="0"/>
              <a:t>, </a:t>
            </a:r>
          </a:p>
          <a:p>
            <a:pPr lvl="2">
              <a:spcAft>
                <a:spcPts val="600"/>
              </a:spcAft>
              <a:buFont typeface="Wingdings" panose="05000000000000000000" pitchFamily="2" charset="2"/>
              <a:buChar char="Ø"/>
            </a:pPr>
            <a:r>
              <a:rPr lang="en-US" dirty="0"/>
              <a:t>then fine-tuning them with very few architectural changes (or none at all). </a:t>
            </a:r>
          </a:p>
          <a:p>
            <a:pPr lvl="1">
              <a:spcAft>
                <a:spcPts val="600"/>
              </a:spcAft>
              <a:buFont typeface="Wingdings" panose="05000000000000000000" pitchFamily="2" charset="2"/>
              <a:buChar char="Ø"/>
            </a:pPr>
            <a:r>
              <a:rPr lang="en-US" dirty="0"/>
              <a:t>Things are moving fast; no one can say what architectures will prevail next year. </a:t>
            </a:r>
          </a:p>
          <a:p>
            <a:pPr>
              <a:spcAft>
                <a:spcPts val="600"/>
              </a:spcAft>
              <a:buFont typeface="Wingdings" panose="05000000000000000000" pitchFamily="2" charset="2"/>
              <a:buChar char="Ø"/>
            </a:pPr>
            <a:r>
              <a:rPr lang="en-US" dirty="0"/>
              <a:t>Today, it’s clearly Transformers, but tomorrow it might be CNNs: </a:t>
            </a:r>
          </a:p>
          <a:p>
            <a:pPr lvl="1">
              <a:spcAft>
                <a:spcPts val="600"/>
              </a:spcAft>
              <a:buFont typeface="Wingdings" panose="05000000000000000000" pitchFamily="2" charset="2"/>
              <a:buChar char="Ø"/>
            </a:pPr>
            <a:r>
              <a:rPr lang="en-US" dirty="0"/>
              <a:t>see </a:t>
            </a:r>
            <a:r>
              <a:rPr lang="en-US" b="1" dirty="0">
                <a:solidFill>
                  <a:srgbClr val="262BF2"/>
                </a:solidFill>
              </a:rPr>
              <a:t>paper #1</a:t>
            </a:r>
            <a:r>
              <a:rPr lang="en-US" dirty="0"/>
              <a:t>, where the researchers use masked 2D convolutional layers for sequence-to-sequence tasks. </a:t>
            </a:r>
          </a:p>
          <a:p>
            <a:pPr>
              <a:spcAft>
                <a:spcPts val="600"/>
              </a:spcAft>
              <a:buFont typeface="Wingdings" panose="05000000000000000000" pitchFamily="2" charset="2"/>
              <a:buChar char="Ø"/>
            </a:pPr>
            <a:r>
              <a:rPr lang="en-US" dirty="0"/>
              <a:t>Or it might even be RNNs, if they make a surprise comeback: </a:t>
            </a:r>
          </a:p>
          <a:p>
            <a:pPr lvl="1">
              <a:spcAft>
                <a:spcPts val="600"/>
              </a:spcAft>
              <a:buFont typeface="Wingdings" panose="05000000000000000000" pitchFamily="2" charset="2"/>
              <a:buChar char="Ø"/>
            </a:pPr>
            <a:r>
              <a:rPr lang="en-US" dirty="0"/>
              <a:t>see </a:t>
            </a:r>
            <a:r>
              <a:rPr lang="en-US" b="1" dirty="0">
                <a:solidFill>
                  <a:srgbClr val="262BF2"/>
                </a:solidFill>
              </a:rPr>
              <a:t>paper #2</a:t>
            </a:r>
            <a:r>
              <a:rPr lang="en-US" dirty="0"/>
              <a:t> that shows that by making neurons independent of each other in a given RNN layer, it is possible to train much deeper RNNs capable of learning much longer sequences.</a:t>
            </a:r>
          </a:p>
        </p:txBody>
      </p:sp>
      <p:sp>
        <p:nvSpPr>
          <p:cNvPr id="5" name="TextBox 4">
            <a:extLst>
              <a:ext uri="{FF2B5EF4-FFF2-40B4-BE49-F238E27FC236}">
                <a16:creationId xmlns:a16="http://schemas.microsoft.com/office/drawing/2014/main" id="{33373E45-2C7D-42A4-AFD8-FD995ECE0F50}"/>
              </a:ext>
            </a:extLst>
          </p:cNvPr>
          <p:cNvSpPr txBox="1"/>
          <p:nvPr/>
        </p:nvSpPr>
        <p:spPr>
          <a:xfrm>
            <a:off x="7772400" y="6335456"/>
            <a:ext cx="762000" cy="369332"/>
          </a:xfrm>
          <a:prstGeom prst="rect">
            <a:avLst/>
          </a:prstGeom>
          <a:noFill/>
        </p:spPr>
        <p:txBody>
          <a:bodyPr wrap="square" rtlCol="0">
            <a:spAutoFit/>
          </a:bodyPr>
          <a:lstStyle/>
          <a:p>
            <a:r>
              <a:rPr lang="en-US" b="1" dirty="0"/>
              <a:t>END</a:t>
            </a:r>
          </a:p>
        </p:txBody>
      </p:sp>
    </p:spTree>
    <p:extLst>
      <p:ext uri="{BB962C8B-B14F-4D97-AF65-F5344CB8AC3E}">
        <p14:creationId xmlns:p14="http://schemas.microsoft.com/office/powerpoint/2010/main" val="376908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395"/>
          </a:xfrm>
        </p:spPr>
        <p:txBody>
          <a:bodyPr/>
          <a:lstStyle/>
          <a:p>
            <a:r>
              <a:rPr lang="en-US" sz="2400" b="1" dirty="0">
                <a:solidFill>
                  <a:srgbClr val="09064E"/>
                </a:solidFill>
              </a:rPr>
              <a:t>… Generating Shakespearean Text Using a Character RNN</a:t>
            </a:r>
            <a:endParaRPr lang="en-US" sz="2400" dirty="0">
              <a:solidFill>
                <a:srgbClr val="09064E"/>
              </a:solidFill>
            </a:endParaRPr>
          </a:p>
        </p:txBody>
      </p:sp>
      <p:sp>
        <p:nvSpPr>
          <p:cNvPr id="3" name="Content Placeholder 2"/>
          <p:cNvSpPr>
            <a:spLocks noGrp="1"/>
          </p:cNvSpPr>
          <p:nvPr>
            <p:ph idx="1"/>
          </p:nvPr>
        </p:nvSpPr>
        <p:spPr>
          <a:xfrm>
            <a:off x="152400" y="533395"/>
            <a:ext cx="8798859" cy="6188080"/>
          </a:xfrm>
        </p:spPr>
        <p:txBody>
          <a:bodyPr>
            <a:normAutofit/>
          </a:bodyPr>
          <a:lstStyle/>
          <a:p>
            <a:r>
              <a:rPr lang="en-US" dirty="0"/>
              <a:t>Lesson: </a:t>
            </a:r>
          </a:p>
          <a:p>
            <a:pPr lvl="1"/>
            <a:r>
              <a:rPr lang="en-US" dirty="0"/>
              <a:t>In short, splitting a time series into a training set, a validation set, and a test set is not a trivial task, and </a:t>
            </a:r>
          </a:p>
          <a:p>
            <a:pPr lvl="1"/>
            <a:r>
              <a:rPr lang="en-US" dirty="0"/>
              <a:t>how it’s done, will depend strongly on the task at hand.</a:t>
            </a:r>
          </a:p>
          <a:p>
            <a:r>
              <a:rPr lang="en-US" dirty="0"/>
              <a:t>Chopping the Sequential Dataset into Multiple Windows:</a:t>
            </a:r>
          </a:p>
          <a:p>
            <a:pPr lvl="1"/>
            <a:r>
              <a:rPr lang="en-US" dirty="0"/>
              <a:t>The training set now consists of a single sequence of over a million characters, so we can not just train the neural network directly on it: </a:t>
            </a:r>
          </a:p>
          <a:p>
            <a:pPr lvl="2"/>
            <a:r>
              <a:rPr lang="en-US" dirty="0"/>
              <a:t>the RNN would be equivalent to a deep net with over a million layers, and we would have a single (very long) instance to train it. </a:t>
            </a:r>
          </a:p>
          <a:p>
            <a:pPr lvl="2"/>
            <a:r>
              <a:rPr lang="en-US" dirty="0"/>
              <a:t>Instead, we will use the dataset’s </a:t>
            </a:r>
            <a:r>
              <a:rPr lang="en-US" dirty="0">
                <a:highlight>
                  <a:srgbClr val="C0C0C0"/>
                </a:highlight>
              </a:rPr>
              <a:t>window()</a:t>
            </a:r>
            <a:r>
              <a:rPr lang="en-US" dirty="0"/>
              <a:t> method to convert this long sequence of characters into many smaller windows of text. </a:t>
            </a:r>
          </a:p>
          <a:p>
            <a:pPr lvl="2"/>
            <a:r>
              <a:rPr lang="en-US" dirty="0"/>
              <a:t>Every instance in the dataset will be a fairly short substring of the whole text, and </a:t>
            </a:r>
          </a:p>
          <a:p>
            <a:pPr lvl="2"/>
            <a:r>
              <a:rPr lang="en-US" dirty="0"/>
              <a:t>the RNN will be unrolled only over the length of these substrings. </a:t>
            </a:r>
          </a:p>
          <a:p>
            <a:pPr lvl="2"/>
            <a:r>
              <a:rPr lang="en-US" dirty="0"/>
              <a:t>This is called </a:t>
            </a:r>
            <a:r>
              <a:rPr lang="en-US" i="1" dirty="0">
                <a:solidFill>
                  <a:srgbClr val="262BF2"/>
                </a:solidFill>
              </a:rPr>
              <a:t>truncated backpropagation through time</a:t>
            </a:r>
            <a:r>
              <a:rPr lang="en-US" dirty="0"/>
              <a:t>.</a:t>
            </a:r>
          </a:p>
          <a:p>
            <a:pPr lvl="2"/>
            <a:r>
              <a:rPr lang="en-US" b="1" dirty="0">
                <a:solidFill>
                  <a:srgbClr val="262BF2"/>
                </a:solidFill>
              </a:rPr>
              <a:t>See exercise</a:t>
            </a:r>
            <a:r>
              <a:rPr lang="en-US" dirty="0"/>
              <a:t>.</a:t>
            </a:r>
          </a:p>
        </p:txBody>
      </p:sp>
      <p:sp>
        <p:nvSpPr>
          <p:cNvPr id="4" name="Slide Number Placeholder 3"/>
          <p:cNvSpPr>
            <a:spLocks noGrp="1"/>
          </p:cNvSpPr>
          <p:nvPr>
            <p:ph type="sldNum" sz="quarter" idx="12"/>
          </p:nvPr>
        </p:nvSpPr>
        <p:spPr/>
        <p:txBody>
          <a:bodyPr/>
          <a:lstStyle/>
          <a:p>
            <a:fld id="{38E06347-BC0D-4F40-B989-B890AD03D868}" type="slidenum">
              <a:rPr lang="en-US" smtClean="0"/>
              <a:pPr/>
              <a:t>8</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8852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395"/>
          </a:xfrm>
        </p:spPr>
        <p:txBody>
          <a:bodyPr/>
          <a:lstStyle/>
          <a:p>
            <a:r>
              <a:rPr lang="en-US" sz="2400" b="1" dirty="0">
                <a:solidFill>
                  <a:srgbClr val="09064E"/>
                </a:solidFill>
              </a:rPr>
              <a:t>Stateful RNN</a:t>
            </a:r>
            <a:endParaRPr lang="en-US" sz="2400" dirty="0">
              <a:solidFill>
                <a:srgbClr val="09064E"/>
              </a:solidFill>
            </a:endParaRPr>
          </a:p>
        </p:txBody>
      </p:sp>
      <p:sp>
        <p:nvSpPr>
          <p:cNvPr id="3" name="Content Placeholder 2"/>
          <p:cNvSpPr>
            <a:spLocks noGrp="1"/>
          </p:cNvSpPr>
          <p:nvPr>
            <p:ph idx="1"/>
          </p:nvPr>
        </p:nvSpPr>
        <p:spPr>
          <a:xfrm>
            <a:off x="152400" y="685799"/>
            <a:ext cx="8798859" cy="6035675"/>
          </a:xfrm>
        </p:spPr>
        <p:txBody>
          <a:bodyPr>
            <a:normAutofit/>
          </a:bodyPr>
          <a:lstStyle/>
          <a:p>
            <a:r>
              <a:rPr lang="en-US" dirty="0"/>
              <a:t>Until now, we have used only stateless RNNs: </a:t>
            </a:r>
          </a:p>
          <a:p>
            <a:pPr lvl="1"/>
            <a:r>
              <a:rPr lang="en-US" dirty="0"/>
              <a:t>at each training iteration the model starts with a hidden state full of zeros, </a:t>
            </a:r>
          </a:p>
          <a:p>
            <a:pPr lvl="1"/>
            <a:r>
              <a:rPr lang="en-US" dirty="0"/>
              <a:t>then it updates this state at each time step, and </a:t>
            </a:r>
          </a:p>
          <a:p>
            <a:pPr lvl="1"/>
            <a:r>
              <a:rPr lang="en-US" dirty="0"/>
              <a:t>after the last time step, it throws it away, as it is not needed anymore. </a:t>
            </a:r>
          </a:p>
          <a:p>
            <a:r>
              <a:rPr lang="en-US" dirty="0"/>
              <a:t>What if we told the RNN to preserve this final state after processing one training batch and use it as the initial state for the next training batch? </a:t>
            </a:r>
          </a:p>
          <a:p>
            <a:pPr lvl="1"/>
            <a:r>
              <a:rPr lang="en-US" dirty="0"/>
              <a:t>This way the model can learn long-term patterns despite only </a:t>
            </a:r>
            <a:r>
              <a:rPr lang="en-US" dirty="0">
                <a:solidFill>
                  <a:srgbClr val="262BF2"/>
                </a:solidFill>
              </a:rPr>
              <a:t>backpropagating through short sequences</a:t>
            </a:r>
            <a:r>
              <a:rPr lang="en-US" dirty="0"/>
              <a:t>. </a:t>
            </a:r>
          </a:p>
          <a:p>
            <a:pPr lvl="1"/>
            <a:r>
              <a:rPr lang="en-US" dirty="0"/>
              <a:t>This is called </a:t>
            </a:r>
            <a:r>
              <a:rPr lang="en-US" dirty="0">
                <a:solidFill>
                  <a:srgbClr val="262BF2"/>
                </a:solidFill>
              </a:rPr>
              <a:t>a </a:t>
            </a:r>
            <a:r>
              <a:rPr lang="en-US" i="1" dirty="0">
                <a:solidFill>
                  <a:srgbClr val="262BF2"/>
                </a:solidFill>
              </a:rPr>
              <a:t>stateful RNN</a:t>
            </a:r>
            <a:r>
              <a:rPr lang="en-US" dirty="0"/>
              <a:t>. </a:t>
            </a:r>
          </a:p>
          <a:p>
            <a:r>
              <a:rPr lang="en-US" dirty="0"/>
              <a:t>Let us see how to build one (</a:t>
            </a:r>
            <a:r>
              <a:rPr lang="en-US" b="1" dirty="0">
                <a:solidFill>
                  <a:srgbClr val="262BF2"/>
                </a:solidFill>
              </a:rPr>
              <a:t>see exercise</a:t>
            </a:r>
            <a:r>
              <a:rPr lang="en-US" dirty="0"/>
              <a:t>).</a:t>
            </a:r>
          </a:p>
          <a:p>
            <a:pPr marL="457200" lvl="1" indent="0">
              <a:buNone/>
            </a:pPr>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9</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54398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addle">
  <a:themeElements>
    <a:clrScheme name="Saddle">
      <a:dk1>
        <a:srgbClr val="302C24"/>
      </a:dk1>
      <a:lt1>
        <a:sysClr val="window" lastClr="FFFFFF"/>
      </a:lt1>
      <a:dk2>
        <a:srgbClr val="AC6416"/>
      </a:dk2>
      <a:lt2>
        <a:srgbClr val="E8E4DB"/>
      </a:lt2>
      <a:accent1>
        <a:srgbClr val="C6B178"/>
      </a:accent1>
      <a:accent2>
        <a:srgbClr val="9C5B14"/>
      </a:accent2>
      <a:accent3>
        <a:srgbClr val="71B2BC"/>
      </a:accent3>
      <a:accent4>
        <a:srgbClr val="78AA5D"/>
      </a:accent4>
      <a:accent5>
        <a:srgbClr val="867099"/>
      </a:accent5>
      <a:accent6>
        <a:srgbClr val="4C6F75"/>
      </a:accent6>
      <a:hlink>
        <a:srgbClr val="F27B0E"/>
      </a:hlink>
      <a:folHlink>
        <a:srgbClr val="989268"/>
      </a:folHlink>
    </a:clrScheme>
    <a:fontScheme name="Saddle">
      <a:majorFont>
        <a:latin typeface="Book Antiqua"/>
        <a:ea typeface=""/>
        <a:cs typeface=""/>
        <a:font script="Jpan" typeface="ＭＳ 明朝"/>
      </a:majorFont>
      <a:minorFont>
        <a:latin typeface="Book Antiqua"/>
        <a:ea typeface=""/>
        <a:cs typeface=""/>
        <a:font script="Jpan" typeface="ＭＳ 明朝"/>
      </a:minorFont>
    </a:fontScheme>
    <a:fmtScheme name="Saddle">
      <a:fillStyleLst>
        <a:solidFill>
          <a:schemeClr val="phClr"/>
        </a:solidFill>
        <a:gradFill rotWithShape="1">
          <a:gsLst>
            <a:gs pos="0">
              <a:schemeClr val="phClr"/>
            </a:gs>
            <a:gs pos="30000">
              <a:schemeClr val="phClr">
                <a:tint val="80000"/>
              </a:schemeClr>
            </a:gs>
            <a:gs pos="100000">
              <a:schemeClr val="phClr">
                <a:tint val="100000"/>
              </a:schemeClr>
            </a:gs>
          </a:gsLst>
          <a:path path="rect">
            <a:fillToRect l="50000" r="100000"/>
          </a:path>
        </a:gradFill>
        <a:blipFill rotWithShape="1">
          <a:blip xmlns:r="http://schemas.openxmlformats.org/officeDocument/2006/relationships" r:embed="rId1">
            <a:duotone>
              <a:schemeClr val="phClr">
                <a:shade val="70000"/>
                <a:satMod val="120000"/>
              </a:schemeClr>
              <a:schemeClr val="phClr">
                <a:tint val="30000"/>
                <a:satMod val="120000"/>
              </a:schemeClr>
            </a:duotone>
          </a:blip>
          <a:stretch/>
        </a:blipFill>
      </a:fillStyleLst>
      <a:lnStyleLst>
        <a:ln w="25400" cap="flat" cmpd="sng" algn="ctr">
          <a:solidFill>
            <a:schemeClr val="phClr">
              <a:shade val="95000"/>
              <a:satMod val="105000"/>
            </a:schemeClr>
          </a:solidFill>
          <a:prstDash val="solid"/>
        </a:ln>
        <a:ln w="50800" cap="flat" cmpd="dbl" algn="ctr">
          <a:solidFill>
            <a:schemeClr val="phClr"/>
          </a:solidFill>
          <a:prstDash val="solid"/>
        </a:ln>
        <a:ln w="76200" cap="flat" cmpd="dbl" algn="ctr">
          <a:solidFill>
            <a:schemeClr val="phClr"/>
          </a:solidFill>
          <a:prstDash val="solid"/>
        </a:ln>
      </a:lnStyleLst>
      <a:effectStyleLst>
        <a:effectStyle>
          <a:effectLst/>
        </a:effectStyle>
        <a:effectStyle>
          <a:effectLst>
            <a:outerShdw blurRad="38100" dist="25400" dir="5400000" rotWithShape="0">
              <a:srgbClr val="FFFFFF">
                <a:alpha val="75000"/>
              </a:srgbClr>
            </a:outerShdw>
          </a:effectLst>
          <a:scene3d>
            <a:camera prst="orthographicFront">
              <a:rot lat="0" lon="0" rev="0"/>
            </a:camera>
            <a:lightRig rig="sunrise" dir="tl">
              <a:rot lat="0" lon="0" rev="1200000"/>
            </a:lightRig>
          </a:scene3d>
          <a:sp3d prstMaterial="softEdge">
            <a:bevelT w="0" h="0"/>
          </a:sp3d>
        </a:effectStyle>
        <a:effectStyle>
          <a:effectLst>
            <a:innerShdw blurRad="76200" dist="38100" dir="13500000">
              <a:srgbClr val="FFFFFF">
                <a:alpha val="75000"/>
              </a:srgbClr>
            </a:innerShdw>
          </a:effectLst>
          <a:scene3d>
            <a:camera prst="perspectiveFront" fov="2400000"/>
            <a:lightRig rig="twoPt" dir="tl"/>
          </a:scene3d>
          <a:sp3d>
            <a:bevelT w="25400" h="12700" prst="angle"/>
          </a:sp3d>
        </a:effectStyle>
      </a:effectStyleLst>
      <a:bgFillStyleLst>
        <a:solidFill>
          <a:schemeClr val="phClr"/>
        </a:solidFill>
        <a:blipFill rotWithShape="1">
          <a:blip xmlns:r="http://schemas.openxmlformats.org/officeDocument/2006/relationships" r:embed="rId2">
            <a:duotone>
              <a:schemeClr val="phClr">
                <a:shade val="30000"/>
                <a:satMod val="250000"/>
              </a:schemeClr>
              <a:schemeClr val="phClr">
                <a:tint val="50000"/>
                <a:satMod val="200000"/>
              </a:schemeClr>
            </a:duotone>
          </a:blip>
          <a:stretch/>
        </a:blipFill>
        <a:blipFill rotWithShape="1">
          <a:blip xmlns:r="http://schemas.openxmlformats.org/officeDocument/2006/relationships" r:embed="rId3">
            <a:duotone>
              <a:schemeClr val="phClr">
                <a:shade val="90000"/>
                <a:hueMod val="90000"/>
                <a:satMod val="150000"/>
                <a:lumMod val="90000"/>
              </a:schemeClr>
              <a:schemeClr val="phClr">
                <a:tint val="70000"/>
                <a:shade val="80000"/>
                <a:satMod val="3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12340</TotalTime>
  <Words>10463</Words>
  <Application>Microsoft Office PowerPoint</Application>
  <PresentationFormat>On-screen Show (4:3)</PresentationFormat>
  <Paragraphs>725</Paragraphs>
  <Slides>76</Slides>
  <Notes>76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76</vt:i4>
      </vt:variant>
    </vt:vector>
  </HeadingPairs>
  <TitlesOfParts>
    <vt:vector size="85" baseType="lpstr">
      <vt:lpstr>Arial</vt:lpstr>
      <vt:lpstr>Book Antiqua</vt:lpstr>
      <vt:lpstr>Calibri</vt:lpstr>
      <vt:lpstr>Cambria Math</vt:lpstr>
      <vt:lpstr>Comic Sans MS</vt:lpstr>
      <vt:lpstr>UbuntuMono-Regular</vt:lpstr>
      <vt:lpstr>Wingdings</vt:lpstr>
      <vt:lpstr>Wingdings 2</vt:lpstr>
      <vt:lpstr>Saddle</vt:lpstr>
      <vt:lpstr> CSCI 6521 Advanced Machine Learning I  Chapter 07: NLP with RNNs and Attention</vt:lpstr>
      <vt:lpstr>NLP with RNNs and Attention</vt:lpstr>
      <vt:lpstr>… NLP with RNNs and Attention</vt:lpstr>
      <vt:lpstr>Generating Shakespearean Text Using a Character RNN</vt:lpstr>
      <vt:lpstr>… Generating Shakespearean Text Using a Character RNN</vt:lpstr>
      <vt:lpstr>… Generating Shakespearean Text Using a Character RNN</vt:lpstr>
      <vt:lpstr>… Generating Shakespearean Text Using a Character RNN</vt:lpstr>
      <vt:lpstr>… Generating Shakespearean Text Using a Character RNN</vt:lpstr>
      <vt:lpstr>Stateful RNN</vt:lpstr>
      <vt:lpstr>Tokenize Text</vt:lpstr>
      <vt:lpstr>… Tokenize Text</vt:lpstr>
      <vt:lpstr>Encoder–Decoder or Seq2Seq is Multipurpose</vt:lpstr>
      <vt:lpstr>An Encoder–Decoder Network for Neural Machine Translation</vt:lpstr>
      <vt:lpstr>… An Encoder–Decoder Network for Neural Machine Translation</vt:lpstr>
      <vt:lpstr>… An Encoder–Decoder Network for Neural Machine Translation</vt:lpstr>
      <vt:lpstr>… An Encoder–Decoder Network for Neural Machine Translation</vt:lpstr>
      <vt:lpstr>… An Encoder–Decoder Network for Neural Machine Translation</vt:lpstr>
      <vt:lpstr>… An Encoder–Decoder Network for Neural Machine Translation</vt:lpstr>
      <vt:lpstr>… An Encoder–Decoder Network for Neural Machine Translation</vt:lpstr>
      <vt:lpstr>… An Encoder–Decoder Network for Neural Machine Translation</vt:lpstr>
      <vt:lpstr>Bidirectional RNNs</vt:lpstr>
      <vt:lpstr>… Bidirectional RNNs</vt:lpstr>
      <vt:lpstr>Beam Search</vt:lpstr>
      <vt:lpstr>… Beam Search</vt:lpstr>
      <vt:lpstr>… Beam Search</vt:lpstr>
      <vt:lpstr>… Beam Search</vt:lpstr>
      <vt:lpstr>… Beam Search</vt:lpstr>
      <vt:lpstr>… Beam Search</vt:lpstr>
      <vt:lpstr>… Beam Search</vt:lpstr>
      <vt:lpstr>Attention Mechanisms</vt:lpstr>
      <vt:lpstr>… Attention Mechanisms</vt:lpstr>
      <vt:lpstr>… Attention Mechanisms</vt:lpstr>
      <vt:lpstr>… Attention Mechanisms</vt:lpstr>
      <vt:lpstr>… Attention Mechanisms</vt:lpstr>
      <vt:lpstr>… Attention Mechanisms</vt:lpstr>
      <vt:lpstr>… Attention Mechanisms</vt:lpstr>
      <vt:lpstr>… Attention Mechanisms</vt:lpstr>
      <vt:lpstr>… Attention Mechanisms</vt:lpstr>
      <vt:lpstr>… Attention Mechanisms</vt:lpstr>
      <vt:lpstr>… Attention Mechanisms</vt:lpstr>
      <vt:lpstr>Visual Attention</vt:lpstr>
      <vt:lpstr>… Visual Attention</vt:lpstr>
      <vt:lpstr>Explainability</vt:lpstr>
      <vt:lpstr>… Explainability</vt:lpstr>
      <vt:lpstr>Attention Is All You Need: The Transformer Architecture</vt:lpstr>
      <vt:lpstr>… Attention Is All You Need: The Transformer Architecture</vt:lpstr>
      <vt:lpstr>… Attention Is All You Need: The Transformer Architecture</vt:lpstr>
      <vt:lpstr>… Attention Is All You Need: The Transformer Architecture</vt:lpstr>
      <vt:lpstr>… Attention Is All You Need: The Transformer Architecture</vt:lpstr>
      <vt:lpstr>… Attention Is All You Need: The Transformer Architecture</vt:lpstr>
      <vt:lpstr>… Attention Is All You Need: The Transformer Architecture</vt:lpstr>
      <vt:lpstr>… Attention Is All You Need: The Transformer Architecture</vt:lpstr>
      <vt:lpstr>… Attention Is All You Need: The Transformer Architecture</vt:lpstr>
      <vt:lpstr>The Transformer Architecture: Positional Embeddings</vt:lpstr>
      <vt:lpstr>The Transformer Architecture: Positional Embeddings</vt:lpstr>
      <vt:lpstr>The Transformer Architecture: Positional Embeddings</vt:lpstr>
      <vt:lpstr>The Transformer Architecture: Positional Embeddings</vt:lpstr>
      <vt:lpstr>Multi-Head Attention</vt:lpstr>
      <vt:lpstr>… Multi-Head Attention</vt:lpstr>
      <vt:lpstr>… Multi-Head Attention</vt:lpstr>
      <vt:lpstr>… Multi-Head Attention</vt:lpstr>
      <vt:lpstr>… Multi-Head Attention</vt:lpstr>
      <vt:lpstr>… Attention Is All You Need: The Transformer Architecture</vt:lpstr>
      <vt:lpstr>… Multi-Head Attention</vt:lpstr>
      <vt:lpstr>… Multi-Head Attention</vt:lpstr>
      <vt:lpstr>… Multi-Head Attention</vt:lpstr>
      <vt:lpstr>… Multi-Head Attention</vt:lpstr>
      <vt:lpstr>… Multi-Head Attention</vt:lpstr>
      <vt:lpstr>… Multi-Head Attention</vt:lpstr>
      <vt:lpstr>Recent Innovations in Language Models</vt:lpstr>
      <vt:lpstr>… Recent Innovations in Language Models</vt:lpstr>
      <vt:lpstr>… Recent Innovations in Language Models</vt:lpstr>
      <vt:lpstr>… Recent Innovations in Language Models</vt:lpstr>
      <vt:lpstr>… Recent Innovations in Language Models</vt:lpstr>
      <vt:lpstr>… Recent Innovations in Language Models</vt:lpstr>
      <vt:lpstr>… Recent Innovations in Language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CSCI ---- ___ Machine Learning, I_  Chapter 16: NLP with RNNs and Attention</dc:title>
  <dc:creator>Tamjidul Hoque</dc:creator>
  <cp:lastModifiedBy>Md Tamjidul Hoque</cp:lastModifiedBy>
  <cp:revision>158</cp:revision>
  <dcterms:created xsi:type="dcterms:W3CDTF">2020-12-21T01:04:38Z</dcterms:created>
  <dcterms:modified xsi:type="dcterms:W3CDTF">2022-05-03T23:30:40Z</dcterms:modified>
</cp:coreProperties>
</file>