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22"/>
  </p:notesMasterIdLst>
  <p:sldIdLst>
    <p:sldId id="256" r:id="rId2"/>
    <p:sldId id="265" r:id="rId3"/>
    <p:sldId id="257" r:id="rId4"/>
    <p:sldId id="258" r:id="rId5"/>
    <p:sldId id="259" r:id="rId6"/>
    <p:sldId id="266" r:id="rId7"/>
    <p:sldId id="260" r:id="rId8"/>
    <p:sldId id="280" r:id="rId9"/>
    <p:sldId id="275" r:id="rId10"/>
    <p:sldId id="276" r:id="rId11"/>
    <p:sldId id="277" r:id="rId12"/>
    <p:sldId id="278" r:id="rId13"/>
    <p:sldId id="279" r:id="rId14"/>
    <p:sldId id="272" r:id="rId15"/>
    <p:sldId id="273" r:id="rId16"/>
    <p:sldId id="262" r:id="rId17"/>
    <p:sldId id="263" r:id="rId18"/>
    <p:sldId id="274" r:id="rId19"/>
    <p:sldId id="261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1C471-7A5F-219F-952D-77AC09A6A58B}" v="31" dt="2024-12-10T06:31:35.835"/>
    <p1510:client id="{1D9E69AB-743C-3E49-C308-E099EEB38756}" v="258" dt="2024-12-10T20:21:40.167"/>
    <p1510:client id="{37BF53C0-C69E-05C1-E425-373B59684E9A}" v="47" dt="2024-12-10T06:06:31.411"/>
    <p1510:client id="{75F28F0E-9305-A6DC-0F52-06ADDE74826C}" v="254" dt="2024-12-10T19:40:32.631"/>
    <p1510:client id="{AD38464F-6A53-AA2F-FA79-8B7B6FA8CAF7}" v="21" dt="2024-12-10T22:37:12.188"/>
    <p1510:client id="{E5185E68-67E0-EC1E-0EBD-6B299BC2D4F6}" v="470" dt="2024-12-10T21:08:15.3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30" autoAdjust="0"/>
  </p:normalViewPr>
  <p:slideViewPr>
    <p:cSldViewPr snapToGrid="0">
      <p:cViewPr>
        <p:scale>
          <a:sx n="125" d="100"/>
          <a:sy n="125" d="100"/>
        </p:scale>
        <p:origin x="-946" y="-1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85A53-665B-418F-BF33-F71B88E487A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1AEE-1B93-42D0-87FF-E6A3F2B22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03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1AEE-1B93-42D0-87FF-E6A3F2B222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43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1AEE-1B93-42D0-87FF-E6A3F2B222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8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Speedup factor: being calculated by dividing the sequential execution time by the parallel execution time</a:t>
            </a:r>
          </a:p>
          <a:p>
            <a:r>
              <a:rPr lang="en-US" dirty="0"/>
              <a:t>Performance Crossover: Parallel approach is more efficient than the sequential approach when  the grid size increases especially when the grid size is greater than 10x10.</a:t>
            </a:r>
          </a:p>
          <a:p>
            <a:r>
              <a:rPr lang="en-US" dirty="0"/>
              <a:t>Highest speed is when calculating the grid size for 17x17 where the speedup factor is 6.13 times faster than sequential approach.</a:t>
            </a:r>
          </a:p>
          <a:p>
            <a:r>
              <a:rPr lang="en-US" dirty="0"/>
              <a:t>Anomaly: Unexpected anomaly seen in the 12x12 grid size. Reason: Complexity in the grid size or </a:t>
            </a:r>
            <a:r>
              <a:rPr lang="en-US" dirty="0" err="1"/>
              <a:t>overheaded</a:t>
            </a:r>
            <a:r>
              <a:rPr lang="en-US" dirty="0"/>
              <a:t> multithreading.</a:t>
            </a:r>
          </a:p>
          <a:p>
            <a:r>
              <a:rPr lang="en-US" dirty="0"/>
              <a:t>Scalability: as the grid size increases, better scalability is shown in the parallel approach, with more significant speedups for larger grids.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1AEE-1B93-42D0-87FF-E6A3F2B222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65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1AEE-1B93-42D0-87FF-E6A3F2B222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41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8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9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0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4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7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7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9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5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8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9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raxit@uno.ed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akhatri@uno.edu" TargetMode="External"/><Relationship Id="rId4" Type="http://schemas.openxmlformats.org/officeDocument/2006/relationships/hyperlink" Target="mailto:pthapa@uno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AE7D1555-1DA2-25E0-FC40-ACE232DDFA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487" r="6" b="18253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764" y="1295693"/>
            <a:ext cx="10779082" cy="2387600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Analyzing Sequential vs. Parallel Computing Approaches for </a:t>
            </a:r>
            <a:r>
              <a:rPr lang="en-US" dirty="0" err="1">
                <a:solidFill>
                  <a:srgbClr val="FFFFFF"/>
                </a:solidFill>
              </a:rPr>
              <a:t>Futoshiki</a:t>
            </a:r>
            <a:r>
              <a:rPr lang="en-US" dirty="0">
                <a:solidFill>
                  <a:srgbClr val="FFFFFF"/>
                </a:solidFill>
              </a:rPr>
              <a:t> Puzzle Solutions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/>
            </a:br>
            <a:r>
              <a:rPr lang="en-US" sz="2800" dirty="0">
                <a:solidFill>
                  <a:srgbClr val="FFFFFF"/>
                </a:solidFill>
              </a:rPr>
              <a:t>Presented By:</a:t>
            </a:r>
            <a:br>
              <a:rPr lang="en-US" sz="2800" dirty="0"/>
            </a:br>
            <a:r>
              <a:rPr lang="en-US" sz="2800" dirty="0">
                <a:solidFill>
                  <a:srgbClr val="FFFFFF"/>
                </a:solidFill>
              </a:rPr>
              <a:t>Sourav </a:t>
            </a:r>
            <a:r>
              <a:rPr lang="en-US" sz="2800" dirty="0" err="1">
                <a:solidFill>
                  <a:srgbClr val="FFFFFF"/>
                </a:solidFill>
              </a:rPr>
              <a:t>Raxit</a:t>
            </a:r>
            <a:r>
              <a:rPr lang="en-US" sz="2800" dirty="0">
                <a:solidFill>
                  <a:srgbClr val="FFFFFF"/>
                </a:solidFill>
              </a:rPr>
              <a:t>		Padam Jung Thapa		Abhishek Khatri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  <a:hlinkClick r:id="rId3"/>
              </a:rPr>
              <a:t>sraxit@uno.edu</a:t>
            </a:r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>
                <a:solidFill>
                  <a:srgbClr val="FFFFFF"/>
                </a:solidFill>
                <a:hlinkClick r:id="rId4"/>
              </a:rPr>
              <a:t>pthapa@uno.edu</a:t>
            </a:r>
            <a:r>
              <a:rPr lang="en-US" sz="2800" dirty="0">
                <a:solidFill>
                  <a:srgbClr val="FFFFFF"/>
                </a:solidFill>
              </a:rPr>
              <a:t>		</a:t>
            </a:r>
            <a:r>
              <a:rPr lang="en-US" sz="2800" dirty="0">
                <a:solidFill>
                  <a:srgbClr val="FFFFFF"/>
                </a:solidFill>
                <a:hlinkClick r:id="rId5"/>
              </a:rPr>
              <a:t>akhatri@uno.edu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9094" y="629708"/>
            <a:ext cx="7256724" cy="1321670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Footlight MT Light"/>
              </a:rPr>
              <a:t>CSCI 6454:Parallel and Scientific Computing</a:t>
            </a:r>
            <a:endParaRPr lang="en-US" sz="2800">
              <a:solidFill>
                <a:schemeClr val="tx1"/>
              </a:solidFill>
              <a:latin typeface="Footlight MT Light"/>
            </a:endParaRPr>
          </a:p>
          <a:p>
            <a:pPr algn="ctr"/>
            <a:endParaRPr lang="en-US" b="1">
              <a:solidFill>
                <a:srgbClr val="2D3B45"/>
              </a:solidFill>
            </a:endParaRPr>
          </a:p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FDE3-5C47-264B-9E4D-C08A9C79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Algorithm Steps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2918-9416-11BD-504F-6DEED79AD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919"/>
            <a:ext cx="10515600" cy="445726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__fkGroteskNeue_598ab8"/>
              </a:rPr>
              <a:t>Initialize the puzzle matrix from file input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__fkGroteskNeue_598ab8"/>
              </a:rPr>
              <a:t>Load inequality constraints from file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__fkGroteskNeue_598ab8"/>
              </a:rPr>
              <a:t>For each empty cell:</a:t>
            </a:r>
          </a:p>
          <a:p>
            <a:pPr lvl="1">
              <a:buFont typeface="+mj-lt"/>
              <a:buAutoNum type="arabicPeriod"/>
            </a:pPr>
            <a:r>
              <a:rPr lang="en-US" sz="2200" b="0" i="0" dirty="0">
                <a:effectLst/>
                <a:latin typeface="__fkGroteskNeue_598ab8"/>
              </a:rPr>
              <a:t>Try values from 1 to N (grid size)</a:t>
            </a:r>
          </a:p>
          <a:p>
            <a:pPr lvl="1">
              <a:buFont typeface="+mj-lt"/>
              <a:buAutoNum type="arabicPeriod"/>
            </a:pPr>
            <a:r>
              <a:rPr lang="en-US" sz="2400" b="0" i="0" dirty="0">
                <a:effectLst/>
                <a:latin typeface="__fkGroteskNeue_598ab8"/>
              </a:rPr>
              <a:t>Check if the value satisfies:</a:t>
            </a:r>
          </a:p>
          <a:p>
            <a:pPr lvl="2">
              <a:buFont typeface="+mj-lt"/>
              <a:buAutoNum type="arabicPeriod"/>
            </a:pPr>
            <a:r>
              <a:rPr lang="en-US" sz="2200" b="0" i="0" dirty="0">
                <a:effectLst/>
                <a:latin typeface="__fkGroteskNeue_598ab8"/>
              </a:rPr>
              <a:t>Row uniqueness</a:t>
            </a:r>
          </a:p>
          <a:p>
            <a:pPr lvl="2">
              <a:buFont typeface="+mj-lt"/>
              <a:buAutoNum type="arabicPeriod"/>
            </a:pPr>
            <a:r>
              <a:rPr lang="en-US" sz="2000" b="0" i="0" dirty="0">
                <a:effectLst/>
                <a:latin typeface="__fkGroteskNeue_598ab8"/>
              </a:rPr>
              <a:t>Column uniqueness</a:t>
            </a:r>
          </a:p>
          <a:p>
            <a:pPr lvl="2">
              <a:buFont typeface="+mj-lt"/>
              <a:buAutoNum type="arabicPeriod"/>
            </a:pPr>
            <a:r>
              <a:rPr lang="en-US" sz="2000" b="0" i="0" dirty="0">
                <a:effectLst/>
                <a:latin typeface="__fkGroteskNeue_598ab8"/>
              </a:rPr>
              <a:t>All inequality constraints</a:t>
            </a:r>
          </a:p>
          <a:p>
            <a:pPr lvl="1">
              <a:buFont typeface="+mj-lt"/>
              <a:buAutoNum type="arabicPeriod"/>
            </a:pPr>
            <a:r>
              <a:rPr lang="en-US" sz="2200" b="0" i="0" dirty="0">
                <a:effectLst/>
                <a:latin typeface="__fkGroteskNeue_598ab8"/>
              </a:rPr>
              <a:t>If valid, recursively solve the rest of the puzzle</a:t>
            </a:r>
          </a:p>
          <a:p>
            <a:pPr lvl="1">
              <a:buFont typeface="+mj-lt"/>
              <a:buAutoNum type="arabicPeriod"/>
            </a:pPr>
            <a:r>
              <a:rPr lang="en-US" sz="2200" b="0" i="0" dirty="0">
                <a:effectLst/>
                <a:latin typeface="__fkGroteskNeue_598ab8"/>
              </a:rPr>
              <a:t>If invalid or no solution found, backtrack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__fkGroteskNeue_598ab8"/>
              </a:rPr>
              <a:t>Repeat step 3 until the puzzle is solved or all possibilities are exhausted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4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ECD4-B0D4-9F7F-A781-3A2D7590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Approach with OpenMP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B2EF-C27D-89C3-EF07-DF3BCAF83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Implementation:</a:t>
            </a:r>
            <a:endParaRPr lang="en-US" sz="2400" dirty="0"/>
          </a:p>
          <a:p>
            <a:pPr lvl="1"/>
            <a:r>
              <a:rPr lang="en-US" sz="2400" dirty="0">
                <a:ea typeface="+mn-lt"/>
                <a:cs typeface="+mn-lt"/>
              </a:rPr>
              <a:t>Utilizes OpenMP for shared memory multiprocessing</a:t>
            </a:r>
            <a:endParaRPr lang="en-US" sz="2400" dirty="0"/>
          </a:p>
          <a:p>
            <a:pPr lvl="1"/>
            <a:r>
              <a:rPr lang="en-US" sz="2400" b="0" i="0" dirty="0">
                <a:effectLst/>
              </a:rPr>
              <a:t>Parallelizes the recursive solving algorithm</a:t>
            </a:r>
          </a:p>
          <a:p>
            <a:r>
              <a:rPr lang="en-US" sz="2400" dirty="0">
                <a:ea typeface="+mn-lt"/>
                <a:cs typeface="+mn-lt"/>
              </a:rPr>
              <a:t>Advantages:</a:t>
            </a:r>
            <a:endParaRPr lang="en-US" sz="2400" dirty="0"/>
          </a:p>
          <a:p>
            <a:pPr lvl="1"/>
            <a:r>
              <a:rPr lang="en-US" sz="2400" dirty="0">
                <a:ea typeface="+mn-lt"/>
                <a:cs typeface="+mn-lt"/>
              </a:rPr>
              <a:t>Leverages multi-core processors</a:t>
            </a:r>
            <a:endParaRPr lang="en-US" sz="2400" dirty="0"/>
          </a:p>
          <a:p>
            <a:pPr lvl="1"/>
            <a:r>
              <a:rPr lang="en-US" sz="2400" dirty="0">
                <a:ea typeface="+mn-lt"/>
                <a:cs typeface="+mn-lt"/>
              </a:rPr>
              <a:t>Potential for significant speedup on larger puzzles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53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C38E-F8FE-8660-F423-F051A5CB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Algorithm Overview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E6202-818B-977D-0D17-C1633988F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Initial setup and puzzle reading (sequential)</a:t>
            </a:r>
          </a:p>
          <a:p>
            <a:r>
              <a:rPr lang="en-US" sz="2400" dirty="0">
                <a:ea typeface="+mn-lt"/>
                <a:cs typeface="+mn-lt"/>
              </a:rPr>
              <a:t>Parallel recursive solving:</a:t>
            </a:r>
          </a:p>
          <a:p>
            <a:pPr lvl="1"/>
            <a:r>
              <a:rPr lang="en-US" sz="2200" dirty="0">
                <a:ea typeface="+mn-lt"/>
                <a:cs typeface="+mn-lt"/>
              </a:rPr>
              <a:t>Multiple threads explore different solution paths simultaneously</a:t>
            </a:r>
          </a:p>
          <a:p>
            <a:pPr lvl="1"/>
            <a:r>
              <a:rPr lang="en-US" sz="2200" dirty="0">
                <a:ea typeface="+mn-lt"/>
                <a:cs typeface="+mn-lt"/>
              </a:rPr>
              <a:t>Use of task-based parallelism for dynamic workload distribution</a:t>
            </a:r>
          </a:p>
          <a:p>
            <a:r>
              <a:rPr lang="en-US" sz="2400" dirty="0">
                <a:ea typeface="+mn-lt"/>
                <a:cs typeface="+mn-lt"/>
              </a:rPr>
              <a:t>Synchronization to check if a solution is found</a:t>
            </a:r>
          </a:p>
          <a:p>
            <a:r>
              <a:rPr lang="en-US" sz="2400" dirty="0">
                <a:ea typeface="+mn-lt"/>
                <a:cs typeface="+mn-lt"/>
              </a:rPr>
              <a:t>Backtracking when necessary</a:t>
            </a:r>
          </a:p>
          <a:p>
            <a:r>
              <a:rPr lang="en-US" sz="2400" dirty="0">
                <a:ea typeface="+mn-lt"/>
                <a:cs typeface="+mn-lt"/>
              </a:rPr>
              <a:t>Repeat until solved or all possibilities exhausted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65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F11C-72A3-EDA2-AE0E-F1053AAB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OpenMP Implementation Details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AD6C9-55F4-437A-2D90-A0135E759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dirty="0">
                <a:ea typeface="+mn-lt"/>
                <a:cs typeface="+mn-lt"/>
              </a:rPr>
              <a:t>Use of #pragma </a:t>
            </a:r>
            <a:r>
              <a:rPr lang="en-US" sz="2800" dirty="0" err="1">
                <a:ea typeface="+mn-lt"/>
                <a:cs typeface="+mn-lt"/>
              </a:rPr>
              <a:t>omp</a:t>
            </a:r>
            <a:r>
              <a:rPr lang="en-US" sz="2800" dirty="0">
                <a:ea typeface="+mn-lt"/>
                <a:cs typeface="+mn-lt"/>
              </a:rPr>
              <a:t> parallel to create a team of threads</a:t>
            </a:r>
          </a:p>
          <a:p>
            <a:r>
              <a:rPr lang="en-US" sz="2800" dirty="0">
                <a:ea typeface="+mn-lt"/>
                <a:cs typeface="+mn-lt"/>
              </a:rPr>
              <a:t>#pragma </a:t>
            </a:r>
            <a:r>
              <a:rPr lang="en-US" sz="2800" dirty="0" err="1">
                <a:ea typeface="+mn-lt"/>
                <a:cs typeface="+mn-lt"/>
              </a:rPr>
              <a:t>omp</a:t>
            </a:r>
            <a:r>
              <a:rPr lang="en-US" sz="2800" dirty="0">
                <a:ea typeface="+mn-lt"/>
                <a:cs typeface="+mn-lt"/>
              </a:rPr>
              <a:t> single to initiate the recursive solving process</a:t>
            </a:r>
          </a:p>
          <a:p>
            <a:r>
              <a:rPr lang="en-US" sz="2800" dirty="0">
                <a:ea typeface="+mn-lt"/>
                <a:cs typeface="+mn-lt"/>
              </a:rPr>
              <a:t>#pragma </a:t>
            </a:r>
            <a:r>
              <a:rPr lang="en-US" sz="2800" dirty="0" err="1">
                <a:ea typeface="+mn-lt"/>
                <a:cs typeface="+mn-lt"/>
              </a:rPr>
              <a:t>omp</a:t>
            </a:r>
            <a:r>
              <a:rPr lang="en-US" sz="2800" dirty="0">
                <a:ea typeface="+mn-lt"/>
                <a:cs typeface="+mn-lt"/>
              </a:rPr>
              <a:t> task for dynamic creation of parallel tasks</a:t>
            </a:r>
          </a:p>
          <a:p>
            <a:r>
              <a:rPr lang="en-US" sz="2800" dirty="0">
                <a:ea typeface="+mn-lt"/>
                <a:cs typeface="+mn-lt"/>
              </a:rPr>
              <a:t>#pragma </a:t>
            </a:r>
            <a:r>
              <a:rPr lang="en-US" sz="2800" dirty="0" err="1">
                <a:ea typeface="+mn-lt"/>
                <a:cs typeface="+mn-lt"/>
              </a:rPr>
              <a:t>omp</a:t>
            </a:r>
            <a:r>
              <a:rPr lang="en-US" sz="2800" dirty="0">
                <a:ea typeface="+mn-lt"/>
                <a:cs typeface="+mn-lt"/>
              </a:rPr>
              <a:t> critical for updating shared flag when solution is found</a:t>
            </a:r>
          </a:p>
          <a:p>
            <a:r>
              <a:rPr lang="en-US" sz="2800" dirty="0">
                <a:ea typeface="+mn-lt"/>
                <a:cs typeface="+mn-lt"/>
              </a:rPr>
              <a:t>Careful handling of shared matrix and private recursive function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3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18D8-FD78-9890-95A0-4D4D753D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Results:</a:t>
            </a:r>
            <a:br>
              <a:rPr lang="en-US" dirty="0"/>
            </a:br>
            <a:r>
              <a:rPr lang="en-US" dirty="0"/>
              <a:t>Sequential Approach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99A89C-B536-31AE-C001-F0001C2D2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06206"/>
              </p:ext>
            </p:extLst>
          </p:nvPr>
        </p:nvGraphicFramePr>
        <p:xfrm>
          <a:off x="4937759" y="1908810"/>
          <a:ext cx="6416041" cy="38288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31750">
                  <a:extLst>
                    <a:ext uri="{9D8B030D-6E8A-4147-A177-3AD203B41FA5}">
                      <a16:colId xmlns:a16="http://schemas.microsoft.com/office/drawing/2014/main" val="334021518"/>
                    </a:ext>
                  </a:extLst>
                </a:gridCol>
                <a:gridCol w="809936">
                  <a:extLst>
                    <a:ext uri="{9D8B030D-6E8A-4147-A177-3AD203B41FA5}">
                      <a16:colId xmlns:a16="http://schemas.microsoft.com/office/drawing/2014/main" val="1896838448"/>
                    </a:ext>
                  </a:extLst>
                </a:gridCol>
                <a:gridCol w="769439">
                  <a:extLst>
                    <a:ext uri="{9D8B030D-6E8A-4147-A177-3AD203B41FA5}">
                      <a16:colId xmlns:a16="http://schemas.microsoft.com/office/drawing/2014/main" val="4012368629"/>
                    </a:ext>
                  </a:extLst>
                </a:gridCol>
                <a:gridCol w="779563">
                  <a:extLst>
                    <a:ext uri="{9D8B030D-6E8A-4147-A177-3AD203B41FA5}">
                      <a16:colId xmlns:a16="http://schemas.microsoft.com/office/drawing/2014/main" val="3803585193"/>
                    </a:ext>
                  </a:extLst>
                </a:gridCol>
                <a:gridCol w="761339">
                  <a:extLst>
                    <a:ext uri="{9D8B030D-6E8A-4147-A177-3AD203B41FA5}">
                      <a16:colId xmlns:a16="http://schemas.microsoft.com/office/drawing/2014/main" val="853995712"/>
                    </a:ext>
                  </a:extLst>
                </a:gridCol>
                <a:gridCol w="844358">
                  <a:extLst>
                    <a:ext uri="{9D8B030D-6E8A-4147-A177-3AD203B41FA5}">
                      <a16:colId xmlns:a16="http://schemas.microsoft.com/office/drawing/2014/main" val="279836266"/>
                    </a:ext>
                  </a:extLst>
                </a:gridCol>
                <a:gridCol w="874731">
                  <a:extLst>
                    <a:ext uri="{9D8B030D-6E8A-4147-A177-3AD203B41FA5}">
                      <a16:colId xmlns:a16="http://schemas.microsoft.com/office/drawing/2014/main" val="3921250410"/>
                    </a:ext>
                  </a:extLst>
                </a:gridCol>
                <a:gridCol w="944925">
                  <a:extLst>
                    <a:ext uri="{9D8B030D-6E8A-4147-A177-3AD203B41FA5}">
                      <a16:colId xmlns:a16="http://schemas.microsoft.com/office/drawing/2014/main" val="1721363297"/>
                    </a:ext>
                  </a:extLst>
                </a:gridCol>
              </a:tblGrid>
              <a:tr h="5340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Grid Size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r>
                        <a:rPr lang="en-US" sz="1000" baseline="30000">
                          <a:effectLst/>
                        </a:rPr>
                        <a:t>st</a:t>
                      </a:r>
                      <a:r>
                        <a:rPr lang="en-US" sz="1000">
                          <a:effectLst/>
                        </a:rPr>
                        <a:t> Trial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(µS)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r>
                        <a:rPr lang="en-US" sz="1000" baseline="30000" dirty="0">
                          <a:effectLst/>
                        </a:rPr>
                        <a:t>nd </a:t>
                      </a:r>
                      <a:r>
                        <a:rPr lang="en-US" sz="1000" dirty="0">
                          <a:effectLst/>
                        </a:rPr>
                        <a:t>Trial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(µS)</a:t>
                      </a:r>
                      <a:endParaRPr lang="en-US" sz="12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r>
                        <a:rPr lang="en-US" sz="1000" baseline="30000">
                          <a:effectLst/>
                        </a:rPr>
                        <a:t>rd </a:t>
                      </a:r>
                      <a:r>
                        <a:rPr lang="en-US" sz="1000">
                          <a:effectLst/>
                        </a:rPr>
                        <a:t>Trial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(µS)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r>
                        <a:rPr lang="en-US" sz="1000" baseline="30000">
                          <a:effectLst/>
                        </a:rPr>
                        <a:t>th </a:t>
                      </a:r>
                      <a:r>
                        <a:rPr lang="en-US" sz="1000">
                          <a:effectLst/>
                        </a:rPr>
                        <a:t>Trial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(µS)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r>
                        <a:rPr lang="en-US" sz="1000" baseline="30000">
                          <a:effectLst/>
                        </a:rPr>
                        <a:t>th </a:t>
                      </a:r>
                      <a:r>
                        <a:rPr lang="en-US" sz="1000">
                          <a:effectLst/>
                        </a:rPr>
                        <a:t>Trial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(µS)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r>
                        <a:rPr lang="en-US" sz="1000" baseline="30000">
                          <a:effectLst/>
                        </a:rPr>
                        <a:t>th </a:t>
                      </a:r>
                      <a:r>
                        <a:rPr lang="en-US" sz="1000">
                          <a:effectLst/>
                        </a:rPr>
                        <a:t>Trial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(µS)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Average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(µS)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extLst>
                  <a:ext uri="{0D108BD9-81ED-4DB2-BD59-A6C34878D82A}">
                    <a16:rowId xmlns:a16="http://schemas.microsoft.com/office/drawing/2014/main" val="505686320"/>
                  </a:ext>
                </a:extLst>
              </a:tr>
              <a:tr h="2055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3*3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26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27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25.500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extLst>
                  <a:ext uri="{0D108BD9-81ED-4DB2-BD59-A6C34878D82A}">
                    <a16:rowId xmlns:a16="http://schemas.microsoft.com/office/drawing/2014/main" val="3260963028"/>
                  </a:ext>
                </a:extLst>
              </a:tr>
              <a:tr h="2055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4*4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28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28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26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28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27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28.167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extLst>
                  <a:ext uri="{0D108BD9-81ED-4DB2-BD59-A6C34878D82A}">
                    <a16:rowId xmlns:a16="http://schemas.microsoft.com/office/drawing/2014/main" val="2772179663"/>
                  </a:ext>
                </a:extLst>
              </a:tr>
              <a:tr h="2055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5*5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69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52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59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51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52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57.167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extLst>
                  <a:ext uri="{0D108BD9-81ED-4DB2-BD59-A6C34878D82A}">
                    <a16:rowId xmlns:a16="http://schemas.microsoft.com/office/drawing/2014/main" val="455561231"/>
                  </a:ext>
                </a:extLst>
              </a:tr>
              <a:tr h="2055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6*6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99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126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99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98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103.667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extLst>
                  <a:ext uri="{0D108BD9-81ED-4DB2-BD59-A6C34878D82A}">
                    <a16:rowId xmlns:a16="http://schemas.microsoft.com/office/drawing/2014/main" val="3027766633"/>
                  </a:ext>
                </a:extLst>
              </a:tr>
              <a:tr h="2055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7*7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197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200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201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200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199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198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199.167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extLst>
                  <a:ext uri="{0D108BD9-81ED-4DB2-BD59-A6C34878D82A}">
                    <a16:rowId xmlns:a16="http://schemas.microsoft.com/office/drawing/2014/main" val="4032421394"/>
                  </a:ext>
                </a:extLst>
              </a:tr>
              <a:tr h="2055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8*8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266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267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267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269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269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275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268.833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extLst>
                  <a:ext uri="{0D108BD9-81ED-4DB2-BD59-A6C34878D82A}">
                    <a16:rowId xmlns:a16="http://schemas.microsoft.com/office/drawing/2014/main" val="1210860745"/>
                  </a:ext>
                </a:extLst>
              </a:tr>
              <a:tr h="2055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9*9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600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703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710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589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590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590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630.333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extLst>
                  <a:ext uri="{0D108BD9-81ED-4DB2-BD59-A6C34878D82A}">
                    <a16:rowId xmlns:a16="http://schemas.microsoft.com/office/drawing/2014/main" val="847866124"/>
                  </a:ext>
                </a:extLst>
              </a:tr>
              <a:tr h="2055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10*10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2363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2362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2370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2463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2348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2395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2383.500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extLst>
                  <a:ext uri="{0D108BD9-81ED-4DB2-BD59-A6C34878D82A}">
                    <a16:rowId xmlns:a16="http://schemas.microsoft.com/office/drawing/2014/main" val="552957475"/>
                  </a:ext>
                </a:extLst>
              </a:tr>
              <a:tr h="2055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11*11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13740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13560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13510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13596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13910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13864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13696.667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extLst>
                  <a:ext uri="{0D108BD9-81ED-4DB2-BD59-A6C34878D82A}">
                    <a16:rowId xmlns:a16="http://schemas.microsoft.com/office/drawing/2014/main" val="2274237937"/>
                  </a:ext>
                </a:extLst>
              </a:tr>
              <a:tr h="2055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12*12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31524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33045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31686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30330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29252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29571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30901.33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extLst>
                  <a:ext uri="{0D108BD9-81ED-4DB2-BD59-A6C34878D82A}">
                    <a16:rowId xmlns:a16="http://schemas.microsoft.com/office/drawing/2014/main" val="226843977"/>
                  </a:ext>
                </a:extLst>
              </a:tr>
              <a:tr h="2055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13*13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53853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48826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48881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54270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52504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49366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51283.33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extLst>
                  <a:ext uri="{0D108BD9-81ED-4DB2-BD59-A6C34878D82A}">
                    <a16:rowId xmlns:a16="http://schemas.microsoft.com/office/drawing/2014/main" val="3753371303"/>
                  </a:ext>
                </a:extLst>
              </a:tr>
              <a:tr h="2055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14*14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179101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163694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171184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162652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158784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161026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166073.50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extLst>
                  <a:ext uri="{0D108BD9-81ED-4DB2-BD59-A6C34878D82A}">
                    <a16:rowId xmlns:a16="http://schemas.microsoft.com/office/drawing/2014/main" val="3794820368"/>
                  </a:ext>
                </a:extLst>
              </a:tr>
              <a:tr h="2055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15*15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1066239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1076347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1083707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1173863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1076398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1062886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1089906.67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extLst>
                  <a:ext uri="{0D108BD9-81ED-4DB2-BD59-A6C34878D82A}">
                    <a16:rowId xmlns:a16="http://schemas.microsoft.com/office/drawing/2014/main" val="2913944468"/>
                  </a:ext>
                </a:extLst>
              </a:tr>
              <a:tr h="2055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16*16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4004203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4229001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4159062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4192158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4179283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4302343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4177675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extLst>
                  <a:ext uri="{0D108BD9-81ED-4DB2-BD59-A6C34878D82A}">
                    <a16:rowId xmlns:a16="http://schemas.microsoft.com/office/drawing/2014/main" val="3769459616"/>
                  </a:ext>
                </a:extLst>
              </a:tr>
              <a:tr h="2055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17*17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38926833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40011021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39338582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38983721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40296064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39273399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39471603.33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extLst>
                  <a:ext uri="{0D108BD9-81ED-4DB2-BD59-A6C34878D82A}">
                    <a16:rowId xmlns:a16="http://schemas.microsoft.com/office/drawing/2014/main" val="1694716167"/>
                  </a:ext>
                </a:extLst>
              </a:tr>
              <a:tr h="2055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18*18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43192337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43106604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43040419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43009233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43364223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43304238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43169509</a:t>
                      </a:r>
                      <a:endParaRPr lang="en-US" sz="12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220" marR="68220" marT="0" marB="0"/>
                </a:tc>
                <a:extLst>
                  <a:ext uri="{0D108BD9-81ED-4DB2-BD59-A6C34878D82A}">
                    <a16:rowId xmlns:a16="http://schemas.microsoft.com/office/drawing/2014/main" val="25425262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BA6025B-625E-4509-3AB8-310095055FA8}"/>
              </a:ext>
            </a:extLst>
          </p:cNvPr>
          <p:cNvSpPr txBox="1"/>
          <p:nvPr/>
        </p:nvSpPr>
        <p:spPr>
          <a:xfrm>
            <a:off x="838200" y="1908810"/>
            <a:ext cx="3848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Testing of grid sizes from 3x3 to 18x18 using sequential approach.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Execution time trend: as the grid size increases, execution time generally increases.</a:t>
            </a:r>
          </a:p>
        </p:txBody>
      </p:sp>
    </p:spTree>
    <p:extLst>
      <p:ext uri="{BB962C8B-B14F-4D97-AF65-F5344CB8AC3E}">
        <p14:creationId xmlns:p14="http://schemas.microsoft.com/office/powerpoint/2010/main" val="225779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817-4421-0B8B-ADBC-01974375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499D2-8B63-B34E-09FD-A43FBEC27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408"/>
            <a:ext cx="3653790" cy="382177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Testing of grid sizes from 9x9 to 18x18 using parallel  approach.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Execution time trend: as the grid size increases, execution time generally increases but the performance is better than sequential approach.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79C376-412B-63F4-E168-A701CC277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24356"/>
              </p:ext>
            </p:extLst>
          </p:nvPr>
        </p:nvGraphicFramePr>
        <p:xfrm>
          <a:off x="4674870" y="1636534"/>
          <a:ext cx="6789421" cy="435902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68515">
                  <a:extLst>
                    <a:ext uri="{9D8B030D-6E8A-4147-A177-3AD203B41FA5}">
                      <a16:colId xmlns:a16="http://schemas.microsoft.com/office/drawing/2014/main" val="2004814099"/>
                    </a:ext>
                  </a:extLst>
                </a:gridCol>
                <a:gridCol w="857070">
                  <a:extLst>
                    <a:ext uri="{9D8B030D-6E8A-4147-A177-3AD203B41FA5}">
                      <a16:colId xmlns:a16="http://schemas.microsoft.com/office/drawing/2014/main" val="126140475"/>
                    </a:ext>
                  </a:extLst>
                </a:gridCol>
                <a:gridCol w="814216">
                  <a:extLst>
                    <a:ext uri="{9D8B030D-6E8A-4147-A177-3AD203B41FA5}">
                      <a16:colId xmlns:a16="http://schemas.microsoft.com/office/drawing/2014/main" val="3669676181"/>
                    </a:ext>
                  </a:extLst>
                </a:gridCol>
                <a:gridCol w="824931">
                  <a:extLst>
                    <a:ext uri="{9D8B030D-6E8A-4147-A177-3AD203B41FA5}">
                      <a16:colId xmlns:a16="http://schemas.microsoft.com/office/drawing/2014/main" val="1350380965"/>
                    </a:ext>
                  </a:extLst>
                </a:gridCol>
                <a:gridCol w="805644">
                  <a:extLst>
                    <a:ext uri="{9D8B030D-6E8A-4147-A177-3AD203B41FA5}">
                      <a16:colId xmlns:a16="http://schemas.microsoft.com/office/drawing/2014/main" val="2340165530"/>
                    </a:ext>
                  </a:extLst>
                </a:gridCol>
                <a:gridCol w="893496">
                  <a:extLst>
                    <a:ext uri="{9D8B030D-6E8A-4147-A177-3AD203B41FA5}">
                      <a16:colId xmlns:a16="http://schemas.microsoft.com/office/drawing/2014/main" val="2318538337"/>
                    </a:ext>
                  </a:extLst>
                </a:gridCol>
                <a:gridCol w="925635">
                  <a:extLst>
                    <a:ext uri="{9D8B030D-6E8A-4147-A177-3AD203B41FA5}">
                      <a16:colId xmlns:a16="http://schemas.microsoft.com/office/drawing/2014/main" val="2371762821"/>
                    </a:ext>
                  </a:extLst>
                </a:gridCol>
                <a:gridCol w="999914">
                  <a:extLst>
                    <a:ext uri="{9D8B030D-6E8A-4147-A177-3AD203B41FA5}">
                      <a16:colId xmlns:a16="http://schemas.microsoft.com/office/drawing/2014/main" val="1254769362"/>
                    </a:ext>
                  </a:extLst>
                </a:gridCol>
              </a:tblGrid>
              <a:tr h="7457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Grid Size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en-US" sz="1200" baseline="30000">
                          <a:effectLst/>
                        </a:rPr>
                        <a:t>st</a:t>
                      </a:r>
                      <a:r>
                        <a:rPr lang="en-US" sz="1200">
                          <a:effectLst/>
                        </a:rPr>
                        <a:t> Trial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(µS)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r>
                        <a:rPr lang="en-US" sz="1200" baseline="30000">
                          <a:effectLst/>
                        </a:rPr>
                        <a:t>nd </a:t>
                      </a:r>
                      <a:r>
                        <a:rPr lang="en-US" sz="1200">
                          <a:effectLst/>
                        </a:rPr>
                        <a:t>Trial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(µS)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r>
                        <a:rPr lang="en-US" sz="1200" baseline="30000">
                          <a:effectLst/>
                        </a:rPr>
                        <a:t>rd </a:t>
                      </a:r>
                      <a:r>
                        <a:rPr lang="en-US" sz="1200">
                          <a:effectLst/>
                        </a:rPr>
                        <a:t>Trial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(µS)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r>
                        <a:rPr lang="en-US" sz="1200" baseline="30000">
                          <a:effectLst/>
                        </a:rPr>
                        <a:t>th </a:t>
                      </a:r>
                      <a:r>
                        <a:rPr lang="en-US" sz="1200">
                          <a:effectLst/>
                        </a:rPr>
                        <a:t>Trial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(µS)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r>
                        <a:rPr lang="en-US" sz="1200" baseline="30000">
                          <a:effectLst/>
                        </a:rPr>
                        <a:t>th </a:t>
                      </a:r>
                      <a:r>
                        <a:rPr lang="en-US" sz="1200">
                          <a:effectLst/>
                        </a:rPr>
                        <a:t>Trial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(µS)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r>
                        <a:rPr lang="en-US" sz="1200" baseline="30000">
                          <a:effectLst/>
                        </a:rPr>
                        <a:t>th </a:t>
                      </a:r>
                      <a:r>
                        <a:rPr lang="en-US" sz="1200">
                          <a:effectLst/>
                        </a:rPr>
                        <a:t>Trial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(µS)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Average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(µS)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4172074"/>
                  </a:ext>
                </a:extLst>
              </a:tr>
              <a:tr h="2956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9*9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1127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1017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1181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1278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871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1055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1088.17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6240271"/>
                  </a:ext>
                </a:extLst>
              </a:tr>
              <a:tr h="2956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10*10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1393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2710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1588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2062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2377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2541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2111.83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3608059"/>
                  </a:ext>
                </a:extLst>
              </a:tr>
              <a:tr h="2956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11*11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4025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3495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8941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9244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3859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5774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5889.67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5783604"/>
                  </a:ext>
                </a:extLst>
              </a:tr>
              <a:tr h="2956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12*12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86864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138383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90654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88007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49431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87608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90157.83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6818785"/>
                  </a:ext>
                </a:extLst>
              </a:tr>
              <a:tr h="2956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13*13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9586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10969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10900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14982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9679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16396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12085.33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1254542"/>
                  </a:ext>
                </a:extLst>
              </a:tr>
              <a:tr h="2956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14*14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47024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44585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43180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31580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47774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30471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40769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7075554"/>
                  </a:ext>
                </a:extLst>
              </a:tr>
              <a:tr h="2956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15*15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257184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179477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173097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180050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176385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258639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204138.67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4594834"/>
                  </a:ext>
                </a:extLst>
              </a:tr>
              <a:tr h="2956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16*16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839515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753703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696370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729869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680934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883445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763972.67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2885463"/>
                  </a:ext>
                </a:extLst>
              </a:tr>
              <a:tr h="6241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17*17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6252646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6405129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6300495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6354036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6968059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6367269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6441272.33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4789456"/>
                  </a:ext>
                </a:extLst>
              </a:tr>
              <a:tr h="6241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18*18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7466500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7476412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7712529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7162431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7274402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7160660</a:t>
                      </a:r>
                      <a:endParaRPr lang="en-US" sz="12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7375489</a:t>
                      </a:r>
                      <a:endParaRPr lang="en-US" sz="12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7479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266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0165-8A8A-58DC-35CB-9647CA96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 Results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18DDA-010E-C0D8-9143-48B5C660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800" dirty="0"/>
          </a:p>
          <a:p>
            <a:endParaRPr lang="en-US"/>
          </a:p>
        </p:txBody>
      </p:sp>
      <p:pic>
        <p:nvPicPr>
          <p:cNvPr id="4" name="Picture 3" descr="A graph showing the size of a solution&#10;&#10;Description automatically generated">
            <a:extLst>
              <a:ext uri="{FF2B5EF4-FFF2-40B4-BE49-F238E27FC236}">
                <a16:creationId xmlns:a16="http://schemas.microsoft.com/office/drawing/2014/main" id="{F25CBCF1-1D3E-1BC1-FDDA-98E6D1D3E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595" y="2257315"/>
            <a:ext cx="5231547" cy="3151735"/>
          </a:xfrm>
          <a:prstGeom prst="rect">
            <a:avLst/>
          </a:prstGeom>
        </p:spPr>
      </p:pic>
      <p:pic>
        <p:nvPicPr>
          <p:cNvPr id="5" name="Picture 4" descr="A graph showing the size of a solution&#10;&#10;Description automatically generated">
            <a:extLst>
              <a:ext uri="{FF2B5EF4-FFF2-40B4-BE49-F238E27FC236}">
                <a16:creationId xmlns:a16="http://schemas.microsoft.com/office/drawing/2014/main" id="{B7D13757-C948-333A-D1B0-ADCF55A33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90" y="2258086"/>
            <a:ext cx="5250755" cy="314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14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8F982-4067-3242-F03F-F08A617D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6" y="579694"/>
            <a:ext cx="3910046" cy="29302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Performance Comparison</a:t>
            </a:r>
          </a:p>
          <a:p>
            <a:endParaRPr lang="en-US" sz="52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59EF20D-5821-4F54-BD14-AB7D16330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7CDEAE-DA30-BB2F-F85F-7AC9F678C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394464"/>
              </p:ext>
            </p:extLst>
          </p:nvPr>
        </p:nvGraphicFramePr>
        <p:xfrm>
          <a:off x="5917865" y="913559"/>
          <a:ext cx="4873020" cy="5030881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897825">
                  <a:extLst>
                    <a:ext uri="{9D8B030D-6E8A-4147-A177-3AD203B41FA5}">
                      <a16:colId xmlns:a16="http://schemas.microsoft.com/office/drawing/2014/main" val="3161943511"/>
                    </a:ext>
                  </a:extLst>
                </a:gridCol>
                <a:gridCol w="1597227">
                  <a:extLst>
                    <a:ext uri="{9D8B030D-6E8A-4147-A177-3AD203B41FA5}">
                      <a16:colId xmlns:a16="http://schemas.microsoft.com/office/drawing/2014/main" val="963160773"/>
                    </a:ext>
                  </a:extLst>
                </a:gridCol>
                <a:gridCol w="1456311">
                  <a:extLst>
                    <a:ext uri="{9D8B030D-6E8A-4147-A177-3AD203B41FA5}">
                      <a16:colId xmlns:a16="http://schemas.microsoft.com/office/drawing/2014/main" val="338719321"/>
                    </a:ext>
                  </a:extLst>
                </a:gridCol>
                <a:gridCol w="921657">
                  <a:extLst>
                    <a:ext uri="{9D8B030D-6E8A-4147-A177-3AD203B41FA5}">
                      <a16:colId xmlns:a16="http://schemas.microsoft.com/office/drawing/2014/main" val="1243838323"/>
                    </a:ext>
                  </a:extLst>
                </a:gridCol>
              </a:tblGrid>
              <a:tr h="71168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Grid Size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9206" marR="223809" marT="74603" marB="74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Sequential (µs)</a:t>
                      </a:r>
                    </a:p>
                  </a:txBody>
                  <a:tcPr marL="149206" marR="55952" marT="74603" marB="74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Parallel (µs)</a:t>
                      </a:r>
                    </a:p>
                  </a:txBody>
                  <a:tcPr marL="149206" marR="55952" marT="74603" marB="74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Speedup Factor</a:t>
                      </a:r>
                    </a:p>
                  </a:txBody>
                  <a:tcPr marL="149206" marR="55952" marT="74603" marB="74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672736"/>
                  </a:ext>
                </a:extLst>
              </a:tr>
              <a:tr h="43192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9x9</a:t>
                      </a:r>
                    </a:p>
                  </a:txBody>
                  <a:tcPr marL="149206" marR="223809" marT="74603" marB="74603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630.333</a:t>
                      </a:r>
                    </a:p>
                  </a:txBody>
                  <a:tcPr marL="149206" marR="55952" marT="74603" marB="7460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1,088.17</a:t>
                      </a:r>
                    </a:p>
                  </a:txBody>
                  <a:tcPr marL="149206" marR="55952" marT="74603" marB="7460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0.58x</a:t>
                      </a:r>
                    </a:p>
                  </a:txBody>
                  <a:tcPr marL="149206" marR="55952" marT="74603" marB="7460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59838"/>
                  </a:ext>
                </a:extLst>
              </a:tr>
              <a:tr h="43192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10x10</a:t>
                      </a:r>
                    </a:p>
                  </a:txBody>
                  <a:tcPr marL="149206" marR="223809" marT="74603" marB="74603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2,383.500</a:t>
                      </a:r>
                    </a:p>
                  </a:txBody>
                  <a:tcPr marL="149206" marR="55952" marT="74603" marB="7460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2,111.83</a:t>
                      </a:r>
                    </a:p>
                  </a:txBody>
                  <a:tcPr marL="149206" marR="55952" marT="74603" marB="7460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1.13x</a:t>
                      </a:r>
                    </a:p>
                  </a:txBody>
                  <a:tcPr marL="149206" marR="55952" marT="74603" marB="7460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28256"/>
                  </a:ext>
                </a:extLst>
              </a:tr>
              <a:tr h="43192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11x11</a:t>
                      </a:r>
                    </a:p>
                  </a:txBody>
                  <a:tcPr marL="149206" marR="223809" marT="74603" marB="74603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13,696.667</a:t>
                      </a:r>
                    </a:p>
                  </a:txBody>
                  <a:tcPr marL="149206" marR="55952" marT="74603" marB="7460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5,889.67</a:t>
                      </a:r>
                    </a:p>
                  </a:txBody>
                  <a:tcPr marL="149206" marR="55952" marT="74603" marB="7460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2.33x</a:t>
                      </a:r>
                    </a:p>
                  </a:txBody>
                  <a:tcPr marL="149206" marR="55952" marT="74603" marB="7460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306058"/>
                  </a:ext>
                </a:extLst>
              </a:tr>
              <a:tr h="43192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12x12</a:t>
                      </a:r>
                    </a:p>
                  </a:txBody>
                  <a:tcPr marL="149206" marR="223809" marT="74603" marB="74603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30,901.33</a:t>
                      </a:r>
                    </a:p>
                  </a:txBody>
                  <a:tcPr marL="149206" marR="55952" marT="74603" marB="7460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90,157.83</a:t>
                      </a:r>
                    </a:p>
                  </a:txBody>
                  <a:tcPr marL="149206" marR="55952" marT="74603" marB="7460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0.34x</a:t>
                      </a:r>
                    </a:p>
                  </a:txBody>
                  <a:tcPr marL="149206" marR="55952" marT="74603" marB="7460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963513"/>
                  </a:ext>
                </a:extLst>
              </a:tr>
              <a:tr h="43192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13x13</a:t>
                      </a:r>
                    </a:p>
                  </a:txBody>
                  <a:tcPr marL="149206" marR="223809" marT="74603" marB="74603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51,283.33</a:t>
                      </a:r>
                    </a:p>
                  </a:txBody>
                  <a:tcPr marL="149206" marR="55952" marT="74603" marB="7460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12,085.33</a:t>
                      </a:r>
                    </a:p>
                  </a:txBody>
                  <a:tcPr marL="149206" marR="55952" marT="74603" marB="7460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4.24x</a:t>
                      </a:r>
                    </a:p>
                  </a:txBody>
                  <a:tcPr marL="149206" marR="55952" marT="74603" marB="7460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14187"/>
                  </a:ext>
                </a:extLst>
              </a:tr>
              <a:tr h="43192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14x14</a:t>
                      </a:r>
                    </a:p>
                  </a:txBody>
                  <a:tcPr marL="149206" marR="223809" marT="74603" marB="74603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166,073.50</a:t>
                      </a:r>
                    </a:p>
                  </a:txBody>
                  <a:tcPr marL="149206" marR="55952" marT="74603" marB="7460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40,769.00</a:t>
                      </a:r>
                    </a:p>
                  </a:txBody>
                  <a:tcPr marL="149206" marR="55952" marT="74603" marB="7460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4.07x</a:t>
                      </a:r>
                    </a:p>
                  </a:txBody>
                  <a:tcPr marL="149206" marR="55952" marT="74603" marB="7460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212037"/>
                  </a:ext>
                </a:extLst>
              </a:tr>
              <a:tr h="43192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15x15</a:t>
                      </a:r>
                    </a:p>
                  </a:txBody>
                  <a:tcPr marL="149206" marR="223809" marT="74603" marB="74603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1,089,906.67</a:t>
                      </a:r>
                    </a:p>
                  </a:txBody>
                  <a:tcPr marL="149206" marR="55952" marT="74603" marB="7460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204,138.67</a:t>
                      </a:r>
                    </a:p>
                  </a:txBody>
                  <a:tcPr marL="149206" marR="55952" marT="74603" marB="7460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5.34x</a:t>
                      </a:r>
                    </a:p>
                  </a:txBody>
                  <a:tcPr marL="149206" marR="55952" marT="74603" marB="7460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983019"/>
                  </a:ext>
                </a:extLst>
              </a:tr>
              <a:tr h="43192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16x16</a:t>
                      </a:r>
                    </a:p>
                  </a:txBody>
                  <a:tcPr marL="149206" marR="223809" marT="74603" marB="74603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4,177,675.00</a:t>
                      </a:r>
                    </a:p>
                  </a:txBody>
                  <a:tcPr marL="149206" marR="55952" marT="74603" marB="7460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763,972.67</a:t>
                      </a:r>
                    </a:p>
                  </a:txBody>
                  <a:tcPr marL="149206" marR="55952" marT="74603" marB="7460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5.47x</a:t>
                      </a:r>
                    </a:p>
                  </a:txBody>
                  <a:tcPr marL="149206" marR="55952" marT="74603" marB="7460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618882"/>
                  </a:ext>
                </a:extLst>
              </a:tr>
              <a:tr h="43192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17x17</a:t>
                      </a:r>
                    </a:p>
                  </a:txBody>
                  <a:tcPr marL="149206" marR="223809" marT="74603" marB="74603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39,471,603.33</a:t>
                      </a:r>
                    </a:p>
                  </a:txBody>
                  <a:tcPr marL="149206" marR="55952" marT="74603" marB="7460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6,441,272.33</a:t>
                      </a:r>
                    </a:p>
                  </a:txBody>
                  <a:tcPr marL="149206" marR="55952" marT="74603" marB="7460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6.13x</a:t>
                      </a:r>
                    </a:p>
                  </a:txBody>
                  <a:tcPr marL="149206" marR="55952" marT="74603" marB="7460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966405"/>
                  </a:ext>
                </a:extLst>
              </a:tr>
              <a:tr h="43192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18x18</a:t>
                      </a:r>
                    </a:p>
                  </a:txBody>
                  <a:tcPr marL="149206" marR="223809" marT="74603" marB="74603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43,169,509.00</a:t>
                      </a:r>
                    </a:p>
                  </a:txBody>
                  <a:tcPr marL="149206" marR="55952" marT="74603" marB="7460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7,375,489.00</a:t>
                      </a:r>
                    </a:p>
                  </a:txBody>
                  <a:tcPr marL="149206" marR="55952" marT="74603" marB="7460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  <a:cs typeface="Times New Roman"/>
                        </a:rPr>
                        <a:t>5.85x</a:t>
                      </a:r>
                    </a:p>
                  </a:txBody>
                  <a:tcPr marL="149206" marR="55952" marT="74603" marB="7460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3951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AA4340-3A67-AE76-2280-98A608DDFF45}"/>
                  </a:ext>
                </a:extLst>
              </p:cNvPr>
              <p:cNvSpPr txBox="1"/>
              <p:nvPr/>
            </p:nvSpPr>
            <p:spPr>
              <a:xfrm>
                <a:off x="353205" y="2902425"/>
                <a:ext cx="4729878" cy="221054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Calibri"/>
                  <a:buChar char="-"/>
                </a:pPr>
                <a:r>
                  <a:rPr lang="en-US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Performance metric being used: execution time taken to solve the puzzle.</a:t>
                </a:r>
              </a:p>
              <a:p>
                <a:pPr marL="285750" indent="-285750">
                  <a:buFont typeface="Calibri"/>
                  <a:buChar char="-"/>
                </a:pPr>
                <a:r>
                  <a:rPr lang="en-US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Speed up factor: Calculation is done by taking dividend of execution time of sequential over parallel approach for a particular grid-sized </a:t>
                </a:r>
                <a:r>
                  <a:rPr lang="en-US" dirty="0" err="1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Futoshiki</a:t>
                </a:r>
                <a:r>
                  <a:rPr lang="en-US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 puzzle.</a:t>
                </a:r>
              </a:p>
              <a:p>
                <a:pPr marL="285750" indent="-285750">
                  <a:buFont typeface="Calibri"/>
                  <a:buChar char="-"/>
                </a:pPr>
                <a:r>
                  <a:rPr lang="en-US" i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Speedup factor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𝑆𝑒𝑞𝑢𝑒𝑛𝑡𝑖𝑎𝑙</m:t>
                        </m:r>
                        <m:r>
                          <a:rPr lang="en-US" b="0" i="1" dirty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𝐸𝑥𝑒𝑐𝑢𝑡𝑖𝑜𝑛</m:t>
                        </m:r>
                        <m:r>
                          <a:rPr lang="en-US" b="0" i="1" dirty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𝑇𝑖𝑚𝑒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𝑃𝑎𝑟𝑎𝑙𝑙𝑒𝑙</m:t>
                        </m:r>
                        <m:r>
                          <a:rPr lang="en-US" b="0" i="1" dirty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𝐸𝑥𝑒𝑐𝑢𝑡𝑖𝑜𝑛</m:t>
                        </m:r>
                        <m:r>
                          <a:rPr lang="en-US" b="0" i="1" dirty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𝑇𝑖𝑚𝑒</m:t>
                        </m:r>
                      </m:den>
                    </m:f>
                  </m:oMath>
                </a14:m>
                <a:endParaRPr lang="en-US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AA4340-3A67-AE76-2280-98A608DDF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05" y="2902425"/>
                <a:ext cx="4729878" cy="2210542"/>
              </a:xfrm>
              <a:prstGeom prst="rect">
                <a:avLst/>
              </a:prstGeom>
              <a:blipFill>
                <a:blip r:embed="rId2"/>
                <a:stretch>
                  <a:fillRect l="-1160" t="-1102" r="-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969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CE80-EFFF-C82B-B388-F81C0796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CD28-6D26-1D0C-8C25-AF32FB6DA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Speedup Factor</a:t>
            </a:r>
          </a:p>
          <a:p>
            <a:r>
              <a:rPr lang="en-US" dirty="0"/>
              <a:t>Performance Crossover</a:t>
            </a:r>
          </a:p>
          <a:p>
            <a:r>
              <a:rPr lang="en-US" dirty="0"/>
              <a:t>Maximum Speedup</a:t>
            </a:r>
          </a:p>
          <a:p>
            <a:r>
              <a:rPr lang="en-US" dirty="0"/>
              <a:t>Anomaly</a:t>
            </a:r>
          </a:p>
          <a:p>
            <a:r>
              <a:rPr lang="en-US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419711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2960-F49A-5D49-07A6-4E08D6C0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Future Work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01FD4-8DD1-9B46-4020-4FD8D5B32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Sequential approach: Ideal for smaller puzzles and simpler implementations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Parallel approach: Beneficial for larger, more complex </a:t>
            </a:r>
            <a:r>
              <a:rPr lang="en-US" sz="2400" err="1">
                <a:ea typeface="+mn-lt"/>
                <a:cs typeface="+mn-lt"/>
              </a:rPr>
              <a:t>Futoshiki</a:t>
            </a:r>
            <a:r>
              <a:rPr lang="en-US" sz="2400">
                <a:ea typeface="+mn-lt"/>
                <a:cs typeface="+mn-lt"/>
              </a:rPr>
              <a:t> puzzles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Future work:</a:t>
            </a:r>
            <a:endParaRPr lang="en-US" sz="2400"/>
          </a:p>
          <a:p>
            <a:pPr lvl="1"/>
            <a:r>
              <a:rPr lang="en-US" sz="2400">
                <a:ea typeface="+mn-lt"/>
                <a:cs typeface="+mn-lt"/>
              </a:rPr>
              <a:t>Optimize parallel algorithm for even better performance</a:t>
            </a:r>
            <a:endParaRPr lang="en-US" sz="2400"/>
          </a:p>
          <a:p>
            <a:pPr lvl="1"/>
            <a:r>
              <a:rPr lang="en-US" sz="2400">
                <a:ea typeface="+mn-lt"/>
                <a:cs typeface="+mn-lt"/>
              </a:rPr>
              <a:t>Explore GPU acceleration for massive parallelism</a:t>
            </a:r>
            <a:endParaRPr lang="en-US" sz="2400"/>
          </a:p>
          <a:p>
            <a:pPr lvl="1"/>
            <a:r>
              <a:rPr lang="en-US" sz="2400">
                <a:ea typeface="+mn-lt"/>
                <a:cs typeface="+mn-lt"/>
              </a:rPr>
              <a:t>Investigate hybrid CPU-GPU approaches for optimal solving</a:t>
            </a: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3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00D0-5C4F-225A-F885-4658FF10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6886C-FB1E-E0BD-F6AC-83C6BCD8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 err="1">
                <a:ea typeface="+mn-lt"/>
                <a:cs typeface="+mn-lt"/>
              </a:rPr>
              <a:t>Futoshiki</a:t>
            </a:r>
            <a:r>
              <a:rPr lang="en-US" sz="2400" b="1" dirty="0">
                <a:ea typeface="+mn-lt"/>
                <a:cs typeface="+mn-lt"/>
              </a:rPr>
              <a:t>:</a:t>
            </a:r>
            <a:r>
              <a:rPr lang="en-US" sz="2400" dirty="0"/>
              <a:t> </a:t>
            </a:r>
            <a:r>
              <a:rPr lang="en-US" sz="2400" dirty="0" err="1"/>
              <a:t>Futoshiki</a:t>
            </a:r>
            <a:r>
              <a:rPr lang="en-US" sz="2400" dirty="0"/>
              <a:t> is a Japanese logic puzzle played on a square grid. The word "</a:t>
            </a:r>
            <a:r>
              <a:rPr lang="en-US" sz="2400" dirty="0" err="1"/>
              <a:t>Futoshiki</a:t>
            </a:r>
            <a:r>
              <a:rPr lang="en-US" sz="2400" dirty="0"/>
              <a:t>" translates to "unequal" in Japanese, which reflects the core mechanic of the puzzle.</a:t>
            </a:r>
          </a:p>
          <a:p>
            <a:endParaRPr lang="en-US" sz="2400" dirty="0"/>
          </a:p>
          <a:p>
            <a:r>
              <a:rPr lang="en-US" sz="2400" b="1" dirty="0"/>
              <a:t>Project </a:t>
            </a:r>
            <a:r>
              <a:rPr lang="en-US" sz="2400" b="1" dirty="0" err="1"/>
              <a:t>Goal:</a:t>
            </a:r>
            <a:r>
              <a:rPr lang="en-US" sz="2400" dirty="0" err="1">
                <a:ea typeface="+mn-lt"/>
                <a:cs typeface="+mn-lt"/>
              </a:rPr>
              <a:t>Compare</a:t>
            </a:r>
            <a:r>
              <a:rPr lang="en-US" sz="2400" dirty="0">
                <a:ea typeface="+mn-lt"/>
                <a:cs typeface="+mn-lt"/>
              </a:rPr>
              <a:t> sequential and parallel solving approaches for </a:t>
            </a:r>
            <a:r>
              <a:rPr lang="en-US" sz="2400" dirty="0" err="1">
                <a:ea typeface="+mn-lt"/>
                <a:cs typeface="+mn-lt"/>
              </a:rPr>
              <a:t>Futoshiki</a:t>
            </a:r>
            <a:r>
              <a:rPr lang="en-US" sz="2400" dirty="0">
                <a:ea typeface="+mn-lt"/>
                <a:cs typeface="+mn-lt"/>
              </a:rPr>
              <a:t> Puzzle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1827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DDB2-DAA6-377E-4846-7181006A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80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you! </a:t>
            </a:r>
            <a:br>
              <a:rPr lang="en-US" dirty="0"/>
            </a:br>
            <a:r>
              <a:rPr lang="en-US" dirty="0"/>
              <a:t>Any Queries?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6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DBC9C2-2A39-44A2-9D95-D1DE9E2B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93379BC-3088-4AE8-8EF7-59370D7EB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41DE74C-25AE-4959-99D5-0A77F1DFC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9235EF-4E81-496D-ADA8-13EED901E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7241A77-6415-454C-B86E-F42A28026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BDFED0-8139-C122-E247-967588B0F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4933950" cy="1596291"/>
          </a:xfrm>
        </p:spPr>
        <p:txBody>
          <a:bodyPr>
            <a:normAutofit/>
          </a:bodyPr>
          <a:lstStyle/>
          <a:p>
            <a:r>
              <a:rPr lang="en-US" err="1"/>
              <a:t>Futoshiki</a:t>
            </a:r>
            <a:r>
              <a:rPr lang="en-US"/>
              <a:t> Basics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C29E21-833C-A492-5429-EB3499D5E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234" y="2081630"/>
            <a:ext cx="4933950" cy="343057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Grid-based puzzle with numbers and inequality constraints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Objective: Fill the grid while satisfying all constraints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Example of a 5x5 </a:t>
            </a:r>
            <a:r>
              <a:rPr lang="en-US" sz="2400" err="1">
                <a:ea typeface="+mn-lt"/>
                <a:cs typeface="+mn-lt"/>
              </a:rPr>
              <a:t>Futoshiki</a:t>
            </a:r>
            <a:r>
              <a:rPr lang="en-US" sz="2400">
                <a:ea typeface="+mn-lt"/>
                <a:cs typeface="+mn-lt"/>
              </a:rPr>
              <a:t> puzzle</a:t>
            </a:r>
            <a:endParaRPr lang="en-US" sz="2400"/>
          </a:p>
          <a:p>
            <a:endParaRPr lang="en-US" sz="20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2B0B7D-C67A-4103-B2F0-ACE40BD5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091410" y="574154"/>
            <a:ext cx="4590" cy="569388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Futoshiki Puzzles">
            <a:extLst>
              <a:ext uri="{FF2B5EF4-FFF2-40B4-BE49-F238E27FC236}">
                <a16:creationId xmlns:a16="http://schemas.microsoft.com/office/drawing/2014/main" id="{54ED7078-CB7A-1F98-0103-DD8F0613B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184" y="868081"/>
            <a:ext cx="4286319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0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4D18-8FEA-B2B7-E7E5-8EEFE579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Basic Components of </a:t>
            </a:r>
            <a:r>
              <a:rPr lang="en-US" err="1">
                <a:ea typeface="+mj-lt"/>
                <a:cs typeface="+mj-lt"/>
              </a:rPr>
              <a:t>Futoshiki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9D5D9-E9C7-8AA7-5AEB-925E510D8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6401"/>
            <a:ext cx="10515600" cy="3821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ea typeface="+mn-lt"/>
                <a:cs typeface="+mn-lt"/>
              </a:rPr>
              <a:t>Square grid layout (commonly 5×5)</a:t>
            </a:r>
            <a:endParaRPr lang="en-US" sz="2800"/>
          </a:p>
          <a:p>
            <a:r>
              <a:rPr lang="en-US" sz="2800">
                <a:ea typeface="+mn-lt"/>
                <a:cs typeface="+mn-lt"/>
              </a:rPr>
              <a:t>Numbers 1 through N (where N is grid size)</a:t>
            </a:r>
            <a:endParaRPr lang="en-US" sz="2800"/>
          </a:p>
          <a:p>
            <a:r>
              <a:rPr lang="en-US" sz="2800">
                <a:ea typeface="+mn-lt"/>
                <a:cs typeface="+mn-lt"/>
              </a:rPr>
              <a:t>Inequality symbols (&lt; and &gt;) between cells</a:t>
            </a:r>
            <a:endParaRPr lang="en-US" sz="2800"/>
          </a:p>
          <a:p>
            <a:r>
              <a:rPr lang="en-US" sz="2800">
                <a:ea typeface="+mn-lt"/>
                <a:cs typeface="+mn-lt"/>
              </a:rPr>
              <a:t>Some pre-filled numbers as starting clues</a:t>
            </a:r>
            <a:endParaRPr lang="en-US" sz="2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9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924D-1A65-BF5D-EA2B-B11E149B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Core Rules of </a:t>
            </a:r>
            <a:r>
              <a:rPr lang="en-US" err="1">
                <a:ea typeface="+mj-lt"/>
                <a:cs typeface="+mj-lt"/>
              </a:rPr>
              <a:t>Futoshiki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1BAD-F4A1-559F-B2A8-A7693654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ea typeface="+mn-lt"/>
                <a:cs typeface="+mn-lt"/>
              </a:rPr>
              <a:t>Fill the grid with numbers 1 to N (N = grid size)</a:t>
            </a:r>
          </a:p>
          <a:p>
            <a:r>
              <a:rPr lang="en-US" sz="2800">
                <a:ea typeface="+mn-lt"/>
                <a:cs typeface="+mn-lt"/>
              </a:rPr>
              <a:t>Each row and column must contain unique numbers</a:t>
            </a:r>
          </a:p>
          <a:p>
            <a:r>
              <a:rPr lang="en-US" sz="2800">
                <a:ea typeface="+mn-lt"/>
                <a:cs typeface="+mn-lt"/>
              </a:rPr>
              <a:t>Satisfy inequality signs between adjacent cells</a:t>
            </a:r>
          </a:p>
          <a:p>
            <a:r>
              <a:rPr lang="en-US" sz="2800">
                <a:ea typeface="+mn-lt"/>
                <a:cs typeface="+mn-lt"/>
              </a:rPr>
              <a:t>No guessing allowed; use logic to deduce placements</a:t>
            </a:r>
            <a:endParaRPr lang="en-US" sz="2800"/>
          </a:p>
          <a:p>
            <a:endParaRPr lang="en-US" sz="2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6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CB1E-6FCF-678F-CE73-A4C39BB5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Process Overview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8171-E4A3-CB28-14E2-44663467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ea typeface="+mn-lt"/>
                <a:cs typeface="+mn-lt"/>
              </a:rPr>
              <a:t>Initialize the grid with given numbers</a:t>
            </a:r>
            <a:endParaRPr lang="en-US" sz="2800"/>
          </a:p>
          <a:p>
            <a:r>
              <a:rPr lang="en-US" sz="2800">
                <a:ea typeface="+mn-lt"/>
                <a:cs typeface="+mn-lt"/>
              </a:rPr>
              <a:t>Apply logical deductions based on rules</a:t>
            </a:r>
            <a:endParaRPr lang="en-US" sz="2800"/>
          </a:p>
          <a:p>
            <a:r>
              <a:rPr lang="en-US" sz="2800">
                <a:ea typeface="+mn-lt"/>
                <a:cs typeface="+mn-lt"/>
              </a:rPr>
              <a:t>Use advanced techniques for complex situations</a:t>
            </a:r>
            <a:endParaRPr lang="en-US" sz="2800"/>
          </a:p>
          <a:p>
            <a:r>
              <a:rPr lang="en-US" sz="2800">
                <a:ea typeface="+mn-lt"/>
                <a:cs typeface="+mn-lt"/>
              </a:rPr>
              <a:t>Repeat until the puzzle is solved or unsolvable</a:t>
            </a:r>
            <a:endParaRPr lang="en-US" sz="20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4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62E0F97-3B68-4A9A-81FD-184E8051D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9C0995-256A-4F90-97D6-FB8958A5D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C422B-E6F4-2AD8-416C-7AFE71481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81265"/>
            <a:ext cx="4114800" cy="56953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Flow Chart of </a:t>
            </a:r>
            <a:r>
              <a:rPr lang="en-US" sz="5200"/>
              <a:t>Futoshiki Puzzle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346307A-DFE3-4A97-B2EE-5D57DF413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6275" y="577406"/>
            <a:ext cx="6391931" cy="569539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C277446-D71D-4C19-A013-95073D31A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6455" y="-6437"/>
            <a:ext cx="6405880" cy="6864437"/>
            <a:chOff x="5166455" y="-6437"/>
            <a:chExt cx="6405880" cy="686443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C05CF5C-D74E-48AF-AAE5-61AEFB2C7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645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5A6A4E3-DB84-4A86-933F-10273F0AE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057BAF9-1A72-414E-8B1A-C58B353F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FCD6AB-4E6B-4F74-94C0-C14654F99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9F38E5CE-3A1A-D974-B6EE-76B32ED76B4D}"/>
              </a:ext>
            </a:extLst>
          </p:cNvPr>
          <p:cNvSpPr/>
          <p:nvPr/>
        </p:nvSpPr>
        <p:spPr>
          <a:xfrm>
            <a:off x="7723813" y="4488992"/>
            <a:ext cx="723700" cy="1629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r>
              <a:rPr lang="en-US" sz="650" dirty="0">
                <a:solidFill>
                  <a:schemeClr val="tx1"/>
                </a:solidFill>
              </a:rPr>
              <a:t>End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A6CEB2-C93A-C17C-BED5-6A099B907A41}"/>
              </a:ext>
            </a:extLst>
          </p:cNvPr>
          <p:cNvGrpSpPr/>
          <p:nvPr/>
        </p:nvGrpSpPr>
        <p:grpSpPr>
          <a:xfrm>
            <a:off x="5838974" y="1827096"/>
            <a:ext cx="5538787" cy="2662475"/>
            <a:chOff x="1160371" y="2082810"/>
            <a:chExt cx="9957344" cy="405735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42CB811-6128-65EC-77C2-B8DA7478934E}"/>
                </a:ext>
              </a:extLst>
            </p:cNvPr>
            <p:cNvSpPr/>
            <p:nvPr/>
          </p:nvSpPr>
          <p:spPr>
            <a:xfrm>
              <a:off x="1160371" y="2126153"/>
              <a:ext cx="992640" cy="3358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530352">
                <a:spcAft>
                  <a:spcPts val="600"/>
                </a:spcAft>
              </a:pPr>
              <a:r>
                <a:rPr lang="en-US" sz="69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Start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E41D382-FFDC-0585-F17B-8679C6D2BC25}"/>
                </a:ext>
              </a:extLst>
            </p:cNvPr>
            <p:cNvSpPr/>
            <p:nvPr/>
          </p:nvSpPr>
          <p:spPr>
            <a:xfrm>
              <a:off x="2584468" y="2083877"/>
              <a:ext cx="1238932" cy="3276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530352">
                <a:spcAft>
                  <a:spcPts val="600"/>
                </a:spcAft>
              </a:pPr>
              <a:r>
                <a:rPr lang="en-US" sz="69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Input Puzzle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BFDDA16F-664D-EA01-ED8D-3C5ABE036561}"/>
                </a:ext>
              </a:extLst>
            </p:cNvPr>
            <p:cNvSpPr/>
            <p:nvPr/>
          </p:nvSpPr>
          <p:spPr>
            <a:xfrm>
              <a:off x="4316755" y="2105283"/>
              <a:ext cx="1777407" cy="338904"/>
            </a:xfrm>
            <a:prstGeom prst="flowChartInputOutpu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530352">
                <a:spcAft>
                  <a:spcPts val="600"/>
                </a:spcAft>
              </a:pPr>
              <a:r>
                <a:rPr lang="en-US" sz="69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Is Puzzle Solved?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5FC7EFA-2CA9-E4BB-A412-C97C268F21BF}"/>
                </a:ext>
              </a:extLst>
            </p:cNvPr>
            <p:cNvSpPr/>
            <p:nvPr/>
          </p:nvSpPr>
          <p:spPr>
            <a:xfrm>
              <a:off x="6414388" y="2082811"/>
              <a:ext cx="908566" cy="3292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530352">
                <a:spcAft>
                  <a:spcPts val="600"/>
                </a:spcAft>
              </a:pPr>
              <a:r>
                <a:rPr lang="en-US" sz="69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Yes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FCC322C-FFE1-FDDB-F4CE-AD649C90274E}"/>
                </a:ext>
              </a:extLst>
            </p:cNvPr>
            <p:cNvSpPr/>
            <p:nvPr/>
          </p:nvSpPr>
          <p:spPr>
            <a:xfrm>
              <a:off x="7842338" y="2082810"/>
              <a:ext cx="1708985" cy="3292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530352">
                <a:spcAft>
                  <a:spcPts val="600"/>
                </a:spcAft>
              </a:pPr>
              <a:r>
                <a:rPr lang="en-US" sz="696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Output:Solution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88A1159-A488-3F65-EB3F-F4321B2AD5E2}"/>
                </a:ext>
              </a:extLst>
            </p:cNvPr>
            <p:cNvSpPr/>
            <p:nvPr/>
          </p:nvSpPr>
          <p:spPr>
            <a:xfrm>
              <a:off x="10016218" y="2126152"/>
              <a:ext cx="1101497" cy="2846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530352">
                <a:spcAft>
                  <a:spcPts val="600"/>
                </a:spcAft>
              </a:pPr>
              <a:r>
                <a:rPr lang="en-US" sz="69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End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F1760D0-73DA-DA70-611E-D3365A756DF0}"/>
                </a:ext>
              </a:extLst>
            </p:cNvPr>
            <p:cNvSpPr/>
            <p:nvPr/>
          </p:nvSpPr>
          <p:spPr>
            <a:xfrm>
              <a:off x="4608639" y="2627097"/>
              <a:ext cx="722868" cy="26520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530352">
                <a:spcAft>
                  <a:spcPts val="600"/>
                </a:spcAft>
              </a:pPr>
              <a:r>
                <a:rPr lang="en-US" sz="696" dirty="0">
                  <a:solidFill>
                    <a:schemeClr val="tx1"/>
                  </a:solidFill>
                </a:rPr>
                <a:t>No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A99E1EE-B09E-EB30-593D-9DBB5BBA04F1}"/>
                </a:ext>
              </a:extLst>
            </p:cNvPr>
            <p:cNvSpPr/>
            <p:nvPr/>
          </p:nvSpPr>
          <p:spPr>
            <a:xfrm>
              <a:off x="4089967" y="3036911"/>
              <a:ext cx="1901085" cy="26520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530352">
                <a:spcAft>
                  <a:spcPts val="600"/>
                </a:spcAft>
              </a:pPr>
              <a:r>
                <a:rPr lang="en-US" sz="696" kern="1200">
                  <a:solidFill>
                    <a:schemeClr val="tx1"/>
                  </a:solidFill>
                  <a:latin typeface="+mn-lt"/>
                  <a:ea typeface="+mn-lt"/>
                  <a:cs typeface="+mn-lt"/>
                </a:rPr>
                <a:t>Find Candidate Cell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AF912B-E428-F9C8-2B7C-B582952BC1F6}"/>
                </a:ext>
              </a:extLst>
            </p:cNvPr>
            <p:cNvSpPr/>
            <p:nvPr/>
          </p:nvSpPr>
          <p:spPr>
            <a:xfrm>
              <a:off x="2579013" y="3428584"/>
              <a:ext cx="6016787" cy="22204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A272A4E-7F09-8630-3FF4-7843A636A008}"/>
                </a:ext>
              </a:extLst>
            </p:cNvPr>
            <p:cNvSpPr/>
            <p:nvPr/>
          </p:nvSpPr>
          <p:spPr>
            <a:xfrm>
              <a:off x="3440384" y="3524280"/>
              <a:ext cx="3319371" cy="2298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530352">
                <a:spcAft>
                  <a:spcPts val="600"/>
                </a:spcAft>
              </a:pPr>
              <a:r>
                <a:rPr lang="en-US" sz="696" kern="1200">
                  <a:solidFill>
                    <a:schemeClr val="tx1"/>
                  </a:solidFill>
                  <a:latin typeface="+mn-lt"/>
                  <a:ea typeface="+mn-lt"/>
                  <a:cs typeface="+mn-lt"/>
                </a:rPr>
                <a:t>For each possible value in the cell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8BC00A5-B479-38FC-82B7-0EBB477C5C22}"/>
                </a:ext>
              </a:extLst>
            </p:cNvPr>
            <p:cNvSpPr/>
            <p:nvPr/>
          </p:nvSpPr>
          <p:spPr>
            <a:xfrm>
              <a:off x="3562046" y="3870060"/>
              <a:ext cx="2672632" cy="2298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530352">
                <a:spcAft>
                  <a:spcPts val="600"/>
                </a:spcAft>
              </a:pPr>
              <a:r>
                <a:rPr lang="en-US" sz="696" kern="1200">
                  <a:solidFill>
                    <a:schemeClr val="tx1"/>
                  </a:solidFill>
                  <a:latin typeface="+mn-lt"/>
                  <a:ea typeface="+mn-lt"/>
                  <a:cs typeface="+mn-lt"/>
                </a:rPr>
                <a:t>Temporarily fill cell with value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5278C2B-1A47-6CF8-1260-2112CC609FAF}"/>
                </a:ext>
              </a:extLst>
            </p:cNvPr>
            <p:cNvSpPr/>
            <p:nvPr/>
          </p:nvSpPr>
          <p:spPr>
            <a:xfrm>
              <a:off x="3581255" y="4228648"/>
              <a:ext cx="2000280" cy="2298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530352">
                <a:spcAft>
                  <a:spcPts val="600"/>
                </a:spcAft>
              </a:pPr>
              <a:r>
                <a:rPr lang="en-US" sz="696" kern="1200">
                  <a:solidFill>
                    <a:schemeClr val="tx1"/>
                  </a:solidFill>
                  <a:latin typeface="+mn-lt"/>
                  <a:ea typeface="+mn-lt"/>
                  <a:cs typeface="+mn-lt"/>
                </a:rPr>
                <a:t>Check Constraints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18D73D3-33C5-A415-77E2-CB899EAABF7C}"/>
                </a:ext>
              </a:extLst>
            </p:cNvPr>
            <p:cNvSpPr/>
            <p:nvPr/>
          </p:nvSpPr>
          <p:spPr>
            <a:xfrm>
              <a:off x="3440380" y="4606445"/>
              <a:ext cx="2000280" cy="229809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530352">
                <a:spcAft>
                  <a:spcPts val="600"/>
                </a:spcAft>
              </a:pPr>
              <a:r>
                <a:rPr lang="en-US" sz="696" kern="1200">
                  <a:solidFill>
                    <a:schemeClr val="tx1"/>
                  </a:solidFill>
                  <a:latin typeface="+mn-lt"/>
                  <a:ea typeface="+mn-lt"/>
                  <a:cs typeface="+mn-lt"/>
                </a:rPr>
                <a:t>Violations?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50581E1-6C07-3F53-D433-6F8B44A51A88}"/>
                </a:ext>
              </a:extLst>
            </p:cNvPr>
            <p:cNvSpPr/>
            <p:nvPr/>
          </p:nvSpPr>
          <p:spPr>
            <a:xfrm>
              <a:off x="5591909" y="4606446"/>
              <a:ext cx="790046" cy="2298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530352">
                <a:spcAft>
                  <a:spcPts val="600"/>
                </a:spcAft>
              </a:pPr>
              <a:r>
                <a:rPr lang="en-US" sz="69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Yes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BC3BCAF-891A-DF0F-C755-9CC53C8B5CFC}"/>
                </a:ext>
              </a:extLst>
            </p:cNvPr>
            <p:cNvSpPr/>
            <p:nvPr/>
          </p:nvSpPr>
          <p:spPr>
            <a:xfrm>
              <a:off x="6674079" y="4606446"/>
              <a:ext cx="1814583" cy="2298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530352">
                <a:spcAft>
                  <a:spcPts val="600"/>
                </a:spcAft>
              </a:pPr>
              <a:r>
                <a:rPr lang="en-US" sz="696" kern="1200">
                  <a:solidFill>
                    <a:schemeClr val="tx1"/>
                  </a:solidFill>
                  <a:latin typeface="+mn-lt"/>
                  <a:ea typeface="+mn-lt"/>
                  <a:cs typeface="+mn-lt"/>
                </a:rPr>
                <a:t>Try next value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C4F2503-806F-C31D-6A56-308F3551AE71}"/>
                </a:ext>
              </a:extLst>
            </p:cNvPr>
            <p:cNvSpPr/>
            <p:nvPr/>
          </p:nvSpPr>
          <p:spPr>
            <a:xfrm>
              <a:off x="3811773" y="4945823"/>
              <a:ext cx="790046" cy="2298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530352">
                <a:spcAft>
                  <a:spcPts val="600"/>
                </a:spcAft>
              </a:pPr>
              <a:r>
                <a:rPr lang="en-US" sz="69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No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CCF6427-8A78-47AA-D276-0F2124545666}"/>
                </a:ext>
              </a:extLst>
            </p:cNvPr>
            <p:cNvSpPr/>
            <p:nvPr/>
          </p:nvSpPr>
          <p:spPr>
            <a:xfrm>
              <a:off x="5393405" y="4945823"/>
              <a:ext cx="1814583" cy="2298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530352">
                <a:spcAft>
                  <a:spcPts val="600"/>
                </a:spcAft>
              </a:pPr>
              <a:r>
                <a:rPr lang="en-US" sz="696" kern="1200">
                  <a:solidFill>
                    <a:schemeClr val="tx1"/>
                  </a:solidFill>
                  <a:latin typeface="+mn-lt"/>
                  <a:ea typeface="+mn-lt"/>
                  <a:cs typeface="+mn-lt"/>
                </a:rPr>
                <a:t>Solve Recursively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2366113-3DFF-FEF3-9FD6-0685F2EAD65B}"/>
                </a:ext>
              </a:extLst>
            </p:cNvPr>
            <p:cNvSpPr/>
            <p:nvPr/>
          </p:nvSpPr>
          <p:spPr>
            <a:xfrm>
              <a:off x="4701845" y="5272397"/>
              <a:ext cx="2506145" cy="2298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530352">
                <a:spcAft>
                  <a:spcPts val="600"/>
                </a:spcAft>
              </a:pPr>
              <a:r>
                <a:rPr lang="en-US" sz="696" kern="1200">
                  <a:solidFill>
                    <a:schemeClr val="tx1"/>
                  </a:solidFill>
                  <a:latin typeface="+mn-lt"/>
                  <a:ea typeface="+mn-lt"/>
                  <a:cs typeface="+mn-lt"/>
                </a:rPr>
                <a:t>Backtrack if no values work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1BB39DE-EBD8-3EB5-960F-FA061CABAC45}"/>
                </a:ext>
              </a:extLst>
            </p:cNvPr>
            <p:cNvCxnSpPr/>
            <p:nvPr/>
          </p:nvCxnSpPr>
          <p:spPr>
            <a:xfrm>
              <a:off x="2173110" y="2271888"/>
              <a:ext cx="388055" cy="70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F519281-4CE7-E2E9-2AE3-DC49C8B188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8773" y="2259732"/>
              <a:ext cx="689012" cy="57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47A0268-12A6-033A-6214-3FCD3A096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3461" y="2278942"/>
              <a:ext cx="490509" cy="185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DC2F4BF-15F7-DD67-2C64-64CC30DE9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1411" y="2253327"/>
              <a:ext cx="522525" cy="57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119A8D3-2024-F82C-AAF6-B0A7B63EF1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9781" y="2253327"/>
              <a:ext cx="464895" cy="57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2D347EC-3283-3EDF-2866-A693BFF87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0843" y="2457584"/>
              <a:ext cx="2551" cy="1735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998D2DC-1871-A603-12D0-027316F0DA17}"/>
                </a:ext>
              </a:extLst>
            </p:cNvPr>
            <p:cNvCxnSpPr>
              <a:cxnSpLocks/>
            </p:cNvCxnSpPr>
            <p:nvPr/>
          </p:nvCxnSpPr>
          <p:spPr>
            <a:xfrm>
              <a:off x="5003393" y="2899415"/>
              <a:ext cx="3852" cy="1351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44AE45B-7437-A976-197E-C278806A24DB}"/>
                </a:ext>
              </a:extLst>
            </p:cNvPr>
            <p:cNvCxnSpPr>
              <a:cxnSpLocks/>
            </p:cNvCxnSpPr>
            <p:nvPr/>
          </p:nvCxnSpPr>
          <p:spPr>
            <a:xfrm>
              <a:off x="5003393" y="3309230"/>
              <a:ext cx="3852" cy="1223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7C9D35A-F987-97D5-9A82-8C1C208F85A5}"/>
                </a:ext>
              </a:extLst>
            </p:cNvPr>
            <p:cNvCxnSpPr>
              <a:cxnSpLocks/>
            </p:cNvCxnSpPr>
            <p:nvPr/>
          </p:nvCxnSpPr>
          <p:spPr>
            <a:xfrm>
              <a:off x="4894535" y="3757464"/>
              <a:ext cx="3852" cy="1223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F9BE20A-706C-F8AD-13D3-FF4C4144793A}"/>
                </a:ext>
              </a:extLst>
            </p:cNvPr>
            <p:cNvCxnSpPr>
              <a:cxnSpLocks/>
            </p:cNvCxnSpPr>
            <p:nvPr/>
          </p:nvCxnSpPr>
          <p:spPr>
            <a:xfrm>
              <a:off x="4894535" y="4103246"/>
              <a:ext cx="3852" cy="1223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4EC4767-6AE6-7219-8CBB-E3EA00BD85D1}"/>
                </a:ext>
              </a:extLst>
            </p:cNvPr>
            <p:cNvCxnSpPr>
              <a:cxnSpLocks/>
            </p:cNvCxnSpPr>
            <p:nvPr/>
          </p:nvCxnSpPr>
          <p:spPr>
            <a:xfrm>
              <a:off x="4894534" y="4461833"/>
              <a:ext cx="3852" cy="1223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E4B0C3A-9374-D883-1264-A0C4B7276870}"/>
                </a:ext>
              </a:extLst>
            </p:cNvPr>
            <p:cNvCxnSpPr>
              <a:cxnSpLocks/>
            </p:cNvCxnSpPr>
            <p:nvPr/>
          </p:nvCxnSpPr>
          <p:spPr>
            <a:xfrm>
              <a:off x="4202971" y="4820422"/>
              <a:ext cx="3852" cy="1223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B083420-8CBF-D03C-DD84-E296228B97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8300" y="4737831"/>
              <a:ext cx="375249" cy="12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6168374-AB26-659E-D362-BF8341D53145}"/>
                </a:ext>
              </a:extLst>
            </p:cNvPr>
            <p:cNvCxnSpPr>
              <a:cxnSpLocks/>
            </p:cNvCxnSpPr>
            <p:nvPr/>
          </p:nvCxnSpPr>
          <p:spPr>
            <a:xfrm>
              <a:off x="6412131" y="4749983"/>
              <a:ext cx="259989" cy="6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B77BEED-B0EF-D13D-A65C-C6201D6EE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6384" y="5083612"/>
              <a:ext cx="785064" cy="57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BEA49D-45DE-AC64-455B-9E3922613695}"/>
                </a:ext>
              </a:extLst>
            </p:cNvPr>
            <p:cNvCxnSpPr>
              <a:cxnSpLocks/>
            </p:cNvCxnSpPr>
            <p:nvPr/>
          </p:nvCxnSpPr>
          <p:spPr>
            <a:xfrm>
              <a:off x="4202970" y="5179008"/>
              <a:ext cx="3852" cy="263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9099608-60A8-F89C-4E31-42162BE5B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9375" y="5442199"/>
              <a:ext cx="484106" cy="57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36DE999-D98E-ADA6-9F7F-9C1EA0544904}"/>
                </a:ext>
              </a:extLst>
            </p:cNvPr>
            <p:cNvSpPr/>
            <p:nvPr/>
          </p:nvSpPr>
          <p:spPr>
            <a:xfrm>
              <a:off x="4035893" y="5752646"/>
              <a:ext cx="2807103" cy="2298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530352">
                <a:spcAft>
                  <a:spcPts val="600"/>
                </a:spcAft>
              </a:pPr>
              <a:r>
                <a:rPr lang="en-US" sz="696" kern="1200">
                  <a:solidFill>
                    <a:schemeClr val="tx1"/>
                  </a:solidFill>
                  <a:latin typeface="+mn-lt"/>
                  <a:ea typeface="+mn-lt"/>
                  <a:cs typeface="+mn-lt"/>
                </a:rPr>
                <a:t>Output: Solution or "No solution"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AEBA3C6-64DA-8F17-BAA6-15FFF39BE057}"/>
                </a:ext>
              </a:extLst>
            </p:cNvPr>
            <p:cNvCxnSpPr>
              <a:cxnSpLocks/>
            </p:cNvCxnSpPr>
            <p:nvPr/>
          </p:nvCxnSpPr>
          <p:spPr>
            <a:xfrm>
              <a:off x="5201894" y="5627244"/>
              <a:ext cx="3852" cy="1223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C164150-0838-0BB4-2037-6235CA2B2CA8}"/>
                </a:ext>
              </a:extLst>
            </p:cNvPr>
            <p:cNvCxnSpPr>
              <a:cxnSpLocks/>
            </p:cNvCxnSpPr>
            <p:nvPr/>
          </p:nvCxnSpPr>
          <p:spPr>
            <a:xfrm>
              <a:off x="5201892" y="5985831"/>
              <a:ext cx="3852" cy="1543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98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A926-4B8E-DBF6-38CD-89ED5A2D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Outputs: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7DC25C7-089D-A6BA-A407-84A4FDA2C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55" y="2050408"/>
            <a:ext cx="5378824" cy="333283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95A57EF-8271-A730-02AF-F453EC6E2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794" y="2054383"/>
            <a:ext cx="5401235" cy="332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0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DD2B-DEFB-1977-42B3-F9134C0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Approach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DDE90-78CD-AFFE-1877-001254F07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Implementation:</a:t>
            </a:r>
          </a:p>
          <a:p>
            <a:pPr lvl="1"/>
            <a:r>
              <a:rPr lang="en-US" sz="2200" dirty="0">
                <a:ea typeface="+mn-lt"/>
                <a:cs typeface="+mn-lt"/>
              </a:rPr>
              <a:t>Uses a backtracking algorithm with constraint checking</a:t>
            </a:r>
          </a:p>
          <a:p>
            <a:pPr lvl="1"/>
            <a:r>
              <a:rPr lang="en-US" sz="2200" dirty="0">
                <a:ea typeface="+mn-lt"/>
                <a:cs typeface="+mn-lt"/>
              </a:rPr>
              <a:t>Utilizes object-oriented design with separate classes for Matrix, Constraint, and Solver</a:t>
            </a:r>
          </a:p>
          <a:p>
            <a:r>
              <a:rPr lang="en-US" sz="2400" dirty="0">
                <a:ea typeface="+mn-lt"/>
                <a:cs typeface="+mn-lt"/>
              </a:rPr>
              <a:t>Advantages:</a:t>
            </a:r>
          </a:p>
          <a:p>
            <a:pPr lvl="1"/>
            <a:r>
              <a:rPr lang="en-US" sz="2200" dirty="0">
                <a:ea typeface="+mn-lt"/>
                <a:cs typeface="+mn-lt"/>
              </a:rPr>
              <a:t>Simple to implement and understand</a:t>
            </a:r>
          </a:p>
          <a:p>
            <a:pPr lvl="1"/>
            <a:r>
              <a:rPr lang="en-US" sz="2200" dirty="0">
                <a:ea typeface="+mn-lt"/>
                <a:cs typeface="+mn-lt"/>
              </a:rPr>
              <a:t>Guaranteed to find a solution if one exists</a:t>
            </a:r>
          </a:p>
          <a:p>
            <a:pPr lvl="1"/>
            <a:r>
              <a:rPr lang="en-US" sz="2200" dirty="0">
                <a:ea typeface="+mn-lt"/>
                <a:cs typeface="+mn-lt"/>
              </a:rPr>
              <a:t>Suitable for smaller puzzles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1849710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1175</Words>
  <Application>Microsoft Office PowerPoint</Application>
  <PresentationFormat>Widescreen</PresentationFormat>
  <Paragraphs>405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__fkGroteskNeue_598ab8</vt:lpstr>
      <vt:lpstr>Aptos</vt:lpstr>
      <vt:lpstr>Arial</vt:lpstr>
      <vt:lpstr>Avenir Next LT Pro</vt:lpstr>
      <vt:lpstr>Calibri</vt:lpstr>
      <vt:lpstr>Cambria Math</vt:lpstr>
      <vt:lpstr>Footlight MT Light</vt:lpstr>
      <vt:lpstr>ArchVTI</vt:lpstr>
      <vt:lpstr>Analyzing Sequential vs. Parallel Computing Approaches for Futoshiki Puzzle Solutions  Presented By: Sourav Raxit  Padam Jung Thapa  Abhishek Khatri sraxit@uno.edu pthapa@uno.edu  akhatri@uno.edu </vt:lpstr>
      <vt:lpstr>Introduction</vt:lpstr>
      <vt:lpstr>Futoshiki Basics</vt:lpstr>
      <vt:lpstr>Basic Components of Futoshiki</vt:lpstr>
      <vt:lpstr>Core Rules of Futoshiki</vt:lpstr>
      <vt:lpstr>Solving Process Overview </vt:lpstr>
      <vt:lpstr>Flow Chart of Futoshiki Puzzle</vt:lpstr>
      <vt:lpstr>Outputs:</vt:lpstr>
      <vt:lpstr>Sequential Approach </vt:lpstr>
      <vt:lpstr>Sequential Algorithm Steps </vt:lpstr>
      <vt:lpstr>Parallel Approach with OpenMP </vt:lpstr>
      <vt:lpstr>Parallel Algorithm Overview </vt:lpstr>
      <vt:lpstr> OpenMP Implementation Details </vt:lpstr>
      <vt:lpstr>Analysis Results: Sequential Approach</vt:lpstr>
      <vt:lpstr>Parallel Approach</vt:lpstr>
      <vt:lpstr>Benchmark Results </vt:lpstr>
      <vt:lpstr>Performance Comparison </vt:lpstr>
      <vt:lpstr>Key Insights:</vt:lpstr>
      <vt:lpstr>Conclusion and Future Work </vt:lpstr>
      <vt:lpstr>Thank you!  Any Queries?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Abhishek Khatri</cp:lastModifiedBy>
  <cp:revision>103</cp:revision>
  <dcterms:created xsi:type="dcterms:W3CDTF">2024-12-10T05:46:33Z</dcterms:created>
  <dcterms:modified xsi:type="dcterms:W3CDTF">2024-12-12T23:05:49Z</dcterms:modified>
</cp:coreProperties>
</file>