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Merriweather"/>
      <p:regular r:id="rId33"/>
      <p:bold r:id="rId34"/>
      <p:italic r:id="rId35"/>
      <p:boldItalic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Merriweather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Merriweather-italic.fntdata"/><Relationship Id="rId12" Type="http://schemas.openxmlformats.org/officeDocument/2006/relationships/slide" Target="slides/slide7.xml"/><Relationship Id="rId34" Type="http://schemas.openxmlformats.org/officeDocument/2006/relationships/font" Target="fonts/Merriweather-bold.fntdata"/><Relationship Id="rId15" Type="http://schemas.openxmlformats.org/officeDocument/2006/relationships/slide" Target="slides/slide10.xml"/><Relationship Id="rId37" Type="http://schemas.openxmlformats.org/officeDocument/2006/relationships/font" Target="fonts/OpenSans-regular.fntdata"/><Relationship Id="rId14" Type="http://schemas.openxmlformats.org/officeDocument/2006/relationships/slide" Target="slides/slide9.xml"/><Relationship Id="rId36" Type="http://schemas.openxmlformats.org/officeDocument/2006/relationships/font" Target="fonts/Merriweather-boldItalic.fntdata"/><Relationship Id="rId17" Type="http://schemas.openxmlformats.org/officeDocument/2006/relationships/slide" Target="slides/slide12.xml"/><Relationship Id="rId39" Type="http://schemas.openxmlformats.org/officeDocument/2006/relationships/font" Target="fonts/OpenSans-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b450da3a6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b450da3a6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b450da3a6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b450da3a6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be920c12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be920c12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be920c12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be920c12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be920c12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be920c12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be920c12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be920c12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be920c12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be920c12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be920c12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be920c12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be920c12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be920c12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be920c12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be920c12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b450da3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b450da3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be920c12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be920c12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be920c12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be920c12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be920c12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be920c12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be920c12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be920c12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b450da3a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b450da3a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b450da3a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b450da3a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b450da3a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b450da3a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be920c12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be920c12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b450da3a6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b450da3a6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b450da3a6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b450da3a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b450da3a6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b450da3a6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stworthy - wavy light blue">
  <p:cSld name="CUSTOM_10_1_1_1">
    <p:bg>
      <p:bgPr>
        <a:solidFill>
          <a:schemeClr val="accent3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 rot="-10344526">
            <a:off x="900369" y="-2391085"/>
            <a:ext cx="13821651" cy="5310883"/>
          </a:xfrm>
          <a:custGeom>
            <a:rect b="b" l="l" r="r" t="t"/>
            <a:pathLst>
              <a:path extrusionOk="0" h="212443" w="552886">
                <a:moveTo>
                  <a:pt x="51562" y="25348"/>
                </a:moveTo>
                <a:cubicBezTo>
                  <a:pt x="73279" y="-6148"/>
                  <a:pt x="120015" y="-560"/>
                  <a:pt x="165862" y="2488"/>
                </a:cubicBezTo>
                <a:cubicBezTo>
                  <a:pt x="211709" y="5536"/>
                  <a:pt x="273177" y="39191"/>
                  <a:pt x="326644" y="43636"/>
                </a:cubicBezTo>
                <a:cubicBezTo>
                  <a:pt x="380111" y="48081"/>
                  <a:pt x="454279" y="4393"/>
                  <a:pt x="486664" y="29158"/>
                </a:cubicBezTo>
                <a:cubicBezTo>
                  <a:pt x="519049" y="53923"/>
                  <a:pt x="596138" y="165175"/>
                  <a:pt x="520954" y="192226"/>
                </a:cubicBezTo>
                <a:cubicBezTo>
                  <a:pt x="445770" y="219277"/>
                  <a:pt x="113792" y="219277"/>
                  <a:pt x="35560" y="191464"/>
                </a:cubicBezTo>
                <a:cubicBezTo>
                  <a:pt x="-42672" y="163651"/>
                  <a:pt x="29845" y="56844"/>
                  <a:pt x="51562" y="25348"/>
                </a:cubicBezTo>
                <a:close/>
              </a:path>
            </a:pathLst>
          </a:custGeom>
          <a:solidFill>
            <a:srgbClr val="000000">
              <a:alpha val="627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brant - Section break blue">
  <p:cSld name="CUSTOM_8">
    <p:bg>
      <p:bgPr>
        <a:solidFill>
          <a:schemeClr val="accent4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/>
          <p:nvPr/>
        </p:nvSpPr>
        <p:spPr>
          <a:xfrm>
            <a:off x="7530175" y="2703875"/>
            <a:ext cx="1818600" cy="1818600"/>
          </a:xfrm>
          <a:prstGeom prst="pie">
            <a:avLst>
              <a:gd fmla="val 0" name="adj1"/>
              <a:gd fmla="val 10799868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" name="Google Shape;33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06549" y="-3800175"/>
            <a:ext cx="31184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brant - Section break yellow">
  <p:cSld name="CUSTOM_7">
    <p:bg>
      <p:bgPr>
        <a:solidFill>
          <a:srgbClr val="F2C70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10700" y="3189700"/>
            <a:ext cx="5308101" cy="455309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3"/>
          <p:cNvSpPr/>
          <p:nvPr/>
        </p:nvSpPr>
        <p:spPr>
          <a:xfrm>
            <a:off x="1165425" y="-665275"/>
            <a:ext cx="1363500" cy="1363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brant - wavy yellow">
  <p:cSld name="CUSTOM_7_1">
    <p:bg>
      <p:bgPr>
        <a:solidFill>
          <a:srgbClr val="F2C700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/>
          <p:nvPr/>
        </p:nvSpPr>
        <p:spPr>
          <a:xfrm rot="-10227400">
            <a:off x="394906" y="-931057"/>
            <a:ext cx="11108070" cy="3142926"/>
          </a:xfrm>
          <a:custGeom>
            <a:rect b="b" l="l" r="r" t="t"/>
            <a:pathLst>
              <a:path extrusionOk="0" h="125712" w="444305">
                <a:moveTo>
                  <a:pt x="29950" y="12847"/>
                </a:moveTo>
                <a:cubicBezTo>
                  <a:pt x="40659" y="-5294"/>
                  <a:pt x="72308" y="-1329"/>
                  <a:pt x="95609" y="7110"/>
                </a:cubicBezTo>
                <a:cubicBezTo>
                  <a:pt x="118910" y="15549"/>
                  <a:pt x="138017" y="57642"/>
                  <a:pt x="169755" y="63479"/>
                </a:cubicBezTo>
                <a:cubicBezTo>
                  <a:pt x="201493" y="69316"/>
                  <a:pt x="253133" y="41161"/>
                  <a:pt x="286038" y="42133"/>
                </a:cubicBezTo>
                <a:cubicBezTo>
                  <a:pt x="318943" y="43105"/>
                  <a:pt x="345559" y="66184"/>
                  <a:pt x="367186" y="69310"/>
                </a:cubicBezTo>
                <a:cubicBezTo>
                  <a:pt x="388813" y="72436"/>
                  <a:pt x="408111" y="53242"/>
                  <a:pt x="415798" y="60889"/>
                </a:cubicBezTo>
                <a:cubicBezTo>
                  <a:pt x="423485" y="68536"/>
                  <a:pt x="477384" y="106013"/>
                  <a:pt x="413310" y="115191"/>
                </a:cubicBezTo>
                <a:cubicBezTo>
                  <a:pt x="349236" y="124369"/>
                  <a:pt x="95248" y="133013"/>
                  <a:pt x="31355" y="115956"/>
                </a:cubicBezTo>
                <a:cubicBezTo>
                  <a:pt x="-32538" y="98899"/>
                  <a:pt x="19241" y="30988"/>
                  <a:pt x="29950" y="128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brant - wavy blue">
  <p:cSld name="CUSTOM_7_1_1">
    <p:bg>
      <p:bgPr>
        <a:solidFill>
          <a:schemeClr val="lt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/>
          <p:nvPr/>
        </p:nvSpPr>
        <p:spPr>
          <a:xfrm rot="10800000">
            <a:off x="1390250" y="-2024299"/>
            <a:ext cx="10770930" cy="6270379"/>
          </a:xfrm>
          <a:custGeom>
            <a:rect b="b" l="l" r="r" t="t"/>
            <a:pathLst>
              <a:path extrusionOk="0" h="306283" w="526117">
                <a:moveTo>
                  <a:pt x="25646" y="42436"/>
                </a:moveTo>
                <a:cubicBezTo>
                  <a:pt x="55745" y="4463"/>
                  <a:pt x="167632" y="-5443"/>
                  <a:pt x="194810" y="2812"/>
                </a:cubicBezTo>
                <a:cubicBezTo>
                  <a:pt x="221988" y="11067"/>
                  <a:pt x="171315" y="77742"/>
                  <a:pt x="188714" y="91966"/>
                </a:cubicBezTo>
                <a:cubicBezTo>
                  <a:pt x="206113" y="106190"/>
                  <a:pt x="285234" y="71900"/>
                  <a:pt x="299204" y="88156"/>
                </a:cubicBezTo>
                <a:cubicBezTo>
                  <a:pt x="313174" y="104412"/>
                  <a:pt x="244340" y="177310"/>
                  <a:pt x="272534" y="189502"/>
                </a:cubicBezTo>
                <a:cubicBezTo>
                  <a:pt x="300728" y="201694"/>
                  <a:pt x="429887" y="147592"/>
                  <a:pt x="468368" y="161308"/>
                </a:cubicBezTo>
                <a:cubicBezTo>
                  <a:pt x="506849" y="175024"/>
                  <a:pt x="555490" y="247922"/>
                  <a:pt x="503420" y="271798"/>
                </a:cubicBezTo>
                <a:cubicBezTo>
                  <a:pt x="451350" y="295674"/>
                  <a:pt x="237482" y="311422"/>
                  <a:pt x="155948" y="304564"/>
                </a:cubicBezTo>
                <a:cubicBezTo>
                  <a:pt x="74414" y="297706"/>
                  <a:pt x="35933" y="274338"/>
                  <a:pt x="14216" y="230650"/>
                </a:cubicBezTo>
                <a:cubicBezTo>
                  <a:pt x="-7501" y="186962"/>
                  <a:pt x="-4453" y="80409"/>
                  <a:pt x="25646" y="4243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stworthy - wavy navy">
  <p:cSld name="CUSTOM_7_1_1_1">
    <p:bg>
      <p:bgPr>
        <a:solidFill>
          <a:schemeClr val="lt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/>
          <p:nvPr/>
        </p:nvSpPr>
        <p:spPr>
          <a:xfrm rot="10800000">
            <a:off x="870944" y="-1706280"/>
            <a:ext cx="10743900" cy="5600825"/>
          </a:xfrm>
          <a:custGeom>
            <a:rect b="b" l="l" r="r" t="t"/>
            <a:pathLst>
              <a:path extrusionOk="0" h="224033" w="429756">
                <a:moveTo>
                  <a:pt x="19860" y="8309"/>
                </a:moveTo>
                <a:cubicBezTo>
                  <a:pt x="41080" y="-14296"/>
                  <a:pt x="114792" y="15121"/>
                  <a:pt x="137817" y="26809"/>
                </a:cubicBezTo>
                <a:cubicBezTo>
                  <a:pt x="160842" y="38497"/>
                  <a:pt x="146167" y="68688"/>
                  <a:pt x="158010" y="78435"/>
                </a:cubicBezTo>
                <a:cubicBezTo>
                  <a:pt x="169853" y="88182"/>
                  <a:pt x="198202" y="76909"/>
                  <a:pt x="208873" y="85293"/>
                </a:cubicBezTo>
                <a:cubicBezTo>
                  <a:pt x="219544" y="93677"/>
                  <a:pt x="193081" y="120581"/>
                  <a:pt x="222037" y="128741"/>
                </a:cubicBezTo>
                <a:cubicBezTo>
                  <a:pt x="250993" y="136901"/>
                  <a:pt x="351097" y="123019"/>
                  <a:pt x="382609" y="134251"/>
                </a:cubicBezTo>
                <a:cubicBezTo>
                  <a:pt x="414121" y="145483"/>
                  <a:pt x="453784" y="181347"/>
                  <a:pt x="411110" y="196133"/>
                </a:cubicBezTo>
                <a:cubicBezTo>
                  <a:pt x="368436" y="210919"/>
                  <a:pt x="193333" y="228581"/>
                  <a:pt x="126565" y="222965"/>
                </a:cubicBezTo>
                <a:cubicBezTo>
                  <a:pt x="59797" y="217349"/>
                  <a:pt x="28284" y="198213"/>
                  <a:pt x="10500" y="162437"/>
                </a:cubicBezTo>
                <a:cubicBezTo>
                  <a:pt x="-7284" y="126661"/>
                  <a:pt x="-1359" y="30914"/>
                  <a:pt x="19860" y="8309"/>
                </a:cubicBezTo>
                <a:close/>
              </a:path>
            </a:pathLst>
          </a:custGeom>
          <a:solidFill>
            <a:srgbClr val="FFFFFF">
              <a:alpha val="1268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brant - wavy pink">
  <p:cSld name="CUSTOM_6_1">
    <p:bg>
      <p:bgPr>
        <a:solidFill>
          <a:schemeClr val="accent6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/>
          <p:nvPr/>
        </p:nvSpPr>
        <p:spPr>
          <a:xfrm rot="10800000">
            <a:off x="1093325" y="-1921899"/>
            <a:ext cx="10770930" cy="6270379"/>
          </a:xfrm>
          <a:custGeom>
            <a:rect b="b" l="l" r="r" t="t"/>
            <a:pathLst>
              <a:path extrusionOk="0" h="306283" w="526117">
                <a:moveTo>
                  <a:pt x="25646" y="42436"/>
                </a:moveTo>
                <a:cubicBezTo>
                  <a:pt x="55745" y="4463"/>
                  <a:pt x="167632" y="-5443"/>
                  <a:pt x="194810" y="2812"/>
                </a:cubicBezTo>
                <a:cubicBezTo>
                  <a:pt x="221988" y="11067"/>
                  <a:pt x="171315" y="77742"/>
                  <a:pt x="188714" y="91966"/>
                </a:cubicBezTo>
                <a:cubicBezTo>
                  <a:pt x="206113" y="106190"/>
                  <a:pt x="285234" y="71900"/>
                  <a:pt x="299204" y="88156"/>
                </a:cubicBezTo>
                <a:cubicBezTo>
                  <a:pt x="313174" y="104412"/>
                  <a:pt x="244340" y="177310"/>
                  <a:pt x="272534" y="189502"/>
                </a:cubicBezTo>
                <a:cubicBezTo>
                  <a:pt x="300728" y="201694"/>
                  <a:pt x="429887" y="147592"/>
                  <a:pt x="468368" y="161308"/>
                </a:cubicBezTo>
                <a:cubicBezTo>
                  <a:pt x="506849" y="175024"/>
                  <a:pt x="555490" y="247922"/>
                  <a:pt x="503420" y="271798"/>
                </a:cubicBezTo>
                <a:cubicBezTo>
                  <a:pt x="451350" y="295674"/>
                  <a:pt x="237482" y="311422"/>
                  <a:pt x="155948" y="304564"/>
                </a:cubicBezTo>
                <a:cubicBezTo>
                  <a:pt x="74414" y="297706"/>
                  <a:pt x="35933" y="274338"/>
                  <a:pt x="14216" y="230650"/>
                </a:cubicBezTo>
                <a:cubicBezTo>
                  <a:pt x="-7501" y="186962"/>
                  <a:pt x="-4453" y="80409"/>
                  <a:pt x="25646" y="42436"/>
                </a:cubicBezTo>
                <a:close/>
              </a:path>
            </a:pathLst>
          </a:custGeom>
          <a:solidFill>
            <a:srgbClr val="F89FAB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brant - Top half light pink">
  <p:cSld name="CUSTOM_5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/>
          <p:nvPr/>
        </p:nvSpPr>
        <p:spPr>
          <a:xfrm>
            <a:off x="0" y="0"/>
            <a:ext cx="9165300" cy="251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brant - Top half tan">
  <p:cSld name="CUSTOM_5_1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/>
          <p:nvPr/>
        </p:nvSpPr>
        <p:spPr>
          <a:xfrm>
            <a:off x="0" y="0"/>
            <a:ext cx="9165300" cy="2517900"/>
          </a:xfrm>
          <a:prstGeom prst="rect">
            <a:avLst/>
          </a:prstGeom>
          <a:solidFill>
            <a:srgbClr val="F6EE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brant - Top half light blue">
  <p:cSld name="CUSTOM_5_1_1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/>
          <p:nvPr/>
        </p:nvSpPr>
        <p:spPr>
          <a:xfrm>
            <a:off x="0" y="0"/>
            <a:ext cx="9165300" cy="2517900"/>
          </a:xfrm>
          <a:prstGeom prst="rect">
            <a:avLst/>
          </a:prstGeom>
          <a:solidFill>
            <a:srgbClr val="D9F0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brant - Two third blue">
  <p:cSld name="CUSTOM_5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32150" y="-5075"/>
            <a:ext cx="9229800" cy="4035600"/>
          </a:xfrm>
          <a:prstGeom prst="rect">
            <a:avLst/>
          </a:prstGeom>
          <a:solidFill>
            <a:srgbClr val="1E94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brant - left sidebar tan">
  <p:cSld name="CUSTOM_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"/>
          <p:cNvSpPr/>
          <p:nvPr/>
        </p:nvSpPr>
        <p:spPr>
          <a:xfrm>
            <a:off x="-38025" y="-20350"/>
            <a:ext cx="5219700" cy="5163900"/>
          </a:xfrm>
          <a:prstGeom prst="rect">
            <a:avLst/>
          </a:prstGeom>
          <a:solidFill>
            <a:srgbClr val="F6EE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stworthy - Left sidebar light blue">
  <p:cSld name="BLANK_1"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22"/>
          <p:cNvSpPr/>
          <p:nvPr/>
        </p:nvSpPr>
        <p:spPr>
          <a:xfrm>
            <a:off x="-38025" y="-20350"/>
            <a:ext cx="5219700" cy="5163900"/>
          </a:xfrm>
          <a:prstGeom prst="rect">
            <a:avLst/>
          </a:prstGeom>
          <a:solidFill>
            <a:srgbClr val="D8EF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brant - Left sidebar light pink">
  <p:cSld name="BLANK_1_1"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23"/>
          <p:cNvSpPr/>
          <p:nvPr/>
        </p:nvSpPr>
        <p:spPr>
          <a:xfrm>
            <a:off x="-38025" y="-20350"/>
            <a:ext cx="5219700" cy="5163900"/>
          </a:xfrm>
          <a:prstGeom prst="rect">
            <a:avLst/>
          </a:prstGeom>
          <a:solidFill>
            <a:srgbClr val="F89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brant - Right sidebar light pink">
  <p:cSld name="CUSTOM_4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4"/>
          <p:cNvSpPr/>
          <p:nvPr/>
        </p:nvSpPr>
        <p:spPr>
          <a:xfrm>
            <a:off x="3945475" y="-20350"/>
            <a:ext cx="5219700" cy="5163900"/>
          </a:xfrm>
          <a:prstGeom prst="rect">
            <a:avLst/>
          </a:prstGeom>
          <a:solidFill>
            <a:srgbClr val="F89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brant - Right sidebar light blue">
  <p:cSld name="CUSTOM_4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"/>
          <p:cNvSpPr/>
          <p:nvPr/>
        </p:nvSpPr>
        <p:spPr>
          <a:xfrm>
            <a:off x="3945475" y="-20350"/>
            <a:ext cx="5219700" cy="516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brant - Right sidebar tan">
  <p:cSld name="CUSTOM_4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6"/>
          <p:cNvSpPr/>
          <p:nvPr/>
        </p:nvSpPr>
        <p:spPr>
          <a:xfrm>
            <a:off x="3945475" y="-20350"/>
            <a:ext cx="5219700" cy="51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brant - Opening Slide with images ">
  <p:cSld name="CUSTOM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7"/>
          <p:cNvSpPr/>
          <p:nvPr/>
        </p:nvSpPr>
        <p:spPr>
          <a:xfrm>
            <a:off x="-32150" y="-5075"/>
            <a:ext cx="9229800" cy="4035600"/>
          </a:xfrm>
          <a:prstGeom prst="rect">
            <a:avLst/>
          </a:prstGeom>
          <a:solidFill>
            <a:srgbClr val="1E94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68" name="Google Shape;6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1201278">
            <a:off x="6034325" y="4300326"/>
            <a:ext cx="3376218" cy="1651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27"/>
          <p:cNvPicPr preferRelativeResize="0"/>
          <p:nvPr/>
        </p:nvPicPr>
        <p:blipFill rotWithShape="1">
          <a:blip r:embed="rId3">
            <a:alphaModFix/>
          </a:blip>
          <a:srcRect b="0" l="0" r="0" t="61443"/>
          <a:stretch/>
        </p:blipFill>
        <p:spPr>
          <a:xfrm>
            <a:off x="953550" y="-5076"/>
            <a:ext cx="1382625" cy="7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stworthy - Opening slide with photos">
  <p:cSld name="CUSTOM_9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8"/>
          <p:cNvSpPr/>
          <p:nvPr/>
        </p:nvSpPr>
        <p:spPr>
          <a:xfrm>
            <a:off x="-32150" y="-5075"/>
            <a:ext cx="9229800" cy="40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2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953550" y="-1142651"/>
            <a:ext cx="1382625" cy="185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brant - Opening Slide">
  <p:cSld name="CUSTOM_1">
    <p:bg>
      <p:bgPr>
        <a:solidFill>
          <a:schemeClr val="accent4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1201278">
            <a:off x="6034325" y="4300326"/>
            <a:ext cx="3376218" cy="1651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29"/>
          <p:cNvPicPr preferRelativeResize="0"/>
          <p:nvPr/>
        </p:nvPicPr>
        <p:blipFill rotWithShape="1">
          <a:blip r:embed="rId3">
            <a:alphaModFix/>
          </a:blip>
          <a:srcRect b="0" l="0" r="0" t="61443"/>
          <a:stretch/>
        </p:blipFill>
        <p:spPr>
          <a:xfrm>
            <a:off x="953550" y="-5076"/>
            <a:ext cx="1382625" cy="7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stworthy - opening slide">
  <p:cSld name="CUSTOM_1_1">
    <p:bg>
      <p:bgPr>
        <a:solidFill>
          <a:schemeClr val="lt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3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953550" y="-1142651"/>
            <a:ext cx="1382625" cy="185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brant - Two third pink">
  <p:cSld name="CUSTOM_5_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/>
          <p:nvPr/>
        </p:nvSpPr>
        <p:spPr>
          <a:xfrm>
            <a:off x="-32150" y="-5075"/>
            <a:ext cx="9229800" cy="4035600"/>
          </a:xfrm>
          <a:prstGeom prst="rect">
            <a:avLst/>
          </a:prstGeom>
          <a:solidFill>
            <a:srgbClr val="FB6C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brant - Light blue full">
  <p:cSld name="CUSTOM_2">
    <p:bg>
      <p:bgPr>
        <a:solidFill>
          <a:srgbClr val="D8EFF8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/>
          <p:nvPr/>
        </p:nvSpPr>
        <p:spPr>
          <a:xfrm rot="-1799901">
            <a:off x="6268560" y="3883867"/>
            <a:ext cx="5166633" cy="1386163"/>
          </a:xfrm>
          <a:custGeom>
            <a:rect b="b" l="l" r="r" t="t"/>
            <a:pathLst>
              <a:path extrusionOk="0" h="118419" w="441382">
                <a:moveTo>
                  <a:pt x="35252" y="21733"/>
                </a:moveTo>
                <a:cubicBezTo>
                  <a:pt x="45961" y="3592"/>
                  <a:pt x="66002" y="-2318"/>
                  <a:pt x="92668" y="872"/>
                </a:cubicBezTo>
                <a:cubicBezTo>
                  <a:pt x="119335" y="4062"/>
                  <a:pt x="163513" y="35034"/>
                  <a:pt x="195251" y="40871"/>
                </a:cubicBezTo>
                <a:cubicBezTo>
                  <a:pt x="226989" y="46708"/>
                  <a:pt x="254931" y="32195"/>
                  <a:pt x="283097" y="35895"/>
                </a:cubicBezTo>
                <a:cubicBezTo>
                  <a:pt x="311263" y="39595"/>
                  <a:pt x="342618" y="59946"/>
                  <a:pt x="364245" y="63072"/>
                </a:cubicBezTo>
                <a:cubicBezTo>
                  <a:pt x="385872" y="66198"/>
                  <a:pt x="405170" y="47004"/>
                  <a:pt x="412857" y="54651"/>
                </a:cubicBezTo>
                <a:cubicBezTo>
                  <a:pt x="420544" y="62298"/>
                  <a:pt x="474443" y="99775"/>
                  <a:pt x="410369" y="108953"/>
                </a:cubicBezTo>
                <a:cubicBezTo>
                  <a:pt x="346295" y="118131"/>
                  <a:pt x="90934" y="124255"/>
                  <a:pt x="28414" y="109718"/>
                </a:cubicBezTo>
                <a:cubicBezTo>
                  <a:pt x="-34105" y="95181"/>
                  <a:pt x="24543" y="39874"/>
                  <a:pt x="35252" y="21733"/>
                </a:cubicBezTo>
                <a:close/>
              </a:path>
            </a:pathLst>
          </a:custGeom>
          <a:solidFill>
            <a:srgbClr val="1E94EB"/>
          </a:solidFill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stworthy - Navy blue full">
  <p:cSld name="CUSTOM_2_1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2"/>
          <p:cNvSpPr/>
          <p:nvPr/>
        </p:nvSpPr>
        <p:spPr>
          <a:xfrm rot="-1799901">
            <a:off x="6268560" y="3883867"/>
            <a:ext cx="5166633" cy="1386163"/>
          </a:xfrm>
          <a:custGeom>
            <a:rect b="b" l="l" r="r" t="t"/>
            <a:pathLst>
              <a:path extrusionOk="0" h="118419" w="441382">
                <a:moveTo>
                  <a:pt x="35252" y="21733"/>
                </a:moveTo>
                <a:cubicBezTo>
                  <a:pt x="45961" y="3592"/>
                  <a:pt x="66002" y="-2318"/>
                  <a:pt x="92668" y="872"/>
                </a:cubicBezTo>
                <a:cubicBezTo>
                  <a:pt x="119335" y="4062"/>
                  <a:pt x="163513" y="35034"/>
                  <a:pt x="195251" y="40871"/>
                </a:cubicBezTo>
                <a:cubicBezTo>
                  <a:pt x="226989" y="46708"/>
                  <a:pt x="254931" y="32195"/>
                  <a:pt x="283097" y="35895"/>
                </a:cubicBezTo>
                <a:cubicBezTo>
                  <a:pt x="311263" y="39595"/>
                  <a:pt x="342618" y="59946"/>
                  <a:pt x="364245" y="63072"/>
                </a:cubicBezTo>
                <a:cubicBezTo>
                  <a:pt x="385872" y="66198"/>
                  <a:pt x="405170" y="47004"/>
                  <a:pt x="412857" y="54651"/>
                </a:cubicBezTo>
                <a:cubicBezTo>
                  <a:pt x="420544" y="62298"/>
                  <a:pt x="474443" y="99775"/>
                  <a:pt x="410369" y="108953"/>
                </a:cubicBezTo>
                <a:cubicBezTo>
                  <a:pt x="346295" y="118131"/>
                  <a:pt x="90934" y="124255"/>
                  <a:pt x="28414" y="109718"/>
                </a:cubicBezTo>
                <a:cubicBezTo>
                  <a:pt x="-34105" y="95181"/>
                  <a:pt x="24543" y="39874"/>
                  <a:pt x="35252" y="21733"/>
                </a:cubicBezTo>
                <a:close/>
              </a:path>
            </a:pathLst>
          </a:custGeom>
          <a:solidFill>
            <a:srgbClr val="FFFFFF">
              <a:alpha val="13079"/>
            </a:srgbClr>
          </a:solidFill>
          <a:ln>
            <a:noFill/>
          </a:ln>
        </p:spPr>
      </p:sp>
      <p:pic>
        <p:nvPicPr>
          <p:cNvPr id="82" name="Google Shape;82;p32"/>
          <p:cNvPicPr preferRelativeResize="0"/>
          <p:nvPr/>
        </p:nvPicPr>
        <p:blipFill rotWithShape="1">
          <a:blip r:embed="rId2">
            <a:alphaModFix amt="20000"/>
          </a:blip>
          <a:srcRect b="16719" l="16719" r="16719" t="16719"/>
          <a:stretch/>
        </p:blipFill>
        <p:spPr>
          <a:xfrm>
            <a:off x="4216811" y="-721725"/>
            <a:ext cx="2144676" cy="201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1">
  <p:cSld name="TITLE_AND_BODY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3"/>
          <p:cNvSpPr/>
          <p:nvPr/>
        </p:nvSpPr>
        <p:spPr>
          <a:xfrm rot="10800000">
            <a:off x="-703" y="-53100"/>
            <a:ext cx="1253700" cy="5234100"/>
          </a:xfrm>
          <a:prstGeom prst="rect">
            <a:avLst/>
          </a:prstGeom>
          <a:gradFill>
            <a:gsLst>
              <a:gs pos="0">
                <a:srgbClr val="4A89DC"/>
              </a:gs>
              <a:gs pos="100000">
                <a:srgbClr val="4FC1E9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33"/>
          <p:cNvSpPr txBox="1"/>
          <p:nvPr>
            <p:ph idx="1" type="body"/>
          </p:nvPr>
        </p:nvSpPr>
        <p:spPr>
          <a:xfrm>
            <a:off x="1634700" y="993150"/>
            <a:ext cx="7299900" cy="3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○"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■"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○"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■"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○"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Open Sans"/>
              <a:buChar char="■"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6" name="Google Shape;86;p33"/>
          <p:cNvSpPr txBox="1"/>
          <p:nvPr>
            <p:ph idx="12" type="sldNum"/>
          </p:nvPr>
        </p:nvSpPr>
        <p:spPr>
          <a:xfrm>
            <a:off x="8693156" y="4749850"/>
            <a:ext cx="344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0" sz="1000">
                <a:solidFill>
                  <a:srgbClr val="2A73C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buNone/>
              <a:defRPr b="0" sz="1000">
                <a:solidFill>
                  <a:srgbClr val="2A73C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buNone/>
              <a:defRPr b="0" sz="1000">
                <a:solidFill>
                  <a:srgbClr val="2A73C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buNone/>
              <a:defRPr b="0" sz="1000">
                <a:solidFill>
                  <a:srgbClr val="2A73C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buNone/>
              <a:defRPr b="0" sz="1000">
                <a:solidFill>
                  <a:srgbClr val="2A73C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buNone/>
              <a:defRPr b="0" sz="1000">
                <a:solidFill>
                  <a:srgbClr val="2A73C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buNone/>
              <a:defRPr b="0" sz="1000">
                <a:solidFill>
                  <a:srgbClr val="2A73C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buNone/>
              <a:defRPr b="0" sz="1000">
                <a:solidFill>
                  <a:srgbClr val="2A73C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buNone/>
              <a:defRPr b="0" sz="1000">
                <a:solidFill>
                  <a:srgbClr val="2A73C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oursera_blue_logo-01.png" id="87" name="Google Shape;87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73007" y="4884769"/>
            <a:ext cx="762969" cy="152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33"/>
          <p:cNvCxnSpPr/>
          <p:nvPr/>
        </p:nvCxnSpPr>
        <p:spPr>
          <a:xfrm>
            <a:off x="8735973" y="4864776"/>
            <a:ext cx="0" cy="173100"/>
          </a:xfrm>
          <a:prstGeom prst="straightConnector1">
            <a:avLst/>
          </a:prstGeom>
          <a:noFill/>
          <a:ln cap="flat" cmpd="sng" w="9525">
            <a:solidFill>
              <a:srgbClr val="2A73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33"/>
          <p:cNvSpPr txBox="1"/>
          <p:nvPr>
            <p:ph type="title"/>
          </p:nvPr>
        </p:nvSpPr>
        <p:spPr>
          <a:xfrm>
            <a:off x="1634700" y="377475"/>
            <a:ext cx="7299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B404A"/>
              </a:buClr>
              <a:buSzPts val="2800"/>
              <a:buNone/>
              <a:defRPr>
                <a:solidFill>
                  <a:srgbClr val="3B404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B404A"/>
              </a:buClr>
              <a:buSzPts val="2800"/>
              <a:buNone/>
              <a:defRPr>
                <a:solidFill>
                  <a:srgbClr val="3B404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B404A"/>
              </a:buClr>
              <a:buSzPts val="2800"/>
              <a:buNone/>
              <a:defRPr>
                <a:solidFill>
                  <a:srgbClr val="3B404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B404A"/>
              </a:buClr>
              <a:buSzPts val="2800"/>
              <a:buNone/>
              <a:defRPr>
                <a:solidFill>
                  <a:srgbClr val="3B404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B404A"/>
              </a:buClr>
              <a:buSzPts val="2800"/>
              <a:buNone/>
              <a:defRPr>
                <a:solidFill>
                  <a:srgbClr val="3B404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B404A"/>
              </a:buClr>
              <a:buSzPts val="2800"/>
              <a:buNone/>
              <a:defRPr>
                <a:solidFill>
                  <a:srgbClr val="3B404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B404A"/>
              </a:buClr>
              <a:buSzPts val="2800"/>
              <a:buNone/>
              <a:defRPr>
                <a:solidFill>
                  <a:srgbClr val="3B404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B404A"/>
              </a:buClr>
              <a:buSzPts val="2800"/>
              <a:buNone/>
              <a:defRPr>
                <a:solidFill>
                  <a:srgbClr val="3B40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1 1">
  <p:cSld name="TITLE_AND_BODY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4"/>
          <p:cNvSpPr/>
          <p:nvPr/>
        </p:nvSpPr>
        <p:spPr>
          <a:xfrm rot="10800000">
            <a:off x="-703" y="-53100"/>
            <a:ext cx="1253700" cy="5234100"/>
          </a:xfrm>
          <a:prstGeom prst="rect">
            <a:avLst/>
          </a:prstGeom>
          <a:gradFill>
            <a:gsLst>
              <a:gs pos="0">
                <a:srgbClr val="4A89DC"/>
              </a:gs>
              <a:gs pos="100000">
                <a:srgbClr val="4FC1E9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34"/>
          <p:cNvSpPr txBox="1"/>
          <p:nvPr>
            <p:ph idx="1" type="body"/>
          </p:nvPr>
        </p:nvSpPr>
        <p:spPr>
          <a:xfrm>
            <a:off x="1634700" y="993150"/>
            <a:ext cx="7299900" cy="3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○"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■"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○"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■"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○"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Open Sans"/>
              <a:buChar char="■"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3" name="Google Shape;93;p34"/>
          <p:cNvSpPr txBox="1"/>
          <p:nvPr>
            <p:ph idx="12" type="sldNum"/>
          </p:nvPr>
        </p:nvSpPr>
        <p:spPr>
          <a:xfrm>
            <a:off x="8693156" y="4749850"/>
            <a:ext cx="344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0" sz="1000">
                <a:solidFill>
                  <a:srgbClr val="2A73C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buNone/>
              <a:defRPr b="0" sz="1000">
                <a:solidFill>
                  <a:srgbClr val="2A73C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buNone/>
              <a:defRPr b="0" sz="1000">
                <a:solidFill>
                  <a:srgbClr val="2A73C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buNone/>
              <a:defRPr b="0" sz="1000">
                <a:solidFill>
                  <a:srgbClr val="2A73C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buNone/>
              <a:defRPr b="0" sz="1000">
                <a:solidFill>
                  <a:srgbClr val="2A73C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buNone/>
              <a:defRPr b="0" sz="1000">
                <a:solidFill>
                  <a:srgbClr val="2A73C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buNone/>
              <a:defRPr b="0" sz="1000">
                <a:solidFill>
                  <a:srgbClr val="2A73C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buNone/>
              <a:defRPr b="0" sz="1000">
                <a:solidFill>
                  <a:srgbClr val="2A73C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buNone/>
              <a:defRPr b="0" sz="1000">
                <a:solidFill>
                  <a:srgbClr val="2A73C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oursera_blue_logo-01.png" id="94" name="Google Shape;9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73007" y="4884769"/>
            <a:ext cx="762969" cy="152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34"/>
          <p:cNvCxnSpPr/>
          <p:nvPr/>
        </p:nvCxnSpPr>
        <p:spPr>
          <a:xfrm>
            <a:off x="8735973" y="4864776"/>
            <a:ext cx="0" cy="173100"/>
          </a:xfrm>
          <a:prstGeom prst="straightConnector1">
            <a:avLst/>
          </a:prstGeom>
          <a:noFill/>
          <a:ln cap="flat" cmpd="sng" w="9525">
            <a:solidFill>
              <a:srgbClr val="2A73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34"/>
          <p:cNvSpPr txBox="1"/>
          <p:nvPr>
            <p:ph type="title"/>
          </p:nvPr>
        </p:nvSpPr>
        <p:spPr>
          <a:xfrm>
            <a:off x="1634700" y="377475"/>
            <a:ext cx="7299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B404A"/>
              </a:buClr>
              <a:buSzPts val="2800"/>
              <a:buNone/>
              <a:defRPr>
                <a:solidFill>
                  <a:srgbClr val="3B404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B404A"/>
              </a:buClr>
              <a:buSzPts val="2800"/>
              <a:buNone/>
              <a:defRPr>
                <a:solidFill>
                  <a:srgbClr val="3B404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B404A"/>
              </a:buClr>
              <a:buSzPts val="2800"/>
              <a:buNone/>
              <a:defRPr>
                <a:solidFill>
                  <a:srgbClr val="3B404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B404A"/>
              </a:buClr>
              <a:buSzPts val="2800"/>
              <a:buNone/>
              <a:defRPr>
                <a:solidFill>
                  <a:srgbClr val="3B404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B404A"/>
              </a:buClr>
              <a:buSzPts val="2800"/>
              <a:buNone/>
              <a:defRPr>
                <a:solidFill>
                  <a:srgbClr val="3B404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B404A"/>
              </a:buClr>
              <a:buSzPts val="2800"/>
              <a:buNone/>
              <a:defRPr>
                <a:solidFill>
                  <a:srgbClr val="3B404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B404A"/>
              </a:buClr>
              <a:buSzPts val="2800"/>
              <a:buNone/>
              <a:defRPr>
                <a:solidFill>
                  <a:srgbClr val="3B404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B404A"/>
              </a:buClr>
              <a:buSzPts val="2800"/>
              <a:buNone/>
              <a:defRPr>
                <a:solidFill>
                  <a:srgbClr val="3B40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9" name="Google Shape;99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0" name="Google Shape;10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" name="Google Shape;103;p3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36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5" name="Google Shape;105;p36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6" name="Google Shape;106;p3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282575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50"/>
              <a:buChar char="●"/>
              <a:defRPr>
                <a:solidFill>
                  <a:schemeClr val="lt1"/>
                </a:solidFill>
              </a:defRPr>
            </a:lvl4pPr>
            <a:lvl5pPr indent="-282575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50"/>
              <a:buChar char="○"/>
              <a:defRPr>
                <a:solidFill>
                  <a:schemeClr val="lt1"/>
                </a:solidFill>
              </a:defRPr>
            </a:lvl5pPr>
            <a:lvl6pPr indent="-282575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50"/>
              <a:buChar char="■"/>
              <a:defRPr>
                <a:solidFill>
                  <a:schemeClr val="lt1"/>
                </a:solidFill>
              </a:defRPr>
            </a:lvl6pPr>
            <a:lvl7pPr indent="-282575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50"/>
              <a:buChar char="●"/>
              <a:defRPr>
                <a:solidFill>
                  <a:schemeClr val="lt1"/>
                </a:solidFill>
              </a:defRPr>
            </a:lvl7pPr>
            <a:lvl8pPr indent="-282575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50"/>
              <a:buChar char="○"/>
              <a:defRPr>
                <a:solidFill>
                  <a:schemeClr val="lt1"/>
                </a:solidFill>
              </a:defRPr>
            </a:lvl8pPr>
            <a:lvl9pPr indent="-282575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85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brant - Two third yellow">
  <p:cSld name="CUSTOM_5_2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/>
          <p:nvPr/>
        </p:nvSpPr>
        <p:spPr>
          <a:xfrm>
            <a:off x="-32150" y="-5075"/>
            <a:ext cx="9229800" cy="4035600"/>
          </a:xfrm>
          <a:prstGeom prst="rect">
            <a:avLst/>
          </a:prstGeom>
          <a:solidFill>
            <a:srgbClr val="F2C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brant - Section Break Pink">
  <p:cSld name="CUSTOM_6">
    <p:bg>
      <p:bgPr>
        <a:solidFill>
          <a:schemeClr val="accent6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9">
            <a:off x="5298702" y="-3566594"/>
            <a:ext cx="5877750" cy="651793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6"/>
          <p:cNvSpPr/>
          <p:nvPr/>
        </p:nvSpPr>
        <p:spPr>
          <a:xfrm>
            <a:off x="793025" y="4289950"/>
            <a:ext cx="2470200" cy="2470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stworthy - Section break navy">
  <p:cSld name="CUSTOM_10"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/>
          <p:nvPr/>
        </p:nvSpPr>
        <p:spPr>
          <a:xfrm>
            <a:off x="793025" y="4289950"/>
            <a:ext cx="2470200" cy="2470200"/>
          </a:xfrm>
          <a:prstGeom prst="ellipse">
            <a:avLst/>
          </a:prstGeom>
          <a:solidFill>
            <a:srgbClr val="FFFFFF">
              <a:alpha val="130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stworthy - Section break blue">
  <p:cSld name="CUSTOM_10_1">
    <p:bg>
      <p:bgPr>
        <a:solidFill>
          <a:schemeClr val="accent4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8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6369825" y="4428525"/>
            <a:ext cx="1892550" cy="189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8"/>
          <p:cNvPicPr preferRelativeResize="0"/>
          <p:nvPr/>
        </p:nvPicPr>
        <p:blipFill rotWithShape="1">
          <a:blip r:embed="rId3">
            <a:alphaModFix amt="10000"/>
          </a:blip>
          <a:srcRect b="16719" l="16719" r="16719" t="16719"/>
          <a:stretch/>
        </p:blipFill>
        <p:spPr>
          <a:xfrm>
            <a:off x="413886" y="-797250"/>
            <a:ext cx="2144676" cy="201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stworthy - Section break light blue">
  <p:cSld name="CUSTOM_10_1_2">
    <p:bg>
      <p:bgPr>
        <a:solidFill>
          <a:schemeClr val="accent3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9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6110700" y="3189700"/>
            <a:ext cx="5308101" cy="455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stworthy - wavy blue">
  <p:cSld name="CUSTOM_10_1_1">
    <p:bg>
      <p:bgPr>
        <a:solidFill>
          <a:schemeClr val="accent4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 rot="-10344526">
            <a:off x="1458394" y="-1961035"/>
            <a:ext cx="13821651" cy="5310883"/>
          </a:xfrm>
          <a:custGeom>
            <a:rect b="b" l="l" r="r" t="t"/>
            <a:pathLst>
              <a:path extrusionOk="0" h="212443" w="552886">
                <a:moveTo>
                  <a:pt x="51562" y="25348"/>
                </a:moveTo>
                <a:cubicBezTo>
                  <a:pt x="73279" y="-6148"/>
                  <a:pt x="120015" y="-560"/>
                  <a:pt x="165862" y="2488"/>
                </a:cubicBezTo>
                <a:cubicBezTo>
                  <a:pt x="211709" y="5536"/>
                  <a:pt x="273177" y="39191"/>
                  <a:pt x="326644" y="43636"/>
                </a:cubicBezTo>
                <a:cubicBezTo>
                  <a:pt x="380111" y="48081"/>
                  <a:pt x="454279" y="4393"/>
                  <a:pt x="486664" y="29158"/>
                </a:cubicBezTo>
                <a:cubicBezTo>
                  <a:pt x="519049" y="53923"/>
                  <a:pt x="596138" y="165175"/>
                  <a:pt x="520954" y="192226"/>
                </a:cubicBezTo>
                <a:cubicBezTo>
                  <a:pt x="445770" y="219277"/>
                  <a:pt x="113792" y="219277"/>
                  <a:pt x="35560" y="191464"/>
                </a:cubicBezTo>
                <a:cubicBezTo>
                  <a:pt x="-42672" y="163651"/>
                  <a:pt x="29845" y="56844"/>
                  <a:pt x="51562" y="25348"/>
                </a:cubicBezTo>
                <a:close/>
              </a:path>
            </a:pathLst>
          </a:custGeom>
          <a:solidFill>
            <a:srgbClr val="FFFFFF">
              <a:alpha val="1268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111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Montserrat"/>
              <a:buChar char="○"/>
              <a:defRPr b="1" sz="1300"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282575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50"/>
              <a:buFont typeface="Open Sans"/>
              <a:buChar char="●"/>
              <a:defRPr sz="850">
                <a:latin typeface="Open Sans"/>
                <a:ea typeface="Open Sans"/>
                <a:cs typeface="Open Sans"/>
                <a:sym typeface="Open Sans"/>
              </a:defRPr>
            </a:lvl4pPr>
            <a:lvl5pPr indent="-282575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50"/>
              <a:buFont typeface="Open Sans"/>
              <a:buChar char="○"/>
              <a:defRPr sz="850">
                <a:latin typeface="Open Sans"/>
                <a:ea typeface="Open Sans"/>
                <a:cs typeface="Open Sans"/>
                <a:sym typeface="Open Sans"/>
              </a:defRPr>
            </a:lvl5pPr>
            <a:lvl6pPr indent="-282575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50"/>
              <a:buFont typeface="Open Sans"/>
              <a:buChar char="■"/>
              <a:defRPr sz="850">
                <a:latin typeface="Open Sans"/>
                <a:ea typeface="Open Sans"/>
                <a:cs typeface="Open Sans"/>
                <a:sym typeface="Open Sans"/>
              </a:defRPr>
            </a:lvl6pPr>
            <a:lvl7pPr indent="-282575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50"/>
              <a:buFont typeface="Open Sans"/>
              <a:buChar char="●"/>
              <a:defRPr sz="850">
                <a:latin typeface="Open Sans"/>
                <a:ea typeface="Open Sans"/>
                <a:cs typeface="Open Sans"/>
                <a:sym typeface="Open Sans"/>
              </a:defRPr>
            </a:lvl7pPr>
            <a:lvl8pPr indent="-282575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50"/>
              <a:buFont typeface="Open Sans"/>
              <a:buChar char="○"/>
              <a:defRPr sz="850">
                <a:latin typeface="Open Sans"/>
                <a:ea typeface="Open Sans"/>
                <a:cs typeface="Open Sans"/>
                <a:sym typeface="Open Sans"/>
              </a:defRPr>
            </a:lvl8pPr>
            <a:lvl9pPr indent="-282575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50"/>
              <a:buFont typeface="Open Sans"/>
              <a:buChar char="■"/>
              <a:defRPr sz="85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jpg"/><Relationship Id="rId4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7"/>
          <p:cNvSpPr txBox="1"/>
          <p:nvPr>
            <p:ph type="ctrTitle"/>
          </p:nvPr>
        </p:nvSpPr>
        <p:spPr>
          <a:xfrm>
            <a:off x="976200" y="1128625"/>
            <a:ext cx="7191600" cy="17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FFFFFF"/>
                </a:solidFill>
              </a:rPr>
              <a:t>Building Thread-Safe Applications in Java</a:t>
            </a:r>
            <a:endParaRPr sz="4900">
              <a:solidFill>
                <a:srgbClr val="FFFFFF"/>
              </a:solidFill>
            </a:endParaRPr>
          </a:p>
        </p:txBody>
      </p:sp>
      <p:sp>
        <p:nvSpPr>
          <p:cNvPr id="113" name="Google Shape;113;p37"/>
          <p:cNvSpPr txBox="1"/>
          <p:nvPr>
            <p:ph idx="1" type="subTitle"/>
          </p:nvPr>
        </p:nvSpPr>
        <p:spPr>
          <a:xfrm>
            <a:off x="1185600" y="2834125"/>
            <a:ext cx="6772800" cy="13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Create multithreaded applications that take advantage of modern processing power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4" name="Google Shape;114;p37"/>
          <p:cNvSpPr txBox="1"/>
          <p:nvPr/>
        </p:nvSpPr>
        <p:spPr>
          <a:xfrm>
            <a:off x="7273050" y="34900"/>
            <a:ext cx="18708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94EB"/>
                </a:solidFill>
                <a:latin typeface="Montserrat"/>
                <a:ea typeface="Montserrat"/>
                <a:cs typeface="Montserrat"/>
                <a:sym typeface="Montserrat"/>
              </a:rPr>
              <a:t>By: Anirudh Balasubramanian</a:t>
            </a:r>
            <a:endParaRPr>
              <a:solidFill>
                <a:srgbClr val="1E94E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6"/>
          <p:cNvSpPr txBox="1"/>
          <p:nvPr>
            <p:ph type="title"/>
          </p:nvPr>
        </p:nvSpPr>
        <p:spPr>
          <a:xfrm>
            <a:off x="1634700" y="377475"/>
            <a:ext cx="7299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of the Thread Class Cont.</a:t>
            </a:r>
            <a:endParaRPr/>
          </a:p>
        </p:txBody>
      </p:sp>
      <p:sp>
        <p:nvSpPr>
          <p:cNvPr id="175" name="Google Shape;175;p46"/>
          <p:cNvSpPr txBox="1"/>
          <p:nvPr>
            <p:ph idx="1" type="body"/>
          </p:nvPr>
        </p:nvSpPr>
        <p:spPr>
          <a:xfrm>
            <a:off x="1634700" y="993150"/>
            <a:ext cx="7299900" cy="3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Instance Methods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Start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Tells JVM to call the given instance’s run method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isAlive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Returns true if thread is currently running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setPriority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Sets priority of thread</a:t>
            </a:r>
            <a:endParaRPr/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Priorities range from 1-10 (10 is the max priority)</a:t>
            </a:r>
            <a:endParaRPr/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Constants such as Thread.MIN_PRIORITY are often used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Join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Waits for this thread to finish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Interrupt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Stops the thread by interrupting it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7"/>
          <p:cNvSpPr txBox="1"/>
          <p:nvPr/>
        </p:nvSpPr>
        <p:spPr>
          <a:xfrm>
            <a:off x="11700" y="372375"/>
            <a:ext cx="91206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2A73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838" y="2292350"/>
            <a:ext cx="3582327" cy="255882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47"/>
          <p:cNvSpPr txBox="1"/>
          <p:nvPr/>
        </p:nvSpPr>
        <p:spPr>
          <a:xfrm>
            <a:off x="-18025" y="718475"/>
            <a:ext cx="9120600" cy="13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3B404A"/>
                </a:solidFill>
                <a:latin typeface="Montserrat"/>
                <a:ea typeface="Montserrat"/>
                <a:cs typeface="Montserrat"/>
                <a:sym typeface="Montserrat"/>
              </a:rPr>
              <a:t>Thread Pools in Java</a:t>
            </a:r>
            <a:endParaRPr sz="5000">
              <a:solidFill>
                <a:srgbClr val="3B40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8"/>
          <p:cNvSpPr txBox="1"/>
          <p:nvPr>
            <p:ph type="title"/>
          </p:nvPr>
        </p:nvSpPr>
        <p:spPr>
          <a:xfrm>
            <a:off x="1634700" y="377475"/>
            <a:ext cx="7299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Priority</a:t>
            </a:r>
            <a:endParaRPr/>
          </a:p>
        </p:txBody>
      </p:sp>
      <p:sp>
        <p:nvSpPr>
          <p:cNvPr id="188" name="Google Shape;188;p48"/>
          <p:cNvSpPr txBox="1"/>
          <p:nvPr>
            <p:ph idx="1" type="body"/>
          </p:nvPr>
        </p:nvSpPr>
        <p:spPr>
          <a:xfrm>
            <a:off x="1634700" y="993150"/>
            <a:ext cx="7299900" cy="3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Threads need some way of regulating themselves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In other words, we need a way of knowing how long and when a thread will get CPU time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Remember that each </a:t>
            </a:r>
            <a:r>
              <a:rPr lang="en"/>
              <a:t>application</a:t>
            </a:r>
            <a:r>
              <a:rPr lang="en"/>
              <a:t> can have multiple threads, and that a computer can have </a:t>
            </a:r>
            <a:r>
              <a:rPr lang="en"/>
              <a:t>hundreds</a:t>
            </a:r>
            <a:r>
              <a:rPr lang="en"/>
              <a:t> to thousands of threads going at once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CPUs have a set of priorities ranging from 1-32, but the JVM has priorities from 1-10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Your platform specific compiler will figure out how to relate your thread priorities to your CPU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the setPriority method to set the priority of each thread we create (1 is the lowest, 10 is the highest)</a:t>
            </a:r>
            <a:endParaRPr/>
          </a:p>
        </p:txBody>
      </p:sp>
      <p:pic>
        <p:nvPicPr>
          <p:cNvPr id="189" name="Google Shape;18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5" y="1245149"/>
            <a:ext cx="2385974" cy="15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9"/>
          <p:cNvSpPr txBox="1"/>
          <p:nvPr>
            <p:ph type="title"/>
          </p:nvPr>
        </p:nvSpPr>
        <p:spPr>
          <a:xfrm>
            <a:off x="1634700" y="377475"/>
            <a:ext cx="7299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Thread Pools?</a:t>
            </a:r>
            <a:endParaRPr/>
          </a:p>
        </p:txBody>
      </p:sp>
      <p:sp>
        <p:nvSpPr>
          <p:cNvPr id="195" name="Google Shape;195;p49"/>
          <p:cNvSpPr txBox="1"/>
          <p:nvPr>
            <p:ph idx="1" type="body"/>
          </p:nvPr>
        </p:nvSpPr>
        <p:spPr>
          <a:xfrm>
            <a:off x="1634700" y="993150"/>
            <a:ext cx="7299900" cy="3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Thread Pools are used to regulate multiple threads in an application without needing to manually needing to start a thread for each task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uses the Executor interface for executing tasks in the </a:t>
            </a:r>
            <a:r>
              <a:rPr lang="en"/>
              <a:t>thread</a:t>
            </a:r>
            <a:r>
              <a:rPr lang="en"/>
              <a:t> pool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ExecutorService is a subinterface of executor that is used to manage a Thread Pool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We will use static methods of </a:t>
            </a:r>
            <a:r>
              <a:rPr lang="en"/>
              <a:t>Executors to create a new Executor object</a:t>
            </a:r>
            <a:endParaRPr/>
          </a:p>
        </p:txBody>
      </p:sp>
      <p:pic>
        <p:nvPicPr>
          <p:cNvPr id="196" name="Google Shape;19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038" y="3485100"/>
            <a:ext cx="2653225" cy="15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0"/>
          <p:cNvSpPr txBox="1"/>
          <p:nvPr/>
        </p:nvSpPr>
        <p:spPr>
          <a:xfrm>
            <a:off x="-18025" y="718475"/>
            <a:ext cx="9120600" cy="13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Race Conditions and Synchronization</a:t>
            </a:r>
            <a:endParaRPr sz="50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2" name="Google Shape;202;p50"/>
          <p:cNvPicPr preferRelativeResize="0"/>
          <p:nvPr/>
        </p:nvPicPr>
        <p:blipFill rotWithShape="1">
          <a:blip r:embed="rId3">
            <a:alphaModFix/>
          </a:blip>
          <a:srcRect b="8816" l="9134" r="5657" t="8085"/>
          <a:stretch/>
        </p:blipFill>
        <p:spPr>
          <a:xfrm>
            <a:off x="3444525" y="2525200"/>
            <a:ext cx="2350650" cy="229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1"/>
          <p:cNvSpPr txBox="1"/>
          <p:nvPr>
            <p:ph idx="1" type="body"/>
          </p:nvPr>
        </p:nvSpPr>
        <p:spPr>
          <a:xfrm>
            <a:off x="1634700" y="993150"/>
            <a:ext cx="7299900" cy="3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Race conditions are a major source of trouble when dealing with </a:t>
            </a:r>
            <a:r>
              <a:rPr lang="en" sz="2100"/>
              <a:t>multithreaded</a:t>
            </a:r>
            <a:r>
              <a:rPr lang="en" sz="2100"/>
              <a:t> applications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What is a Race Condition?</a:t>
            </a:r>
            <a:endParaRPr sz="21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A race condition happens when two threads are trying to modify the same memory object, and depending on the ordering in which they are executed, we will have a different result</a:t>
            </a:r>
            <a:endParaRPr sz="19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 our banking app, this will happen whenever we have different threads trying to modify a single account balance at the same time</a:t>
            </a:r>
            <a:endParaRPr sz="2100"/>
          </a:p>
        </p:txBody>
      </p:sp>
      <p:sp>
        <p:nvSpPr>
          <p:cNvPr id="208" name="Google Shape;208;p51"/>
          <p:cNvSpPr txBox="1"/>
          <p:nvPr>
            <p:ph type="title"/>
          </p:nvPr>
        </p:nvSpPr>
        <p:spPr>
          <a:xfrm>
            <a:off x="1634700" y="377475"/>
            <a:ext cx="7299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Race Conditions</a:t>
            </a:r>
            <a:endParaRPr/>
          </a:p>
        </p:txBody>
      </p:sp>
      <p:pic>
        <p:nvPicPr>
          <p:cNvPr id="209" name="Google Shape;20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2304225"/>
            <a:ext cx="2071376" cy="118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2"/>
          <p:cNvSpPr txBox="1"/>
          <p:nvPr>
            <p:ph idx="1" type="body"/>
          </p:nvPr>
        </p:nvSpPr>
        <p:spPr>
          <a:xfrm>
            <a:off x="1634700" y="993150"/>
            <a:ext cx="7299900" cy="3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 avoid race conditions we have to synchronize the threads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Thread Synchronization allows us to say that only one thread can simultaneously access a certain part of the program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This region is called the critical region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 method, loop, or any block of code can be deemed synchronized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5" name="Google Shape;215;p52"/>
          <p:cNvSpPr txBox="1"/>
          <p:nvPr>
            <p:ph type="title"/>
          </p:nvPr>
        </p:nvSpPr>
        <p:spPr>
          <a:xfrm>
            <a:off x="1634700" y="377475"/>
            <a:ext cx="7299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Synchronization</a:t>
            </a:r>
            <a:endParaRPr/>
          </a:p>
        </p:txBody>
      </p:sp>
      <p:pic>
        <p:nvPicPr>
          <p:cNvPr id="216" name="Google Shape;21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8650" y="3735452"/>
            <a:ext cx="4572001" cy="11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3"/>
          <p:cNvSpPr txBox="1"/>
          <p:nvPr>
            <p:ph idx="1" type="body"/>
          </p:nvPr>
        </p:nvSpPr>
        <p:spPr>
          <a:xfrm>
            <a:off x="1634700" y="993150"/>
            <a:ext cx="7299900" cy="3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Any other threads that try and access the thread at this time will be blocked and wait until the other thread using the synchronized region is done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Synchronization allows us to stop race conditions, but what if we want multiple threads to work together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For instance methods, the synchronization occurs on the object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For static methods, the </a:t>
            </a:r>
            <a:r>
              <a:rPr lang="en">
                <a:solidFill>
                  <a:schemeClr val="dk1"/>
                </a:solidFill>
              </a:rPr>
              <a:t>synchronization</a:t>
            </a:r>
            <a:r>
              <a:rPr lang="en">
                <a:solidFill>
                  <a:schemeClr val="dk1"/>
                </a:solidFill>
              </a:rPr>
              <a:t> occurs on the class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2" name="Google Shape;222;p53"/>
          <p:cNvSpPr txBox="1"/>
          <p:nvPr>
            <p:ph type="title"/>
          </p:nvPr>
        </p:nvSpPr>
        <p:spPr>
          <a:xfrm>
            <a:off x="1634700" y="377475"/>
            <a:ext cx="7299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Synchronization cont.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4"/>
          <p:cNvSpPr txBox="1"/>
          <p:nvPr/>
        </p:nvSpPr>
        <p:spPr>
          <a:xfrm>
            <a:off x="-18025" y="718475"/>
            <a:ext cx="9120600" cy="13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3B404A"/>
                </a:solidFill>
                <a:latin typeface="Montserrat"/>
                <a:ea typeface="Montserrat"/>
                <a:cs typeface="Montserrat"/>
                <a:sym typeface="Montserrat"/>
              </a:rPr>
              <a:t>Cooperating Between Threads with Conditions</a:t>
            </a:r>
            <a:endParaRPr sz="5000">
              <a:solidFill>
                <a:srgbClr val="3B40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8" name="Google Shape;22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2588" y="2174100"/>
            <a:ext cx="2758825" cy="275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5"/>
          <p:cNvSpPr txBox="1"/>
          <p:nvPr>
            <p:ph idx="1" type="body"/>
          </p:nvPr>
        </p:nvSpPr>
        <p:spPr>
          <a:xfrm>
            <a:off x="1634700" y="993150"/>
            <a:ext cx="7299900" cy="3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we synchronize a section of code, each thread </a:t>
            </a:r>
            <a:r>
              <a:rPr lang="en"/>
              <a:t>acquires</a:t>
            </a:r>
            <a:r>
              <a:rPr lang="en"/>
              <a:t> a lock on the object or class, executes the code, then releases the lock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another class to use this block of code, we need </a:t>
            </a:r>
            <a:r>
              <a:rPr lang="en"/>
              <a:t>access</a:t>
            </a:r>
            <a:r>
              <a:rPr lang="en"/>
              <a:t> to the lock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Lock is an interface, </a:t>
            </a:r>
            <a:r>
              <a:rPr lang="en"/>
              <a:t>ReentrantLock</a:t>
            </a:r>
            <a:r>
              <a:rPr lang="en"/>
              <a:t> is the concrete implementation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Each lock must have a fairness policy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If fairness is true, the longest waiting thread will get the lock next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Otherwise it will be passed randomly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 fair fairness policy will be slower but will have smaller variances in time to obtain locks and </a:t>
            </a:r>
            <a:r>
              <a:rPr lang="en"/>
              <a:t>guarantees</a:t>
            </a:r>
            <a:r>
              <a:rPr lang="en"/>
              <a:t> no starvation</a:t>
            </a:r>
            <a:endParaRPr/>
          </a:p>
        </p:txBody>
      </p:sp>
      <p:sp>
        <p:nvSpPr>
          <p:cNvPr id="234" name="Google Shape;234;p55"/>
          <p:cNvSpPr txBox="1"/>
          <p:nvPr>
            <p:ph type="title"/>
          </p:nvPr>
        </p:nvSpPr>
        <p:spPr>
          <a:xfrm>
            <a:off x="1634700" y="377475"/>
            <a:ext cx="7299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Lock Basics</a:t>
            </a:r>
            <a:endParaRPr/>
          </a:p>
        </p:txBody>
      </p:sp>
      <p:pic>
        <p:nvPicPr>
          <p:cNvPr id="235" name="Google Shape;23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" y="1961375"/>
            <a:ext cx="1220750" cy="12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8"/>
          <p:cNvSpPr txBox="1"/>
          <p:nvPr/>
        </p:nvSpPr>
        <p:spPr>
          <a:xfrm>
            <a:off x="46550" y="4026350"/>
            <a:ext cx="9097500" cy="11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38"/>
          <p:cNvSpPr/>
          <p:nvPr/>
        </p:nvSpPr>
        <p:spPr>
          <a:xfrm>
            <a:off x="100725" y="1061526"/>
            <a:ext cx="8942544" cy="38270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FFFF"/>
                </a:solidFill>
                <a:latin typeface="Arial"/>
              </a:rPr>
              <a:t>Introduction to Multithreading and Our Project</a:t>
            </a:r>
          </a:p>
        </p:txBody>
      </p:sp>
      <p:pic>
        <p:nvPicPr>
          <p:cNvPr id="121" name="Google Shape;1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0025" y="1561401"/>
            <a:ext cx="3703876" cy="276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6"/>
          <p:cNvSpPr txBox="1"/>
          <p:nvPr>
            <p:ph idx="1" type="body"/>
          </p:nvPr>
        </p:nvSpPr>
        <p:spPr>
          <a:xfrm>
            <a:off x="1634700" y="993150"/>
            <a:ext cx="7299900" cy="3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Conditions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Conditions are used to facilitate communications </a:t>
            </a:r>
            <a:r>
              <a:rPr lang="en" sz="1400"/>
              <a:t>amongst</a:t>
            </a:r>
            <a:r>
              <a:rPr lang="en" sz="1400"/>
              <a:t> threads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Conditions are created by calling newCondition() on a lock object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Await, signal, and signalAll are used for thread communication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Await causes the thread to wait until the condition is signaled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Signal wakes up one waiting thread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SignalAll wakes up all waiting threads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we don’t explicitly signal a thread, it won’t be </a:t>
            </a:r>
            <a:r>
              <a:rPr lang="en" sz="1600"/>
              <a:t>accessible</a:t>
            </a:r>
            <a:r>
              <a:rPr lang="en" sz="1600"/>
              <a:t> and the thread “starves” and dies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</a:t>
            </a:r>
            <a:r>
              <a:rPr lang="en" sz="1600"/>
              <a:t>essence</a:t>
            </a:r>
            <a:r>
              <a:rPr lang="en" sz="1600"/>
              <a:t>, we pass locks between threads to prevent race conditions, and locks are freed and locked by signals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Locks/Conditions in their modern forms were introduced in Java 5</a:t>
            </a:r>
            <a:endParaRPr sz="1600"/>
          </a:p>
        </p:txBody>
      </p:sp>
      <p:sp>
        <p:nvSpPr>
          <p:cNvPr id="241" name="Google Shape;241;p56"/>
          <p:cNvSpPr txBox="1"/>
          <p:nvPr>
            <p:ph type="title"/>
          </p:nvPr>
        </p:nvSpPr>
        <p:spPr>
          <a:xfrm>
            <a:off x="1634700" y="377475"/>
            <a:ext cx="7299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Conditions</a:t>
            </a:r>
            <a:r>
              <a:rPr lang="en"/>
              <a:t> Basics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7"/>
          <p:cNvSpPr txBox="1"/>
          <p:nvPr/>
        </p:nvSpPr>
        <p:spPr>
          <a:xfrm>
            <a:off x="-18025" y="718475"/>
            <a:ext cx="9120600" cy="13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3B404A"/>
                </a:solidFill>
                <a:latin typeface="Montserrat"/>
                <a:ea typeface="Montserrat"/>
                <a:cs typeface="Montserrat"/>
                <a:sym typeface="Montserrat"/>
              </a:rPr>
              <a:t>Wrap-Up our Project</a:t>
            </a:r>
            <a:endParaRPr sz="5000">
              <a:solidFill>
                <a:srgbClr val="3B40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7" name="Google Shape;24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6738" y="2525275"/>
            <a:ext cx="3950524" cy="261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8"/>
          <p:cNvSpPr txBox="1"/>
          <p:nvPr>
            <p:ph idx="1" type="body"/>
          </p:nvPr>
        </p:nvSpPr>
        <p:spPr>
          <a:xfrm>
            <a:off x="1634700" y="993150"/>
            <a:ext cx="7299900" cy="3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Remember we need to free up a lock, otherwise the other thread will never get the lock and get starved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If we create threads in a Java application, the JVM will allow your computer to use multiple threads/CPU cores to tackle your program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It will automatically handle balancing your application with other system applications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Generally, we want a new thread for each task that can execute </a:t>
            </a:r>
            <a:r>
              <a:rPr lang="en" sz="1500"/>
              <a:t>separately</a:t>
            </a:r>
            <a:r>
              <a:rPr lang="en" sz="1500"/>
              <a:t>, and when threads need to work together we can use synchronization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can also pass locks between objects/classes and use conditions and their methods to switch control in our application between various threads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Normally a Java program has only the default main thread</a:t>
            </a:r>
            <a:endParaRPr sz="1500"/>
          </a:p>
        </p:txBody>
      </p:sp>
      <p:sp>
        <p:nvSpPr>
          <p:cNvPr id="253" name="Google Shape;253;p58"/>
          <p:cNvSpPr txBox="1"/>
          <p:nvPr>
            <p:ph type="title"/>
          </p:nvPr>
        </p:nvSpPr>
        <p:spPr>
          <a:xfrm>
            <a:off x="1634700" y="377475"/>
            <a:ext cx="7299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Hope you enjoyed the course!</a:t>
            </a:r>
            <a:endParaRPr/>
          </a:p>
        </p:txBody>
      </p:sp>
      <p:sp>
        <p:nvSpPr>
          <p:cNvPr id="259" name="Google Shape;259;p5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leave feedback so I can continue to improve my courses</a:t>
            </a:r>
            <a:endParaRPr/>
          </a:p>
        </p:txBody>
      </p:sp>
      <p:sp>
        <p:nvSpPr>
          <p:cNvPr id="260" name="Google Shape;260;p5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Future Goals after this Course</a:t>
            </a:r>
            <a:endParaRPr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>
                <a:solidFill>
                  <a:srgbClr val="000000"/>
                </a:solidFill>
              </a:rPr>
              <a:t>Learn how to use multithreaded applications in client server apps to have multiple connections at once</a:t>
            </a:r>
            <a:endParaRPr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>
                <a:solidFill>
                  <a:srgbClr val="000000"/>
                </a:solidFill>
              </a:rPr>
              <a:t>Apply multithreading to one of your </a:t>
            </a:r>
            <a:r>
              <a:rPr lang="en">
                <a:solidFill>
                  <a:srgbClr val="000000"/>
                </a:solidFill>
              </a:rPr>
              <a:t>existing</a:t>
            </a:r>
            <a:r>
              <a:rPr lang="en">
                <a:solidFill>
                  <a:srgbClr val="000000"/>
                </a:solidFill>
              </a:rPr>
              <a:t> applications to increase its speed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Remember, the best way to practice programming is by making programs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61" name="Google Shape;26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4213851"/>
            <a:ext cx="976200" cy="9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9"/>
          <p:cNvSpPr txBox="1"/>
          <p:nvPr>
            <p:ph idx="1" type="body"/>
          </p:nvPr>
        </p:nvSpPr>
        <p:spPr>
          <a:xfrm>
            <a:off x="1634700" y="993150"/>
            <a:ext cx="7299900" cy="3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any program you start on your computer, your operating system needs to allot it some system resources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These can be memory, disk space, CPU time, GPU time, VRAM, etc…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program is called a process, and each process has its own system resources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Generally</a:t>
            </a:r>
            <a:r>
              <a:rPr lang="en"/>
              <a:t> process can’t share resources directly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Processes use messaging systems or the OS to communicate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process has one or more threads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By default, a Java program only has one thread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This is called the Main thread by convention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Inside of each thread is a series of instructions</a:t>
            </a:r>
            <a:endParaRPr/>
          </a:p>
        </p:txBody>
      </p:sp>
      <p:sp>
        <p:nvSpPr>
          <p:cNvPr id="127" name="Google Shape;127;p39"/>
          <p:cNvSpPr txBox="1"/>
          <p:nvPr>
            <p:ph type="title"/>
          </p:nvPr>
        </p:nvSpPr>
        <p:spPr>
          <a:xfrm>
            <a:off x="1634700" y="377475"/>
            <a:ext cx="7299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Threads and Why do we Care?</a:t>
            </a:r>
            <a:endParaRPr/>
          </a:p>
        </p:txBody>
      </p:sp>
      <p:pic>
        <p:nvPicPr>
          <p:cNvPr id="128" name="Google Shape;128;p39"/>
          <p:cNvPicPr preferRelativeResize="0"/>
          <p:nvPr/>
        </p:nvPicPr>
        <p:blipFill rotWithShape="1">
          <a:blip r:embed="rId3">
            <a:alphaModFix/>
          </a:blip>
          <a:srcRect b="0" l="10968" r="0" t="20967"/>
          <a:stretch/>
        </p:blipFill>
        <p:spPr>
          <a:xfrm>
            <a:off x="0" y="1551987"/>
            <a:ext cx="1223125" cy="20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0"/>
          <p:cNvSpPr txBox="1"/>
          <p:nvPr>
            <p:ph idx="1" type="body"/>
          </p:nvPr>
        </p:nvSpPr>
        <p:spPr>
          <a:xfrm>
            <a:off x="1634700" y="993150"/>
            <a:ext cx="7299900" cy="3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the old days, a CPU would only have one core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Thus, only one thread could be executed at a single time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Time-slicing is used to ensure that all the active threads get some CPU time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Modern computers can have multiple CPUs, multiple cores, or even hyperthreading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All of these tools allow us to run multiple threads at once in a computer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With well designed programs we can have multiple threads that </a:t>
            </a:r>
            <a:r>
              <a:rPr lang="en" sz="1400"/>
              <a:t>efficiently</a:t>
            </a:r>
            <a:r>
              <a:rPr lang="en" sz="1400"/>
              <a:t> use system </a:t>
            </a:r>
            <a:r>
              <a:rPr lang="en" sz="1400"/>
              <a:t>resources</a:t>
            </a:r>
            <a:r>
              <a:rPr lang="en" sz="1400"/>
              <a:t> and </a:t>
            </a:r>
            <a:r>
              <a:rPr lang="en" sz="1400"/>
              <a:t>execute</a:t>
            </a:r>
            <a:r>
              <a:rPr lang="en" sz="1400"/>
              <a:t> in parallel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added complexity of multiple threads does require different design </a:t>
            </a:r>
            <a:r>
              <a:rPr lang="en" sz="1600"/>
              <a:t>philosophies</a:t>
            </a:r>
            <a:r>
              <a:rPr lang="en" sz="1600"/>
              <a:t> and techniques than single-thread programs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Parallel execution drives much of modern computing from Machine Learning, GUI interfaces, or just faster general computing</a:t>
            </a:r>
            <a:endParaRPr sz="1600"/>
          </a:p>
        </p:txBody>
      </p:sp>
      <p:sp>
        <p:nvSpPr>
          <p:cNvPr id="134" name="Google Shape;134;p40"/>
          <p:cNvSpPr txBox="1"/>
          <p:nvPr>
            <p:ph type="title"/>
          </p:nvPr>
        </p:nvSpPr>
        <p:spPr>
          <a:xfrm>
            <a:off x="1634700" y="377475"/>
            <a:ext cx="7299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Multithreading and Modern Computing</a:t>
            </a:r>
            <a:endParaRPr/>
          </a:p>
        </p:txBody>
      </p:sp>
      <p:pic>
        <p:nvPicPr>
          <p:cNvPr id="135" name="Google Shape;1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83000"/>
            <a:ext cx="1252477" cy="1245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1"/>
          <p:cNvSpPr txBox="1"/>
          <p:nvPr>
            <p:ph idx="1" type="body"/>
          </p:nvPr>
        </p:nvSpPr>
        <p:spPr>
          <a:xfrm>
            <a:off x="1634700" y="993150"/>
            <a:ext cx="7299900" cy="3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B404A"/>
              </a:buClr>
              <a:buSzPts val="1800"/>
              <a:buChar char="●"/>
            </a:pPr>
            <a:r>
              <a:rPr lang="en">
                <a:solidFill>
                  <a:srgbClr val="3B404A"/>
                </a:solidFill>
              </a:rPr>
              <a:t>Even when </a:t>
            </a:r>
            <a:r>
              <a:rPr lang="en">
                <a:solidFill>
                  <a:srgbClr val="3B404A"/>
                </a:solidFill>
              </a:rPr>
              <a:t>you're</a:t>
            </a:r>
            <a:r>
              <a:rPr lang="en">
                <a:solidFill>
                  <a:srgbClr val="3B404A"/>
                </a:solidFill>
              </a:rPr>
              <a:t> coding, multiple threads are executing in the </a:t>
            </a:r>
            <a:r>
              <a:rPr lang="en">
                <a:solidFill>
                  <a:srgbClr val="3B404A"/>
                </a:solidFill>
              </a:rPr>
              <a:t>background</a:t>
            </a:r>
            <a:r>
              <a:rPr lang="en">
                <a:solidFill>
                  <a:srgbClr val="3B404A"/>
                </a:solidFill>
              </a:rPr>
              <a:t> to allow the GUI to update at the same time as your program and </a:t>
            </a:r>
            <a:r>
              <a:rPr lang="en">
                <a:solidFill>
                  <a:srgbClr val="3B404A"/>
                </a:solidFill>
              </a:rPr>
              <a:t>background</a:t>
            </a:r>
            <a:r>
              <a:rPr lang="en">
                <a:solidFill>
                  <a:srgbClr val="3B404A"/>
                </a:solidFill>
              </a:rPr>
              <a:t> processes</a:t>
            </a:r>
            <a:endParaRPr>
              <a:solidFill>
                <a:srgbClr val="3B404A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B404A"/>
              </a:buClr>
              <a:buSzPts val="1800"/>
              <a:buChar char="●"/>
            </a:pPr>
            <a:r>
              <a:rPr lang="en">
                <a:solidFill>
                  <a:srgbClr val="3B404A"/>
                </a:solidFill>
              </a:rPr>
              <a:t>Video games depend on having many parallel tasks executing to ensure a user’s input can be processed at the same time as the game’s logic</a:t>
            </a:r>
            <a:endParaRPr>
              <a:solidFill>
                <a:srgbClr val="3B404A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program will be a thread-safe application that updates a user’s score from various threads </a:t>
            </a:r>
            <a:r>
              <a:rPr lang="en"/>
              <a:t>simultaneously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We will see that thread-safe applications are harder to develop but can be orders of magnitude faster than single threaded programs</a:t>
            </a:r>
            <a:endParaRPr/>
          </a:p>
        </p:txBody>
      </p:sp>
      <p:sp>
        <p:nvSpPr>
          <p:cNvPr id="141" name="Google Shape;141;p41"/>
          <p:cNvSpPr txBox="1"/>
          <p:nvPr>
            <p:ph type="title"/>
          </p:nvPr>
        </p:nvSpPr>
        <p:spPr>
          <a:xfrm>
            <a:off x="1634700" y="377475"/>
            <a:ext cx="7299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Multithreading in the Real World/Our Project</a:t>
            </a:r>
            <a:endParaRPr/>
          </a:p>
        </p:txBody>
      </p:sp>
      <p:pic>
        <p:nvPicPr>
          <p:cNvPr id="142" name="Google Shape;142;p41"/>
          <p:cNvPicPr preferRelativeResize="0"/>
          <p:nvPr/>
        </p:nvPicPr>
        <p:blipFill rotWithShape="1">
          <a:blip r:embed="rId3">
            <a:alphaModFix/>
          </a:blip>
          <a:srcRect b="13936" l="8270" r="11194" t="4802"/>
          <a:stretch/>
        </p:blipFill>
        <p:spPr>
          <a:xfrm rot="5400000">
            <a:off x="-465475" y="2059728"/>
            <a:ext cx="2152828" cy="122187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2"/>
          <p:cNvSpPr txBox="1"/>
          <p:nvPr>
            <p:ph idx="1" type="body"/>
          </p:nvPr>
        </p:nvSpPr>
        <p:spPr>
          <a:xfrm>
            <a:off x="1634700" y="993150"/>
            <a:ext cx="7299900" cy="3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will learn how to make a threadsafe bank application that can be modified by multiple threads simultaneously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will learn how to use multiple threads, and how to keep them all </a:t>
            </a:r>
            <a:r>
              <a:rPr lang="en" sz="2000"/>
              <a:t>separated</a:t>
            </a:r>
            <a:r>
              <a:rPr lang="en" sz="2000"/>
              <a:t> from each other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will use Rhyme and Java to create our application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Your Rhyme VM should be </a:t>
            </a:r>
            <a:r>
              <a:rPr lang="en" sz="1800"/>
              <a:t>pre-configured</a:t>
            </a:r>
            <a:r>
              <a:rPr lang="en" sz="1800"/>
              <a:t> so you can get started once your desktop is </a:t>
            </a:r>
            <a:r>
              <a:rPr lang="en" sz="1800"/>
              <a:t>connected</a:t>
            </a:r>
            <a:endParaRPr sz="1800"/>
          </a:p>
        </p:txBody>
      </p:sp>
      <p:sp>
        <p:nvSpPr>
          <p:cNvPr id="148" name="Google Shape;148;p42"/>
          <p:cNvSpPr txBox="1"/>
          <p:nvPr>
            <p:ph type="title"/>
          </p:nvPr>
        </p:nvSpPr>
        <p:spPr>
          <a:xfrm>
            <a:off x="1634700" y="377475"/>
            <a:ext cx="7299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</a:t>
            </a:r>
            <a:endParaRPr/>
          </a:p>
        </p:txBody>
      </p:sp>
      <p:pic>
        <p:nvPicPr>
          <p:cNvPr id="149" name="Google Shape;14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41375"/>
            <a:ext cx="1272275" cy="126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43"/>
          <p:cNvPicPr preferRelativeResize="0"/>
          <p:nvPr/>
        </p:nvPicPr>
        <p:blipFill rotWithShape="1">
          <a:blip r:embed="rId3">
            <a:alphaModFix/>
          </a:blip>
          <a:srcRect b="0" l="5854" r="5845" t="0"/>
          <a:stretch/>
        </p:blipFill>
        <p:spPr>
          <a:xfrm>
            <a:off x="4887600" y="1379613"/>
            <a:ext cx="3839906" cy="2879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301" y="1657516"/>
            <a:ext cx="3800475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3"/>
          <p:cNvSpPr txBox="1"/>
          <p:nvPr/>
        </p:nvSpPr>
        <p:spPr>
          <a:xfrm>
            <a:off x="407300" y="221100"/>
            <a:ext cx="8320200" cy="11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Introduction to Java Threads</a:t>
            </a:r>
            <a:endParaRPr sz="4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4"/>
          <p:cNvSpPr txBox="1"/>
          <p:nvPr>
            <p:ph idx="1" type="body"/>
          </p:nvPr>
        </p:nvSpPr>
        <p:spPr>
          <a:xfrm>
            <a:off x="1634700" y="993150"/>
            <a:ext cx="7299900" cy="3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Two main ways to create a Thread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Remember that by default we have the main thread executing our program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With </a:t>
            </a:r>
            <a:r>
              <a:rPr lang="en" sz="1400"/>
              <a:t>Inheritance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Using </a:t>
            </a:r>
            <a:r>
              <a:rPr lang="en" sz="1400"/>
              <a:t>inheritance</a:t>
            </a:r>
            <a:r>
              <a:rPr lang="en" sz="1400"/>
              <a:t>, we can inherit the Thread class and then create instances of this class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Usually not used since Java doesn’t support multiple </a:t>
            </a:r>
            <a:r>
              <a:rPr lang="en" sz="1400"/>
              <a:t>inheritance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With Interfaces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We can implement the Runnable interface which tells Java that this task can take a full thread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We have to make sure we keep track of when we use the class vs when we want to </a:t>
            </a:r>
            <a:r>
              <a:rPr lang="en" sz="1400"/>
              <a:t>perform</a:t>
            </a:r>
            <a:r>
              <a:rPr lang="en" sz="1400"/>
              <a:t> thread functions</a:t>
            </a:r>
            <a:endParaRPr sz="1400"/>
          </a:p>
        </p:txBody>
      </p:sp>
      <p:sp>
        <p:nvSpPr>
          <p:cNvPr id="162" name="Google Shape;162;p44"/>
          <p:cNvSpPr txBox="1"/>
          <p:nvPr>
            <p:ph type="title"/>
          </p:nvPr>
        </p:nvSpPr>
        <p:spPr>
          <a:xfrm>
            <a:off x="1634700" y="377475"/>
            <a:ext cx="7299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Java Threads</a:t>
            </a:r>
            <a:endParaRPr/>
          </a:p>
        </p:txBody>
      </p:sp>
      <p:pic>
        <p:nvPicPr>
          <p:cNvPr id="163" name="Google Shape;1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17638"/>
            <a:ext cx="3045450" cy="157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5"/>
          <p:cNvSpPr txBox="1"/>
          <p:nvPr>
            <p:ph type="title"/>
          </p:nvPr>
        </p:nvSpPr>
        <p:spPr>
          <a:xfrm>
            <a:off x="1634700" y="377475"/>
            <a:ext cx="7299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of the Thread Class</a:t>
            </a:r>
            <a:endParaRPr/>
          </a:p>
        </p:txBody>
      </p:sp>
      <p:sp>
        <p:nvSpPr>
          <p:cNvPr id="169" name="Google Shape;169;p45"/>
          <p:cNvSpPr txBox="1"/>
          <p:nvPr>
            <p:ph idx="1" type="body"/>
          </p:nvPr>
        </p:nvSpPr>
        <p:spPr>
          <a:xfrm>
            <a:off x="1634700" y="993150"/>
            <a:ext cx="7299900" cy="3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Constructors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Two constructors, default and one that creates a thread for a given Runnable 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Methods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Sleep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Sets thread to sleep for a given number of </a:t>
            </a:r>
            <a:r>
              <a:rPr lang="en"/>
              <a:t>milliseconds</a:t>
            </a:r>
            <a:endParaRPr/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Can throw an InterruptedException which is checked</a:t>
            </a:r>
            <a:endParaRPr/>
          </a:p>
          <a:p>
            <a:pPr indent="-330200" lvl="4" marL="22860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Most cases, we will put it inside of a try catch block</a:t>
            </a:r>
            <a:endParaRPr/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Exception only happens if a thread is interrupted, but this is extremely unlikely in modern code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Yield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Stops a thread temporarily and allows other threads system time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ursera 2019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271066"/>
      </a:lt2>
      <a:accent1>
        <a:srgbClr val="F6EEDE"/>
      </a:accent1>
      <a:accent2>
        <a:srgbClr val="F2C700"/>
      </a:accent2>
      <a:accent3>
        <a:srgbClr val="D8EFF8"/>
      </a:accent3>
      <a:accent4>
        <a:srgbClr val="1E94EB"/>
      </a:accent4>
      <a:accent5>
        <a:srgbClr val="F89FAB"/>
      </a:accent5>
      <a:accent6>
        <a:srgbClr val="FB6C76"/>
      </a:accent6>
      <a:hlink>
        <a:srgbClr val="2710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