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880e3f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880e3f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2c7e33d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2c7e33d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6b8dc1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c6b8dc1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3f505c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03f505c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f844d5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f844d5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c7e33d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c7e33d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c6b8dc1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c6b8dc1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c7e33d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c7e33d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4c79c2a5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4c79c2a5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6b8dc1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6b8dc1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03f505c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03f505c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3f505c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3f505c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2006.05525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arxiv.org/pdf/2006.05525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447625"/>
            <a:ext cx="9075300" cy="23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132"/>
              <a:buFont typeface="Arial"/>
              <a:buNone/>
            </a:pPr>
            <a:r>
              <a:rPr b="1" lang="en" sz="3533">
                <a:solidFill>
                  <a:schemeClr val="lt1"/>
                </a:solidFill>
              </a:rPr>
              <a:t>Learn From One Specialized Sub-Teacher: One-to-One Mapping for Feature-Based Knowledge Distillation</a:t>
            </a:r>
            <a:endParaRPr b="1" sz="3533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5000" y="2338550"/>
            <a:ext cx="8925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D9D2E9"/>
                </a:solidFill>
              </a:rPr>
              <a:t>Khouloud Saadi</a:t>
            </a:r>
            <a:r>
              <a:rPr baseline="30000" i="1" lang="en" sz="1900">
                <a:solidFill>
                  <a:srgbClr val="D9D2E9"/>
                </a:solidFill>
              </a:rPr>
              <a:t>1</a:t>
            </a:r>
            <a:r>
              <a:rPr i="1" lang="en" sz="1900">
                <a:solidFill>
                  <a:srgbClr val="D9D2E9"/>
                </a:solidFill>
              </a:rPr>
              <a:t>, Jelena Mitrovic</a:t>
            </a:r>
            <a:r>
              <a:rPr baseline="30000" i="1" lang="en" sz="1900">
                <a:solidFill>
                  <a:srgbClr val="D9D2E9"/>
                </a:solidFill>
              </a:rPr>
              <a:t>1</a:t>
            </a:r>
            <a:r>
              <a:rPr i="1" lang="en" sz="1900">
                <a:solidFill>
                  <a:srgbClr val="D9D2E9"/>
                </a:solidFill>
              </a:rPr>
              <a:t>, Michael Granitzer</a:t>
            </a:r>
            <a:r>
              <a:rPr baseline="30000" i="1" lang="en" sz="1900">
                <a:solidFill>
                  <a:srgbClr val="D9D2E9"/>
                </a:solidFill>
              </a:rPr>
              <a:t>1</a:t>
            </a:r>
            <a:endParaRPr i="1" sz="1900">
              <a:solidFill>
                <a:srgbClr val="D9D2E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 sz="1500">
                <a:solidFill>
                  <a:srgbClr val="D9D2E9"/>
                </a:solidFill>
              </a:rPr>
              <a:t>    </a:t>
            </a:r>
            <a:r>
              <a:rPr baseline="30000" i="1" lang="en" sz="1500">
                <a:solidFill>
                  <a:srgbClr val="D9D2E9"/>
                </a:solidFill>
              </a:rPr>
              <a:t>1</a:t>
            </a:r>
            <a:r>
              <a:rPr i="1" lang="en" sz="1500">
                <a:solidFill>
                  <a:srgbClr val="D9D2E9"/>
                </a:solidFill>
              </a:rPr>
              <a:t> University of Passau, CAROLL Research Group, Chair of Data Science, Germany</a:t>
            </a:r>
            <a:endParaRPr i="1" sz="1500">
              <a:solidFill>
                <a:srgbClr val="D9D2E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D9D2E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21075" y="3830400"/>
            <a:ext cx="337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9D2E9"/>
                </a:solidFill>
              </a:rPr>
              <a:t>         </a:t>
            </a:r>
            <a:r>
              <a:rPr lang="en" sz="1900">
                <a:solidFill>
                  <a:srgbClr val="D9D2E9"/>
                </a:solidFill>
              </a:rPr>
              <a:t>Khouloud Saadi</a:t>
            </a:r>
            <a:endParaRPr sz="19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2E9"/>
                </a:solidFill>
              </a:rPr>
              <a:t>       @ EMNLP-Findings 2023</a:t>
            </a:r>
            <a:endParaRPr sz="15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9D2E9"/>
                </a:solidFill>
              </a:rPr>
              <a:t>   </a:t>
            </a:r>
            <a:endParaRPr sz="3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9D2E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850" y="3983750"/>
            <a:ext cx="1923525" cy="5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75" y="3789528"/>
            <a:ext cx="1881243" cy="9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Conclusion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16475" y="1017725"/>
            <a:ext cx="8183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reformulated the global feature distillation problem into N local sub-problems.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proposed a one-to-one matching between each neuron in the last hidden layer of the teacher, i.e., specialized sub-teacher, and each neuron in the last hidden layer of the student. i.e., focused sub-student.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 achieve this goal, we proposed a local correlation-based loss. Our approach only requires the teacher and the student to have the same last hidden layer size.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proposed a randomized variant of our approach called Masked One-to-One Mapping where a subset of tasks learnt at each step.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Several experiments proved the effectiveness and consistency of our method. It is also worth mentioning that our approach can be added to any KD method in NLP or vision.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Future work includes exploring the same distillation process with several intermediate layers.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References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94075" y="1057000"/>
            <a:ext cx="7802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[1] Sanh, Victor and Debut, Lysandre and Chaumond, Julien and Wolf, Thomas. DistilBERT, a distilled version of BERT: Smaller, faster, cheaper and lighter. arXiv preprint arXiv:1910.01108, 2019.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[2] Jiao, Xiaoqi and Yin, Yichun and Shang, Lifeng and Jiang, Xin and Chen, Xiao and Li, Linlin and Wang, Fang and Liu, Qun. TinyBERT: Distilling BERT for Natural Language Understanding. In EMNLP, 2020.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[3] </a:t>
            </a:r>
            <a:r>
              <a:rPr lang="en" sz="1200">
                <a:solidFill>
                  <a:schemeClr val="dk1"/>
                </a:solidFill>
              </a:rPr>
              <a:t>S. Sun and Yu Cheng and Zhe Gan and Jingjing Liu. Patient Knowledge Distillation for BERT Model Compression. In EMNLP, 2019.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[4]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Khouloud Saadi and Muhammad Taimoor Khan. Effective prevention of semantic drift in continual deep learning. In IDEAL 2022.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[5] Houle, Michael E and Kriegel, Hans-Peter and Koger, Peer and Schubert, Erich and Zimek, Arthur. Can shared-neighbor distances defeat the curse of dimensionality? 22nd International Conference, SSDBM 2010, Heidelberg, Germany.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[6]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Schutze, Hinrich and Manning, Christopher D and Raghavan, Prabhakar. Introduction to information retrieval. Cambridge University Press Cambridge 2008.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0" y="447625"/>
            <a:ext cx="9075300" cy="23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132"/>
              <a:buFont typeface="Arial"/>
              <a:buNone/>
            </a:pPr>
            <a:r>
              <a:rPr b="1" lang="en" sz="3533">
                <a:solidFill>
                  <a:schemeClr val="lt1"/>
                </a:solidFill>
              </a:rPr>
              <a:t>Learn From One Specialized Sub-Teacher: One-to-One Mapping for Feature-Based Knowledge Distillation</a:t>
            </a:r>
            <a:endParaRPr b="1" sz="3533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75000" y="2338550"/>
            <a:ext cx="8925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D9D2E9"/>
                </a:solidFill>
              </a:rPr>
              <a:t>Khouloud Saadi</a:t>
            </a:r>
            <a:r>
              <a:rPr baseline="30000" i="1" lang="en" sz="1900">
                <a:solidFill>
                  <a:srgbClr val="D9D2E9"/>
                </a:solidFill>
              </a:rPr>
              <a:t>1</a:t>
            </a:r>
            <a:r>
              <a:rPr i="1" lang="en" sz="1900">
                <a:solidFill>
                  <a:srgbClr val="D9D2E9"/>
                </a:solidFill>
              </a:rPr>
              <a:t>, Jelena Mitrovic</a:t>
            </a:r>
            <a:r>
              <a:rPr baseline="30000" i="1" lang="en" sz="1900">
                <a:solidFill>
                  <a:srgbClr val="D9D2E9"/>
                </a:solidFill>
              </a:rPr>
              <a:t>1</a:t>
            </a:r>
            <a:r>
              <a:rPr i="1" lang="en" sz="1900">
                <a:solidFill>
                  <a:srgbClr val="D9D2E9"/>
                </a:solidFill>
              </a:rPr>
              <a:t>, Michael Granitzer</a:t>
            </a:r>
            <a:r>
              <a:rPr baseline="30000" i="1" lang="en" sz="1900">
                <a:solidFill>
                  <a:srgbClr val="D9D2E9"/>
                </a:solidFill>
              </a:rPr>
              <a:t>1</a:t>
            </a:r>
            <a:endParaRPr i="1" sz="1900">
              <a:solidFill>
                <a:srgbClr val="D9D2E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 sz="1500">
                <a:solidFill>
                  <a:srgbClr val="D9D2E9"/>
                </a:solidFill>
              </a:rPr>
              <a:t>    1</a:t>
            </a:r>
            <a:r>
              <a:rPr i="1" lang="en" sz="1500">
                <a:solidFill>
                  <a:srgbClr val="D9D2E9"/>
                </a:solidFill>
              </a:rPr>
              <a:t> University of Passau, CAROLL Research Group, Chair of Data Science, Germany</a:t>
            </a:r>
            <a:endParaRPr i="1" sz="1500">
              <a:solidFill>
                <a:srgbClr val="D9D2E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D9D2E9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621075" y="3830400"/>
            <a:ext cx="3371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9D2E9"/>
                </a:solidFill>
              </a:rPr>
              <a:t>         Khouloud Saadi</a:t>
            </a:r>
            <a:endParaRPr sz="19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</a:rPr>
              <a:t>                       </a:t>
            </a:r>
            <a:r>
              <a:rPr lang="en" sz="700">
                <a:solidFill>
                  <a:srgbClr val="D9D2E9"/>
                </a:solidFill>
              </a:rPr>
              <a:t>Khouloud.saadi@uni-passau.de</a:t>
            </a:r>
            <a:endParaRPr sz="7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2E9"/>
                </a:solidFill>
              </a:rPr>
              <a:t>       @ EMNLP-Findings 2023</a:t>
            </a:r>
            <a:endParaRPr sz="15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9D2E9"/>
                </a:solidFill>
              </a:rPr>
              <a:t>   </a:t>
            </a:r>
            <a:endParaRPr sz="3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9D2E9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850" y="3983750"/>
            <a:ext cx="1923525" cy="5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75" y="3789528"/>
            <a:ext cx="1881243" cy="9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Motivation: What is Model Compression in ML? 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024125" y="4465150"/>
            <a:ext cx="40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1: Model Compression</a:t>
            </a:r>
            <a:endParaRPr b="1" sz="1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51" y="1032675"/>
            <a:ext cx="4979450" cy="3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Motivation: What is Knowledge Distillation? </a:t>
            </a:r>
            <a:endParaRPr b="1">
              <a:solidFill>
                <a:srgbClr val="674EA7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75" y="1247150"/>
            <a:ext cx="7049675" cy="2761825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2027825" y="4107675"/>
            <a:ext cx="46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1: Knowledge Distillation Framework [</a:t>
            </a:r>
            <a:r>
              <a:rPr b="1" lang="en" sz="1200">
                <a:solidFill>
                  <a:srgbClr val="6D9EEB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Gou et al</a:t>
            </a:r>
            <a:r>
              <a:rPr b="1" lang="en" sz="1200">
                <a:solidFill>
                  <a:srgbClr val="6D9EEB"/>
                </a:solidFill>
                <a:latin typeface="Proxima Nova"/>
                <a:ea typeface="Proxima Nova"/>
                <a:cs typeface="Proxima Nova"/>
                <a:sym typeface="Proxima Nova"/>
              </a:rPr>
              <a:t>., 2021</a:t>
            </a: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Motivation: What is Feature Distillation? </a:t>
            </a:r>
            <a:endParaRPr b="1">
              <a:solidFill>
                <a:srgbClr val="674EA7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50" y="1259425"/>
            <a:ext cx="5725875" cy="2537800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6"/>
          <p:cNvSpPr txBox="1"/>
          <p:nvPr/>
        </p:nvSpPr>
        <p:spPr>
          <a:xfrm>
            <a:off x="2446838" y="3893650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3: Feature Distillation[</a:t>
            </a:r>
            <a:r>
              <a:rPr b="1" lang="en" sz="1200">
                <a:solidFill>
                  <a:srgbClr val="6D9EEB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Gou et al</a:t>
            </a:r>
            <a:r>
              <a:rPr b="1" lang="en" sz="1200">
                <a:solidFill>
                  <a:srgbClr val="6D9EEB"/>
                </a:solidFill>
                <a:latin typeface="Proxima Nova"/>
                <a:ea typeface="Proxima Nova"/>
                <a:cs typeface="Proxima Nova"/>
                <a:sym typeface="Proxima Nova"/>
              </a:rPr>
              <a:t>., 2021</a:t>
            </a:r>
            <a:r>
              <a:rPr b="1" lang="en" sz="1200"/>
              <a:t>]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1150" y="137950"/>
            <a:ext cx="90369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Existing Work For Features Distillation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373900" y="3862975"/>
            <a:ext cx="15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89050" y="1897450"/>
            <a:ext cx="835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In [1][2][3], The layer distillation task is tackled as a global task between the teacher-student layers.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p17"/>
          <p:cNvSpPr txBox="1"/>
          <p:nvPr/>
        </p:nvSpPr>
        <p:spPr>
          <a:xfrm>
            <a:off x="366375" y="137395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Global Distillation</a:t>
            </a:r>
            <a:endParaRPr b="1"/>
          </a:p>
        </p:txBody>
      </p:sp>
      <p:sp>
        <p:nvSpPr>
          <p:cNvPr id="88" name="Google Shape;88;p17"/>
          <p:cNvSpPr txBox="1"/>
          <p:nvPr/>
        </p:nvSpPr>
        <p:spPr>
          <a:xfrm>
            <a:off x="414050" y="2339325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Used Loss: MSE or Cosine Distance</a:t>
            </a:r>
            <a:endParaRPr b="1"/>
          </a:p>
        </p:txBody>
      </p:sp>
      <p:sp>
        <p:nvSpPr>
          <p:cNvPr id="89" name="Google Shape;89;p17"/>
          <p:cNvSpPr txBox="1"/>
          <p:nvPr/>
        </p:nvSpPr>
        <p:spPr>
          <a:xfrm>
            <a:off x="922275" y="2845850"/>
            <a:ext cx="6894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In </a:t>
            </a:r>
            <a:r>
              <a:rPr lang="en" sz="1200">
                <a:solidFill>
                  <a:schemeClr val="dk1"/>
                </a:solidFill>
              </a:rPr>
              <a:t>[1], the cosine distance is used as objective function to reduce the gap between the global layer representations of the student and the teacher.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In [2][3], the MSE is used instead.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MSE is sensitive to scale and high dimensionality[4][5].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Cosine distance is sensitive to permutation and high dimensionality[6].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46600" y="90600"/>
            <a:ext cx="879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74EA7"/>
                </a:solidFill>
              </a:rPr>
              <a:t>Proposed Approach</a:t>
            </a:r>
            <a:endParaRPr b="1" sz="2500">
              <a:solidFill>
                <a:srgbClr val="674EA7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6750" y="657550"/>
            <a:ext cx="60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A7D6"/>
                </a:solidFill>
              </a:rPr>
              <a:t>One-to-One Mapping Feature Distillation</a:t>
            </a:r>
            <a:endParaRPr sz="1300">
              <a:solidFill>
                <a:srgbClr val="B4A7D6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25" y="1376874"/>
            <a:ext cx="6040550" cy="3154100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648225" y="1007575"/>
            <a:ext cx="40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 Distillation Instead of Global Distillation</a:t>
            </a:r>
            <a:endParaRPr sz="1200"/>
          </a:p>
        </p:txBody>
      </p:sp>
      <p:sp>
        <p:nvSpPr>
          <p:cNvPr id="98" name="Google Shape;98;p18"/>
          <p:cNvSpPr txBox="1"/>
          <p:nvPr/>
        </p:nvSpPr>
        <p:spPr>
          <a:xfrm>
            <a:off x="2571750" y="4615050"/>
            <a:ext cx="40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4: Local Distillation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46600" y="90600"/>
            <a:ext cx="879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74EA7"/>
                </a:solidFill>
              </a:rPr>
              <a:t>Proposed Approach</a:t>
            </a:r>
            <a:endParaRPr b="1" sz="2500">
              <a:solidFill>
                <a:srgbClr val="674EA7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66750" y="657550"/>
            <a:ext cx="60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A7D6"/>
                </a:solidFill>
              </a:rPr>
              <a:t>One-to-One Mapping Feature Distillation</a:t>
            </a:r>
            <a:endParaRPr sz="1300">
              <a:solidFill>
                <a:srgbClr val="B4A7D6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70975" y="1113225"/>
            <a:ext cx="55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Per-Batch Correlation Loss </a:t>
            </a:r>
            <a:r>
              <a:rPr lang="en" sz="1200"/>
              <a:t>instead</a:t>
            </a:r>
            <a:r>
              <a:rPr lang="en" sz="1200"/>
              <a:t> of MSE or Cosine Distance</a:t>
            </a:r>
            <a:endParaRPr sz="1200"/>
          </a:p>
        </p:txBody>
      </p:sp>
      <p:sp>
        <p:nvSpPr>
          <p:cNvPr id="106" name="Google Shape;106;p19"/>
          <p:cNvSpPr txBox="1"/>
          <p:nvPr/>
        </p:nvSpPr>
        <p:spPr>
          <a:xfrm>
            <a:off x="576675" y="4333250"/>
            <a:ext cx="40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Training Loss for the Student: </a:t>
            </a:r>
            <a:endParaRPr sz="12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25" y="4155609"/>
            <a:ext cx="2590775" cy="724591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75" y="1577750"/>
            <a:ext cx="7487676" cy="2419650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246600" y="90600"/>
            <a:ext cx="879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74EA7"/>
                </a:solidFill>
              </a:rPr>
              <a:t>Proposed Approach</a:t>
            </a:r>
            <a:endParaRPr b="1" sz="2500">
              <a:solidFill>
                <a:srgbClr val="674EA7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66750" y="657550"/>
            <a:ext cx="60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A7D6"/>
                </a:solidFill>
              </a:rPr>
              <a:t>Masked </a:t>
            </a:r>
            <a:r>
              <a:rPr lang="en" sz="1300">
                <a:solidFill>
                  <a:srgbClr val="B4A7D6"/>
                </a:solidFill>
              </a:rPr>
              <a:t>One-to-One Mapping </a:t>
            </a:r>
            <a:endParaRPr sz="1300">
              <a:solidFill>
                <a:srgbClr val="B4A7D6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74475" y="1066750"/>
            <a:ext cx="55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Learn a subset of sub-tasks each step</a:t>
            </a:r>
            <a:endParaRPr sz="12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" y="1460350"/>
            <a:ext cx="4103375" cy="3371476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2837500"/>
            <a:ext cx="3263375" cy="777425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51300" y="19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Comparing With Competing Method</a:t>
            </a:r>
            <a:endParaRPr b="1">
              <a:solidFill>
                <a:srgbClr val="674EA7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0" y="1172250"/>
            <a:ext cx="8839200" cy="2353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