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5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2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0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6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0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2054-E541-4989-820C-FE475570E36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C926-F81A-4880-9676-D3C142BCE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8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E5112B-30C8-F045-ADAA-FD32E0D70BDF}"/>
              </a:ext>
            </a:extLst>
          </p:cNvPr>
          <p:cNvSpPr txBox="1"/>
          <p:nvPr/>
        </p:nvSpPr>
        <p:spPr>
          <a:xfrm>
            <a:off x="361676" y="3966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微信业务架构图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6EFDEF1-44D7-404D-B4CD-6A50E266A5C5}"/>
              </a:ext>
            </a:extLst>
          </p:cNvPr>
          <p:cNvSpPr/>
          <p:nvPr/>
        </p:nvSpPr>
        <p:spPr>
          <a:xfrm>
            <a:off x="2162169" y="1075036"/>
            <a:ext cx="7613015" cy="19301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DDDF265-8F04-FE49-8E6F-5C40ABFFF1FF}"/>
              </a:ext>
            </a:extLst>
          </p:cNvPr>
          <p:cNvSpPr/>
          <p:nvPr/>
        </p:nvSpPr>
        <p:spPr>
          <a:xfrm>
            <a:off x="2162169" y="3113730"/>
            <a:ext cx="7613015" cy="1329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DC9CDF7-B0CF-7C42-90AB-667D10465535}"/>
              </a:ext>
            </a:extLst>
          </p:cNvPr>
          <p:cNvSpPr/>
          <p:nvPr/>
        </p:nvSpPr>
        <p:spPr>
          <a:xfrm>
            <a:off x="2279009" y="1210959"/>
            <a:ext cx="7404735" cy="10398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27275A1-E358-DB42-B51D-DE9731C4D7CB}"/>
              </a:ext>
            </a:extLst>
          </p:cNvPr>
          <p:cNvSpPr/>
          <p:nvPr/>
        </p:nvSpPr>
        <p:spPr>
          <a:xfrm>
            <a:off x="2279644" y="2376495"/>
            <a:ext cx="7404100" cy="539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通讯录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30DD082-EF40-5343-A464-685035D16374}"/>
              </a:ext>
            </a:extLst>
          </p:cNvPr>
          <p:cNvSpPr/>
          <p:nvPr/>
        </p:nvSpPr>
        <p:spPr>
          <a:xfrm>
            <a:off x="3171184" y="2508090"/>
            <a:ext cx="118800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朋友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A5DF5A0-6244-CF46-A9CE-2ACA2CBAFC0B}"/>
              </a:ext>
            </a:extLst>
          </p:cNvPr>
          <p:cNvSpPr/>
          <p:nvPr/>
        </p:nvSpPr>
        <p:spPr>
          <a:xfrm>
            <a:off x="4463959" y="2508090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聊天群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8F9AAA82-2637-0D4E-9C13-ADE7717B1A00}"/>
              </a:ext>
            </a:extLst>
          </p:cNvPr>
          <p:cNvSpPr/>
          <p:nvPr/>
        </p:nvSpPr>
        <p:spPr>
          <a:xfrm>
            <a:off x="5756184" y="2508090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BF57EE9-051A-3C4D-810B-7EF28A8FF2EF}"/>
              </a:ext>
            </a:extLst>
          </p:cNvPr>
          <p:cNvSpPr/>
          <p:nvPr/>
        </p:nvSpPr>
        <p:spPr>
          <a:xfrm>
            <a:off x="7048409" y="2508090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公众号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573C42E0-8ACE-FF49-AAAD-FE87979D57CF}"/>
              </a:ext>
            </a:extLst>
          </p:cNvPr>
          <p:cNvSpPr/>
          <p:nvPr/>
        </p:nvSpPr>
        <p:spPr>
          <a:xfrm>
            <a:off x="8340634" y="2502375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企微联系人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C261897E-8EC5-1D41-A77F-DA16F5A759AF}"/>
              </a:ext>
            </a:extLst>
          </p:cNvPr>
          <p:cNvSpPr/>
          <p:nvPr/>
        </p:nvSpPr>
        <p:spPr>
          <a:xfrm>
            <a:off x="3171184" y="1836895"/>
            <a:ext cx="118800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隐私设置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4DA2DE0-826E-2247-A7D6-544F7F18A4BC}"/>
              </a:ext>
            </a:extLst>
          </p:cNvPr>
          <p:cNvSpPr/>
          <p:nvPr/>
        </p:nvSpPr>
        <p:spPr>
          <a:xfrm>
            <a:off x="4463959" y="1836895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辅助功能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E4698BAB-0503-6243-9CD2-11EF0383DCFC}"/>
              </a:ext>
            </a:extLst>
          </p:cNvPr>
          <p:cNvSpPr/>
          <p:nvPr/>
        </p:nvSpPr>
        <p:spPr>
          <a:xfrm>
            <a:off x="5756184" y="1836895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备份迁移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C5005473-F792-4B4F-B3A7-868DECF73930}"/>
              </a:ext>
            </a:extLst>
          </p:cNvPr>
          <p:cNvSpPr/>
          <p:nvPr/>
        </p:nvSpPr>
        <p:spPr>
          <a:xfrm>
            <a:off x="7048409" y="1836895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应用设置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CF93811E-E42C-264D-A0DE-3826E3F35A4B}"/>
              </a:ext>
            </a:extLst>
          </p:cNvPr>
          <p:cNvSpPr/>
          <p:nvPr/>
        </p:nvSpPr>
        <p:spPr>
          <a:xfrm>
            <a:off x="8340634" y="1836895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发现页设置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BBADE44D-B086-E645-BD2A-1576976C5934}"/>
              </a:ext>
            </a:extLst>
          </p:cNvPr>
          <p:cNvSpPr/>
          <p:nvPr/>
        </p:nvSpPr>
        <p:spPr>
          <a:xfrm>
            <a:off x="2155184" y="4551370"/>
            <a:ext cx="7626985" cy="19301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600"/>
              </a:spcBef>
              <a:buSzPct val="60000"/>
              <a:buNone/>
            </a:pPr>
            <a:endParaRPr kumimoji="0" lang="zh-CN" altLang="en-US" sz="16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B498CACF-3E00-0C4D-A594-0FC158F7F866}"/>
              </a:ext>
            </a:extLst>
          </p:cNvPr>
          <p:cNvSpPr/>
          <p:nvPr/>
        </p:nvSpPr>
        <p:spPr>
          <a:xfrm>
            <a:off x="2360166" y="3256989"/>
            <a:ext cx="3896208" cy="108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IM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985A416-5486-8B4D-A1BD-5DD358B9C23B}"/>
              </a:ext>
            </a:extLst>
          </p:cNvPr>
          <p:cNvSpPr/>
          <p:nvPr/>
        </p:nvSpPr>
        <p:spPr>
          <a:xfrm>
            <a:off x="6398362" y="3240730"/>
            <a:ext cx="3286016" cy="108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公众号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9FC93A60-5306-AB4D-A5F2-9EEC2D23E0C6}"/>
              </a:ext>
            </a:extLst>
          </p:cNvPr>
          <p:cNvSpPr/>
          <p:nvPr/>
        </p:nvSpPr>
        <p:spPr>
          <a:xfrm>
            <a:off x="2295519" y="4654239"/>
            <a:ext cx="7388860" cy="9552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社交娱乐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F15F5604-1D02-684E-9CAF-3087A4FF8FD2}"/>
              </a:ext>
            </a:extLst>
          </p:cNvPr>
          <p:cNvSpPr/>
          <p:nvPr/>
        </p:nvSpPr>
        <p:spPr>
          <a:xfrm>
            <a:off x="3251094" y="4769705"/>
            <a:ext cx="1091680" cy="2972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781A9DEB-D053-9E49-ABD8-28036D847A5A}"/>
              </a:ext>
            </a:extLst>
          </p:cNvPr>
          <p:cNvSpPr/>
          <p:nvPr/>
        </p:nvSpPr>
        <p:spPr>
          <a:xfrm>
            <a:off x="4536203" y="4773085"/>
            <a:ext cx="1091175" cy="2905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视频号</a:t>
            </a: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C5E5CD61-FC70-5841-B091-09919F43DE6C}"/>
              </a:ext>
            </a:extLst>
          </p:cNvPr>
          <p:cNvSpPr/>
          <p:nvPr/>
        </p:nvSpPr>
        <p:spPr>
          <a:xfrm>
            <a:off x="5820808" y="4773085"/>
            <a:ext cx="1091175" cy="2905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直播和附近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4274D12C-D1F2-534F-9467-DE2ABAB8C9B6}"/>
              </a:ext>
            </a:extLst>
          </p:cNvPr>
          <p:cNvSpPr/>
          <p:nvPr/>
        </p:nvSpPr>
        <p:spPr>
          <a:xfrm>
            <a:off x="7105413" y="4773085"/>
            <a:ext cx="1091175" cy="2905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小程序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4230E97F-6CA6-E242-8D43-8E8168754A7E}"/>
              </a:ext>
            </a:extLst>
          </p:cNvPr>
          <p:cNvSpPr/>
          <p:nvPr/>
        </p:nvSpPr>
        <p:spPr>
          <a:xfrm>
            <a:off x="8390018" y="4773085"/>
            <a:ext cx="1091175" cy="2905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摇一摇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2D378D20-6203-1546-9005-5A6553208CBA}"/>
              </a:ext>
            </a:extLst>
          </p:cNvPr>
          <p:cNvSpPr/>
          <p:nvPr/>
        </p:nvSpPr>
        <p:spPr>
          <a:xfrm>
            <a:off x="2295519" y="5735353"/>
            <a:ext cx="7388225" cy="539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支付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A9D75840-1051-874E-ADD3-D16E4E6A6497}"/>
              </a:ext>
            </a:extLst>
          </p:cNvPr>
          <p:cNvSpPr/>
          <p:nvPr/>
        </p:nvSpPr>
        <p:spPr>
          <a:xfrm>
            <a:off x="3202934" y="5861233"/>
            <a:ext cx="118800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钱包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0693C061-4C1B-0544-9940-382EAD70FCF9}"/>
              </a:ext>
            </a:extLst>
          </p:cNvPr>
          <p:cNvSpPr/>
          <p:nvPr/>
        </p:nvSpPr>
        <p:spPr>
          <a:xfrm>
            <a:off x="4488089" y="5861233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金融理财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27979501-72BE-7C46-A01E-454AFC22242F}"/>
              </a:ext>
            </a:extLst>
          </p:cNvPr>
          <p:cNvSpPr/>
          <p:nvPr/>
        </p:nvSpPr>
        <p:spPr>
          <a:xfrm>
            <a:off x="5772694" y="5861233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生活服务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DA23DCB-242B-3844-B40A-88CA9A2D7C3E}"/>
              </a:ext>
            </a:extLst>
          </p:cNvPr>
          <p:cNvSpPr/>
          <p:nvPr/>
        </p:nvSpPr>
        <p:spPr>
          <a:xfrm>
            <a:off x="7057299" y="5861233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交通出行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F9100B9-3F6B-AB48-B077-D509363BA58D}"/>
              </a:ext>
            </a:extLst>
          </p:cNvPr>
          <p:cNvSpPr/>
          <p:nvPr/>
        </p:nvSpPr>
        <p:spPr>
          <a:xfrm>
            <a:off x="8341904" y="5861233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购物消费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1A246C74-D402-D543-83AD-5AC48CC0E4EC}"/>
              </a:ext>
            </a:extLst>
          </p:cNvPr>
          <p:cNvSpPr/>
          <p:nvPr/>
        </p:nvSpPr>
        <p:spPr>
          <a:xfrm>
            <a:off x="3171184" y="1379927"/>
            <a:ext cx="118800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个人信息</a:t>
            </a: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E2261945-AECE-BA44-9ADB-948FD028B7E9}"/>
              </a:ext>
            </a:extLst>
          </p:cNvPr>
          <p:cNvSpPr/>
          <p:nvPr/>
        </p:nvSpPr>
        <p:spPr>
          <a:xfrm>
            <a:off x="4463959" y="1379927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收藏</a:t>
            </a: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3D03A816-BC02-7D4A-8C75-971E422BCAC6}"/>
              </a:ext>
            </a:extLst>
          </p:cNvPr>
          <p:cNvSpPr/>
          <p:nvPr/>
        </p:nvSpPr>
        <p:spPr>
          <a:xfrm>
            <a:off x="5756184" y="1379927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卡包</a:t>
            </a: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67AE88F0-2D86-7E40-BB96-262B0B71AF15}"/>
              </a:ext>
            </a:extLst>
          </p:cNvPr>
          <p:cNvSpPr/>
          <p:nvPr/>
        </p:nvSpPr>
        <p:spPr>
          <a:xfrm>
            <a:off x="7048409" y="1379927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表情</a:t>
            </a: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F6BF49BC-8E83-0642-807F-0824EAAF8F86}"/>
              </a:ext>
            </a:extLst>
          </p:cNvPr>
          <p:cNvSpPr/>
          <p:nvPr/>
        </p:nvSpPr>
        <p:spPr>
          <a:xfrm>
            <a:off x="8340634" y="1379927"/>
            <a:ext cx="1187450" cy="28800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账号与安全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804910E3-2A0B-2045-ADA7-0698F6439235}"/>
              </a:ext>
            </a:extLst>
          </p:cNvPr>
          <p:cNvSpPr/>
          <p:nvPr/>
        </p:nvSpPr>
        <p:spPr>
          <a:xfrm>
            <a:off x="2977571" y="3470965"/>
            <a:ext cx="904024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朋友</a:t>
            </a: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消息</a:t>
            </a: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22EE20B-2C8F-EE4C-8B68-AA28212E7C23}"/>
              </a:ext>
            </a:extLst>
          </p:cNvPr>
          <p:cNvSpPr/>
          <p:nvPr/>
        </p:nvSpPr>
        <p:spPr>
          <a:xfrm>
            <a:off x="4023583" y="3470965"/>
            <a:ext cx="903605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群聊</a:t>
            </a: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5E46C664-2125-4145-A567-0F202C58D514}"/>
              </a:ext>
            </a:extLst>
          </p:cNvPr>
          <p:cNvSpPr/>
          <p:nvPr/>
        </p:nvSpPr>
        <p:spPr>
          <a:xfrm>
            <a:off x="5069176" y="3470965"/>
            <a:ext cx="903605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语音</a:t>
            </a: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7F403456-9863-AA43-8CE8-6FCD553AEB20}"/>
              </a:ext>
            </a:extLst>
          </p:cNvPr>
          <p:cNvSpPr/>
          <p:nvPr/>
        </p:nvSpPr>
        <p:spPr>
          <a:xfrm>
            <a:off x="2977571" y="3895847"/>
            <a:ext cx="904024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1EE62043-D9C4-364C-AB34-7CEA69C171D4}"/>
              </a:ext>
            </a:extLst>
          </p:cNvPr>
          <p:cNvSpPr/>
          <p:nvPr/>
        </p:nvSpPr>
        <p:spPr>
          <a:xfrm>
            <a:off x="4023583" y="3895847"/>
            <a:ext cx="903605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红包</a:t>
            </a:r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D478DF24-32C1-5D40-B811-4D6F4D59D91F}"/>
              </a:ext>
            </a:extLst>
          </p:cNvPr>
          <p:cNvSpPr/>
          <p:nvPr/>
        </p:nvSpPr>
        <p:spPr>
          <a:xfrm>
            <a:off x="5069176" y="3895847"/>
            <a:ext cx="903605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转账</a:t>
            </a: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0BB1E4EA-8EBD-9245-850A-441F571A875F}"/>
              </a:ext>
            </a:extLst>
          </p:cNvPr>
          <p:cNvSpPr/>
          <p:nvPr/>
        </p:nvSpPr>
        <p:spPr>
          <a:xfrm>
            <a:off x="7344006" y="3470965"/>
            <a:ext cx="904024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订阅号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37019838-9949-164C-A492-C9F019D1BD14}"/>
              </a:ext>
            </a:extLst>
          </p:cNvPr>
          <p:cNvSpPr/>
          <p:nvPr/>
        </p:nvSpPr>
        <p:spPr>
          <a:xfrm>
            <a:off x="8390018" y="3470965"/>
            <a:ext cx="903605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服务号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B1CADAAC-3CDD-544B-B13B-2331540C4B55}"/>
              </a:ext>
            </a:extLst>
          </p:cNvPr>
          <p:cNvSpPr/>
          <p:nvPr/>
        </p:nvSpPr>
        <p:spPr>
          <a:xfrm>
            <a:off x="7344006" y="3895847"/>
            <a:ext cx="904024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文章</a:t>
            </a: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6B104580-DB45-7A47-BDC1-1F586BDF4A39}"/>
              </a:ext>
            </a:extLst>
          </p:cNvPr>
          <p:cNvSpPr/>
          <p:nvPr/>
        </p:nvSpPr>
        <p:spPr>
          <a:xfrm>
            <a:off x="8390018" y="3895847"/>
            <a:ext cx="903605" cy="26644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消息推送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3318704A-FAE1-A64E-B5BA-F91B57B356D4}"/>
              </a:ext>
            </a:extLst>
          </p:cNvPr>
          <p:cNvSpPr/>
          <p:nvPr/>
        </p:nvSpPr>
        <p:spPr>
          <a:xfrm>
            <a:off x="3251094" y="5202384"/>
            <a:ext cx="1091680" cy="2972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扫一扫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3B5967E6-1518-D24D-8EFA-60E6A67B3ED2}"/>
              </a:ext>
            </a:extLst>
          </p:cNvPr>
          <p:cNvSpPr/>
          <p:nvPr/>
        </p:nvSpPr>
        <p:spPr>
          <a:xfrm>
            <a:off x="4536203" y="5205764"/>
            <a:ext cx="1091175" cy="2905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看一看</a:t>
            </a: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F66FB96B-8827-2647-9AD7-ED4B324A2FB5}"/>
              </a:ext>
            </a:extLst>
          </p:cNvPr>
          <p:cNvSpPr/>
          <p:nvPr/>
        </p:nvSpPr>
        <p:spPr>
          <a:xfrm>
            <a:off x="5820808" y="5205764"/>
            <a:ext cx="1091175" cy="2905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搜一搜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70196B08-B381-CE42-9567-D4F08E84FDCC}"/>
              </a:ext>
            </a:extLst>
          </p:cNvPr>
          <p:cNvSpPr/>
          <p:nvPr/>
        </p:nvSpPr>
        <p:spPr>
          <a:xfrm>
            <a:off x="7105413" y="5205764"/>
            <a:ext cx="1091175" cy="2905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附近的人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8DB9D8A3-95FF-BB4D-9AB4-545A66679029}"/>
              </a:ext>
            </a:extLst>
          </p:cNvPr>
          <p:cNvSpPr/>
          <p:nvPr/>
        </p:nvSpPr>
        <p:spPr>
          <a:xfrm>
            <a:off x="8390018" y="5205764"/>
            <a:ext cx="1091175" cy="290590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游戏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27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CA9FBA98-EA0F-5F4D-894A-9173EF1CB0CD}"/>
              </a:ext>
            </a:extLst>
          </p:cNvPr>
          <p:cNvSpPr/>
          <p:nvPr/>
        </p:nvSpPr>
        <p:spPr>
          <a:xfrm>
            <a:off x="1780917" y="1876429"/>
            <a:ext cx="9613724" cy="4660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1228981-D929-9B42-90A6-1D4A36273699}"/>
              </a:ext>
            </a:extLst>
          </p:cNvPr>
          <p:cNvSpPr/>
          <p:nvPr/>
        </p:nvSpPr>
        <p:spPr>
          <a:xfrm>
            <a:off x="3899775" y="3452558"/>
            <a:ext cx="1022006" cy="144803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APP1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3434E3E-C41F-E544-B8A5-EB24EB551E96}"/>
              </a:ext>
            </a:extLst>
          </p:cNvPr>
          <p:cNvSpPr/>
          <p:nvPr/>
        </p:nvSpPr>
        <p:spPr>
          <a:xfrm>
            <a:off x="3873336" y="2238648"/>
            <a:ext cx="5488425" cy="54049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Nginx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AEBA774-D076-C843-B87C-0FE86A413414}"/>
              </a:ext>
            </a:extLst>
          </p:cNvPr>
          <p:cNvSpPr/>
          <p:nvPr/>
        </p:nvSpPr>
        <p:spPr>
          <a:xfrm>
            <a:off x="6106308" y="3429000"/>
            <a:ext cx="1022480" cy="144803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APP2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5664185-70E1-BB4F-8C43-F6B181EFC026}"/>
              </a:ext>
            </a:extLst>
          </p:cNvPr>
          <p:cNvSpPr/>
          <p:nvPr/>
        </p:nvSpPr>
        <p:spPr>
          <a:xfrm>
            <a:off x="8339281" y="3449976"/>
            <a:ext cx="1022480" cy="1453197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APP3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406F458-D4F9-894F-9E02-1942EB0FC839}"/>
              </a:ext>
            </a:extLst>
          </p:cNvPr>
          <p:cNvSpPr/>
          <p:nvPr/>
        </p:nvSpPr>
        <p:spPr>
          <a:xfrm>
            <a:off x="3960262" y="5574008"/>
            <a:ext cx="2071589" cy="54049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96A90B8-18E7-6241-8B1A-B302424F15CD}"/>
              </a:ext>
            </a:extLst>
          </p:cNvPr>
          <p:cNvSpPr/>
          <p:nvPr/>
        </p:nvSpPr>
        <p:spPr>
          <a:xfrm>
            <a:off x="5267548" y="913712"/>
            <a:ext cx="2700000" cy="54049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endParaRPr lang="zh-CN" altLang="en-US" sz="12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8D43AB-98FE-964E-BAD7-BA1E658F8A23}"/>
              </a:ext>
            </a:extLst>
          </p:cNvPr>
          <p:cNvSpPr txBox="1"/>
          <p:nvPr/>
        </p:nvSpPr>
        <p:spPr>
          <a:xfrm>
            <a:off x="765254" y="544380"/>
            <a:ext cx="317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方案一：负载均衡 </a:t>
            </a:r>
            <a:r>
              <a:rPr kumimoji="1" lang="en-US" altLang="zh-CN"/>
              <a:t>+</a:t>
            </a:r>
            <a:r>
              <a:rPr kumimoji="1" lang="zh-CN" altLang="en-US"/>
              <a:t> 读写分离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F302E5B6-62B8-F849-8142-951D05F4098E}"/>
              </a:ext>
            </a:extLst>
          </p:cNvPr>
          <p:cNvSpPr/>
          <p:nvPr/>
        </p:nvSpPr>
        <p:spPr>
          <a:xfrm>
            <a:off x="7290172" y="5574008"/>
            <a:ext cx="2071589" cy="54049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5D8859E-34DA-1E47-842E-955C439E0B6B}"/>
              </a:ext>
            </a:extLst>
          </p:cNvPr>
          <p:cNvCxnSpPr>
            <a:stCxn id="15" idx="2"/>
            <a:endCxn id="5" idx="0"/>
          </p:cNvCxnSpPr>
          <p:nvPr/>
        </p:nvCxnSpPr>
        <p:spPr>
          <a:xfrm>
            <a:off x="6617548" y="1454206"/>
            <a:ext cx="1" cy="78444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17DD37B-9274-154A-A5DE-F89B0786BB5B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4410778" y="2779142"/>
            <a:ext cx="2206771" cy="67341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DB610CB-09D1-164E-84F7-7237D084EE3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617548" y="2779142"/>
            <a:ext cx="1" cy="64985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3250896-BE7A-4844-8300-3AEED19E30D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617549" y="2779142"/>
            <a:ext cx="2232972" cy="67083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CA544BA-648C-5D47-AD80-5A90B5086E0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410778" y="4900592"/>
            <a:ext cx="585279" cy="67341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177E3DC-5EE8-0441-A81E-09FFD147D8F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6031851" y="5844255"/>
            <a:ext cx="125832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D2A2055-6B04-B545-8D60-797F18D5362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996057" y="4877034"/>
            <a:ext cx="1621491" cy="69697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1B749F48-2BF5-F04D-96C4-D9B99D8715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996057" y="4740655"/>
            <a:ext cx="3697128" cy="83335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CA9FBA98-EA0F-5F4D-894A-9173EF1CB0CD}"/>
              </a:ext>
            </a:extLst>
          </p:cNvPr>
          <p:cNvSpPr/>
          <p:nvPr/>
        </p:nvSpPr>
        <p:spPr>
          <a:xfrm>
            <a:off x="1780917" y="1876429"/>
            <a:ext cx="9613724" cy="4660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</p:spPr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1228981-D929-9B42-90A6-1D4A36273699}"/>
              </a:ext>
            </a:extLst>
          </p:cNvPr>
          <p:cNvSpPr/>
          <p:nvPr/>
        </p:nvSpPr>
        <p:spPr>
          <a:xfrm>
            <a:off x="3899775" y="3452558"/>
            <a:ext cx="1022006" cy="144803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学生管理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3434E3E-C41F-E544-B8A5-EB24EB551E96}"/>
              </a:ext>
            </a:extLst>
          </p:cNvPr>
          <p:cNvSpPr/>
          <p:nvPr/>
        </p:nvSpPr>
        <p:spPr>
          <a:xfrm>
            <a:off x="3873336" y="2238648"/>
            <a:ext cx="5488425" cy="54049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Nginx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AEBA774-D076-C843-B87C-0FE86A413414}"/>
              </a:ext>
            </a:extLst>
          </p:cNvPr>
          <p:cNvSpPr/>
          <p:nvPr/>
        </p:nvSpPr>
        <p:spPr>
          <a:xfrm>
            <a:off x="6106308" y="3429000"/>
            <a:ext cx="1022480" cy="144803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PHP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5664185-70E1-BB4F-8C43-F6B181EFC026}"/>
              </a:ext>
            </a:extLst>
          </p:cNvPr>
          <p:cNvSpPr/>
          <p:nvPr/>
        </p:nvSpPr>
        <p:spPr>
          <a:xfrm>
            <a:off x="8339281" y="3449976"/>
            <a:ext cx="1022480" cy="1453197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课程管理</a:t>
            </a:r>
            <a:endParaRPr kumimoji="0" lang="en-US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406F458-D4F9-894F-9E02-1942EB0FC839}"/>
              </a:ext>
            </a:extLst>
          </p:cNvPr>
          <p:cNvSpPr/>
          <p:nvPr/>
        </p:nvSpPr>
        <p:spPr>
          <a:xfrm>
            <a:off x="3960262" y="5574008"/>
            <a:ext cx="2071589" cy="54049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Master</a:t>
            </a: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96A90B8-18E7-6241-8B1A-B302424F15CD}"/>
              </a:ext>
            </a:extLst>
          </p:cNvPr>
          <p:cNvSpPr/>
          <p:nvPr/>
        </p:nvSpPr>
        <p:spPr>
          <a:xfrm>
            <a:off x="5267548" y="913712"/>
            <a:ext cx="2700000" cy="54049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endParaRPr lang="zh-CN" altLang="en-US" sz="12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8D43AB-98FE-964E-BAD7-BA1E658F8A23}"/>
              </a:ext>
            </a:extLst>
          </p:cNvPr>
          <p:cNvSpPr txBox="1"/>
          <p:nvPr/>
        </p:nvSpPr>
        <p:spPr>
          <a:xfrm>
            <a:off x="765254" y="544380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方案二：服务拆分 </a:t>
            </a:r>
            <a:r>
              <a:rPr kumimoji="1" lang="en-US" altLang="zh-CN"/>
              <a:t>+</a:t>
            </a:r>
            <a:r>
              <a:rPr kumimoji="1" lang="zh-CN" altLang="en-US"/>
              <a:t> 读写分离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F302E5B6-62B8-F849-8142-951D05F4098E}"/>
              </a:ext>
            </a:extLst>
          </p:cNvPr>
          <p:cNvSpPr/>
          <p:nvPr/>
        </p:nvSpPr>
        <p:spPr>
          <a:xfrm>
            <a:off x="7290172" y="5574008"/>
            <a:ext cx="2071589" cy="540494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  <a:r>
              <a: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5D8859E-34DA-1E47-842E-955C439E0B6B}"/>
              </a:ext>
            </a:extLst>
          </p:cNvPr>
          <p:cNvCxnSpPr>
            <a:stCxn id="15" idx="2"/>
            <a:endCxn id="5" idx="0"/>
          </p:cNvCxnSpPr>
          <p:nvPr/>
        </p:nvCxnSpPr>
        <p:spPr>
          <a:xfrm>
            <a:off x="6617548" y="1454206"/>
            <a:ext cx="1" cy="78444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17DD37B-9274-154A-A5DE-F89B0786BB5B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4410778" y="2779142"/>
            <a:ext cx="2206771" cy="67341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DB610CB-09D1-164E-84F7-7237D084EE3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617548" y="2779142"/>
            <a:ext cx="1" cy="64985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3250896-BE7A-4844-8300-3AEED19E30D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617549" y="2779142"/>
            <a:ext cx="2232972" cy="67083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CA544BA-648C-5D47-AD80-5A90B5086E0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410778" y="4900592"/>
            <a:ext cx="585279" cy="67341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177E3DC-5EE8-0441-A81E-09FFD147D8F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6031851" y="5844255"/>
            <a:ext cx="125832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D2A2055-6B04-B545-8D60-797F18D5362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996057" y="4877034"/>
            <a:ext cx="1621491" cy="69697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1B749F48-2BF5-F04D-96C4-D9B99D87157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996057" y="4903173"/>
            <a:ext cx="3854464" cy="67083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3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2771EC7-8392-1445-A570-1D31B049FF49}"/>
              </a:ext>
            </a:extLst>
          </p:cNvPr>
          <p:cNvSpPr txBox="1"/>
          <p:nvPr/>
        </p:nvSpPr>
        <p:spPr>
          <a:xfrm>
            <a:off x="648142" y="5434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方案对比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9EF5AF5-285E-DF40-87F2-F6EED6339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99441"/>
              </p:ext>
            </p:extLst>
          </p:nvPr>
        </p:nvGraphicFramePr>
        <p:xfrm>
          <a:off x="1756138" y="1402492"/>
          <a:ext cx="9001000" cy="48757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4114">
                  <a:extLst>
                    <a:ext uri="{9D8B030D-6E8A-4147-A177-3AD203B41FA5}">
                      <a16:colId xmlns:a16="http://schemas.microsoft.com/office/drawing/2014/main" val="2276377821"/>
                    </a:ext>
                  </a:extLst>
                </a:gridCol>
                <a:gridCol w="3863443">
                  <a:extLst>
                    <a:ext uri="{9D8B030D-6E8A-4147-A177-3AD203B41FA5}">
                      <a16:colId xmlns:a16="http://schemas.microsoft.com/office/drawing/2014/main" val="1700620090"/>
                    </a:ext>
                  </a:extLst>
                </a:gridCol>
                <a:gridCol w="3863443">
                  <a:extLst>
                    <a:ext uri="{9D8B030D-6E8A-4147-A177-3AD203B41FA5}">
                      <a16:colId xmlns:a16="http://schemas.microsoft.com/office/drawing/2014/main" val="2112293144"/>
                    </a:ext>
                  </a:extLst>
                </a:gridCol>
              </a:tblGrid>
              <a:tr h="7437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架构设计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方案一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方案二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742938"/>
                  </a:ext>
                </a:extLst>
              </a:tr>
              <a:tr h="8263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架构方案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负载均衡 </a:t>
                      </a:r>
                      <a:r>
                        <a:rPr kumimoji="1" lang="en-US" altLang="zh-CN" sz="1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kumimoji="1" lang="zh-CN" altLang="en-US" sz="1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读写分离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服务拆分 </a:t>
                      </a:r>
                      <a:r>
                        <a:rPr kumimoji="1" lang="en-US" altLang="zh-CN" sz="1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kumimoji="1" lang="zh-CN" altLang="en-US" sz="14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读写分离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882266"/>
                  </a:ext>
                </a:extLst>
              </a:tr>
              <a:tr h="8263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优点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统一技术栈，单体应用，小团队开发。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按照技术领域划分，充分发挥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PHP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大牛优势，按场景拆分出服务通过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PHP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快速实现。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368434"/>
                  </a:ext>
                </a:extLst>
              </a:tr>
              <a:tr h="8263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缺点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舍弃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PHP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大牛技术优势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架构简单，拆分服务后缺乏微服务治理方案。技术栈不统一，为后续代码复用带来挑战。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261143"/>
                  </a:ext>
                </a:extLst>
              </a:tr>
              <a:tr h="8263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演化方案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根据需要增加负载均衡节点，学生数量大量增加时，再根据需要拆分服务。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根据需要部署负载均衡节点。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396001"/>
                  </a:ext>
                </a:extLst>
              </a:tr>
              <a:tr h="8263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最终方案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√：技术栈统一，更容易按需演化。</a:t>
                      </a:r>
                      <a:endParaRPr lang="en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5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4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255</Words>
  <Application>Microsoft Macintosh PowerPoint</Application>
  <PresentationFormat>宽屏</PresentationFormat>
  <Paragraphs>84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18</cp:revision>
  <dcterms:created xsi:type="dcterms:W3CDTF">2019-04-16T05:48:23Z</dcterms:created>
  <dcterms:modified xsi:type="dcterms:W3CDTF">2021-04-07T02:53:22Z</dcterms:modified>
</cp:coreProperties>
</file>