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6e9da02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6e9da02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6e9da027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6e9da027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6e9da027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6e9da027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6e9da027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6e9da027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Switch</a:t>
            </a:r>
            <a:r>
              <a:rPr lang="en" sz="4000"/>
              <a:t> Decision Statements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129450"/>
            <a:ext cx="8520600" cy="36240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A switch statement is used to easily select one option from a number of options when making a decision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158115" rtl="0" algn="l">
              <a:lnSpc>
                <a:spcPct val="100833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A </a:t>
            </a:r>
            <a:r>
              <a:rPr b="1" lang="en" sz="23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switch value </a:t>
            </a:r>
            <a:r>
              <a:rPr lang="en" sz="2300">
                <a:solidFill>
                  <a:schemeClr val="dk1"/>
                </a:solidFill>
              </a:rPr>
              <a:t>is compared to a list of values called </a:t>
            </a:r>
            <a:r>
              <a:rPr b="1" lang="en" sz="23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cases</a:t>
            </a:r>
            <a:r>
              <a:rPr lang="en" sz="2300">
                <a:solidFill>
                  <a:schemeClr val="dk1"/>
                </a:solidFill>
              </a:rPr>
              <a:t>. The switch value might be a </a:t>
            </a:r>
            <a:r>
              <a:rPr lang="en" sz="2300" u="sng">
                <a:solidFill>
                  <a:schemeClr val="dk1"/>
                </a:solidFill>
              </a:rPr>
              <a:t>variable</a:t>
            </a:r>
            <a:r>
              <a:rPr lang="en" sz="2300">
                <a:solidFill>
                  <a:schemeClr val="dk1"/>
                </a:solidFill>
              </a:rPr>
              <a:t>, an</a:t>
            </a:r>
            <a:r>
              <a:rPr lang="en" sz="2300" u="sng">
                <a:solidFill>
                  <a:schemeClr val="dk1"/>
                </a:solidFill>
              </a:rPr>
              <a:t> expression</a:t>
            </a:r>
            <a:r>
              <a:rPr lang="en" sz="2300">
                <a:solidFill>
                  <a:schemeClr val="dk1"/>
                </a:solidFill>
              </a:rPr>
              <a:t>, or a </a:t>
            </a:r>
            <a:r>
              <a:rPr lang="en" sz="2300" u="sng">
                <a:solidFill>
                  <a:schemeClr val="dk1"/>
                </a:solidFill>
              </a:rPr>
              <a:t>direct value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299085" rtl="0" algn="l">
              <a:lnSpc>
                <a:spcPct val="105833"/>
              </a:lnSpc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Whenever is found that the switched value is equal to a case value, the block of code associated with that case is executed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Switch Statement Syntax</a:t>
            </a:r>
            <a:endParaRPr sz="4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129450"/>
            <a:ext cx="8520600" cy="37839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299085" rtl="0" algn="l">
              <a:lnSpc>
                <a:spcPct val="105833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 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800" y="1336613"/>
            <a:ext cx="7252400" cy="3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Switch Statement Flowchart</a:t>
            </a:r>
            <a:endParaRPr sz="4000"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1129450"/>
            <a:ext cx="8520600" cy="37839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299085" rtl="0" algn="l">
              <a:lnSpc>
                <a:spcPct val="105833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 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7436" y="1273025"/>
            <a:ext cx="4089125" cy="34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1129450"/>
            <a:ext cx="8520600" cy="38529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99085" rtl="0" algn="l">
              <a:lnSpc>
                <a:spcPct val="105833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Example:</a:t>
            </a:r>
            <a:endParaRPr sz="2300">
              <a:solidFill>
                <a:schemeClr val="dk1"/>
              </a:solidFill>
            </a:endParaRPr>
          </a:p>
          <a:p>
            <a:pPr indent="393700" lvl="0" marL="977900" marR="520636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i= 2; 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93700" lvl="0" marL="977900" marR="520636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F171F"/>
                </a:solidFill>
                <a:latin typeface="Courier New"/>
                <a:ea typeface="Courier New"/>
                <a:cs typeface="Courier New"/>
                <a:sym typeface="Courier New"/>
              </a:rPr>
              <a:t>switch (i)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93700" lvl="0" marL="977900" rtl="0" algn="l">
              <a:lnSpc>
                <a:spcPct val="94166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F171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41300" lvl="0" marL="158750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F171F"/>
                </a:solidFill>
                <a:latin typeface="Courier New"/>
                <a:ea typeface="Courier New"/>
                <a:cs typeface="Courier New"/>
                <a:sym typeface="Courier New"/>
              </a:rPr>
              <a:t>case 1: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2700" lvl="0" marL="2273300" marR="62711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F171F"/>
                </a:solidFill>
                <a:latin typeface="Courier New"/>
                <a:ea typeface="Courier New"/>
                <a:cs typeface="Courier New"/>
                <a:sym typeface="Courier New"/>
              </a:rPr>
              <a:t>printf("too low"); </a:t>
            </a:r>
            <a:endParaRPr sz="1700">
              <a:solidFill>
                <a:srgbClr val="0F17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2700" lvl="0" marL="2273300" marR="62711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F171F"/>
                </a:solidFill>
                <a:latin typeface="Courier New"/>
                <a:ea typeface="Courier New"/>
                <a:cs typeface="Courier New"/>
                <a:sym typeface="Courier New"/>
              </a:rPr>
              <a:t>break;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41300" lvl="0" marL="1587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F171F"/>
                </a:solidFill>
                <a:latin typeface="Courier New"/>
                <a:ea typeface="Courier New"/>
                <a:cs typeface="Courier New"/>
                <a:sym typeface="Courier New"/>
              </a:rPr>
              <a:t>case 2: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41300" lvl="0" marL="1587500" rtl="0" algn="l">
              <a:lnSpc>
                <a:spcPct val="94166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F171F"/>
                </a:solidFill>
                <a:latin typeface="Courier New"/>
                <a:ea typeface="Courier New"/>
                <a:cs typeface="Courier New"/>
                <a:sym typeface="Courier New"/>
              </a:rPr>
              <a:t>case 3: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2700" lvl="0" marL="2273300" marR="285596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F171F"/>
                </a:solidFill>
                <a:latin typeface="Courier New"/>
                <a:ea typeface="Courier New"/>
                <a:cs typeface="Courier New"/>
                <a:sym typeface="Courier New"/>
              </a:rPr>
              <a:t>printf("good number"); </a:t>
            </a:r>
            <a:endParaRPr sz="1700">
              <a:solidFill>
                <a:srgbClr val="0F17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2700" lvl="0" marL="2273300" marR="391096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F171F"/>
                </a:solidFill>
                <a:latin typeface="Courier New"/>
                <a:ea typeface="Courier New"/>
                <a:cs typeface="Courier New"/>
                <a:sym typeface="Courier New"/>
              </a:rPr>
              <a:t>break;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41300" lvl="0" marL="1587500" rtl="0" algn="l">
              <a:lnSpc>
                <a:spcPct val="94166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F171F"/>
                </a:solidFill>
                <a:latin typeface="Courier New"/>
                <a:ea typeface="Courier New"/>
                <a:cs typeface="Courier New"/>
                <a:sym typeface="Courier New"/>
              </a:rPr>
              <a:t>Default: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2700" lvl="0" marL="2273300" rtl="0" algn="l">
              <a:lnSpc>
                <a:spcPct val="94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F171F"/>
                </a:solidFill>
                <a:latin typeface="Courier New"/>
                <a:ea typeface="Courier New"/>
                <a:cs typeface="Courier New"/>
                <a:sym typeface="Courier New"/>
              </a:rPr>
              <a:t>printf("too high");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299085" rtl="0" algn="l">
              <a:lnSpc>
                <a:spcPct val="105833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F171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2100">
                <a:solidFill>
                  <a:schemeClr val="dk1"/>
                </a:solidFill>
              </a:rPr>
              <a:t> 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Switch Statement Flowchart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