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57f93f0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57f93f0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57f93f02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57f93f0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57f93f02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57f93f02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57f93f02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57f93f02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57f93f02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57f93f02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For Loop</a:t>
            </a:r>
            <a:r>
              <a:rPr lang="en" sz="4000"/>
              <a:t> Statements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29450"/>
            <a:ext cx="8520600" cy="39057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69723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Loop statements allow you to execute a statement, or a group of statements, multiple times</a:t>
            </a:r>
            <a:endParaRPr sz="2000"/>
          </a:p>
          <a:p>
            <a:pPr indent="-355600" lvl="0" marL="457200" marR="69723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Types of loops in C programming:</a:t>
            </a:r>
            <a:endParaRPr sz="2000"/>
          </a:p>
          <a:p>
            <a:pPr indent="-355600" lvl="1" marL="914400" marR="69723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for </a:t>
            </a:r>
            <a:r>
              <a:rPr lang="en" sz="2000"/>
              <a:t>loo</a:t>
            </a:r>
            <a:r>
              <a:rPr lang="en" sz="2000"/>
              <a:t>p</a:t>
            </a:r>
            <a:endParaRPr sz="2000"/>
          </a:p>
          <a:p>
            <a:pPr indent="-355600" lvl="1" marL="914400" marR="69723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while </a:t>
            </a:r>
            <a:r>
              <a:rPr lang="en" sz="2000"/>
              <a:t>loop</a:t>
            </a:r>
            <a:endParaRPr sz="2000"/>
          </a:p>
          <a:p>
            <a:pPr indent="-355600" lvl="1" marL="914400" marR="69723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do...while </a:t>
            </a:r>
            <a:r>
              <a:rPr lang="en" sz="2000"/>
              <a:t>loop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Jump statements alter the normal execution sequence of a program: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c</a:t>
            </a:r>
            <a:r>
              <a:rPr b="1" lang="en" sz="2000"/>
              <a:t>ontinue</a:t>
            </a:r>
            <a:r>
              <a:rPr lang="en" sz="2000"/>
              <a:t> - skip some statements inside the loop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b</a:t>
            </a:r>
            <a:r>
              <a:rPr b="1" lang="en" sz="2000"/>
              <a:t>reak </a:t>
            </a:r>
            <a:r>
              <a:rPr lang="en" sz="2000"/>
              <a:t>- terminate the execution of the remaining loop statements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g</a:t>
            </a:r>
            <a:r>
              <a:rPr b="1" lang="en" sz="2000"/>
              <a:t>oto </a:t>
            </a:r>
            <a:r>
              <a:rPr lang="en" sz="2000"/>
              <a:t>- jump from one statement to another within a function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Syntax</a:t>
            </a:r>
            <a:endParaRPr sz="4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129450"/>
            <a:ext cx="8520600" cy="39057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69723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Syntax</a:t>
            </a:r>
            <a:r>
              <a:rPr lang="en" sz="2000"/>
              <a:t>:		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or (int i = 1;i &lt;= 5;i++)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69723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printf(“i = %d\n”, i);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marR="69723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69723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Output</a:t>
            </a:r>
            <a:r>
              <a:rPr lang="en" sz="2000"/>
              <a:t>:		i = 1	</a:t>
            </a:r>
            <a:endParaRPr sz="2000"/>
          </a:p>
          <a:p>
            <a:pPr indent="457200" lvl="0" marL="1371600" marR="69723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" sz="2000"/>
              <a:t>i = 2		</a:t>
            </a:r>
            <a:endParaRPr sz="2000"/>
          </a:p>
          <a:p>
            <a:pPr indent="457200" lvl="0" marL="1371600" marR="69723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" sz="2000"/>
              <a:t>i</a:t>
            </a:r>
            <a:r>
              <a:rPr lang="en" sz="2000"/>
              <a:t> = 3	</a:t>
            </a:r>
            <a:endParaRPr sz="2000"/>
          </a:p>
          <a:p>
            <a:pPr indent="457200" lvl="0" marL="1371600" marR="69723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" sz="2000"/>
              <a:t>i</a:t>
            </a:r>
            <a:r>
              <a:rPr lang="en" sz="2000"/>
              <a:t> = 4	</a:t>
            </a:r>
            <a:endParaRPr sz="2000"/>
          </a:p>
          <a:p>
            <a:pPr indent="457200" lvl="0" marL="1371600" marR="69723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" sz="2000"/>
              <a:t>i</a:t>
            </a:r>
            <a:r>
              <a:rPr lang="en" sz="2000"/>
              <a:t> = 5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Flowchart</a:t>
            </a:r>
            <a:endParaRPr sz="40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129450"/>
            <a:ext cx="8520600" cy="39057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marR="69723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838" y="1244850"/>
            <a:ext cx="6992320" cy="36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1129450"/>
            <a:ext cx="8520600" cy="39057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The </a:t>
            </a:r>
            <a:r>
              <a:rPr b="1" lang="en" sz="1900"/>
              <a:t>initialization </a:t>
            </a:r>
            <a:r>
              <a:rPr lang="en" sz="1900"/>
              <a:t>is executed first and only once to initialize the loop control variable/counter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The </a:t>
            </a:r>
            <a:r>
              <a:rPr b="1" lang="en" sz="1900"/>
              <a:t>test expression </a:t>
            </a:r>
            <a:r>
              <a:rPr lang="en" sz="1900"/>
              <a:t>is evaluated</a:t>
            </a:r>
            <a:endParaRPr sz="1900"/>
          </a:p>
          <a:p>
            <a:pPr indent="-349250" lvl="1" marL="914400" marR="66040" rtl="0" algn="l">
              <a:lnSpc>
                <a:spcPct val="10375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If test expression is found to be false (0), the loop statements will not be executed. Program control jumps to the next statement after the “for” loop.</a:t>
            </a:r>
            <a:endParaRPr sz="1900"/>
          </a:p>
          <a:p>
            <a:pPr indent="-349250" lvl="1" marL="914400" marR="45148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If test expression is found to be true, the statements within the loop will be executed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The </a:t>
            </a:r>
            <a:r>
              <a:rPr b="1" lang="en" sz="1900"/>
              <a:t>update expression </a:t>
            </a:r>
            <a:r>
              <a:rPr lang="en" sz="1900"/>
              <a:t>is executed. It will update the loop control variable/counter.</a:t>
            </a:r>
            <a:endParaRPr sz="1900"/>
          </a:p>
          <a:p>
            <a:pPr indent="-349250" lvl="0" marL="457200" marR="6972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Step 2 is repeated until the test expression becomes false or loop is terminated using break statement.</a:t>
            </a:r>
            <a:r>
              <a:rPr lang="en" sz="1900"/>
              <a:t> </a:t>
            </a:r>
            <a:endParaRPr sz="1900"/>
          </a:p>
        </p:txBody>
      </p:sp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Order of operations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1129450"/>
            <a:ext cx="8520600" cy="39057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for </a:t>
            </a:r>
            <a:r>
              <a:rPr lang="en" sz="2000"/>
              <a:t>is a keyword and must be used only in lower case letters</a:t>
            </a:r>
            <a:endParaRPr sz="2000"/>
          </a:p>
          <a:p>
            <a:pPr indent="-355600" lvl="0" marL="457200" marR="3360420" rtl="0" algn="l">
              <a:lnSpc>
                <a:spcPct val="100833"/>
              </a:lnSpc>
              <a:spcBef>
                <a:spcPts val="73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for </a:t>
            </a:r>
            <a:r>
              <a:rPr lang="en" sz="2000"/>
              <a:t>statement can be an empty statement</a:t>
            </a:r>
            <a:endParaRPr sz="2000"/>
          </a:p>
          <a:p>
            <a:pPr indent="-355600" lvl="0" marL="457200" marR="121920" rtl="0" algn="l">
              <a:lnSpc>
                <a:spcPct val="100833"/>
              </a:lnSpc>
              <a:spcBef>
                <a:spcPts val="505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Every </a:t>
            </a:r>
            <a:r>
              <a:rPr b="1" lang="en" sz="2000"/>
              <a:t>for </a:t>
            </a:r>
            <a:r>
              <a:rPr lang="en" sz="2000"/>
              <a:t>statement must include initialization, test expression and update expression. They can be empty but must be separated with semicolon (;)</a:t>
            </a:r>
            <a:endParaRPr sz="2000"/>
          </a:p>
          <a:p>
            <a:pPr indent="-355600" lvl="0" marL="457200" marR="3360420" rtl="0" algn="l">
              <a:lnSpc>
                <a:spcPct val="100833"/>
              </a:lnSpc>
              <a:spcBef>
                <a:spcPts val="73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Example:	</a:t>
            </a:r>
            <a:endParaRPr sz="2000"/>
          </a:p>
          <a:p>
            <a:pPr indent="0" lvl="0" marL="457200" marR="3360420" rtl="0" algn="l">
              <a:lnSpc>
                <a:spcPct val="100833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for(i=1; i&lt;10; i++)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rtl="0" algn="l">
              <a:lnSpc>
                <a:spcPct val="94166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rtl="0" algn="l">
              <a:lnSpc>
                <a:spcPct val="92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171450" lvl="0" marL="285750" rtl="0" algn="l">
              <a:lnSpc>
                <a:spcPct val="11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Result:	Variable </a:t>
            </a:r>
            <a:r>
              <a:rPr b="1" lang="en" sz="2000"/>
              <a:t>i </a:t>
            </a:r>
            <a:r>
              <a:rPr lang="en" sz="2000"/>
              <a:t>is incremented</a:t>
            </a:r>
            <a:endParaRPr sz="2000"/>
          </a:p>
        </p:txBody>
      </p:sp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Rules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